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39A58D5-30F7-483E-A2C5-BD587022134B}" type="datetimeFigureOut">
              <a:rPr lang="en-US" smtClean="0"/>
              <a:pPr/>
              <a:t>3/1/2019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2AD549D-5684-4B14-A4CE-722A84CB15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9A58D5-30F7-483E-A2C5-BD587022134B}" type="datetimeFigureOut">
              <a:rPr lang="en-US" smtClean="0"/>
              <a:pPr/>
              <a:t>3/1/2019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AD549D-5684-4B14-A4CE-722A84CB15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A39A58D5-30F7-483E-A2C5-BD587022134B}" type="datetimeFigureOut">
              <a:rPr lang="en-US" smtClean="0"/>
              <a:pPr/>
              <a:t>3/1/2019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2AD549D-5684-4B14-A4CE-722A84CB15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9A58D5-30F7-483E-A2C5-BD587022134B}" type="datetimeFigureOut">
              <a:rPr lang="en-US" smtClean="0"/>
              <a:pPr/>
              <a:t>3/1/2019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AD549D-5684-4B14-A4CE-722A84CB15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39A58D5-30F7-483E-A2C5-BD587022134B}" type="datetimeFigureOut">
              <a:rPr lang="en-US" smtClean="0"/>
              <a:pPr/>
              <a:t>3/1/2019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D2AD549D-5684-4B14-A4CE-722A84CB15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9A58D5-30F7-483E-A2C5-BD587022134B}" type="datetimeFigureOut">
              <a:rPr lang="en-US" smtClean="0"/>
              <a:pPr/>
              <a:t>3/1/2019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AD549D-5684-4B14-A4CE-722A84CB15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9A58D5-30F7-483E-A2C5-BD587022134B}" type="datetimeFigureOut">
              <a:rPr lang="en-US" smtClean="0"/>
              <a:pPr/>
              <a:t>3/1/2019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AD549D-5684-4B14-A4CE-722A84CB15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9A58D5-30F7-483E-A2C5-BD587022134B}" type="datetimeFigureOut">
              <a:rPr lang="en-US" smtClean="0"/>
              <a:pPr/>
              <a:t>3/1/2019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AD549D-5684-4B14-A4CE-722A84CB15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39A58D5-30F7-483E-A2C5-BD587022134B}" type="datetimeFigureOut">
              <a:rPr lang="en-US" smtClean="0"/>
              <a:pPr/>
              <a:t>3/1/2019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AD549D-5684-4B14-A4CE-722A84CB15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9A58D5-30F7-483E-A2C5-BD587022134B}" type="datetimeFigureOut">
              <a:rPr lang="en-US" smtClean="0"/>
              <a:pPr/>
              <a:t>3/1/2019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AD549D-5684-4B14-A4CE-722A84CB15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9A58D5-30F7-483E-A2C5-BD587022134B}" type="datetimeFigureOut">
              <a:rPr lang="en-US" smtClean="0"/>
              <a:pPr/>
              <a:t>3/1/2019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AD549D-5684-4B14-A4CE-722A84CB15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A39A58D5-30F7-483E-A2C5-BD587022134B}" type="datetimeFigureOut">
              <a:rPr lang="en-US" smtClean="0"/>
              <a:pPr/>
              <a:t>3/1/2019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2AD549D-5684-4B14-A4CE-722A84CB155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 smtClean="0"/>
              <a:t>Proizvodnja energije iz otpada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sr-Latn-RS" sz="1800" dirty="0" smtClean="0">
                <a:solidFill>
                  <a:schemeClr val="tx1"/>
                </a:solidFill>
              </a:rPr>
              <a:t>Mnemo</a:t>
            </a:r>
            <a:r>
              <a:rPr lang="sr-Cyrl-CS" sz="1800" dirty="0" smtClean="0">
                <a:solidFill>
                  <a:schemeClr val="tx1"/>
                </a:solidFill>
              </a:rPr>
              <a:t>:  </a:t>
            </a:r>
            <a:r>
              <a:rPr lang="sr-Latn-RS" sz="1800" dirty="0" smtClean="0">
                <a:solidFill>
                  <a:schemeClr val="tx1"/>
                </a:solidFill>
              </a:rPr>
              <a:t>PEO</a:t>
            </a:r>
            <a:endParaRPr lang="en-US" sz="1800" dirty="0" smtClean="0">
              <a:solidFill>
                <a:schemeClr val="tx1"/>
              </a:solidFill>
            </a:endParaRPr>
          </a:p>
          <a:p>
            <a:r>
              <a:rPr lang="sr-Latn-RS" sz="1800" dirty="0" smtClean="0">
                <a:solidFill>
                  <a:schemeClr val="tx1"/>
                </a:solidFill>
              </a:rPr>
              <a:t>Šifra</a:t>
            </a:r>
            <a:r>
              <a:rPr lang="sr-Cyrl-CS" sz="1800" dirty="0" smtClean="0">
                <a:solidFill>
                  <a:schemeClr val="tx1"/>
                </a:solidFill>
              </a:rPr>
              <a:t>: </a:t>
            </a:r>
            <a:r>
              <a:rPr lang="en-US" sz="1800" dirty="0">
                <a:solidFill>
                  <a:schemeClr val="tx1"/>
                </a:solidFill>
              </a:rPr>
              <a:t>181217</a:t>
            </a:r>
            <a:endParaRPr lang="sr-Cyrl-CS" sz="1800" dirty="0">
              <a:solidFill>
                <a:schemeClr val="tx1"/>
              </a:solidFill>
            </a:endParaRPr>
          </a:p>
          <a:p>
            <a:r>
              <a:rPr lang="sr-Latn-RS" sz="1800" dirty="0" smtClean="0">
                <a:solidFill>
                  <a:schemeClr val="tx1"/>
                </a:solidFill>
              </a:rPr>
              <a:t>Fond časova</a:t>
            </a:r>
            <a:r>
              <a:rPr lang="sr-Cyrl-CS" sz="1800" dirty="0" smtClean="0">
                <a:solidFill>
                  <a:schemeClr val="tx1"/>
                </a:solidFill>
              </a:rPr>
              <a:t>: </a:t>
            </a:r>
            <a:r>
              <a:rPr lang="sr-Latn-RS" sz="1800" dirty="0" smtClean="0">
                <a:solidFill>
                  <a:schemeClr val="tx1"/>
                </a:solidFill>
              </a:rPr>
              <a:t>3+0+0</a:t>
            </a:r>
            <a:endParaRPr lang="sr-Cyrl-CS" sz="1800" dirty="0" smtClean="0">
              <a:solidFill>
                <a:schemeClr val="tx1"/>
              </a:solidFill>
            </a:endParaRPr>
          </a:p>
          <a:p>
            <a:r>
              <a:rPr lang="sr-Latn-RS" sz="1800" dirty="0" smtClean="0">
                <a:solidFill>
                  <a:schemeClr val="tx1"/>
                </a:solidFill>
              </a:rPr>
              <a:t>ESPB</a:t>
            </a:r>
            <a:r>
              <a:rPr lang="sr-Cyrl-CS" sz="1800" dirty="0" smtClean="0">
                <a:solidFill>
                  <a:schemeClr val="tx1"/>
                </a:solidFill>
              </a:rPr>
              <a:t>: 6</a:t>
            </a:r>
            <a:endParaRPr lang="sr-Latn-CS" sz="1800" dirty="0" smtClean="0">
              <a:solidFill>
                <a:schemeClr val="tx1"/>
              </a:solidFill>
            </a:endParaRPr>
          </a:p>
          <a:p>
            <a:r>
              <a:rPr lang="sr-Latn-RS" sz="1800" dirty="0" smtClean="0">
                <a:solidFill>
                  <a:schemeClr val="tx1"/>
                </a:solidFill>
              </a:rPr>
              <a:t>Semestar</a:t>
            </a:r>
            <a:r>
              <a:rPr lang="sr-Cyrl-CS" sz="1800" dirty="0" smtClean="0">
                <a:solidFill>
                  <a:schemeClr val="tx1"/>
                </a:solidFill>
              </a:rPr>
              <a:t>: </a:t>
            </a:r>
            <a:r>
              <a:rPr lang="sr-Latn-RS" sz="1800" dirty="0" smtClean="0">
                <a:solidFill>
                  <a:schemeClr val="tx1"/>
                </a:solidFill>
              </a:rPr>
              <a:t>4</a:t>
            </a:r>
            <a:endParaRPr lang="sr-Cyrl-CS" sz="1800" dirty="0" smtClean="0">
              <a:solidFill>
                <a:schemeClr val="tx1"/>
              </a:solidFill>
            </a:endParaRPr>
          </a:p>
          <a:p>
            <a:r>
              <a:rPr lang="sr-Latn-RS" sz="1800" dirty="0" smtClean="0">
                <a:solidFill>
                  <a:schemeClr val="tx1"/>
                </a:solidFill>
              </a:rPr>
              <a:t>Status:izborni</a:t>
            </a:r>
            <a:endParaRPr lang="en-US" sz="1800" dirty="0" smtClean="0">
              <a:solidFill>
                <a:schemeClr val="tx1"/>
              </a:solidFill>
            </a:endParaRPr>
          </a:p>
          <a:p>
            <a:endParaRPr lang="en-US"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Sadržaj predmeta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357298"/>
            <a:ext cx="7239000" cy="4846320"/>
          </a:xfrm>
        </p:spPr>
        <p:txBody>
          <a:bodyPr>
            <a:noAutofit/>
          </a:bodyPr>
          <a:lstStyle/>
          <a:p>
            <a:r>
              <a:rPr lang="ru-RU" sz="1600" dirty="0"/>
              <a:t>Увод; Врсте отпада. Опште карактеристике отпада.</a:t>
            </a:r>
          </a:p>
          <a:p>
            <a:r>
              <a:rPr lang="ru-RU" sz="1600" dirty="0"/>
              <a:t>Отпадна енергије као обновљив извор енергије.</a:t>
            </a:r>
          </a:p>
          <a:p>
            <a:r>
              <a:rPr lang="ru-RU" sz="1600" dirty="0"/>
              <a:t>Директно искоришћење топлотне енергије спаљивањем сагоривих елемената из отпада</a:t>
            </a:r>
          </a:p>
          <a:p>
            <a:r>
              <a:rPr lang="ru-RU" sz="1600" dirty="0"/>
              <a:t>Коришћење секундарних сировина рециклирањем и производња нових производа</a:t>
            </a:r>
          </a:p>
          <a:p>
            <a:r>
              <a:rPr lang="ru-RU" sz="1600" dirty="0"/>
              <a:t>Савремене технологије одлагања комуналног отпада.</a:t>
            </a:r>
          </a:p>
          <a:p>
            <a:r>
              <a:rPr lang="ru-RU" sz="1600" dirty="0"/>
              <a:t>Физичко – хемијска конверзија енергије отпада у гориво отпада - RDF фракција.</a:t>
            </a:r>
          </a:p>
          <a:p>
            <a:r>
              <a:rPr lang="ru-RU" sz="1600" dirty="0"/>
              <a:t>Био – хемијска конверзија енергија отпада у електричну енергију.</a:t>
            </a:r>
          </a:p>
          <a:p>
            <a:r>
              <a:rPr lang="ru-RU" sz="1600" dirty="0"/>
              <a:t>Термо – хемијска конверзија енергије отпада у топлотну енергију.</a:t>
            </a:r>
          </a:p>
          <a:p>
            <a:r>
              <a:rPr lang="ru-RU" sz="1600" dirty="0"/>
              <a:t>Анализа емисије штетних гасова у околину при конверзији енергије отпада у електричну (топлотну) енергију</a:t>
            </a:r>
          </a:p>
          <a:p>
            <a:r>
              <a:rPr lang="ru-RU" sz="1600" dirty="0"/>
              <a:t>Коришћење комуналног отпада у енергетске сврхе.</a:t>
            </a:r>
          </a:p>
          <a:p>
            <a:r>
              <a:rPr lang="ru-RU" sz="1600" dirty="0"/>
              <a:t>Пројектовање термоелектране – топлане (ТЕ –ТО) на комунални отпад.</a:t>
            </a:r>
          </a:p>
          <a:p>
            <a:r>
              <a:rPr lang="ru-RU" sz="1600" dirty="0"/>
              <a:t>Техничко – економска анализа (ТЕ –ТО) на комунални отпад.</a:t>
            </a:r>
          </a:p>
          <a:p>
            <a:r>
              <a:rPr lang="ru-RU" sz="1600" dirty="0"/>
              <a:t>Избор локације за инсталацију (ТЕ –ТО) на комунални отпад. Перспективе за инсталацију (ТЕ –ТО) на комунални отпад у Републици Србији.</a:t>
            </a:r>
          </a:p>
          <a:p>
            <a:r>
              <a:rPr lang="ru-RU" sz="1600" dirty="0"/>
              <a:t>Примери постројења за добијање енергије из отпада.</a:t>
            </a:r>
          </a:p>
          <a:p>
            <a:endParaRPr lang="en-US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Полагање испита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CS" b="1" dirty="0" smtClean="0"/>
              <a:t>Полагање испита се састоји из </a:t>
            </a:r>
            <a:r>
              <a:rPr lang="en-US" b="1" dirty="0" smtClean="0"/>
              <a:t>2</a:t>
            </a:r>
            <a:r>
              <a:rPr lang="sr-Cyrl-CS" b="1" dirty="0" smtClean="0"/>
              <a:t> колоквијума:</a:t>
            </a:r>
            <a:endParaRPr lang="en-US" b="1" dirty="0" smtClean="0"/>
          </a:p>
          <a:p>
            <a:pPr lvl="1"/>
            <a:r>
              <a:rPr lang="sr-Latn-CS" b="1" dirty="0" smtClean="0"/>
              <a:t>I </a:t>
            </a:r>
            <a:r>
              <a:rPr lang="sr-Cyrl-CS" b="1" dirty="0" smtClean="0"/>
              <a:t>колоквијум: </a:t>
            </a:r>
            <a:r>
              <a:rPr lang="sr-Cyrl-RS" b="1" dirty="0"/>
              <a:t>5</a:t>
            </a:r>
            <a:r>
              <a:rPr lang="en-US" b="1" dirty="0" smtClean="0"/>
              <a:t>.4.2019</a:t>
            </a:r>
            <a:r>
              <a:rPr lang="sr-Cyrl-RS" b="1" dirty="0" smtClean="0"/>
              <a:t>, 35 поена</a:t>
            </a:r>
            <a:endParaRPr lang="sr-Cyrl-CS" b="1" dirty="0" smtClean="0"/>
          </a:p>
          <a:p>
            <a:pPr lvl="1"/>
            <a:r>
              <a:rPr lang="sr-Latn-CS" b="1" dirty="0" smtClean="0"/>
              <a:t>II</a:t>
            </a:r>
            <a:r>
              <a:rPr lang="sr-Cyrl-CS" b="1" dirty="0" smtClean="0"/>
              <a:t> колоквијум</a:t>
            </a:r>
            <a:r>
              <a:rPr lang="en-US" b="1" dirty="0" smtClean="0"/>
              <a:t>, </a:t>
            </a:r>
            <a:r>
              <a:rPr lang="sr-Latn-RS" b="1" dirty="0" smtClean="0"/>
              <a:t>24.5</a:t>
            </a:r>
            <a:r>
              <a:rPr lang="en-US" b="1" dirty="0" smtClean="0"/>
              <a:t>.2019</a:t>
            </a:r>
            <a:r>
              <a:rPr lang="sr-Latn-RS" b="1" dirty="0" smtClean="0"/>
              <a:t>, </a:t>
            </a:r>
            <a:r>
              <a:rPr lang="sr-Cyrl-RS" b="1" dirty="0" smtClean="0"/>
              <a:t>3</a:t>
            </a:r>
            <a:r>
              <a:rPr lang="sr-Latn-RS" b="1" dirty="0" smtClean="0"/>
              <a:t>5 </a:t>
            </a:r>
            <a:r>
              <a:rPr lang="sr-Cyrl-RS" b="1" dirty="0" smtClean="0"/>
              <a:t>поена</a:t>
            </a:r>
            <a:endParaRPr lang="en-US" b="1" dirty="0" smtClean="0"/>
          </a:p>
          <a:p>
            <a:pPr lvl="1"/>
            <a:r>
              <a:rPr lang="en-US" b="1" dirty="0" err="1" smtClean="0"/>
              <a:t>Поправни</a:t>
            </a:r>
            <a:r>
              <a:rPr lang="en-US" b="1" dirty="0" smtClean="0"/>
              <a:t> </a:t>
            </a:r>
            <a:r>
              <a:rPr lang="en-US" b="1" dirty="0" err="1" smtClean="0"/>
              <a:t>први</a:t>
            </a:r>
            <a:r>
              <a:rPr lang="en-US" b="1" dirty="0" smtClean="0"/>
              <a:t> </a:t>
            </a:r>
            <a:r>
              <a:rPr lang="en-US" b="1" dirty="0" err="1" smtClean="0"/>
              <a:t>или</a:t>
            </a:r>
            <a:r>
              <a:rPr lang="en-US" b="1" dirty="0" smtClean="0"/>
              <a:t> </a:t>
            </a:r>
            <a:r>
              <a:rPr lang="en-US" b="1" dirty="0" err="1" smtClean="0"/>
              <a:t>други</a:t>
            </a:r>
            <a:r>
              <a:rPr lang="en-US" b="1" dirty="0" smtClean="0"/>
              <a:t> </a:t>
            </a:r>
            <a:r>
              <a:rPr lang="en-US" b="1" dirty="0" err="1" smtClean="0"/>
              <a:t>колоквијум</a:t>
            </a:r>
            <a:r>
              <a:rPr lang="en-US" b="1" dirty="0" smtClean="0"/>
              <a:t> </a:t>
            </a:r>
            <a:r>
              <a:rPr lang="sr-Latn-RS" b="1" dirty="0" smtClean="0"/>
              <a:t>31</a:t>
            </a:r>
            <a:r>
              <a:rPr lang="en-US" b="1" dirty="0" smtClean="0"/>
              <a:t>.5.2019</a:t>
            </a:r>
          </a:p>
          <a:p>
            <a:pPr lvl="1"/>
            <a:r>
              <a:rPr lang="en-US" b="1" dirty="0" err="1" smtClean="0"/>
              <a:t>Активност</a:t>
            </a:r>
            <a:r>
              <a:rPr lang="en-US" b="1" dirty="0" smtClean="0"/>
              <a:t> </a:t>
            </a:r>
            <a:r>
              <a:rPr lang="en-US" b="1" dirty="0" err="1" smtClean="0"/>
              <a:t>на</a:t>
            </a:r>
            <a:r>
              <a:rPr lang="en-US" b="1" dirty="0" smtClean="0"/>
              <a:t> </a:t>
            </a:r>
            <a:r>
              <a:rPr lang="en-US" b="1" dirty="0" err="1" smtClean="0"/>
              <a:t>настави</a:t>
            </a:r>
            <a:r>
              <a:rPr lang="en-US" b="1" dirty="0" smtClean="0"/>
              <a:t> и </a:t>
            </a:r>
            <a:r>
              <a:rPr lang="en-US" b="1" dirty="0" err="1" smtClean="0"/>
              <a:t>присуство</a:t>
            </a:r>
            <a:r>
              <a:rPr lang="en-US" b="1" dirty="0" smtClean="0"/>
              <a:t> 10 </a:t>
            </a:r>
            <a:r>
              <a:rPr lang="en-US" b="1" dirty="0" err="1" smtClean="0"/>
              <a:t>поена</a:t>
            </a:r>
            <a:endParaRPr lang="sr-Latn-RS" b="1" dirty="0" smtClean="0"/>
          </a:p>
          <a:p>
            <a:pPr lvl="1"/>
            <a:r>
              <a:rPr lang="sr-Cyrl-RS" b="1" dirty="0" smtClean="0"/>
              <a:t>Семинарски рад 20 поена </a:t>
            </a:r>
            <a:endParaRPr lang="sr-Cyrl-CS" b="1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ЛИТЕРАТУРА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 </a:t>
            </a:r>
          </a:p>
          <a:p>
            <a:r>
              <a:rPr lang="en-GB" dirty="0" err="1" smtClean="0"/>
              <a:t>Ristić</a:t>
            </a:r>
            <a:r>
              <a:rPr lang="en-GB" dirty="0" smtClean="0"/>
              <a:t> M, </a:t>
            </a:r>
            <a:r>
              <a:rPr lang="en-GB" dirty="0" err="1" smtClean="0"/>
              <a:t>Vuković</a:t>
            </a:r>
            <a:r>
              <a:rPr lang="en-GB" dirty="0" smtClean="0"/>
              <a:t> M. “</a:t>
            </a:r>
            <a:r>
              <a:rPr lang="en-GB" dirty="0" err="1" smtClean="0"/>
              <a:t>Upravljanje</a:t>
            </a:r>
            <a:r>
              <a:rPr lang="en-GB" dirty="0" smtClean="0"/>
              <a:t> </a:t>
            </a:r>
            <a:r>
              <a:rPr lang="en-GB" dirty="0" err="1" smtClean="0"/>
              <a:t>čvrstim</a:t>
            </a:r>
            <a:r>
              <a:rPr lang="en-GB" dirty="0" smtClean="0"/>
              <a:t> </a:t>
            </a:r>
            <a:r>
              <a:rPr lang="en-GB" dirty="0" err="1" smtClean="0"/>
              <a:t>otpadom</a:t>
            </a:r>
            <a:r>
              <a:rPr lang="en-GB" dirty="0" smtClean="0"/>
              <a:t>, </a:t>
            </a:r>
            <a:r>
              <a:rPr lang="en-GB" dirty="0" err="1" smtClean="0"/>
              <a:t>Tehnologije</a:t>
            </a:r>
            <a:r>
              <a:rPr lang="en-GB" dirty="0" smtClean="0"/>
              <a:t> </a:t>
            </a:r>
            <a:r>
              <a:rPr lang="en-GB" dirty="0" err="1" smtClean="0"/>
              <a:t>prerade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odlaganja</a:t>
            </a:r>
            <a:r>
              <a:rPr lang="en-GB" dirty="0" smtClean="0"/>
              <a:t> </a:t>
            </a:r>
            <a:r>
              <a:rPr lang="en-GB" dirty="0" err="1" smtClean="0"/>
              <a:t>čvrstog</a:t>
            </a:r>
            <a:r>
              <a:rPr lang="en-GB" dirty="0" smtClean="0"/>
              <a:t> </a:t>
            </a:r>
            <a:r>
              <a:rPr lang="en-GB" dirty="0" err="1" smtClean="0"/>
              <a:t>otpada</a:t>
            </a:r>
            <a:r>
              <a:rPr lang="en-GB" dirty="0" smtClean="0"/>
              <a:t>”, </a:t>
            </a:r>
            <a:r>
              <a:rPr lang="en-GB" dirty="0" err="1" smtClean="0"/>
              <a:t>Tehnički</a:t>
            </a:r>
            <a:r>
              <a:rPr lang="en-GB" dirty="0" smtClean="0"/>
              <a:t> </a:t>
            </a:r>
            <a:r>
              <a:rPr lang="en-GB" dirty="0" err="1" smtClean="0"/>
              <a:t>fakultet</a:t>
            </a:r>
            <a:r>
              <a:rPr lang="en-GB" dirty="0" smtClean="0"/>
              <a:t> u </a:t>
            </a:r>
            <a:r>
              <a:rPr lang="en-GB" dirty="0" err="1" smtClean="0"/>
              <a:t>Boru</a:t>
            </a:r>
            <a:r>
              <a:rPr lang="en-GB" dirty="0" smtClean="0"/>
              <a:t>, </a:t>
            </a:r>
            <a:r>
              <a:rPr lang="en-GB" dirty="0" err="1" smtClean="0"/>
              <a:t>Univerzitet</a:t>
            </a:r>
            <a:r>
              <a:rPr lang="en-GB" dirty="0" smtClean="0"/>
              <a:t> u </a:t>
            </a:r>
            <a:r>
              <a:rPr lang="en-GB" dirty="0" err="1" smtClean="0"/>
              <a:t>Beogradu</a:t>
            </a:r>
            <a:r>
              <a:rPr lang="en-GB" dirty="0" smtClean="0"/>
              <a:t>, </a:t>
            </a:r>
            <a:r>
              <a:rPr lang="en-GB" dirty="0" err="1" smtClean="0"/>
              <a:t>decembar</a:t>
            </a:r>
            <a:r>
              <a:rPr lang="en-GB" dirty="0" smtClean="0"/>
              <a:t>, 2006.</a:t>
            </a:r>
            <a:endParaRPr lang="en-US" dirty="0" smtClean="0"/>
          </a:p>
          <a:p>
            <a:r>
              <a:rPr lang="en-GB" dirty="0" err="1" smtClean="0"/>
              <a:t>Đarmati</a:t>
            </a:r>
            <a:r>
              <a:rPr lang="en-GB" dirty="0" smtClean="0"/>
              <a:t> Š., </a:t>
            </a:r>
            <a:r>
              <a:rPr lang="en-GB" dirty="0" err="1" smtClean="0"/>
              <a:t>Alivojvodić</a:t>
            </a:r>
            <a:r>
              <a:rPr lang="en-GB" dirty="0" smtClean="0"/>
              <a:t> V. “</a:t>
            </a:r>
            <a:r>
              <a:rPr lang="en-GB" dirty="0" err="1" smtClean="0"/>
              <a:t>Čvrst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opasan</a:t>
            </a:r>
            <a:r>
              <a:rPr lang="en-GB" dirty="0" smtClean="0"/>
              <a:t> </a:t>
            </a:r>
            <a:r>
              <a:rPr lang="en-GB" dirty="0" err="1" smtClean="0"/>
              <a:t>otpad</a:t>
            </a:r>
            <a:r>
              <a:rPr lang="en-GB" dirty="0" smtClean="0"/>
              <a:t>”, </a:t>
            </a:r>
            <a:r>
              <a:rPr lang="en-GB" dirty="0" err="1" smtClean="0"/>
              <a:t>Visoka</a:t>
            </a:r>
            <a:r>
              <a:rPr lang="en-GB" dirty="0" smtClean="0"/>
              <a:t> </a:t>
            </a:r>
            <a:r>
              <a:rPr lang="en-GB" dirty="0" err="1" smtClean="0"/>
              <a:t>škola</a:t>
            </a:r>
            <a:r>
              <a:rPr lang="en-GB" dirty="0" smtClean="0"/>
              <a:t> </a:t>
            </a:r>
            <a:r>
              <a:rPr lang="en-GB" dirty="0" err="1" smtClean="0"/>
              <a:t>strukovnih</a:t>
            </a:r>
            <a:r>
              <a:rPr lang="en-GB" dirty="0" smtClean="0"/>
              <a:t> </a:t>
            </a:r>
            <a:r>
              <a:rPr lang="en-GB" dirty="0" err="1" smtClean="0"/>
              <a:t>studija-Beogradska</a:t>
            </a:r>
            <a:r>
              <a:rPr lang="en-GB" dirty="0" smtClean="0"/>
              <a:t> </a:t>
            </a:r>
            <a:r>
              <a:rPr lang="en-GB" dirty="0" err="1" smtClean="0"/>
              <a:t>Politehnika</a:t>
            </a:r>
            <a:r>
              <a:rPr lang="en-GB" dirty="0" smtClean="0"/>
              <a:t>, Beograd, 2007.</a:t>
            </a:r>
            <a:endParaRPr lang="en-US" dirty="0" smtClean="0"/>
          </a:p>
          <a:p>
            <a:r>
              <a:rPr lang="en-GB" dirty="0" err="1" smtClean="0"/>
              <a:t>Hodolič</a:t>
            </a:r>
            <a:r>
              <a:rPr lang="en-GB" dirty="0" smtClean="0"/>
              <a:t> J., </a:t>
            </a:r>
            <a:r>
              <a:rPr lang="en-GB" dirty="0" err="1" smtClean="0"/>
              <a:t>Vukelić</a:t>
            </a:r>
            <a:r>
              <a:rPr lang="en-GB" dirty="0" smtClean="0"/>
              <a:t> Đ., </a:t>
            </a:r>
            <a:r>
              <a:rPr lang="en-GB" dirty="0" err="1" smtClean="0"/>
              <a:t>Hadžistević</a:t>
            </a:r>
            <a:r>
              <a:rPr lang="en-GB" dirty="0" smtClean="0"/>
              <a:t> M., </a:t>
            </a:r>
            <a:r>
              <a:rPr lang="en-GB" dirty="0" err="1" smtClean="0"/>
              <a:t>Budak</a:t>
            </a:r>
            <a:r>
              <a:rPr lang="en-GB" dirty="0" smtClean="0"/>
              <a:t> I., </a:t>
            </a:r>
            <a:r>
              <a:rPr lang="en-GB" dirty="0" err="1" smtClean="0"/>
              <a:t>Badida</a:t>
            </a:r>
            <a:r>
              <a:rPr lang="en-GB" dirty="0" smtClean="0"/>
              <a:t> M., </a:t>
            </a:r>
            <a:r>
              <a:rPr lang="en-GB" dirty="0" err="1" smtClean="0"/>
              <a:t>Šooš</a:t>
            </a:r>
            <a:r>
              <a:rPr lang="en-GB" dirty="0" smtClean="0"/>
              <a:t> LJ., </a:t>
            </a:r>
            <a:r>
              <a:rPr lang="en-GB" dirty="0" err="1" smtClean="0"/>
              <a:t>Kosec</a:t>
            </a:r>
            <a:r>
              <a:rPr lang="en-GB" dirty="0" smtClean="0"/>
              <a:t> B., </a:t>
            </a:r>
            <a:r>
              <a:rPr lang="en-GB" dirty="0" err="1" smtClean="0"/>
              <a:t>Bosak</a:t>
            </a:r>
            <a:r>
              <a:rPr lang="en-GB" dirty="0" smtClean="0"/>
              <a:t> M., “</a:t>
            </a:r>
            <a:r>
              <a:rPr lang="en-GB" dirty="0" err="1" smtClean="0"/>
              <a:t>Reciklaža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reciklažne</a:t>
            </a:r>
            <a:r>
              <a:rPr lang="en-GB" dirty="0" smtClean="0"/>
              <a:t> </a:t>
            </a:r>
            <a:r>
              <a:rPr lang="en-GB" dirty="0" err="1" smtClean="0"/>
              <a:t>tehnologije</a:t>
            </a:r>
            <a:r>
              <a:rPr lang="en-GB" dirty="0" smtClean="0"/>
              <a:t>”, </a:t>
            </a:r>
            <a:r>
              <a:rPr lang="en-GB" i="1" dirty="0" smtClean="0"/>
              <a:t>FTN </a:t>
            </a:r>
            <a:r>
              <a:rPr lang="en-GB" i="1" dirty="0" err="1" smtClean="0"/>
              <a:t>Izdavaštvo</a:t>
            </a:r>
            <a:r>
              <a:rPr lang="en-GB" i="1" dirty="0" smtClean="0"/>
              <a:t> Novi Sad</a:t>
            </a:r>
            <a:r>
              <a:rPr lang="en-GB" dirty="0" smtClean="0"/>
              <a:t>, 2011.</a:t>
            </a:r>
            <a:endParaRPr lang="en-US" dirty="0" smtClean="0"/>
          </a:p>
          <a:p>
            <a:r>
              <a:rPr lang="en-GB" dirty="0" err="1" smtClean="0"/>
              <a:t>Vujić</a:t>
            </a:r>
            <a:r>
              <a:rPr lang="en-GB" dirty="0" smtClean="0"/>
              <a:t> G, </a:t>
            </a:r>
            <a:r>
              <a:rPr lang="en-GB" dirty="0" err="1" smtClean="0"/>
              <a:t>Ubavin</a:t>
            </a:r>
            <a:r>
              <a:rPr lang="en-GB" dirty="0" smtClean="0"/>
              <a:t> D, </a:t>
            </a:r>
            <a:r>
              <a:rPr lang="en-GB" dirty="0" err="1" smtClean="0"/>
              <a:t>Stanisavljević</a:t>
            </a:r>
            <a:r>
              <a:rPr lang="en-GB" dirty="0" smtClean="0"/>
              <a:t> N, </a:t>
            </a:r>
            <a:r>
              <a:rPr lang="en-GB" dirty="0" err="1" smtClean="0"/>
              <a:t>Batinić</a:t>
            </a:r>
            <a:r>
              <a:rPr lang="en-GB" dirty="0" smtClean="0"/>
              <a:t> B. „</a:t>
            </a:r>
            <a:r>
              <a:rPr lang="en-GB" dirty="0" err="1" smtClean="0"/>
              <a:t>Upravljanje</a:t>
            </a:r>
            <a:r>
              <a:rPr lang="en-GB" dirty="0" smtClean="0"/>
              <a:t> </a:t>
            </a:r>
            <a:r>
              <a:rPr lang="en-GB" dirty="0" err="1" smtClean="0"/>
              <a:t>otpadom</a:t>
            </a:r>
            <a:r>
              <a:rPr lang="en-GB" dirty="0" smtClean="0"/>
              <a:t> u </a:t>
            </a:r>
            <a:r>
              <a:rPr lang="en-GB" dirty="0" err="1" smtClean="0"/>
              <a:t>zemljama</a:t>
            </a:r>
            <a:r>
              <a:rPr lang="en-GB" dirty="0" smtClean="0"/>
              <a:t> u </a:t>
            </a:r>
            <a:r>
              <a:rPr lang="en-GB" dirty="0" err="1" smtClean="0"/>
              <a:t>razvoju</a:t>
            </a:r>
            <a:r>
              <a:rPr lang="en-GB" dirty="0" smtClean="0"/>
              <a:t>”, </a:t>
            </a:r>
            <a:r>
              <a:rPr lang="en-GB" i="1" dirty="0" smtClean="0"/>
              <a:t>FTN </a:t>
            </a:r>
            <a:r>
              <a:rPr lang="en-GB" i="1" dirty="0" err="1" smtClean="0"/>
              <a:t>Izdavaštvo</a:t>
            </a:r>
            <a:r>
              <a:rPr lang="en-GB" i="1" dirty="0" smtClean="0"/>
              <a:t> Novi Sad</a:t>
            </a:r>
            <a:r>
              <a:rPr lang="en-GB" dirty="0" smtClean="0"/>
              <a:t>, 2012.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smtClean="0"/>
              <a:t>НАСТАВНИЦИ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CS" b="1" dirty="0" smtClean="0"/>
              <a:t>Предавач: </a:t>
            </a:r>
            <a:r>
              <a:rPr lang="en-US" b="1" dirty="0" smtClean="0"/>
              <a:t>Д</a:t>
            </a:r>
            <a:r>
              <a:rPr lang="sr-Cyrl-CS" b="1" dirty="0" smtClean="0"/>
              <a:t>р Александра Грујић, </a:t>
            </a:r>
            <a:r>
              <a:rPr lang="sr-Cyrl-CS" sz="2400" b="1" dirty="0" smtClean="0"/>
              <a:t>канц.</a:t>
            </a:r>
            <a:r>
              <a:rPr lang="sr-Latn-CS" sz="2400" b="1" dirty="0" smtClean="0"/>
              <a:t> </a:t>
            </a:r>
            <a:r>
              <a:rPr lang="sr-Cyrl-CS" sz="2400" b="1" dirty="0" smtClean="0"/>
              <a:t>601</a:t>
            </a:r>
          </a:p>
          <a:p>
            <a:r>
              <a:rPr lang="sr-Cyrl-CS" b="1" dirty="0" smtClean="0"/>
              <a:t>Сарадник: </a:t>
            </a:r>
            <a:r>
              <a:rPr lang="sr-Cyrl-CS" b="1" smtClean="0"/>
              <a:t>Милан Јовић </a:t>
            </a:r>
            <a:r>
              <a:rPr lang="sr-Cyrl-CS" sz="2400" b="1" smtClean="0"/>
              <a:t>канц</a:t>
            </a:r>
            <a:r>
              <a:rPr lang="sr-Cyrl-CS" sz="2400" b="1" dirty="0" smtClean="0"/>
              <a:t>.</a:t>
            </a:r>
            <a:r>
              <a:rPr lang="sr-Latn-CS" sz="2400" b="1" dirty="0" smtClean="0"/>
              <a:t> </a:t>
            </a:r>
            <a:r>
              <a:rPr lang="sr-Cyrl-CS" sz="2400" b="1" dirty="0" smtClean="0"/>
              <a:t>606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14</TotalTime>
  <Words>244</Words>
  <Application>Microsoft Office PowerPoint</Application>
  <PresentationFormat>On-screen Show (4:3)</PresentationFormat>
  <Paragraphs>38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Opulent</vt:lpstr>
      <vt:lpstr>Proizvodnja energije iz otpada</vt:lpstr>
      <vt:lpstr>Sadržaj predmeta</vt:lpstr>
      <vt:lpstr>Полагање испита</vt:lpstr>
      <vt:lpstr>ЛИТЕРАТУРА</vt:lpstr>
      <vt:lpstr>НАСТАВНИЦИ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Proizvodnja energije iz otpada</dc:title>
  <dc:creator>Aleksandra Grujic</dc:creator>
  <cp:lastModifiedBy>Aleksandra Grujic</cp:lastModifiedBy>
  <cp:revision>5</cp:revision>
  <dcterms:created xsi:type="dcterms:W3CDTF">2019-03-01T08:59:21Z</dcterms:created>
  <dcterms:modified xsi:type="dcterms:W3CDTF">2019-03-01T09:22:30Z</dcterms:modified>
</cp:coreProperties>
</file>