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88"/>
  </p:notesMasterIdLst>
  <p:handoutMasterIdLst>
    <p:handoutMasterId r:id="rId89"/>
  </p:handoutMasterIdLst>
  <p:sldIdLst>
    <p:sldId id="474" r:id="rId2"/>
    <p:sldId id="430" r:id="rId3"/>
    <p:sldId id="431" r:id="rId4"/>
    <p:sldId id="258" r:id="rId5"/>
    <p:sldId id="348" r:id="rId6"/>
    <p:sldId id="432" r:id="rId7"/>
    <p:sldId id="433" r:id="rId8"/>
    <p:sldId id="259" r:id="rId9"/>
    <p:sldId id="260" r:id="rId10"/>
    <p:sldId id="261" r:id="rId11"/>
    <p:sldId id="262" r:id="rId12"/>
    <p:sldId id="470" r:id="rId13"/>
    <p:sldId id="408" r:id="rId14"/>
    <p:sldId id="409" r:id="rId15"/>
    <p:sldId id="436" r:id="rId16"/>
    <p:sldId id="410" r:id="rId17"/>
    <p:sldId id="437" r:id="rId18"/>
    <p:sldId id="450" r:id="rId19"/>
    <p:sldId id="456" r:id="rId20"/>
    <p:sldId id="472" r:id="rId21"/>
    <p:sldId id="451" r:id="rId22"/>
    <p:sldId id="352" r:id="rId23"/>
    <p:sldId id="452" r:id="rId24"/>
    <p:sldId id="355" r:id="rId25"/>
    <p:sldId id="463" r:id="rId26"/>
    <p:sldId id="356" r:id="rId27"/>
    <p:sldId id="358" r:id="rId28"/>
    <p:sldId id="477" r:id="rId29"/>
    <p:sldId id="475" r:id="rId30"/>
    <p:sldId id="478" r:id="rId31"/>
    <p:sldId id="476" r:id="rId32"/>
    <p:sldId id="481" r:id="rId33"/>
    <p:sldId id="360" r:id="rId34"/>
    <p:sldId id="498" r:id="rId35"/>
    <p:sldId id="428" r:id="rId36"/>
    <p:sldId id="357" r:id="rId37"/>
    <p:sldId id="479" r:id="rId38"/>
    <p:sldId id="268" r:id="rId39"/>
    <p:sldId id="493" r:id="rId40"/>
    <p:sldId id="492" r:id="rId41"/>
    <p:sldId id="471" r:id="rId42"/>
    <p:sldId id="363" r:id="rId43"/>
    <p:sldId id="473" r:id="rId44"/>
    <p:sldId id="414" r:id="rId45"/>
    <p:sldId id="387" r:id="rId46"/>
    <p:sldId id="388" r:id="rId47"/>
    <p:sldId id="389" r:id="rId48"/>
    <p:sldId id="390" r:id="rId49"/>
    <p:sldId id="392" r:id="rId50"/>
    <p:sldId id="393" r:id="rId51"/>
    <p:sldId id="394" r:id="rId52"/>
    <p:sldId id="395" r:id="rId53"/>
    <p:sldId id="465" r:id="rId54"/>
    <p:sldId id="494" r:id="rId55"/>
    <p:sldId id="495" r:id="rId56"/>
    <p:sldId id="496" r:id="rId57"/>
    <p:sldId id="497" r:id="rId58"/>
    <p:sldId id="509" r:id="rId59"/>
    <p:sldId id="499" r:id="rId60"/>
    <p:sldId id="500" r:id="rId61"/>
    <p:sldId id="501" r:id="rId62"/>
    <p:sldId id="502" r:id="rId63"/>
    <p:sldId id="505" r:id="rId64"/>
    <p:sldId id="503" r:id="rId65"/>
    <p:sldId id="504" r:id="rId66"/>
    <p:sldId id="506" r:id="rId67"/>
    <p:sldId id="507" r:id="rId68"/>
    <p:sldId id="508" r:id="rId69"/>
    <p:sldId id="483" r:id="rId70"/>
    <p:sldId id="484" r:id="rId71"/>
    <p:sldId id="482" r:id="rId72"/>
    <p:sldId id="318" r:id="rId73"/>
    <p:sldId id="272" r:id="rId74"/>
    <p:sldId id="400" r:id="rId75"/>
    <p:sldId id="401" r:id="rId76"/>
    <p:sldId id="480" r:id="rId77"/>
    <p:sldId id="402" r:id="rId78"/>
    <p:sldId id="403" r:id="rId79"/>
    <p:sldId id="485" r:id="rId80"/>
    <p:sldId id="486" r:id="rId81"/>
    <p:sldId id="487" r:id="rId82"/>
    <p:sldId id="510" r:id="rId83"/>
    <p:sldId id="512" r:id="rId84"/>
    <p:sldId id="513" r:id="rId85"/>
    <p:sldId id="489" r:id="rId86"/>
    <p:sldId id="490" r:id="rId8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FF0000"/>
    <a:srgbClr val="CC3300"/>
    <a:srgbClr val="993300"/>
    <a:srgbClr val="FFFF00"/>
    <a:srgbClr val="CCCCFF"/>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22" autoAdjust="0"/>
    <p:restoredTop sz="82025" autoAdjust="0"/>
  </p:normalViewPr>
  <p:slideViewPr>
    <p:cSldViewPr>
      <p:cViewPr>
        <p:scale>
          <a:sx n="82" d="100"/>
          <a:sy n="82" d="100"/>
        </p:scale>
        <p:origin x="-822" y="-25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9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27" tIns="48213" rIns="96427" bIns="48213" numCol="1" anchor="t" anchorCtr="0" compatLnSpc="1">
            <a:prstTxWarp prst="textNoShape">
              <a:avLst/>
            </a:prstTxWarp>
          </a:bodyPr>
          <a:lstStyle>
            <a:lvl1pPr defTabSz="965200" eaLnBrk="1" hangingPunct="1">
              <a:defRPr sz="1300">
                <a:latin typeface="Tahoma" pitchFamily="34" charset="0"/>
                <a:cs typeface="Arial" charset="0"/>
              </a:defRPr>
            </a:lvl1pPr>
          </a:lstStyle>
          <a:p>
            <a:pPr>
              <a:defRPr/>
            </a:pPr>
            <a:endParaRPr lang="en-US"/>
          </a:p>
        </p:txBody>
      </p:sp>
      <p:sp>
        <p:nvSpPr>
          <p:cNvPr id="2017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427" tIns="48213" rIns="96427" bIns="48213" numCol="1" anchor="t" anchorCtr="0" compatLnSpc="1">
            <a:prstTxWarp prst="textNoShape">
              <a:avLst/>
            </a:prstTxWarp>
          </a:bodyPr>
          <a:lstStyle>
            <a:lvl1pPr algn="r" defTabSz="965200" eaLnBrk="1" hangingPunct="1">
              <a:defRPr sz="1300">
                <a:latin typeface="Tahoma" pitchFamily="34" charset="0"/>
                <a:cs typeface="Arial" charset="0"/>
              </a:defRPr>
            </a:lvl1pPr>
          </a:lstStyle>
          <a:p>
            <a:pPr>
              <a:defRPr/>
            </a:pPr>
            <a:endParaRPr lang="en-US"/>
          </a:p>
        </p:txBody>
      </p:sp>
      <p:sp>
        <p:nvSpPr>
          <p:cNvPr id="2017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427" tIns="48213" rIns="96427" bIns="48213" numCol="1" anchor="b" anchorCtr="0" compatLnSpc="1">
            <a:prstTxWarp prst="textNoShape">
              <a:avLst/>
            </a:prstTxWarp>
          </a:bodyPr>
          <a:lstStyle>
            <a:lvl1pPr defTabSz="965200" eaLnBrk="1" hangingPunct="1">
              <a:defRPr sz="1300">
                <a:latin typeface="Tahoma" pitchFamily="34" charset="0"/>
                <a:cs typeface="Arial" charset="0"/>
              </a:defRPr>
            </a:lvl1pPr>
          </a:lstStyle>
          <a:p>
            <a:pPr>
              <a:defRPr/>
            </a:pPr>
            <a:endParaRPr lang="en-US"/>
          </a:p>
        </p:txBody>
      </p:sp>
      <p:sp>
        <p:nvSpPr>
          <p:cNvPr id="20173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427" tIns="48213" rIns="96427" bIns="48213" numCol="1" anchor="b" anchorCtr="0" compatLnSpc="1">
            <a:prstTxWarp prst="textNoShape">
              <a:avLst/>
            </a:prstTxWarp>
          </a:bodyPr>
          <a:lstStyle>
            <a:lvl1pPr algn="r" defTabSz="965200" eaLnBrk="1" hangingPunct="1">
              <a:defRPr sz="1300">
                <a:latin typeface="Tahoma" pitchFamily="34" charset="0"/>
                <a:cs typeface="Arial" charset="0"/>
              </a:defRPr>
            </a:lvl1pPr>
          </a:lstStyle>
          <a:p>
            <a:pPr>
              <a:defRPr/>
            </a:pPr>
            <a:fld id="{EF34EEAF-5982-4EB8-9846-CE633CD20E26}" type="slidenum">
              <a:rPr lang="en-US"/>
              <a:pPr>
                <a:defRPr/>
              </a:pPr>
              <a:t>‹#›</a:t>
            </a:fld>
            <a:endParaRPr lang="en-US"/>
          </a:p>
        </p:txBody>
      </p:sp>
    </p:spTree>
    <p:extLst>
      <p:ext uri="{BB962C8B-B14F-4D97-AF65-F5344CB8AC3E}">
        <p14:creationId xmlns:p14="http://schemas.microsoft.com/office/powerpoint/2010/main" xmlns="" val="1616464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050"/>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427" tIns="48213" rIns="96427" bIns="48213" numCol="1" anchor="t" anchorCtr="0" compatLnSpc="1">
            <a:prstTxWarp prst="textNoShape">
              <a:avLst/>
            </a:prstTxWarp>
          </a:bodyPr>
          <a:lstStyle>
            <a:lvl1pPr defTabSz="965200" eaLnBrk="1" hangingPunct="1">
              <a:defRPr sz="1300">
                <a:latin typeface="Arial" charset="0"/>
                <a:cs typeface="Arial" charset="0"/>
              </a:defRPr>
            </a:lvl1pPr>
          </a:lstStyle>
          <a:p>
            <a:pPr>
              <a:defRPr/>
            </a:pPr>
            <a:endParaRPr lang="en-US"/>
          </a:p>
        </p:txBody>
      </p:sp>
      <p:sp>
        <p:nvSpPr>
          <p:cNvPr id="178179" name="Rectangle 2051"/>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427" tIns="48213" rIns="96427" bIns="48213" numCol="1" anchor="t" anchorCtr="0" compatLnSpc="1">
            <a:prstTxWarp prst="textNoShape">
              <a:avLst/>
            </a:prstTxWarp>
          </a:bodyPr>
          <a:lstStyle>
            <a:lvl1pPr algn="r" defTabSz="965200" eaLnBrk="1" hangingPunct="1">
              <a:defRPr sz="1300">
                <a:latin typeface="Arial" charset="0"/>
                <a:cs typeface="Arial" charset="0"/>
              </a:defRPr>
            </a:lvl1pPr>
          </a:lstStyle>
          <a:p>
            <a:pPr>
              <a:defRPr/>
            </a:pPr>
            <a:endParaRPr lang="en-US"/>
          </a:p>
        </p:txBody>
      </p:sp>
      <p:sp>
        <p:nvSpPr>
          <p:cNvPr id="75780" name="Rectangle 2052"/>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178181" name="Rectangle 2053"/>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427" tIns="48213" rIns="96427" bIns="482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8182" name="Rectangle 2054"/>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427" tIns="48213" rIns="96427" bIns="48213" numCol="1" anchor="b" anchorCtr="0" compatLnSpc="1">
            <a:prstTxWarp prst="textNoShape">
              <a:avLst/>
            </a:prstTxWarp>
          </a:bodyPr>
          <a:lstStyle>
            <a:lvl1pPr defTabSz="965200" eaLnBrk="1" hangingPunct="1">
              <a:defRPr sz="1300">
                <a:latin typeface="Arial" charset="0"/>
                <a:cs typeface="Arial" charset="0"/>
              </a:defRPr>
            </a:lvl1pPr>
          </a:lstStyle>
          <a:p>
            <a:pPr>
              <a:defRPr/>
            </a:pPr>
            <a:endParaRPr lang="en-US"/>
          </a:p>
        </p:txBody>
      </p:sp>
      <p:sp>
        <p:nvSpPr>
          <p:cNvPr id="178183" name="Rectangle 2055"/>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427" tIns="48213" rIns="96427" bIns="48213" numCol="1" anchor="b" anchorCtr="0" compatLnSpc="1">
            <a:prstTxWarp prst="textNoShape">
              <a:avLst/>
            </a:prstTxWarp>
          </a:bodyPr>
          <a:lstStyle>
            <a:lvl1pPr algn="r" defTabSz="965200" eaLnBrk="1" hangingPunct="1">
              <a:defRPr sz="1300">
                <a:latin typeface="Arial" charset="0"/>
                <a:cs typeface="Arial" charset="0"/>
              </a:defRPr>
            </a:lvl1pPr>
          </a:lstStyle>
          <a:p>
            <a:pPr>
              <a:defRPr/>
            </a:pPr>
            <a:fld id="{6C116EB2-3261-465B-90FB-935916AF310F}" type="slidenum">
              <a:rPr lang="en-US"/>
              <a:pPr>
                <a:defRPr/>
              </a:pPr>
              <a:t>‹#›</a:t>
            </a:fld>
            <a:endParaRPr lang="en-US"/>
          </a:p>
        </p:txBody>
      </p:sp>
    </p:spTree>
    <p:extLst>
      <p:ext uri="{BB962C8B-B14F-4D97-AF65-F5344CB8AC3E}">
        <p14:creationId xmlns:p14="http://schemas.microsoft.com/office/powerpoint/2010/main" xmlns="" val="4215312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055"/>
          <p:cNvSpPr>
            <a:spLocks noGrp="1" noChangeArrowheads="1"/>
          </p:cNvSpPr>
          <p:nvPr>
            <p:ph type="sldNum" sz="quarter" idx="5"/>
          </p:nvPr>
        </p:nvSpPr>
        <p:spPr>
          <a:noFill/>
        </p:spPr>
        <p:txBody>
          <a:bodyPr/>
          <a:lstStyle/>
          <a:p>
            <a:fld id="{4B0C295A-1896-4331-937B-08172FFC9FFE}"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dirty="0" smtClean="0">
                <a:latin typeface="Arial" pitchFamily="34" charset="0"/>
                <a:cs typeface="Arial" pitchFamily="34" charset="0"/>
              </a:rPr>
              <a:t>Signal </a:t>
            </a:r>
            <a:r>
              <a:rPr lang="en-US" dirty="0" err="1" smtClean="0">
                <a:latin typeface="Arial" pitchFamily="34" charset="0"/>
                <a:cs typeface="Arial" pitchFamily="34" charset="0"/>
              </a:rPr>
              <a:t>predstavlja</a:t>
            </a:r>
            <a:r>
              <a:rPr lang="en-US" dirty="0" smtClean="0">
                <a:latin typeface="Arial" pitchFamily="34" charset="0"/>
                <a:cs typeface="Arial" pitchFamily="34" charset="0"/>
              </a:rPr>
              <a:t> </a:t>
            </a:r>
            <a:r>
              <a:rPr lang="en-US" dirty="0" err="1" smtClean="0">
                <a:latin typeface="Arial" pitchFamily="34" charset="0"/>
                <a:cs typeface="Arial" pitchFamily="34" charset="0"/>
              </a:rPr>
              <a:t>promenu</a:t>
            </a:r>
            <a:r>
              <a:rPr lang="en-US" dirty="0" smtClean="0">
                <a:latin typeface="Arial" pitchFamily="34" charset="0"/>
                <a:cs typeface="Arial" pitchFamily="34" charset="0"/>
              </a:rPr>
              <a:t> </a:t>
            </a:r>
            <a:r>
              <a:rPr lang="en-US" dirty="0" err="1" smtClean="0">
                <a:latin typeface="Arial" pitchFamily="34" charset="0"/>
                <a:cs typeface="Arial" pitchFamily="34" charset="0"/>
              </a:rPr>
              <a:t>jedne</a:t>
            </a:r>
            <a:r>
              <a:rPr lang="en-US" dirty="0" smtClean="0">
                <a:latin typeface="Arial" pitchFamily="34" charset="0"/>
                <a:cs typeface="Arial" pitchFamily="34" charset="0"/>
              </a:rPr>
              <a:t> </a:t>
            </a:r>
            <a:r>
              <a:rPr lang="en-US" dirty="0" err="1" smtClean="0">
                <a:latin typeface="Arial" pitchFamily="34" charset="0"/>
                <a:cs typeface="Arial" pitchFamily="34" charset="0"/>
              </a:rPr>
              <a:t>fi</a:t>
            </a:r>
            <a:r>
              <a:rPr lang="sr-Latn-CS" dirty="0" smtClean="0">
                <a:latin typeface="Arial" pitchFamily="34" charset="0"/>
                <a:cs typeface="Arial" pitchFamily="34" charset="0"/>
              </a:rPr>
              <a:t>z</a:t>
            </a:r>
            <a:r>
              <a:rPr lang="en-US" dirty="0" err="1" smtClean="0">
                <a:latin typeface="Arial" pitchFamily="34" charset="0"/>
                <a:cs typeface="Arial" pitchFamily="34" charset="0"/>
              </a:rPr>
              <a:t>i</a:t>
            </a:r>
            <a:r>
              <a:rPr lang="sr-Latn-CS" dirty="0" smtClean="0">
                <a:latin typeface="Arial" pitchFamily="34" charset="0"/>
                <a:cs typeface="Arial" pitchFamily="34" charset="0"/>
              </a:rPr>
              <a:t>č</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veli</a:t>
            </a:r>
            <a:r>
              <a:rPr lang="sr-Latn-CS" dirty="0" smtClean="0">
                <a:latin typeface="Arial" pitchFamily="34" charset="0"/>
                <a:cs typeface="Arial" pitchFamily="34" charset="0"/>
              </a:rPr>
              <a:t>č</a:t>
            </a:r>
            <a:r>
              <a:rPr lang="en-US" dirty="0" err="1" smtClean="0">
                <a:latin typeface="Arial" pitchFamily="34" charset="0"/>
                <a:cs typeface="Arial" pitchFamily="34" charset="0"/>
              </a:rPr>
              <a:t>ine</a:t>
            </a:r>
            <a:r>
              <a:rPr lang="en-US" dirty="0" smtClean="0">
                <a:latin typeface="Arial" pitchFamily="34" charset="0"/>
                <a:cs typeface="Arial" pitchFamily="34" charset="0"/>
              </a:rPr>
              <a:t> </a:t>
            </a:r>
            <a:r>
              <a:rPr lang="sr-Latn-CS" dirty="0" smtClean="0">
                <a:latin typeface="Arial" pitchFamily="34" charset="0"/>
                <a:cs typeface="Arial" pitchFamily="34" charset="0"/>
              </a:rPr>
              <a:t>(zavisna promenljiva) u odnosu na drugu (nezavisna promenljiva). Postoji i opštija definicija signala kao bilo koja funkcija koja prenosi neku informaciju. Sa gledišta primene, prihvatljivija je prva definicija i mi ćemo pojam signala koristiti u skladu sa ovom definicijom.</a:t>
            </a:r>
          </a:p>
          <a:p>
            <a:pPr eaLnBrk="1" hangingPunct="1"/>
            <a:endParaRPr lang="sr-Latn-CS" dirty="0" smtClean="0">
              <a:latin typeface="Arial" pitchFamily="34" charset="0"/>
              <a:cs typeface="Arial" pitchFamily="34" charset="0"/>
            </a:endParaRPr>
          </a:p>
          <a:p>
            <a:pPr eaLnBrk="1" hangingPunct="1"/>
            <a:r>
              <a:rPr lang="sr-Latn-CS" dirty="0" smtClean="0">
                <a:latin typeface="Arial" pitchFamily="34" charset="0"/>
                <a:cs typeface="Arial" pitchFamily="34" charset="0"/>
              </a:rPr>
              <a:t>Kod signali sa kojima se najčešće susrećemo nezavisna promenljiva je vreme. Dakle posmatramo kako se neka veličina (recimo napon ili struja) menja u vremenu.</a:t>
            </a:r>
          </a:p>
          <a:p>
            <a:pPr eaLnBrk="1" hangingPunct="1"/>
            <a:endParaRPr lang="sr-Latn-CS" dirty="0" smtClean="0">
              <a:latin typeface="Arial" pitchFamily="34" charset="0"/>
              <a:cs typeface="Arial" pitchFamily="34" charset="0"/>
            </a:endParaRPr>
          </a:p>
          <a:p>
            <a:pPr eaLnBrk="1" hangingPunct="1"/>
            <a:r>
              <a:rPr lang="sr-Latn-CS" dirty="0" smtClean="0">
                <a:latin typeface="Arial" pitchFamily="34" charset="0"/>
                <a:cs typeface="Arial" pitchFamily="34" charset="0"/>
              </a:rPr>
              <a:t>Na primer, signal zvuka u nekoj tački predstavlja promenu pritiska vazduha u vremenu. Mikrofon pretvara signal zvuka u električni signal - promenu napona u vremenu (nezavisna promenljiva je vreme, a zavisna napon).</a:t>
            </a:r>
          </a:p>
          <a:p>
            <a:pPr eaLnBrk="1" hangingPunct="1"/>
            <a:endParaRPr lang="sr-Latn-CS" dirty="0" smtClean="0">
              <a:latin typeface="Arial" pitchFamily="34" charset="0"/>
              <a:cs typeface="Arial" pitchFamily="34" charset="0"/>
            </a:endParaRPr>
          </a:p>
          <a:p>
            <a:pPr eaLnBrk="1" hangingPunct="1"/>
            <a:r>
              <a:rPr lang="sr-Latn-CS" dirty="0" smtClean="0">
                <a:latin typeface="Arial" pitchFamily="34" charset="0"/>
                <a:cs typeface="Arial" pitchFamily="34" charset="0"/>
              </a:rPr>
              <a:t>Nezavisna promenljiva može biti i u prostoru (kao kod fotografije) gde su osvetljaj i boja zavisne promenljive, a položaj tačke na površini (njene koordinate po dužini i širini) dve nezavisne promenljive. Tako definisana fotografija predstavlja ukupno četiri signala: promenu osvetljaja po dužini, promenu osvetljaja po širini, promenu boje po dužini i promenu boje po širini.</a:t>
            </a:r>
          </a:p>
          <a:p>
            <a:pPr eaLnBrk="1" hangingPunct="1"/>
            <a:endParaRPr lang="sr-Latn-CS" dirty="0" smtClean="0">
              <a:latin typeface="Arial" pitchFamily="34" charset="0"/>
              <a:cs typeface="Arial" pitchFamily="34" charset="0"/>
            </a:endParaRPr>
          </a:p>
          <a:p>
            <a:pPr eaLnBrk="1" hangingPunct="1"/>
            <a:r>
              <a:rPr lang="sr-Latn-CS" dirty="0" smtClean="0">
                <a:latin typeface="Arial" pitchFamily="34" charset="0"/>
                <a:cs typeface="Arial" pitchFamily="34" charset="0"/>
              </a:rPr>
              <a:t>Kod analognih signala obe promenljive (i zavisna i nezavisna) su kontinualne – između bilo koje dve vrednosti postoji beskonačno mnogo vrednosti, dok su kod digitalnih signala obe promenljive diskretne - između bilo koje dve vrednosti postoji konačan broj vrednosti.</a:t>
            </a:r>
          </a:p>
          <a:p>
            <a:pPr eaLnBrk="1" hangingPunct="1"/>
            <a:endParaRPr lang="sr-Latn-CS" dirty="0" smtClean="0">
              <a:latin typeface="Arial" pitchFamily="34" charset="0"/>
              <a:cs typeface="Arial" pitchFamily="34" charset="0"/>
            </a:endParaRPr>
          </a:p>
          <a:p>
            <a:pPr eaLnBrk="1" hangingPunct="1"/>
            <a:r>
              <a:rPr lang="sr-Latn-CS" dirty="0" smtClean="0">
                <a:latin typeface="Arial" pitchFamily="34" charset="0"/>
                <a:cs typeface="Arial" pitchFamily="34" charset="0"/>
              </a:rPr>
              <a:t>Digitalni signal kod koga je nezavisna promenljiva vreme predstavlja niz brojčanih podataka dobijenih </a:t>
            </a:r>
            <a:r>
              <a:rPr lang="sr-Latn-CS" b="1" dirty="0" smtClean="0">
                <a:latin typeface="Arial" pitchFamily="34" charset="0"/>
                <a:cs typeface="Arial" pitchFamily="34" charset="0"/>
              </a:rPr>
              <a:t>odmeravanjem</a:t>
            </a:r>
            <a:r>
              <a:rPr lang="sr-Latn-CS" dirty="0" smtClean="0">
                <a:latin typeface="Arial" pitchFamily="34" charset="0"/>
                <a:cs typeface="Arial" pitchFamily="34" charset="0"/>
              </a:rPr>
              <a:t> vrednosti signala (vrednosti nezavisne promenljive) u tačno određenim vremenskim trenucima. </a:t>
            </a:r>
          </a:p>
          <a:p>
            <a:pPr eaLnBrk="1" hangingPunct="1"/>
            <a:endParaRPr lang="sr-Latn-CS" dirty="0" smtClean="0">
              <a:latin typeface="Arial" pitchFamily="34" charset="0"/>
              <a:cs typeface="Arial" pitchFamily="34" charset="0"/>
            </a:endParaRPr>
          </a:p>
          <a:p>
            <a:pPr eaLnBrk="1" hangingPunct="1"/>
            <a:r>
              <a:rPr lang="sr-Latn-CS" dirty="0" smtClean="0">
                <a:latin typeface="Arial" pitchFamily="34" charset="0"/>
                <a:cs typeface="Arial" pitchFamily="34" charset="0"/>
              </a:rPr>
              <a:t>Kada se posmatra digitalni signal, nezavisnu promenljivu mogu da predstavljaju diskretni trenuci u vremenu (oni u kojima se vrši odmeravanje) ili redni broj odmerka.</a:t>
            </a:r>
            <a:endParaRPr lang="en-US"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5"/>
          <p:cNvSpPr>
            <a:spLocks noGrp="1" noChangeArrowheads="1"/>
          </p:cNvSpPr>
          <p:nvPr>
            <p:ph type="sldNum" sz="quarter" idx="5"/>
          </p:nvPr>
        </p:nvSpPr>
        <p:spPr>
          <a:noFill/>
        </p:spPr>
        <p:txBody>
          <a:bodyPr/>
          <a:lstStyle/>
          <a:p>
            <a:fld id="{45C92E9E-892A-427F-8555-A04BB344B0C1}"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055"/>
          <p:cNvSpPr>
            <a:spLocks noGrp="1" noChangeArrowheads="1"/>
          </p:cNvSpPr>
          <p:nvPr>
            <p:ph type="sldNum" sz="quarter" idx="5"/>
          </p:nvPr>
        </p:nvSpPr>
        <p:spPr>
          <a:noFill/>
        </p:spPr>
        <p:txBody>
          <a:bodyPr/>
          <a:lstStyle/>
          <a:p>
            <a:fld id="{A1E66CEA-2F0B-4ED7-9929-DAA4BDA964B8}"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5"/>
          <p:cNvSpPr>
            <a:spLocks noGrp="1" noChangeArrowheads="1"/>
          </p:cNvSpPr>
          <p:nvPr>
            <p:ph type="sldNum" sz="quarter" idx="5"/>
          </p:nvPr>
        </p:nvSpPr>
        <p:spPr>
          <a:noFill/>
        </p:spPr>
        <p:txBody>
          <a:bodyPr/>
          <a:lstStyle/>
          <a:p>
            <a:fld id="{BCF50EE3-6B91-40D9-A1F8-5F5DF833EE7C}"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055"/>
          <p:cNvSpPr>
            <a:spLocks noGrp="1" noChangeArrowheads="1"/>
          </p:cNvSpPr>
          <p:nvPr>
            <p:ph type="sldNum" sz="quarter" idx="5"/>
          </p:nvPr>
        </p:nvSpPr>
        <p:spPr>
          <a:noFill/>
        </p:spPr>
        <p:txBody>
          <a:bodyPr/>
          <a:lstStyle/>
          <a:p>
            <a:fld id="{20A1C771-B996-4F5D-8E8F-FCCFE2C96528}"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055"/>
          <p:cNvSpPr>
            <a:spLocks noGrp="1" noChangeArrowheads="1"/>
          </p:cNvSpPr>
          <p:nvPr>
            <p:ph type="sldNum" sz="quarter" idx="5"/>
          </p:nvPr>
        </p:nvSpPr>
        <p:spPr>
          <a:noFill/>
        </p:spPr>
        <p:txBody>
          <a:bodyPr/>
          <a:lstStyle/>
          <a:p>
            <a:fld id="{4DEFFA3D-74E5-4466-A74C-724D1517F6CA}"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055"/>
          <p:cNvSpPr>
            <a:spLocks noGrp="1" noChangeArrowheads="1"/>
          </p:cNvSpPr>
          <p:nvPr>
            <p:ph type="sldNum" sz="quarter" idx="5"/>
          </p:nvPr>
        </p:nvSpPr>
        <p:spPr>
          <a:noFill/>
        </p:spPr>
        <p:txBody>
          <a:bodyPr/>
          <a:lstStyle/>
          <a:p>
            <a:fld id="{0127C590-2E79-4598-B08D-232F9669765D}"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5"/>
          <p:cNvSpPr>
            <a:spLocks noGrp="1" noChangeArrowheads="1"/>
          </p:cNvSpPr>
          <p:nvPr>
            <p:ph type="sldNum" sz="quarter" idx="5"/>
          </p:nvPr>
        </p:nvSpPr>
        <p:spPr>
          <a:noFill/>
        </p:spPr>
        <p:txBody>
          <a:bodyPr/>
          <a:lstStyle/>
          <a:p>
            <a:fld id="{D6B447AC-121B-45DA-90C8-9B456C77C19E}"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055"/>
          <p:cNvSpPr>
            <a:spLocks noGrp="1" noChangeArrowheads="1"/>
          </p:cNvSpPr>
          <p:nvPr>
            <p:ph type="sldNum" sz="quarter" idx="5"/>
          </p:nvPr>
        </p:nvSpPr>
        <p:spPr>
          <a:noFill/>
        </p:spPr>
        <p:txBody>
          <a:bodyPr/>
          <a:lstStyle/>
          <a:p>
            <a:fld id="{ADD0B64E-42BD-4A00-9741-F440681D6F67}"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055"/>
          <p:cNvSpPr>
            <a:spLocks noGrp="1" noChangeArrowheads="1"/>
          </p:cNvSpPr>
          <p:nvPr>
            <p:ph type="sldNum" sz="quarter" idx="5"/>
          </p:nvPr>
        </p:nvSpPr>
        <p:spPr>
          <a:noFill/>
        </p:spPr>
        <p:txBody>
          <a:bodyPr/>
          <a:lstStyle/>
          <a:p>
            <a:fld id="{AECAF4A4-ACBF-41AA-B8DC-1A2B31D24C3B}"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055"/>
          <p:cNvSpPr>
            <a:spLocks noGrp="1" noChangeArrowheads="1"/>
          </p:cNvSpPr>
          <p:nvPr>
            <p:ph type="sldNum" sz="quarter" idx="5"/>
          </p:nvPr>
        </p:nvSpPr>
        <p:spPr>
          <a:noFill/>
        </p:spPr>
        <p:txBody>
          <a:bodyPr/>
          <a:lstStyle/>
          <a:p>
            <a:fld id="{B6459383-7598-4771-A315-D93178C433CA}"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055"/>
          <p:cNvSpPr>
            <a:spLocks noGrp="1" noChangeArrowheads="1"/>
          </p:cNvSpPr>
          <p:nvPr>
            <p:ph type="sldNum" sz="quarter" idx="5"/>
          </p:nvPr>
        </p:nvSpPr>
        <p:spPr>
          <a:noFill/>
        </p:spPr>
        <p:txBody>
          <a:bodyPr/>
          <a:lstStyle/>
          <a:p>
            <a:fld id="{BD6B5C82-250E-45AF-A73B-E93C0683AF83}"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sr-Latn-CS" smtClean="0">
                <a:latin typeface="Arial" pitchFamily="34" charset="0"/>
                <a:cs typeface="Arial" pitchFamily="34" charset="0"/>
              </a:rPr>
              <a:t>Digitalizacija prestavlja diskretizaciju signala po zavisnoj i po nezavsnoj promenljivoj. Iz skupa kontinualno promenljivih vrednosto </a:t>
            </a:r>
            <a:r>
              <a:rPr lang="sr-Latn-CS" b="1" smtClean="0">
                <a:latin typeface="Arial" pitchFamily="34" charset="0"/>
                <a:cs typeface="Arial" pitchFamily="34" charset="0"/>
              </a:rPr>
              <a:t>odabira</a:t>
            </a:r>
            <a:r>
              <a:rPr lang="sr-Latn-CS" smtClean="0">
                <a:latin typeface="Arial" pitchFamily="34" charset="0"/>
                <a:cs typeface="Arial" pitchFamily="34" charset="0"/>
              </a:rPr>
              <a:t> se diskretan skup vrednosti. Ako je nezavisna promenljiva vreme, u tačno određenim vremenskim trenucima </a:t>
            </a:r>
            <a:r>
              <a:rPr lang="sr-Latn-CS" b="1" smtClean="0">
                <a:latin typeface="Arial" pitchFamily="34" charset="0"/>
                <a:cs typeface="Arial" pitchFamily="34" charset="0"/>
              </a:rPr>
              <a:t>odmerava</a:t>
            </a:r>
            <a:r>
              <a:rPr lang="sr-Latn-CS" smtClean="0">
                <a:latin typeface="Arial" pitchFamily="34" charset="0"/>
                <a:cs typeface="Arial" pitchFamily="34" charset="0"/>
              </a:rPr>
              <a:t> se vrednost nezavisne promenljive i predstavlja brojčanim podatkom. Kako se brojčani podatak može predstaviti samo sa konačnom preciznošću, to je skup brojčanih vrednosti kojima se predstavlja zavisna promenljivu </a:t>
            </a:r>
            <a:r>
              <a:rPr lang="sr-Latn-CS" u="sng" smtClean="0">
                <a:latin typeface="Arial" pitchFamily="34" charset="0"/>
                <a:cs typeface="Arial" pitchFamily="34" charset="0"/>
              </a:rPr>
              <a:t>konačan</a:t>
            </a:r>
            <a:r>
              <a:rPr lang="sr-Latn-CS" smtClean="0">
                <a:latin typeface="Arial" pitchFamily="34" charset="0"/>
                <a:cs typeface="Arial" pitchFamily="34" charset="0"/>
              </a:rPr>
              <a:t>. Ovaj proces koji se naziva analogno-digitalna konverzija (</a:t>
            </a:r>
            <a:r>
              <a:rPr lang="sr-Latn-CS" b="1" smtClean="0">
                <a:latin typeface="Arial" pitchFamily="34" charset="0"/>
                <a:cs typeface="Arial" pitchFamily="34" charset="0"/>
              </a:rPr>
              <a:t>AD</a:t>
            </a:r>
            <a:r>
              <a:rPr lang="sr-Latn-CS" smtClean="0">
                <a:latin typeface="Arial" pitchFamily="34" charset="0"/>
                <a:cs typeface="Arial" pitchFamily="34" charset="0"/>
              </a:rPr>
              <a:t> </a:t>
            </a:r>
            <a:r>
              <a:rPr lang="sr-Latn-CS" b="1" smtClean="0">
                <a:latin typeface="Arial" pitchFamily="34" charset="0"/>
                <a:cs typeface="Arial" pitchFamily="34" charset="0"/>
              </a:rPr>
              <a:t>konverzija</a:t>
            </a:r>
            <a:r>
              <a:rPr lang="sr-Latn-CS" smtClean="0">
                <a:latin typeface="Arial" pitchFamily="34" charset="0"/>
                <a:cs typeface="Arial" pitchFamily="34" charset="0"/>
              </a:rPr>
              <a:t>) obavlja AD konvertor.</a:t>
            </a:r>
          </a:p>
          <a:p>
            <a:pPr eaLnBrk="1" hangingPunct="1"/>
            <a:endParaRPr lang="sr-Latn-CS" smtClean="0">
              <a:latin typeface="Arial" pitchFamily="34" charset="0"/>
              <a:cs typeface="Arial" pitchFamily="34" charset="0"/>
            </a:endParaRPr>
          </a:p>
          <a:p>
            <a:pPr eaLnBrk="1" hangingPunct="1"/>
            <a:r>
              <a:rPr lang="sr-Latn-CS" b="1" smtClean="0">
                <a:latin typeface="Arial" pitchFamily="34" charset="0"/>
                <a:cs typeface="Arial" pitchFamily="34" charset="0"/>
              </a:rPr>
              <a:t>Digitalna obrada </a:t>
            </a:r>
            <a:r>
              <a:rPr lang="sr-Latn-CS" smtClean="0">
                <a:latin typeface="Arial" pitchFamily="34" charset="0"/>
                <a:cs typeface="Arial" pitchFamily="34" charset="0"/>
              </a:rPr>
              <a:t>predstavlja obradu niza brojčanih podataka (digitalnog signala) i kao rezultat te obrade, ponovo se dobija niz brojčanih podataka. Gotovo svi signali u prirodi su analogni pa je nužno digitalni signal dobijen kao rezultat obrade vratiti u analogni. Taj proces se naziva digitalno-analogna konverzija (</a:t>
            </a:r>
            <a:r>
              <a:rPr lang="sr-Latn-CS" b="1" smtClean="0">
                <a:latin typeface="Arial" pitchFamily="34" charset="0"/>
                <a:cs typeface="Arial" pitchFamily="34" charset="0"/>
              </a:rPr>
              <a:t>DA konverzija</a:t>
            </a:r>
            <a:r>
              <a:rPr lang="sr-Latn-CS" smtClean="0">
                <a:latin typeface="Arial" pitchFamily="34" charset="0"/>
                <a:cs typeface="Arial" pitchFamily="34" charset="0"/>
              </a:rPr>
              <a:t>).</a:t>
            </a:r>
          </a:p>
          <a:p>
            <a:pPr eaLnBrk="1" hangingPunct="1"/>
            <a:endParaRPr lang="sr-Latn-CS" smtClean="0">
              <a:latin typeface="Arial" pitchFamily="34" charset="0"/>
              <a:cs typeface="Arial" pitchFamily="34" charset="0"/>
            </a:endParaRPr>
          </a:p>
          <a:p>
            <a:pPr eaLnBrk="1" hangingPunct="1"/>
            <a:r>
              <a:rPr lang="sr-Latn-CS" smtClean="0">
                <a:latin typeface="Arial" pitchFamily="34" charset="0"/>
                <a:cs typeface="Arial" pitchFamily="34" charset="0"/>
              </a:rPr>
              <a:t>Detaljnije o digitalizaciji u posebnom poglavlju.</a:t>
            </a:r>
          </a:p>
          <a:p>
            <a:pPr eaLnBrk="1" hangingPunct="1"/>
            <a:r>
              <a:rPr lang="sr-Latn-CS" smtClean="0">
                <a:latin typeface="Arial" pitchFamily="34" charset="0"/>
                <a:cs typeface="Arial" pitchFamily="34" charset="0"/>
              </a:rPr>
              <a:t>  </a:t>
            </a:r>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055"/>
          <p:cNvSpPr>
            <a:spLocks noGrp="1" noChangeArrowheads="1"/>
          </p:cNvSpPr>
          <p:nvPr>
            <p:ph type="sldNum" sz="quarter" idx="5"/>
          </p:nvPr>
        </p:nvSpPr>
        <p:spPr>
          <a:noFill/>
        </p:spPr>
        <p:txBody>
          <a:bodyPr/>
          <a:lstStyle/>
          <a:p>
            <a:fld id="{3F0F78DA-DBC4-4EDE-AD08-88026FAF39C8}"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055"/>
          <p:cNvSpPr>
            <a:spLocks noGrp="1" noChangeArrowheads="1"/>
          </p:cNvSpPr>
          <p:nvPr>
            <p:ph type="sldNum" sz="quarter" idx="5"/>
          </p:nvPr>
        </p:nvSpPr>
        <p:spPr>
          <a:noFill/>
        </p:spPr>
        <p:txBody>
          <a:bodyPr/>
          <a:lstStyle/>
          <a:p>
            <a:fld id="{8A997D3F-113E-4C6C-8A07-915A2D2D96C1}"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5"/>
          <p:cNvSpPr>
            <a:spLocks noGrp="1" noChangeArrowheads="1"/>
          </p:cNvSpPr>
          <p:nvPr>
            <p:ph type="sldNum" sz="quarter" idx="5"/>
          </p:nvPr>
        </p:nvSpPr>
        <p:spPr>
          <a:noFill/>
        </p:spPr>
        <p:txBody>
          <a:bodyPr/>
          <a:lstStyle/>
          <a:p>
            <a:fld id="{E1223652-BFC9-421B-BC33-99B0C0BED16B}"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055"/>
          <p:cNvSpPr>
            <a:spLocks noGrp="1" noChangeArrowheads="1"/>
          </p:cNvSpPr>
          <p:nvPr>
            <p:ph type="sldNum" sz="quarter" idx="5"/>
          </p:nvPr>
        </p:nvSpPr>
        <p:spPr>
          <a:noFill/>
        </p:spPr>
        <p:txBody>
          <a:bodyPr/>
          <a:lstStyle/>
          <a:p>
            <a:fld id="{834F796F-288D-43AD-B5F1-48DA7D9F690F}" type="slidenum">
              <a:rPr lang="en-US"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err="1" smtClean="0">
                <a:latin typeface="Arial" pitchFamily="34" charset="0"/>
                <a:cs typeface="Arial" pitchFamily="34" charset="0"/>
              </a:rPr>
              <a:t>Negde</a:t>
            </a:r>
            <a:r>
              <a:rPr lang="en-US" dirty="0" smtClean="0">
                <a:latin typeface="Arial" pitchFamily="34" charset="0"/>
                <a:cs typeface="Arial" pitchFamily="34" charset="0"/>
              </a:rPr>
              <a:t> do 1999. DSP</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su</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bili</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namenjeni</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isklju</a:t>
            </a:r>
            <a:r>
              <a:rPr lang="sr-Latn-CS" baseline="0" dirty="0" smtClean="0">
                <a:latin typeface="Arial" pitchFamily="34" charset="0"/>
                <a:cs typeface="Arial" pitchFamily="34" charset="0"/>
              </a:rPr>
              <a:t>čivo “posebnim” namenama, onim kod kojih su jedino performanse (pre svega brzina) bitne, dok su cena, potrošnja i lakoća projektovanja i programiranja u potpuno drugom planu. To su bile skupe, jako skupe, komponete koje su zahtevale takođe skupo i komplikovano okruženje, dostupne jedino usko specijalizovanim profesionalcima za rad na projektima na kojima cena ne igra nikakav značaj (vojni, svemirski, državni...)</a:t>
            </a:r>
          </a:p>
          <a:p>
            <a:pPr eaLnBrk="1" hangingPunct="1"/>
            <a:endParaRPr lang="sr-Latn-CS" baseline="0" dirty="0" smtClean="0">
              <a:latin typeface="Arial" pitchFamily="34" charset="0"/>
              <a:cs typeface="Arial" pitchFamily="34" charset="0"/>
            </a:endParaRPr>
          </a:p>
          <a:p>
            <a:pPr eaLnBrk="1" hangingPunct="1"/>
            <a:r>
              <a:rPr lang="sr-Latn-CS" baseline="0" dirty="0" smtClean="0">
                <a:latin typeface="Arial" pitchFamily="34" charset="0"/>
                <a:cs typeface="Arial" pitchFamily="34" charset="0"/>
              </a:rPr>
              <a:t>Zaokret u koncepciji je napravio ponovo TI pre svega drastičnim spuštanjem cena, a potom i integracijom okruženja procesora u jedan čip (pre svega memorija, a zatim i periferija).</a:t>
            </a:r>
          </a:p>
          <a:p>
            <a:pPr eaLnBrk="1" hangingPunct="1"/>
            <a:endParaRPr lang="sr-Latn-CS" baseline="0" dirty="0" smtClean="0">
              <a:latin typeface="Arial" pitchFamily="34" charset="0"/>
              <a:cs typeface="Arial" pitchFamily="34" charset="0"/>
            </a:endParaRPr>
          </a:p>
          <a:p>
            <a:pPr eaLnBrk="1" hangingPunct="1"/>
            <a:r>
              <a:rPr lang="sr-Latn-CS" baseline="0" dirty="0" smtClean="0">
                <a:latin typeface="Arial" pitchFamily="34" charset="0"/>
                <a:cs typeface="Arial" pitchFamily="34" charset="0"/>
              </a:rPr>
              <a:t>Sredinom osamdesetih, za funkcionalnu karticu sa DSP je trebalo odvojiti preko 3000 dolara, da bi 2000. kartica značajno boljih karakteristika mogla da se nabavi za ispod 200 dolara. Danas, jedan “Picollo” digitalni signal kontroler, smešten u kućićte USB-fleš memorije košta ispod 40 dolara. </a:t>
            </a:r>
            <a:endParaRPr 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055"/>
          <p:cNvSpPr>
            <a:spLocks noGrp="1" noChangeArrowheads="1"/>
          </p:cNvSpPr>
          <p:nvPr>
            <p:ph type="sldNum" sz="quarter" idx="5"/>
          </p:nvPr>
        </p:nvSpPr>
        <p:spPr>
          <a:noFill/>
        </p:spPr>
        <p:txBody>
          <a:bodyPr/>
          <a:lstStyle/>
          <a:p>
            <a:fld id="{63F025F1-E2C4-4C86-948D-5FFAC844D649}" type="slidenum">
              <a:rPr lang="en-US"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055"/>
          <p:cNvSpPr>
            <a:spLocks noGrp="1" noChangeArrowheads="1"/>
          </p:cNvSpPr>
          <p:nvPr>
            <p:ph type="sldNum" sz="quarter" idx="5"/>
          </p:nvPr>
        </p:nvSpPr>
        <p:spPr>
          <a:noFill/>
        </p:spPr>
        <p:txBody>
          <a:bodyPr/>
          <a:lstStyle/>
          <a:p>
            <a:fld id="{50D720A8-6C21-4C5A-8ABB-161FCBE1188F}"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5"/>
          <p:cNvSpPr>
            <a:spLocks noGrp="1" noChangeArrowheads="1"/>
          </p:cNvSpPr>
          <p:nvPr>
            <p:ph type="sldNum" sz="quarter" idx="5"/>
          </p:nvPr>
        </p:nvSpPr>
        <p:spPr>
          <a:noFill/>
        </p:spPr>
        <p:txBody>
          <a:bodyPr/>
          <a:lstStyle/>
          <a:p>
            <a:fld id="{04A0931C-5B70-423B-8B51-2EF799047CA7}"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sr-Latn-CS" dirty="0" smtClean="0">
                <a:latin typeface="Arial" pitchFamily="34" charset="0"/>
                <a:cs typeface="Arial" pitchFamily="34" charset="0"/>
              </a:rPr>
              <a:t>Tipičan primer jedne veoma često korišćene operacije</a:t>
            </a:r>
            <a:r>
              <a:rPr lang="sr-Latn-CS" baseline="0" dirty="0" smtClean="0">
                <a:latin typeface="Arial" pitchFamily="34" charset="0"/>
                <a:cs typeface="Arial" pitchFamily="34" charset="0"/>
              </a:rPr>
              <a:t> sa DSP. Vrednost tekućeg odmerka i vrednost prethodnih odmeraka se množe koeficijentima i sabiraju u petlji da bi se dobio tekući izlaz. </a:t>
            </a:r>
            <a:endParaRPr lang="en-US" dirty="0"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MVA filtra (biće detaljno opisan kasnije) koji usrednjava</a:t>
            </a:r>
            <a:r>
              <a:rPr lang="sr-Latn-CS" baseline="0" dirty="0" smtClean="0"/>
              <a:t> poslednja tri odmerka. Koriste se tri koeficijenta filtra i svi iznose 1</a:t>
            </a:r>
            <a:r>
              <a:rPr lang="en-US" baseline="0" dirty="0" smtClean="0"/>
              <a:t>/3.</a:t>
            </a:r>
          </a:p>
          <a:p>
            <a:endParaRPr lang="en-US" baseline="0" dirty="0" smtClean="0"/>
          </a:p>
          <a:p>
            <a:r>
              <a:rPr lang="sr-Latn-CS" baseline="0" dirty="0" smtClean="0"/>
              <a:t>Z</a:t>
            </a:r>
            <a:r>
              <a:rPr lang="en-US" baseline="0" dirty="0" smtClean="0"/>
              <a:t>a </a:t>
            </a:r>
            <a:r>
              <a:rPr lang="en-US" baseline="0" dirty="0" err="1" smtClean="0"/>
              <a:t>svaki</a:t>
            </a:r>
            <a:r>
              <a:rPr lang="en-US" baseline="0" dirty="0" smtClean="0"/>
              <a:t> </a:t>
            </a:r>
            <a:r>
              <a:rPr lang="en-US" baseline="0" dirty="0" err="1" smtClean="0"/>
              <a:t>novi</a:t>
            </a:r>
            <a:r>
              <a:rPr lang="en-US" baseline="0" dirty="0" smtClean="0"/>
              <a:t> </a:t>
            </a:r>
            <a:r>
              <a:rPr lang="en-US" baseline="0" dirty="0" err="1" smtClean="0"/>
              <a:t>odmerak</a:t>
            </a:r>
            <a:r>
              <a:rPr lang="en-US" baseline="0" dirty="0" smtClean="0"/>
              <a:t> </a:t>
            </a:r>
            <a:r>
              <a:rPr lang="en-US" baseline="0" dirty="0" err="1" smtClean="0"/>
              <a:t>koji</a:t>
            </a:r>
            <a:r>
              <a:rPr lang="en-US" baseline="0" dirty="0" smtClean="0"/>
              <a:t> </a:t>
            </a:r>
            <a:r>
              <a:rPr lang="en-US" baseline="0" dirty="0" err="1" smtClean="0"/>
              <a:t>pristigne</a:t>
            </a:r>
            <a:r>
              <a:rPr lang="en-US" baseline="0" dirty="0" smtClean="0"/>
              <a:t> </a:t>
            </a:r>
            <a:r>
              <a:rPr lang="en-US" baseline="0" dirty="0" err="1" smtClean="0"/>
              <a:t>na</a:t>
            </a:r>
            <a:r>
              <a:rPr lang="en-US" baseline="0" dirty="0" smtClean="0"/>
              <a:t> </a:t>
            </a:r>
            <a:r>
              <a:rPr lang="en-US" baseline="0" dirty="0" err="1" smtClean="0"/>
              <a:t>ulaz</a:t>
            </a:r>
            <a:r>
              <a:rPr lang="sr-Latn-CS" baseline="0" dirty="0" smtClean="0"/>
              <a:t>, DSP treba da napravi odmerak na izlazu čija vrednost je jednaka trećiini zbira </a:t>
            </a:r>
            <a:r>
              <a:rPr lang="en-US" baseline="0" dirty="0" err="1" smtClean="0"/>
              <a:t>poslednja</a:t>
            </a:r>
            <a:r>
              <a:rPr lang="en-US" baseline="0" dirty="0" smtClean="0"/>
              <a:t> </a:t>
            </a:r>
            <a:r>
              <a:rPr lang="sr-Latn-CS" baseline="0" dirty="0" smtClean="0"/>
              <a:t>tri odmerka sa ulaza, odnosno tekući odmerak množi jednom trećinom, tom proizvodu dodaje prethodni odmerak sa ulaza takođe pomnožen sa 1</a:t>
            </a:r>
            <a:r>
              <a:rPr lang="en-US" baseline="0" dirty="0" smtClean="0"/>
              <a:t>/3</a:t>
            </a:r>
            <a:r>
              <a:rPr lang="sr-Latn-CS" baseline="0" dirty="0" smtClean="0"/>
              <a:t> i dodaje odmerak pre prethodnog ponovo pomnožen istim koeficijentom.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Na ovom slajdu je ilustrovan ulazni i izlazni</a:t>
            </a:r>
            <a:r>
              <a:rPr lang="sr-Latn-CS" baseline="0" dirty="0" smtClean="0"/>
              <a:t> signal MVA filtra samo kao ilustracija njegove funkcije. Vidi se da su ulaznom signalu ublažene nagle promene i da izlazni signal (crveni odmerci) kasni za ulaznim. O radu MVA filtra biće više reči kasnije.</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055"/>
          <p:cNvSpPr>
            <a:spLocks noGrp="1" noChangeArrowheads="1"/>
          </p:cNvSpPr>
          <p:nvPr>
            <p:ph type="sldNum" sz="quarter" idx="5"/>
          </p:nvPr>
        </p:nvSpPr>
        <p:spPr>
          <a:noFill/>
        </p:spPr>
        <p:txBody>
          <a:bodyPr/>
          <a:lstStyle/>
          <a:p>
            <a:fld id="{455879BF-9DE8-4B54-AB55-5823667FF1BF}"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r-Latn-CS" dirty="0" smtClean="0">
                <a:latin typeface="Arial" pitchFamily="34" charset="0"/>
                <a:cs typeface="Arial" pitchFamily="34" charset="0"/>
              </a:rPr>
              <a:t>Osnovno usko grlo klasičnih mikroprocesora kada je u pitanju brzina izvršavanja je zajednićka magistrala podataka i za podatke i za instrukcije.</a:t>
            </a:r>
            <a:r>
              <a:rPr lang="sr-Latn-CS" baseline="0" dirty="0" smtClean="0">
                <a:latin typeface="Arial" pitchFamily="34" charset="0"/>
                <a:cs typeface="Arial" pitchFamily="34" charset="0"/>
              </a:rPr>
              <a:t> Tako procesor mora da preko magistrale najpre pribavi instrukciju, pa potom, u narednim ciklusima, i podatke (samo po jedan u svakom ciklusu) potrbne da se ta instrukcija izvrši. </a:t>
            </a:r>
          </a:p>
          <a:p>
            <a:pPr marL="0" marR="0" indent="0" algn="l" defTabSz="914400" rtl="0" eaLnBrk="1" fontAlgn="base" latinLnBrk="0" hangingPunct="1">
              <a:lnSpc>
                <a:spcPct val="100000"/>
              </a:lnSpc>
              <a:spcBef>
                <a:spcPct val="30000"/>
              </a:spcBef>
              <a:spcAft>
                <a:spcPct val="0"/>
              </a:spcAft>
              <a:buClrTx/>
              <a:buSzTx/>
              <a:buFontTx/>
              <a:buNone/>
              <a:tabLst/>
              <a:defRPr/>
            </a:pPr>
            <a:endParaRPr lang="sr-Latn-CS" baseline="0" dirty="0" smtClean="0">
              <a:latin typeface="Arial" pitchFamily="34" charset="0"/>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sr-Latn-CS" baseline="0" dirty="0" smtClean="0">
                <a:latin typeface="Arial" pitchFamily="34" charset="0"/>
                <a:cs typeface="Arial" pitchFamily="34" charset="0"/>
              </a:rPr>
              <a:t>Rešenje ovog uskog grla nudi Harvard arhitektura i svi DSP koriste ovu arhitekturu ili neku baziranu na osnovnim idejama Harvard arhitekture.</a:t>
            </a:r>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55"/>
          <p:cNvSpPr>
            <a:spLocks noGrp="1" noChangeArrowheads="1"/>
          </p:cNvSpPr>
          <p:nvPr>
            <p:ph type="sldNum" sz="quarter" idx="5"/>
          </p:nvPr>
        </p:nvSpPr>
        <p:spPr>
          <a:noFill/>
        </p:spPr>
        <p:txBody>
          <a:bodyPr/>
          <a:lstStyle/>
          <a:p>
            <a:fld id="{16779F1B-4AB7-47E2-B6FD-04AFAB123E1F}"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8BD8F4D6-C967-4523-A588-C17608FE4634}" type="slidenum">
              <a:rPr lang="en-US"/>
              <a:pPr/>
              <a:t>34</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sr-Latn-CS" dirty="0" smtClean="0"/>
              <a:t>Kod  Harvard arhitekture, memorijski prostor za instrukcije je odvojen od memorijskog prostora za podatke i oba ova</a:t>
            </a:r>
            <a:r>
              <a:rPr lang="sr-Latn-CS" baseline="0" dirty="0" smtClean="0"/>
              <a:t> prostrora su povezana sa procesorom posebnim magistralama. Na taj način procesor može istovremeno dobaviti i instrukciju i podatke. Pored toga, uopbičajeno za ovu arhitekturu je i da su instrukcije duge i da sadrže sve informacije da bi se mogle izvršiti. Naime, kod klasičnih mikroprocesora instrukcija sadrži operacioni kod i operande koji se preuzimaju po jedan u svakom ciklusu, dok je za Harvard arhitekturu tipično da su svi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055"/>
          <p:cNvSpPr>
            <a:spLocks noGrp="1" noChangeArrowheads="1"/>
          </p:cNvSpPr>
          <p:nvPr>
            <p:ph type="sldNum" sz="quarter" idx="5"/>
          </p:nvPr>
        </p:nvSpPr>
        <p:spPr>
          <a:noFill/>
        </p:spPr>
        <p:txBody>
          <a:bodyPr/>
          <a:lstStyle/>
          <a:p>
            <a:fld id="{71273A02-D5FA-42C6-A334-E1FD5C268EC6}"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055"/>
          <p:cNvSpPr>
            <a:spLocks noGrp="1" noChangeArrowheads="1"/>
          </p:cNvSpPr>
          <p:nvPr>
            <p:ph type="sldNum" sz="quarter" idx="5"/>
          </p:nvPr>
        </p:nvSpPr>
        <p:spPr>
          <a:noFill/>
        </p:spPr>
        <p:txBody>
          <a:bodyPr/>
          <a:lstStyle/>
          <a:p>
            <a:fld id="{CF8C854F-367C-43EC-A740-9E808EC6476A}"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055"/>
          <p:cNvSpPr>
            <a:spLocks noGrp="1" noChangeArrowheads="1"/>
          </p:cNvSpPr>
          <p:nvPr>
            <p:ph type="sldNum" sz="quarter" idx="5"/>
          </p:nvPr>
        </p:nvSpPr>
        <p:spPr>
          <a:noFill/>
        </p:spPr>
        <p:txBody>
          <a:bodyPr/>
          <a:lstStyle/>
          <a:p>
            <a:fld id="{E8FCD68F-F717-4608-843A-A5E30DE6A012}"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sr-Latn-CS" dirty="0" smtClean="0">
                <a:latin typeface="Arial" pitchFamily="34" charset="0"/>
                <a:cs typeface="Arial" pitchFamily="34" charset="0"/>
              </a:rPr>
              <a:t>DSP imaju MAC (</a:t>
            </a:r>
            <a:r>
              <a:rPr lang="sr-Latn-CS" i="1" dirty="0" smtClean="0">
                <a:latin typeface="Arial" pitchFamily="34" charset="0"/>
                <a:cs typeface="Arial" pitchFamily="34" charset="0"/>
              </a:rPr>
              <a:t>multiply</a:t>
            </a:r>
            <a:r>
              <a:rPr lang="sr-Latn-CS" i="1" baseline="0" dirty="0" smtClean="0">
                <a:latin typeface="Arial" pitchFamily="34" charset="0"/>
                <a:cs typeface="Arial" pitchFamily="34" charset="0"/>
              </a:rPr>
              <a:t> and accumulate</a:t>
            </a:r>
            <a:r>
              <a:rPr lang="sr-Latn-CS" baseline="0" dirty="0" smtClean="0">
                <a:latin typeface="Arial" pitchFamily="34" charset="0"/>
                <a:cs typeface="Arial" pitchFamily="34" charset="0"/>
              </a:rPr>
              <a:t>) jedinicu koja je u stanju da u </a:t>
            </a:r>
            <a:r>
              <a:rPr lang="sr-Latn-CS" u="sng" baseline="0" dirty="0" smtClean="0">
                <a:latin typeface="Arial" pitchFamily="34" charset="0"/>
                <a:cs typeface="Arial" pitchFamily="34" charset="0"/>
              </a:rPr>
              <a:t>jednoj instrukciji </a:t>
            </a:r>
            <a:r>
              <a:rPr lang="sr-Latn-CS" baseline="0" dirty="0" smtClean="0">
                <a:latin typeface="Arial" pitchFamily="34" charset="0"/>
                <a:cs typeface="Arial" pitchFamily="34" charset="0"/>
              </a:rPr>
              <a:t>izvrši množenje dva podatka i doda rezultat množenja trenutnom stanju akumulatora. Ova operacija je ključna za realizaciju filtara.</a:t>
            </a:r>
          </a:p>
          <a:p>
            <a:pPr eaLnBrk="1" hangingPunct="1"/>
            <a:endParaRPr lang="sr-Latn-CS" baseline="0" dirty="0" smtClean="0">
              <a:latin typeface="Arial" pitchFamily="34" charset="0"/>
              <a:cs typeface="Arial" pitchFamily="34" charset="0"/>
            </a:endParaRPr>
          </a:p>
          <a:p>
            <a:pPr eaLnBrk="1" hangingPunct="1"/>
            <a:r>
              <a:rPr lang="sr-Latn-CS" baseline="0" dirty="0" smtClean="0">
                <a:latin typeface="Arial" pitchFamily="34" charset="0"/>
                <a:cs typeface="Arial" pitchFamily="34" charset="0"/>
              </a:rPr>
              <a:t>Paralelno sa operacijom u ALU, DSP mogu u posebmoj, znatno jednostavnijoj, aritmetičko-logičkoj jedinici da preračunaju adresu potrebnu narednoj instrukciji. Preračunavanje adresa podrazumeva samo osnovne operacije kao što su sabiranje, oduzimanje i pomeranje (šiftovanje).</a:t>
            </a:r>
          </a:p>
          <a:p>
            <a:pPr eaLnBrk="1" hangingPunct="1"/>
            <a:endParaRPr lang="sr-Latn-CS" baseline="0" dirty="0" smtClean="0">
              <a:latin typeface="Arial" pitchFamily="34" charset="0"/>
              <a:cs typeface="Arial" pitchFamily="34" charset="0"/>
            </a:endParaRPr>
          </a:p>
          <a:p>
            <a:pPr eaLnBrk="1" hangingPunct="1"/>
            <a:r>
              <a:rPr lang="sr-Latn-CS" sz="1200" i="1" dirty="0" smtClean="0"/>
              <a:t>B</a:t>
            </a:r>
            <a:r>
              <a:rPr lang="en-US" sz="1200" i="1" dirty="0" err="1" smtClean="0"/>
              <a:t>arrel</a:t>
            </a:r>
            <a:r>
              <a:rPr lang="en-US" sz="1200" i="1" dirty="0" smtClean="0"/>
              <a:t> shifter</a:t>
            </a:r>
            <a:r>
              <a:rPr lang="sr-Latn-CS" sz="1200" i="1" dirty="0" smtClean="0"/>
              <a:t>  </a:t>
            </a:r>
            <a:r>
              <a:rPr lang="sr-Latn-CS" sz="1200" i="0" dirty="0" smtClean="0"/>
              <a:t>je jako koristan  pomerački registar koji paralelno sa radom ALU može da pomeri (šiftuje) ulazne i</a:t>
            </a:r>
            <a:r>
              <a:rPr lang="en-US" sz="1200" i="0" dirty="0" smtClean="0"/>
              <a:t>/</a:t>
            </a:r>
            <a:r>
              <a:rPr lang="sr-Latn-CS" sz="1200" i="0" dirty="0" smtClean="0"/>
              <a:t>ili izlazne podatke za definisani broj</a:t>
            </a:r>
            <a:r>
              <a:rPr lang="sr-Latn-CS" sz="1200" i="0" baseline="0" dirty="0" smtClean="0"/>
              <a:t> mesta. Ovo je jako korisno u aritmetici u fiksnom zarezu gde se podaci pre ili posle aritmetičkih operacija često pomeraju nalevo ili nadesno (radi menjanja formata zapisa) kako bi se sačuvala rezolucija zapisa ili sprečilo prekoračenje. Zahvaljujući ovom pomeračkom registru, u jednom ciklusu se pored množenja i akumuliranja podataka može i prilagoditi format zapisa ulaznog ili izlaznog podatka pomeranjem nalevo ili nadesno.</a:t>
            </a:r>
          </a:p>
          <a:p>
            <a:pPr eaLnBrk="1" hangingPunct="1"/>
            <a:endParaRPr lang="sr-Latn-CS" sz="1200" i="0" baseline="0" dirty="0" smtClean="0">
              <a:latin typeface="Arial" pitchFamily="34" charset="0"/>
              <a:cs typeface="Arial" pitchFamily="34" charset="0"/>
            </a:endParaRPr>
          </a:p>
          <a:p>
            <a:pPr eaLnBrk="1" hangingPunct="1"/>
            <a:r>
              <a:rPr lang="sr-Latn-CS" sz="1200" i="0" baseline="0" dirty="0" smtClean="0">
                <a:latin typeface="Arial" pitchFamily="34" charset="0"/>
                <a:cs typeface="Arial" pitchFamily="34" charset="0"/>
              </a:rPr>
              <a:t>Bit-reverzno i cirkularno adresiranje su dva posebna načina adresiranja karakteristična za digitalne signal procesore, a uvedena da bi se poboljšala efikasnost algoritama za FFT i pristup cirkularnim baferima. Kod bit-reverznog adresinja adresa podatka kome se pristupa se dobija od pokazivača kome su biti pročitani “naopako” od najnižeg ka najvišem. Naime jedan od najviše korišćenih FFT algoritama “sparuje” podatak na adresi 0001</a:t>
            </a:r>
            <a:r>
              <a:rPr lang="sr-Latn-CS" sz="1200" i="0" baseline="-25000" dirty="0" smtClean="0">
                <a:latin typeface="Arial" pitchFamily="34" charset="0"/>
                <a:cs typeface="Arial" pitchFamily="34" charset="0"/>
              </a:rPr>
              <a:t>2</a:t>
            </a:r>
            <a:r>
              <a:rPr lang="sr-Latn-CS" sz="1200" i="0" baseline="0" dirty="0" smtClean="0">
                <a:latin typeface="Arial" pitchFamily="34" charset="0"/>
                <a:cs typeface="Arial" pitchFamily="34" charset="0"/>
              </a:rPr>
              <a:t>  sa podatkom na adresi 1000</a:t>
            </a:r>
            <a:r>
              <a:rPr lang="sr-Latn-CS" sz="1200" i="0" baseline="-25000" dirty="0" smtClean="0">
                <a:latin typeface="Arial" pitchFamily="34" charset="0"/>
                <a:cs typeface="Arial" pitchFamily="34" charset="0"/>
              </a:rPr>
              <a:t>2</a:t>
            </a:r>
            <a:r>
              <a:rPr lang="sr-Latn-CS" sz="1200" i="0" baseline="0" dirty="0" smtClean="0">
                <a:latin typeface="Arial" pitchFamily="34" charset="0"/>
                <a:cs typeface="Arial" pitchFamily="34" charset="0"/>
              </a:rPr>
              <a:t> (za FFT nad 16 podataka), a podatak na adresi, na primer, 0101</a:t>
            </a:r>
            <a:r>
              <a:rPr lang="sr-Latn-CS" sz="1200" i="0" baseline="-25000" dirty="0" smtClean="0">
                <a:latin typeface="Arial" pitchFamily="34" charset="0"/>
                <a:cs typeface="Arial" pitchFamily="34" charset="0"/>
              </a:rPr>
              <a:t>2</a:t>
            </a:r>
            <a:r>
              <a:rPr lang="sr-Latn-CS" sz="1200" i="0" baseline="0" dirty="0" smtClean="0">
                <a:latin typeface="Arial" pitchFamily="34" charset="0"/>
                <a:cs typeface="Arial" pitchFamily="34" charset="0"/>
              </a:rPr>
              <a:t> sa podatkom na adresi 1010</a:t>
            </a:r>
            <a:r>
              <a:rPr lang="sr-Latn-CS" sz="1200" i="0" baseline="-25000" dirty="0" smtClean="0">
                <a:latin typeface="Arial" pitchFamily="34" charset="0"/>
                <a:cs typeface="Arial" pitchFamily="34" charset="0"/>
              </a:rPr>
              <a:t>2</a:t>
            </a:r>
            <a:r>
              <a:rPr lang="sr-Latn-CS" sz="1200" i="0" baseline="0" dirty="0" smtClean="0">
                <a:latin typeface="Arial" pitchFamily="34" charset="0"/>
                <a:cs typeface="Arial" pitchFamily="34" charset="0"/>
              </a:rPr>
              <a:t>, pa se znatna ušteda može ostvariti ako se pokazivači ne menjaju već se sa istim pokazivačem samo menja način adresiranja.</a:t>
            </a:r>
          </a:p>
          <a:p>
            <a:pPr eaLnBrk="1" hangingPunct="1"/>
            <a:endParaRPr lang="sr-Latn-CS" sz="1200" i="0" baseline="0" dirty="0" smtClean="0">
              <a:latin typeface="Arial" pitchFamily="34" charset="0"/>
              <a:cs typeface="Arial" pitchFamily="34" charset="0"/>
            </a:endParaRPr>
          </a:p>
          <a:p>
            <a:pPr eaLnBrk="1" hangingPunct="1"/>
            <a:r>
              <a:rPr lang="sr-Latn-CS" sz="1200" i="0" baseline="0" dirty="0" smtClean="0">
                <a:latin typeface="Arial" pitchFamily="34" charset="0"/>
                <a:cs typeface="Arial" pitchFamily="34" charset="0"/>
              </a:rPr>
              <a:t>Kod cirkularnog adresiranja definiše se veličina bafera (na primer 16 podataka koji se mogu adresirati sa 4 bita). Uvećanjem poslednje adrese 1111</a:t>
            </a:r>
            <a:r>
              <a:rPr lang="sr-Latn-CS" sz="1200" i="0" baseline="-25000" dirty="0" smtClean="0">
                <a:latin typeface="Arial" pitchFamily="34" charset="0"/>
                <a:cs typeface="Arial" pitchFamily="34" charset="0"/>
              </a:rPr>
              <a:t>2</a:t>
            </a:r>
            <a:r>
              <a:rPr lang="sr-Latn-CS" sz="1200" i="0" baseline="0" dirty="0" smtClean="0">
                <a:latin typeface="Arial" pitchFamily="34" charset="0"/>
                <a:cs typeface="Arial" pitchFamily="34" charset="0"/>
              </a:rPr>
              <a:t> dobija se adresa 0000</a:t>
            </a:r>
            <a:r>
              <a:rPr lang="sr-Latn-CS" sz="1200" i="0" baseline="-25000" dirty="0" smtClean="0">
                <a:latin typeface="Arial" pitchFamily="34" charset="0"/>
                <a:cs typeface="Arial" pitchFamily="34" charset="0"/>
              </a:rPr>
              <a:t>2</a:t>
            </a:r>
            <a:r>
              <a:rPr lang="sr-Latn-CS" sz="1200" i="0" baseline="0" dirty="0" smtClean="0">
                <a:latin typeface="Arial" pitchFamily="34" charset="0"/>
                <a:cs typeface="Arial" pitchFamily="34" charset="0"/>
              </a:rPr>
              <a:t> bez ikakvog učešća softvera. Da nema ovakvog načina adresiranja bilo bi nužno pri svakom pomeranju pokazuvača testirati vrednost pokazivača i promeniti je ako je izašao iz opsega adresa bafera. </a:t>
            </a:r>
          </a:p>
          <a:p>
            <a:pPr eaLnBrk="1" hangingPunct="1"/>
            <a:endParaRPr lang="sr-Latn-CS" sz="1200" i="0" baseline="0" dirty="0" smtClean="0">
              <a:latin typeface="Arial" pitchFamily="34" charset="0"/>
              <a:cs typeface="Arial" pitchFamily="34" charset="0"/>
            </a:endParaRPr>
          </a:p>
          <a:p>
            <a:pPr eaLnBrk="1" hangingPunct="1"/>
            <a:r>
              <a:rPr lang="sr-Latn-CS" sz="1200" i="0" baseline="0" dirty="0" smtClean="0">
                <a:latin typeface="Arial" pitchFamily="34" charset="0"/>
                <a:cs typeface="Arial" pitchFamily="34" charset="0"/>
              </a:rPr>
              <a:t>Zaštitni biti predstavljaju dodatne bite u akumulatoru u odnosu na broj bita ALU. Recimo da je za 32-bitne operacije akumulator dužine 40 bita (8 zaštitnih bita) ili na primer starije verzije vrlo popularnih Motorolinih DSP su koristili 24-bitne podatke dok su akumulatori bili 32-bitni.</a:t>
            </a:r>
          </a:p>
          <a:p>
            <a:pPr eaLnBrk="1" hangingPunct="1"/>
            <a:endParaRPr lang="sr-Latn-CS" sz="1200" i="0" baseline="0" dirty="0" smtClean="0">
              <a:latin typeface="Arial" pitchFamily="34" charset="0"/>
              <a:cs typeface="Arial" pitchFamily="34" charset="0"/>
            </a:endParaRPr>
          </a:p>
          <a:p>
            <a:pPr eaLnBrk="1" hangingPunct="1"/>
            <a:r>
              <a:rPr lang="sr-Latn-CS" sz="1200" i="0" baseline="0" dirty="0" smtClean="0">
                <a:latin typeface="Arial" pitchFamily="34" charset="0"/>
                <a:cs typeface="Arial" pitchFamily="34" charset="0"/>
              </a:rPr>
              <a:t>Aritmetika sa zasićenjem je opisana u sledećim slajdovima.</a:t>
            </a:r>
            <a:endParaRPr lang="en-US" i="0" dirty="0"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055"/>
          <p:cNvSpPr>
            <a:spLocks noGrp="1" noChangeArrowheads="1"/>
          </p:cNvSpPr>
          <p:nvPr>
            <p:ph type="sldNum" sz="quarter" idx="5"/>
          </p:nvPr>
        </p:nvSpPr>
        <p:spPr>
          <a:noFill/>
        </p:spPr>
        <p:txBody>
          <a:bodyPr/>
          <a:lstStyle/>
          <a:p>
            <a:fld id="{28052902-82D5-4C7C-A0CE-EC233D216DD3}"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sr-Latn-CS" dirty="0" smtClean="0">
                <a:latin typeface="Arial" pitchFamily="34" charset="0"/>
                <a:cs typeface="Arial" pitchFamily="34" charset="0"/>
              </a:rPr>
              <a:t>Zasićenje podrazumeva da se u označenoj aritmetici</a:t>
            </a:r>
            <a:r>
              <a:rPr lang="sr-Latn-CS" baseline="0" dirty="0" smtClean="0">
                <a:latin typeface="Arial" pitchFamily="34" charset="0"/>
                <a:cs typeface="Arial" pitchFamily="34" charset="0"/>
              </a:rPr>
              <a:t> ako dođe do prekoračenja maksimalne vrednosti koju neki format podržava, umesto te premašene vrednosti koristi maksimalna vrednost podržana od strane tog formata.</a:t>
            </a:r>
          </a:p>
          <a:p>
            <a:pPr eaLnBrk="1" hangingPunct="1"/>
            <a:endParaRPr lang="sr-Latn-CS" baseline="0" dirty="0" smtClean="0">
              <a:latin typeface="Arial" pitchFamily="34" charset="0"/>
              <a:cs typeface="Arial" pitchFamily="34" charset="0"/>
            </a:endParaRPr>
          </a:p>
          <a:p>
            <a:pPr eaLnBrk="1" hangingPunct="1"/>
            <a:r>
              <a:rPr lang="sr-Latn-CS" baseline="0" dirty="0" smtClean="0">
                <a:latin typeface="Arial" pitchFamily="34" charset="0"/>
                <a:cs typeface="Arial" pitchFamily="34" charset="0"/>
              </a:rPr>
              <a:t>Na primer, celobrojni šesnaestobitni format podržava vrednosti od -32768 do +32767. Ako se na 32767 doda 3, binarna aritmetika (a sa takvom aritmetikom radi svaki ALU) bi dala rezultat -32766 što može da bude katastrofalna greška u nekim slučajevima. Ukoliko korisnik odabere da ALU radi sa zasićenjem, rezultat bi bio 32767 što jeste pogrešno, ali za mnoge primene predstavlja mnogo manji problem u odnosu na grešku standarne bimarne aritmetike. Programer može da bira da li će operacije biti sa zasićenjem ili ne.  </a:t>
            </a:r>
            <a:endParaRPr lang="en-US" dirty="0"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055"/>
          <p:cNvSpPr>
            <a:spLocks noGrp="1" noChangeArrowheads="1"/>
          </p:cNvSpPr>
          <p:nvPr>
            <p:ph type="sldNum" sz="quarter" idx="5"/>
          </p:nvPr>
        </p:nvSpPr>
        <p:spPr>
          <a:noFill/>
        </p:spPr>
        <p:txBody>
          <a:bodyPr/>
          <a:lstStyle/>
          <a:p>
            <a:fld id="{08F6DF0C-BA0F-4FA5-8DE4-C76B7FBEF518}"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055"/>
          <p:cNvSpPr>
            <a:spLocks noGrp="1" noChangeArrowheads="1"/>
          </p:cNvSpPr>
          <p:nvPr>
            <p:ph type="sldNum" sz="quarter" idx="5"/>
          </p:nvPr>
        </p:nvSpPr>
        <p:spPr>
          <a:noFill/>
        </p:spPr>
        <p:txBody>
          <a:bodyPr/>
          <a:lstStyle/>
          <a:p>
            <a:fld id="{7C18F666-4493-48C4-B57E-E3715F016B8D}"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055"/>
          <p:cNvSpPr>
            <a:spLocks noGrp="1" noChangeArrowheads="1"/>
          </p:cNvSpPr>
          <p:nvPr>
            <p:ph type="sldNum" sz="quarter" idx="5"/>
          </p:nvPr>
        </p:nvSpPr>
        <p:spPr>
          <a:noFill/>
        </p:spPr>
        <p:txBody>
          <a:bodyPr/>
          <a:lstStyle/>
          <a:p>
            <a:fld id="{A0D69D85-4839-43E8-BFB7-AB278E157EA7}"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5"/>
          <p:cNvSpPr>
            <a:spLocks noGrp="1" noChangeArrowheads="1"/>
          </p:cNvSpPr>
          <p:nvPr>
            <p:ph type="sldNum" sz="quarter" idx="5"/>
          </p:nvPr>
        </p:nvSpPr>
        <p:spPr>
          <a:noFill/>
        </p:spPr>
        <p:txBody>
          <a:bodyPr/>
          <a:lstStyle/>
          <a:p>
            <a:fld id="{BCC2784A-013B-4469-BC13-28F65B2C8DCF}"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sr-Latn-CS" dirty="0" smtClean="0">
                <a:latin typeface="Arial" pitchFamily="34" charset="0"/>
                <a:cs typeface="Arial" pitchFamily="34" charset="0"/>
              </a:rPr>
              <a:t>Dosadašnja priča deluje kao da nemamo razloga da tražimo nešto više od onoga što nude savremeni DSP. Međutim...</a:t>
            </a:r>
            <a:endParaRPr lang="en-US" dirty="0"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055"/>
          <p:cNvSpPr>
            <a:spLocks noGrp="1" noChangeArrowheads="1"/>
          </p:cNvSpPr>
          <p:nvPr>
            <p:ph type="sldNum" sz="quarter" idx="5"/>
          </p:nvPr>
        </p:nvSpPr>
        <p:spPr>
          <a:noFill/>
        </p:spPr>
        <p:txBody>
          <a:bodyPr/>
          <a:lstStyle/>
          <a:p>
            <a:fld id="{0F1C5047-20B3-4318-BB57-AC9CF28C484F}" type="slidenum">
              <a:rPr lang="en-US"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sr-Latn-CS" dirty="0" smtClean="0">
                <a:latin typeface="Arial" pitchFamily="34" charset="0"/>
                <a:cs typeface="Arial" pitchFamily="34" charset="0"/>
              </a:rPr>
              <a:t>Primene u telekomunikacijama,</a:t>
            </a:r>
            <a:r>
              <a:rPr lang="sr-Latn-CS" baseline="0" dirty="0" smtClean="0">
                <a:latin typeface="Arial" pitchFamily="34" charset="0"/>
                <a:cs typeface="Arial" pitchFamily="34" charset="0"/>
              </a:rPr>
              <a:t> a videli smo da su one najzastupljenije na tržištu DSP, naročito u mobilnoj telefoniji zahtevaju procesorsku snagu koju DSP teško postižu. Tačnije, razvoj DSP dobrim delom diktira razvoj oblasti gde se oni primenjuju. </a:t>
            </a:r>
          </a:p>
          <a:p>
            <a:pPr eaLnBrk="1" hangingPunct="1"/>
            <a:endParaRPr lang="sr-Latn-CS" baseline="0" dirty="0" smtClean="0">
              <a:latin typeface="Arial" pitchFamily="34" charset="0"/>
              <a:cs typeface="Arial" pitchFamily="34" charset="0"/>
            </a:endParaRPr>
          </a:p>
          <a:p>
            <a:pPr eaLnBrk="1" hangingPunct="1"/>
            <a:r>
              <a:rPr lang="sr-Latn-CS" baseline="0" dirty="0" smtClean="0">
                <a:latin typeface="Arial" pitchFamily="34" charset="0"/>
                <a:cs typeface="Arial" pitchFamily="34" charset="0"/>
              </a:rPr>
              <a:t>Naredni slajdovi opisuju šta se sve može primeniti umesto digitalnih signal procesora.</a:t>
            </a:r>
            <a:endParaRPr 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055"/>
          <p:cNvSpPr>
            <a:spLocks noGrp="1" noChangeArrowheads="1"/>
          </p:cNvSpPr>
          <p:nvPr>
            <p:ph type="sldNum" sz="quarter" idx="5"/>
          </p:nvPr>
        </p:nvSpPr>
        <p:spPr>
          <a:noFill/>
        </p:spPr>
        <p:txBody>
          <a:bodyPr/>
          <a:lstStyle/>
          <a:p>
            <a:fld id="{83FA5A43-6506-4A8F-8125-CFC1BA4DF9D8}"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055"/>
          <p:cNvSpPr>
            <a:spLocks noGrp="1" noChangeArrowheads="1"/>
          </p:cNvSpPr>
          <p:nvPr>
            <p:ph type="sldNum" sz="quarter" idx="5"/>
          </p:nvPr>
        </p:nvSpPr>
        <p:spPr>
          <a:noFill/>
        </p:spPr>
        <p:txBody>
          <a:bodyPr/>
          <a:lstStyle/>
          <a:p>
            <a:fld id="{0FDB2157-15F0-42C8-B52C-66C790918373}" type="slidenum">
              <a:rPr lang="en-US" smtClean="0">
                <a:latin typeface="Arial" pitchFamily="34" charset="0"/>
                <a:cs typeface="Arial" pitchFamily="34" charset="0"/>
              </a:rPr>
              <a:pPr/>
              <a:t>45</a:t>
            </a:fld>
            <a:endParaRPr lang="en-US" smtClean="0">
              <a:latin typeface="Arial" pitchFamily="34"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055"/>
          <p:cNvSpPr>
            <a:spLocks noGrp="1" noChangeArrowheads="1"/>
          </p:cNvSpPr>
          <p:nvPr>
            <p:ph type="sldNum" sz="quarter" idx="5"/>
          </p:nvPr>
        </p:nvSpPr>
        <p:spPr>
          <a:noFill/>
        </p:spPr>
        <p:txBody>
          <a:bodyPr/>
          <a:lstStyle/>
          <a:p>
            <a:fld id="{3FB42DD6-D397-426A-A0DE-5656901F0D6A}"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055"/>
          <p:cNvSpPr>
            <a:spLocks noGrp="1" noChangeArrowheads="1"/>
          </p:cNvSpPr>
          <p:nvPr>
            <p:ph type="sldNum" sz="quarter" idx="5"/>
          </p:nvPr>
        </p:nvSpPr>
        <p:spPr>
          <a:noFill/>
        </p:spPr>
        <p:txBody>
          <a:bodyPr/>
          <a:lstStyle/>
          <a:p>
            <a:fld id="{579CCB26-8280-4225-9FC5-8EE3C0ED36EB}" type="slidenum">
              <a:rPr lang="en-US"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5"/>
          <p:cNvSpPr>
            <a:spLocks noGrp="1" noChangeArrowheads="1"/>
          </p:cNvSpPr>
          <p:nvPr>
            <p:ph type="sldNum" sz="quarter" idx="5"/>
          </p:nvPr>
        </p:nvSpPr>
        <p:spPr>
          <a:noFill/>
        </p:spPr>
        <p:txBody>
          <a:bodyPr/>
          <a:lstStyle/>
          <a:p>
            <a:fld id="{B760DD26-F2EA-408D-A9B9-5800C4826C09}" type="slidenum">
              <a:rPr lang="en-US" smtClean="0">
                <a:latin typeface="Arial" pitchFamily="34" charset="0"/>
                <a:cs typeface="Arial" pitchFamily="34" charset="0"/>
              </a:rPr>
              <a:pPr/>
              <a:t>48</a:t>
            </a:fld>
            <a:endParaRPr lang="en-US" smtClean="0">
              <a:latin typeface="Arial" pitchFamily="34" charset="0"/>
              <a:cs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055"/>
          <p:cNvSpPr>
            <a:spLocks noGrp="1" noChangeArrowheads="1"/>
          </p:cNvSpPr>
          <p:nvPr>
            <p:ph type="sldNum" sz="quarter" idx="5"/>
          </p:nvPr>
        </p:nvSpPr>
        <p:spPr>
          <a:noFill/>
        </p:spPr>
        <p:txBody>
          <a:bodyPr/>
          <a:lstStyle/>
          <a:p>
            <a:fld id="{F1A98B35-6FF2-424F-8B83-941FD7D1A8CB}"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055"/>
          <p:cNvSpPr>
            <a:spLocks noGrp="1" noChangeArrowheads="1"/>
          </p:cNvSpPr>
          <p:nvPr>
            <p:ph type="sldNum" sz="quarter" idx="5"/>
          </p:nvPr>
        </p:nvSpPr>
        <p:spPr>
          <a:noFill/>
        </p:spPr>
        <p:txBody>
          <a:bodyPr/>
          <a:lstStyle/>
          <a:p>
            <a:fld id="{DBB0A003-B192-4A32-9BCF-1E36683FE1AF}"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055"/>
          <p:cNvSpPr>
            <a:spLocks noGrp="1" noChangeArrowheads="1"/>
          </p:cNvSpPr>
          <p:nvPr>
            <p:ph type="sldNum" sz="quarter" idx="5"/>
          </p:nvPr>
        </p:nvSpPr>
        <p:spPr>
          <a:noFill/>
        </p:spPr>
        <p:txBody>
          <a:bodyPr/>
          <a:lstStyle/>
          <a:p>
            <a:fld id="{88877081-EFF1-4D7E-B9C3-24EEB923FEB5}" type="slidenum">
              <a:rPr lang="en-US"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055"/>
          <p:cNvSpPr>
            <a:spLocks noGrp="1" noChangeArrowheads="1"/>
          </p:cNvSpPr>
          <p:nvPr>
            <p:ph type="sldNum" sz="quarter" idx="5"/>
          </p:nvPr>
        </p:nvSpPr>
        <p:spPr>
          <a:noFill/>
        </p:spPr>
        <p:txBody>
          <a:bodyPr/>
          <a:lstStyle/>
          <a:p>
            <a:fld id="{9A355884-2112-42E6-9776-456BEEEA40D3}" type="slidenum">
              <a:rPr lang="en-US" smtClean="0">
                <a:latin typeface="Arial" pitchFamily="34" charset="0"/>
                <a:cs typeface="Arial" pitchFamily="34" charset="0"/>
              </a:rPr>
              <a:pPr/>
              <a:t>52</a:t>
            </a:fld>
            <a:endParaRPr lang="en-US" smtClean="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055"/>
          <p:cNvSpPr>
            <a:spLocks noGrp="1" noChangeArrowheads="1"/>
          </p:cNvSpPr>
          <p:nvPr>
            <p:ph type="sldNum" sz="quarter" idx="5"/>
          </p:nvPr>
        </p:nvSpPr>
        <p:spPr>
          <a:noFill/>
        </p:spPr>
        <p:txBody>
          <a:bodyPr/>
          <a:lstStyle/>
          <a:p>
            <a:fld id="{5EA71834-6F14-4F8F-A36B-CEA7D0D9F4D7}" type="slidenum">
              <a:rPr lang="en-US" smtClean="0">
                <a:latin typeface="Arial" pitchFamily="34" charset="0"/>
                <a:cs typeface="Arial" pitchFamily="34" charset="0"/>
              </a:rPr>
              <a:pPr/>
              <a:t>53</a:t>
            </a:fld>
            <a:endParaRPr lang="en-US"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Celi brojevi</a:t>
            </a:r>
            <a:r>
              <a:rPr lang="sr-Latn-CS" baseline="0" dirty="0" smtClean="0"/>
              <a:t> se mogu upisivati kao neoznačeni ili označeni. Kada se koriste označeni brojev koristi se princip zapisa negativnih vrednosti pomoću drugog komplementa. Bit najveće pozicione vrednosti (bit 7 u osmobitnom, odnosno, bit 15 u šesnaestobitnom, odnosno bit 31 u tridesetdvobitnom zapisu) imaju negativan doprinos pozicije (</a:t>
            </a:r>
            <a:r>
              <a:rPr lang="sr-Latn-CS" b="1" baseline="0" dirty="0" smtClean="0"/>
              <a:t>–2</a:t>
            </a:r>
            <a:r>
              <a:rPr lang="sr-Latn-CS" b="1" baseline="30000" dirty="0" smtClean="0"/>
              <a:t>7</a:t>
            </a:r>
            <a:r>
              <a:rPr lang="sr-Latn-CS" b="0" baseline="0" dirty="0" smtClean="0"/>
              <a:t>;</a:t>
            </a:r>
            <a:r>
              <a:rPr lang="sr-Latn-CS" b="1" baseline="0" dirty="0" smtClean="0"/>
              <a:t> –2</a:t>
            </a:r>
            <a:r>
              <a:rPr lang="sr-Latn-CS" b="1" baseline="30000" dirty="0" smtClean="0"/>
              <a:t>15</a:t>
            </a:r>
            <a:r>
              <a:rPr lang="sr-Latn-CS" b="0" baseline="0" dirty="0" smtClean="0"/>
              <a:t>;</a:t>
            </a:r>
            <a:r>
              <a:rPr lang="sr-Latn-CS" b="1" baseline="0" dirty="0" smtClean="0"/>
              <a:t> –2</a:t>
            </a:r>
            <a:r>
              <a:rPr lang="sr-Latn-CS" b="1" baseline="30000" dirty="0" smtClean="0"/>
              <a:t>31</a:t>
            </a:r>
            <a:r>
              <a:rPr lang="sr-Latn-CS" b="0" baseline="0" dirty="0" smtClean="0"/>
              <a:t>). Ako je taj bit 0, broj je pozitivan, ako je 1, broj je negativan. Promena znaka broju se vrši računanjem drugog komplementa.</a:t>
            </a:r>
            <a:r>
              <a:rPr lang="sr-Latn-CS" baseline="0" dirty="0" smtClean="0"/>
              <a:t> </a:t>
            </a:r>
          </a:p>
          <a:p>
            <a:endParaRPr lang="sr-Latn-CS" baseline="0" dirty="0" smtClean="0"/>
          </a:p>
          <a:p>
            <a:r>
              <a:rPr lang="sr-Latn-CS" baseline="0" dirty="0" smtClean="0"/>
              <a:t>Opseg </a:t>
            </a:r>
            <a:r>
              <a:rPr lang="sr-Latn-CS" b="1" baseline="0" dirty="0" smtClean="0"/>
              <a:t>neoznačenih</a:t>
            </a:r>
            <a:r>
              <a:rPr lang="sr-Latn-CS" baseline="0" dirty="0" smtClean="0"/>
              <a:t> brojeva:</a:t>
            </a:r>
          </a:p>
          <a:p>
            <a:r>
              <a:rPr lang="sr-Latn-CS" baseline="0" dirty="0" smtClean="0"/>
              <a:t>za 16-bitni zapis je od </a:t>
            </a:r>
            <a:r>
              <a:rPr lang="sr-Latn-CS" b="1" baseline="0" dirty="0" smtClean="0"/>
              <a:t>0 do 65536</a:t>
            </a:r>
          </a:p>
          <a:p>
            <a:r>
              <a:rPr lang="sr-Latn-CS" baseline="0" dirty="0" smtClean="0"/>
              <a:t>za 32-bitni zapis je od </a:t>
            </a:r>
            <a:r>
              <a:rPr lang="sr-Latn-CS" b="1" baseline="0" dirty="0" smtClean="0"/>
              <a:t>0 do 4 294 976 295</a:t>
            </a:r>
          </a:p>
          <a:p>
            <a:endParaRPr lang="sr-Latn-CS" baseline="0" dirty="0" smtClean="0"/>
          </a:p>
          <a:p>
            <a:r>
              <a:rPr lang="sr-Latn-CS" baseline="0" dirty="0" smtClean="0"/>
              <a:t>Opseg </a:t>
            </a:r>
            <a:r>
              <a:rPr lang="sr-Latn-CS" b="1" baseline="0" dirty="0" smtClean="0"/>
              <a:t>označenih</a:t>
            </a:r>
            <a:r>
              <a:rPr lang="sr-Latn-CS" baseline="0" dirty="0" smtClean="0"/>
              <a:t> brojeva:</a:t>
            </a:r>
          </a:p>
          <a:p>
            <a:r>
              <a:rPr lang="sr-Latn-CS" baseline="0" dirty="0" smtClean="0"/>
              <a:t>za 16-bitni zapis je od </a:t>
            </a:r>
            <a:r>
              <a:rPr lang="sr-Latn-CS" b="1" baseline="0" dirty="0" smtClean="0"/>
              <a:t>–32768 do +32767</a:t>
            </a:r>
          </a:p>
          <a:p>
            <a:r>
              <a:rPr lang="sr-Latn-CS" baseline="0" dirty="0" smtClean="0"/>
              <a:t>za 32-bitni zapis je od </a:t>
            </a:r>
            <a:r>
              <a:rPr lang="sr-Latn-CS" b="1" baseline="0" dirty="0" smtClean="0"/>
              <a:t>–2 147 483 648 do +2 147 483 647 </a:t>
            </a:r>
          </a:p>
          <a:p>
            <a:endParaRPr lang="en-US" b="1"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055"/>
          <p:cNvSpPr>
            <a:spLocks noGrp="1" noChangeArrowheads="1"/>
          </p:cNvSpPr>
          <p:nvPr>
            <p:ph type="sldNum" sz="quarter" idx="5"/>
          </p:nvPr>
        </p:nvSpPr>
        <p:spPr>
          <a:noFill/>
        </p:spPr>
        <p:txBody>
          <a:bodyPr/>
          <a:lstStyle/>
          <a:p>
            <a:fld id="{548D35F8-EC2B-4852-8919-7502240C8C68}"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sr-Latn-CS" smtClean="0">
                <a:latin typeface="Arial" pitchFamily="34" charset="0"/>
                <a:cs typeface="Arial" pitchFamily="34" charset="0"/>
              </a:rPr>
              <a:t>Digitalni signali su najčešće dobijeni odmeravanjem u jednakim vremenskim intervalima. Ti intervali se nazivaju periodom odmeravanja ili periodom odabiranja (označena na slajdu sa </a:t>
            </a:r>
            <a:r>
              <a:rPr lang="sr-Latn-CS" b="1" i="1" smtClean="0">
                <a:latin typeface="Arial" pitchFamily="34" charset="0"/>
                <a:cs typeface="Arial" pitchFamily="34" charset="0"/>
              </a:rPr>
              <a:t>T</a:t>
            </a:r>
            <a:r>
              <a:rPr lang="sr-Latn-CS" b="1" i="1" baseline="-25000" smtClean="0">
                <a:latin typeface="Arial" pitchFamily="34" charset="0"/>
                <a:cs typeface="Arial" pitchFamily="34" charset="0"/>
              </a:rPr>
              <a:t>s</a:t>
            </a:r>
            <a:r>
              <a:rPr lang="sr-Latn-CS" smtClean="0">
                <a:latin typeface="Arial" pitchFamily="34" charset="0"/>
                <a:cs typeface="Arial" pitchFamily="34" charset="0"/>
              </a:rPr>
              <a:t>). Recipročna vrednost periode odmeravanja je učestanost odmeravanja.</a:t>
            </a:r>
          </a:p>
          <a:p>
            <a:pPr eaLnBrk="1" hangingPunct="1"/>
            <a:endParaRPr lang="sr-Latn-CS" smtClean="0">
              <a:latin typeface="Arial" pitchFamily="34" charset="0"/>
              <a:cs typeface="Arial" pitchFamily="34" charset="0"/>
            </a:endParaRPr>
          </a:p>
          <a:p>
            <a:pPr eaLnBrk="1" hangingPunct="1"/>
            <a:r>
              <a:rPr lang="sr-Latn-CS" smtClean="0">
                <a:latin typeface="Arial" pitchFamily="34" charset="0"/>
                <a:cs typeface="Arial" pitchFamily="34" charset="0"/>
              </a:rPr>
              <a:t>Digitalna obrada </a:t>
            </a:r>
            <a:r>
              <a:rPr lang="sr-Latn-CS" b="1" smtClean="0">
                <a:latin typeface="Arial" pitchFamily="34" charset="0"/>
                <a:cs typeface="Arial" pitchFamily="34" charset="0"/>
              </a:rPr>
              <a:t>u realnom vremenu </a:t>
            </a:r>
            <a:r>
              <a:rPr lang="sr-Latn-CS" smtClean="0">
                <a:latin typeface="Arial" pitchFamily="34" charset="0"/>
                <a:cs typeface="Arial" pitchFamily="34" charset="0"/>
              </a:rPr>
              <a:t>pretpostavlja da se kompretna obrada jednog odmerka mora završiti pre nego na obradu stigne sledeći odmerak, odnosno obrada mora trajati kraće od </a:t>
            </a:r>
            <a:r>
              <a:rPr lang="sr-Latn-CS" b="1" i="1" smtClean="0">
                <a:latin typeface="Arial" pitchFamily="34" charset="0"/>
                <a:cs typeface="Arial" pitchFamily="34" charset="0"/>
              </a:rPr>
              <a:t>T</a:t>
            </a:r>
            <a:r>
              <a:rPr lang="sr-Latn-CS" b="1" i="1" baseline="-25000" smtClean="0">
                <a:latin typeface="Arial" pitchFamily="34" charset="0"/>
                <a:cs typeface="Arial" pitchFamily="34" charset="0"/>
              </a:rPr>
              <a:t>s</a:t>
            </a:r>
            <a:r>
              <a:rPr lang="sr-Latn-CS" smtClean="0">
                <a:latin typeface="Arial" pitchFamily="34" charset="0"/>
                <a:cs typeface="Arial" pitchFamily="34" charset="0"/>
              </a:rPr>
              <a:t>. </a:t>
            </a:r>
          </a:p>
          <a:p>
            <a:pPr eaLnBrk="1" hangingPunct="1"/>
            <a:endParaRPr lang="sr-Latn-CS" smtClean="0">
              <a:latin typeface="Arial" pitchFamily="34" charset="0"/>
              <a:cs typeface="Arial" pitchFamily="34" charset="0"/>
            </a:endParaRPr>
          </a:p>
          <a:p>
            <a:pPr eaLnBrk="1" hangingPunct="1"/>
            <a:r>
              <a:rPr lang="sr-Latn-CS" smtClean="0">
                <a:latin typeface="Arial" pitchFamily="34" charset="0"/>
                <a:cs typeface="Arial" pitchFamily="34" charset="0"/>
              </a:rPr>
              <a:t>Signal govora se odmerava svakih 125 </a:t>
            </a:r>
            <a:r>
              <a:rPr lang="sr-Latn-CS" smtClean="0">
                <a:latin typeface="Arial" pitchFamily="34" charset="0"/>
                <a:cs typeface="Arial" pitchFamily="34" charset="0"/>
                <a:sym typeface="Symbol" pitchFamily="18" charset="2"/>
              </a:rPr>
              <a:t></a:t>
            </a:r>
            <a:r>
              <a:rPr lang="sr-Latn-CS" smtClean="0">
                <a:latin typeface="Arial" pitchFamily="34" charset="0"/>
                <a:cs typeface="Arial" pitchFamily="34" charset="0"/>
              </a:rPr>
              <a:t>s što znači da obrada trenutno dobijenog odmerka mora sa se završi za to vreme jer će posle 125 </a:t>
            </a:r>
            <a:r>
              <a:rPr lang="sr-Latn-CS" smtClean="0">
                <a:latin typeface="Arial" pitchFamily="34" charset="0"/>
                <a:cs typeface="Arial" pitchFamily="34" charset="0"/>
                <a:sym typeface="Symbol" pitchFamily="18" charset="2"/>
              </a:rPr>
              <a:t></a:t>
            </a:r>
            <a:r>
              <a:rPr lang="sr-Latn-CS" smtClean="0">
                <a:latin typeface="Arial" pitchFamily="34" charset="0"/>
                <a:cs typeface="Arial" pitchFamily="34" charset="0"/>
              </a:rPr>
              <a:t>s stići sledeći odmerak na obradu. Mikroprocesor brzine obrade 120 MIPS-a ima na raspolaganju oko 15000 instrukcija da završi obradu tekućeg odmerka pre nego stigne sledeći.</a:t>
            </a:r>
          </a:p>
          <a:p>
            <a:pPr eaLnBrk="1" hangingPunct="1"/>
            <a:endParaRPr lang="sr-Latn-CS" smtClean="0">
              <a:latin typeface="Arial" pitchFamily="34" charset="0"/>
              <a:cs typeface="Arial" pitchFamily="34" charset="0"/>
            </a:endParaRPr>
          </a:p>
          <a:p>
            <a:pPr eaLnBrk="1" hangingPunct="1"/>
            <a:r>
              <a:rPr lang="sr-Latn-CS" smtClean="0">
                <a:latin typeface="Arial" pitchFamily="34" charset="0"/>
                <a:cs typeface="Arial" pitchFamily="34" charset="0"/>
              </a:rPr>
              <a:t>Za signal muzike, za obradu može potrošiti oko 2500 instrukcija, ali za obradu video signala vrlo skromne rezolucije, ova brzina očigladno nije dovoljna jer bi obrada morala da se završi za manje od dve instrukcije.</a:t>
            </a:r>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Razlomljeni brojevi se “predstavljaju” u fiksnom zarezu tako što se zamene celim brojem i sve</a:t>
            </a:r>
            <a:r>
              <a:rPr lang="sr-Latn-CS" baseline="0" dirty="0" smtClean="0"/>
              <a:t> računske operacije se obavljaju nad celim brojevima (zamenama originala). Ako bismo, recimo u decimalnom sistemu hteli 1,5 da pomnožimo sa 2, a nemamo digitron sa zarezom, mi bismo množili 15x2 i znali da će rezultat biti 10 puta veći. Umesto 2,005 koristili bismo 2005 (zamenu), i očekivali 1000 puta veći rezultat. Identičan princip je i u binarnom sistemu, samo umesto množenja sa 10, 100, 1000... Razlomljeni broj množi sa 2, 2</a:t>
            </a:r>
            <a:r>
              <a:rPr lang="sr-Latn-CS" baseline="30000" dirty="0" smtClean="0"/>
              <a:t>2</a:t>
            </a:r>
            <a:r>
              <a:rPr lang="sr-Latn-CS" baseline="0" dirty="0" smtClean="0"/>
              <a:t>, 2</a:t>
            </a:r>
            <a:r>
              <a:rPr lang="sr-Latn-CS" baseline="30000" dirty="0" smtClean="0"/>
              <a:t>3</a:t>
            </a:r>
            <a:r>
              <a:rPr lang="sr-Latn-CS" baseline="0" dirty="0" smtClean="0"/>
              <a:t>, 2</a:t>
            </a:r>
            <a:r>
              <a:rPr lang="sr-Latn-CS" baseline="30000" dirty="0" smtClean="0"/>
              <a:t>8</a:t>
            </a:r>
            <a:r>
              <a:rPr lang="sr-Latn-CS" baseline="0" dirty="0" smtClean="0"/>
              <a:t>... Dobija se zamena i sa njom se obavljaju operacije.  Na kraju, programer je taj koji mora da </a:t>
            </a:r>
            <a:r>
              <a:rPr lang="sr-Latn-CS" u="sng" baseline="0" dirty="0" smtClean="0"/>
              <a:t>koriguje</a:t>
            </a:r>
            <a:r>
              <a:rPr lang="sr-Latn-CS" baseline="0" dirty="0" smtClean="0"/>
              <a:t> rezultat, tačnije da celi broj koji je dobio kao rezultat </a:t>
            </a:r>
            <a:r>
              <a:rPr lang="sr-Latn-CS" u="sng" baseline="0" dirty="0" smtClean="0"/>
              <a:t>protumači</a:t>
            </a:r>
            <a:r>
              <a:rPr lang="sr-Latn-CS" baseline="0" dirty="0" smtClean="0"/>
              <a:t> ispravno.</a:t>
            </a:r>
          </a:p>
          <a:p>
            <a:endParaRPr lang="sr-Latn-CS" baseline="0" dirty="0" smtClean="0"/>
          </a:p>
          <a:p>
            <a:r>
              <a:rPr lang="sr-Latn-CS" baseline="0" dirty="0" smtClean="0"/>
              <a:t>Za rad sa celim brojevima računar koristi binarnu aritmetiku koju ima implementiranu usvojoj ALU. Prilikom aritmetičkih operacija može da dođe do prekoračenja koje može da ugrozi aritmetičku tačnost rezultata. Kako se u aritmetici sa fiksnim zarezom koriste zamene, programer može da trguje izmđu tačnosti zamene i opasnosti da doće do prekoračenja. U decimalnom sistemu, na primer, broj 1,23456 bi trebalo zameniti  brojem 123456 (množenjem sa 100000) da bi se sačuvala tačnost, ali ako je broj cifara ograničen na 4 , može se koristiti zamena 1235 (dobijena množenjem sa 1000). Ili, ako se ovaj broj množi promenljivom koja može da ima vrednosti između 0 i 10, uz ograničenje izlaza na četvrorocifreni broj, moraćemo još da žrtvujemo tačnost usvajajući kao zamenu 123 (množenjem sa 100) da bi, u najgorem slučaju rezultat stao u četiri cifre.</a:t>
            </a:r>
          </a:p>
          <a:p>
            <a:endParaRPr lang="sr-Latn-CS" baseline="0" dirty="0" smtClean="0"/>
          </a:p>
          <a:p>
            <a:r>
              <a:rPr lang="sr-Latn-CS" baseline="0" dirty="0" smtClean="0"/>
              <a:t>Isto principi važe i u binarnom sistemu. Ograničenje predstavlja ALU i veličine registara. Da bi se sačuvala tačnost a svakako izbeglo prekoračenje, programer u svakoj računskoj operaciji mora da vodi računa o formatima brojeva i, po potrebi, da ih koriguje</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Celi broj kojim se menja razlomljeni</a:t>
            </a:r>
            <a:r>
              <a:rPr lang="x-none" baseline="0" dirty="0" smtClean="0"/>
              <a:t> se naziva </a:t>
            </a:r>
            <a:r>
              <a:rPr lang="x-none" b="1" baseline="0" dirty="0" smtClean="0"/>
              <a:t>zamena</a:t>
            </a:r>
            <a:r>
              <a:rPr lang="x-none" baseline="0" dirty="0" smtClean="0"/>
              <a:t>. On je za 2</a:t>
            </a:r>
            <a:r>
              <a:rPr lang="x-none" baseline="30000" dirty="0" smtClean="0"/>
              <a:t>R</a:t>
            </a:r>
            <a:r>
              <a:rPr lang="x-none" baseline="0" dirty="0" smtClean="0"/>
              <a:t> puta veći od originalnog, razlomljenog. </a:t>
            </a:r>
            <a:r>
              <a:rPr lang="x-none" b="1" baseline="0" dirty="0" smtClean="0"/>
              <a:t>R</a:t>
            </a:r>
            <a:r>
              <a:rPr lang="x-none" baseline="0" dirty="0" smtClean="0"/>
              <a:t> se naziva osnovom (</a:t>
            </a:r>
            <a:r>
              <a:rPr lang="x-none" i="1" baseline="0" dirty="0" smtClean="0"/>
              <a:t>Radix</a:t>
            </a:r>
            <a:r>
              <a:rPr lang="x-none" baseline="0" dirty="0" smtClean="0"/>
              <a:t>).Osnova ujedno pokazuje mesto gde bi se nalazio zarez u razlomljenom broju. Položaj zareza u originalu je R mesta sdesna. Naravno, zarez u zameni ne postoji. Zamena je ceo broj</a:t>
            </a:r>
            <a:r>
              <a:rPr lang="x-none" dirty="0" smtClean="0"/>
              <a:t> što</a:t>
            </a:r>
            <a:r>
              <a:rPr lang="x-none" baseline="0" dirty="0" smtClean="0"/>
              <a:t> je i osnovna ideja fiksnog zareza.</a:t>
            </a:r>
          </a:p>
          <a:p>
            <a:endParaRPr lang="x-none" baseline="0" dirty="0" smtClean="0"/>
          </a:p>
          <a:p>
            <a:r>
              <a:rPr lang="x-none" baseline="0" dirty="0" smtClean="0"/>
              <a:t>Formatse po pravilu označava sa </a:t>
            </a:r>
            <a:r>
              <a:rPr lang="x-none" b="1" baseline="0" dirty="0" smtClean="0"/>
              <a:t>Q</a:t>
            </a:r>
            <a:r>
              <a:rPr lang="x-none" b="1" baseline="-25000" dirty="0" smtClean="0"/>
              <a:t>N-R,R</a:t>
            </a:r>
            <a:r>
              <a:rPr lang="x-none" baseline="0" dirty="0" smtClean="0"/>
              <a:t> gde je R osnova, a N dužina zapisa (obično 16, 32 ili 64). Često se u literaturi koristi skraćena oznaka formata </a:t>
            </a:r>
            <a:r>
              <a:rPr lang="x-none" b="1" baseline="0" dirty="0" smtClean="0"/>
              <a:t>Q</a:t>
            </a:r>
            <a:r>
              <a:rPr lang="x-none" b="1" baseline="-25000" dirty="0" smtClean="0"/>
              <a:t>R</a:t>
            </a:r>
            <a:r>
              <a:rPr lang="x-none" baseline="0" dirty="0" smtClean="0"/>
              <a:t> ako je dužina zapisa fiksirana. Za oznake formata označenih brojeva obično se dodaje S (</a:t>
            </a:r>
            <a:r>
              <a:rPr lang="x-none" b="1" baseline="0" dirty="0" smtClean="0"/>
              <a:t>Q</a:t>
            </a:r>
            <a:r>
              <a:rPr lang="x-none" b="1" baseline="30000" dirty="0" smtClean="0"/>
              <a:t>s</a:t>
            </a:r>
            <a:r>
              <a:rPr lang="x-none" b="1" baseline="-25000" dirty="0" smtClean="0"/>
              <a:t>6,2</a:t>
            </a:r>
            <a:r>
              <a:rPr lang="x-none" baseline="0" dirty="0" smtClean="0"/>
              <a:t> je osmobitni zapis označenog broja sa osnovom R=2)</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56</a:t>
            </a:fld>
            <a:endParaRPr lang="en-US"/>
          </a:p>
        </p:txBody>
      </p:sp>
    </p:spTree>
    <p:extLst>
      <p:ext uri="{BB962C8B-B14F-4D97-AF65-F5344CB8AC3E}">
        <p14:creationId xmlns:p14="http://schemas.microsoft.com/office/powerpoint/2010/main" xmlns="" val="2555928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Kod množenja, hardverski</a:t>
            </a:r>
            <a:r>
              <a:rPr lang="x-none" baseline="0" dirty="0" smtClean="0"/>
              <a:t> množači su inače napravljeni tako da izlazni registar duži, najčešće dvostruko duži, u odnosu na dužinu ulaznih registara. Uobičajeni su množači sa dva ulazna 8-bitna regista i izlaznim, 16-bitnim, ili sa dva 16-bitna ulazna i 32-bitnim izlaznim registrom. Ovakvi množači su označeni sa (8)x(8)=(16), i (16)x(16)=(32) i u njima ne može doći do prekoračenja (proizvod dva osmobitna broja ne može biti veći od 16 bita). Međutim postoje i mnoge druge kombinacije u kojima je prekoračenje moguće i programer moda voditi računa. Na primer, (32)x(16)=(32) ili  (32)x(32)=(40). Kod takvih kombinacija, formati ulaznih podataka se moraju prilagoditi tako da izlazni format „staje“ u izlazni registar.</a:t>
            </a:r>
          </a:p>
          <a:p>
            <a:endParaRPr lang="x-none" baseline="0" dirty="0" smtClean="0"/>
          </a:p>
          <a:p>
            <a:r>
              <a:rPr lang="x-none" baseline="0" dirty="0" smtClean="0"/>
              <a:t>Normalizovani neoznačeni podaci, (na primer Q</a:t>
            </a:r>
            <a:r>
              <a:rPr lang="x-none" baseline="-25000" dirty="0" smtClean="0"/>
              <a:t>0,16</a:t>
            </a:r>
            <a:r>
              <a:rPr lang="x-none" baseline="0" dirty="0" smtClean="0"/>
              <a:t>) u proizvodu daju ponovo 32-bitni normalizovan podatak (Q</a:t>
            </a:r>
            <a:r>
              <a:rPr lang="x-none" baseline="-25000" dirty="0" smtClean="0"/>
              <a:t>0,32</a:t>
            </a:r>
            <a:r>
              <a:rPr lang="x-none" baseline="0" dirty="0" smtClean="0"/>
              <a:t>). Odnosno, ako su oba ulazna podatka normalizovana (0.5≤ x&lt;1), dobija se podatak koji ponovo normalizovan (0.25≤ x&lt;1), samo ima 32 binarne cifre desno od zareza, umesto 16 koliko imaju ulazni podaci. U takvim množenjima nema opasnosti od prekoračenja.</a:t>
            </a:r>
          </a:p>
          <a:p>
            <a:endParaRPr lang="x-none" baseline="0" dirty="0" smtClean="0"/>
          </a:p>
          <a:p>
            <a:r>
              <a:rPr lang="x-none" baseline="0" dirty="0" smtClean="0"/>
              <a:t>Deljenje „ubija“ rezojuciju i preciznost podataka. Na primer svaki broj podeljen sa 4 gubidva bita rezolucije. Ako je bio 8-bitni (256 različitih vrednosti) posle deljenja sa 4 takav podatak može da ima samo 64 različite vrednosti. Zato se pre svakog deljenja programeri trude da format brojioca bude što je moguće „veći“ (brojilac se pomera nalevo koliko god je to moguće).</a:t>
            </a:r>
          </a:p>
          <a:p>
            <a:endParaRPr lang="x-none" baseline="0" dirty="0" smtClean="0"/>
          </a:p>
          <a:p>
            <a:r>
              <a:rPr lang="x-none" baseline="0" dirty="0" smtClean="0"/>
              <a:t>Sabiranje i množenje su operacije kod kojih treba naročito voditi računa o prekoračenju, osim kada je izlazni registar dovoljno veće dužine od ulaznih, dok kod deljenja treba voditi više računa o rezoluciji. Normalno i kod deljenja </a:t>
            </a:r>
            <a:r>
              <a:rPr lang="x-none" u="sng" baseline="0" dirty="0" smtClean="0"/>
              <a:t>može da dođe do prekoračenja</a:t>
            </a:r>
            <a:r>
              <a:rPr lang="x-none" baseline="0" dirty="0" smtClean="0"/>
              <a:t>. Hardverski delitelji su obično (32): (16) = (16)  ili  (32): (32) = (16) mada postoji i veliki broj drugih kombinacija.</a:t>
            </a:r>
          </a:p>
          <a:p>
            <a:endParaRPr lang="x-none" baseline="0" dirty="0" smtClean="0"/>
          </a:p>
          <a:p>
            <a:r>
              <a:rPr lang="x-none" baseline="0" dirty="0" smtClean="0"/>
              <a:t>Da bi se obezbedio odgovarajući format ulaznih podataka osnova B se povećava pomeranjem (šiftovanjem) nalevo, ili smanjuje pomeranjem nadesno. Kod pomeranja nadesno gubi se rezolucija podataka (gube se značajni biti sdesna) ali je nekada to nužno kako bi se sprečilo prekoračenje ili prilagodili formati za sabiranje.</a:t>
            </a:r>
          </a:p>
          <a:p>
            <a:endParaRPr lang="x-none" baseline="0" dirty="0" smtClean="0"/>
          </a:p>
          <a:p>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57</a:t>
            </a:fld>
            <a:endParaRPr lang="en-US"/>
          </a:p>
        </p:txBody>
      </p:sp>
    </p:spTree>
    <p:extLst>
      <p:ext uri="{BB962C8B-B14F-4D97-AF65-F5344CB8AC3E}">
        <p14:creationId xmlns:p14="http://schemas.microsoft.com/office/powerpoint/2010/main" xmlns="" val="33095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dirty="0" smtClean="0"/>
              <a:t>Formati koji se često koriste za 32-bitni zapis su </a:t>
            </a:r>
            <a:r>
              <a:rPr lang="sr-Latn-CS" sz="1200" b="0" dirty="0" smtClean="0"/>
              <a:t>Q</a:t>
            </a:r>
            <a:r>
              <a:rPr lang="sr-Latn-CS" sz="1200" b="0" baseline="-25000" dirty="0" smtClean="0"/>
              <a:t>0,32</a:t>
            </a:r>
            <a:r>
              <a:rPr lang="sr-Latn-CS" sz="1200" b="0" baseline="0" dirty="0" smtClean="0"/>
              <a:t> za neoznačene, i </a:t>
            </a:r>
            <a:r>
              <a:rPr lang="sr-Latn-CS" sz="1200" b="0" dirty="0" smtClean="0"/>
              <a:t>Q</a:t>
            </a:r>
            <a:r>
              <a:rPr lang="sr-Latn-CS" sz="1200" b="0" baseline="30000" dirty="0" smtClean="0"/>
              <a:t>s</a:t>
            </a:r>
            <a:r>
              <a:rPr lang="sr-Latn-CS" sz="1200" b="0" baseline="-25000" dirty="0" smtClean="0"/>
              <a:t>1,31</a:t>
            </a:r>
            <a:r>
              <a:rPr lang="sr-Latn-CS" sz="1200" b="0" baseline="0" dirty="0" smtClean="0"/>
              <a:t> za označene brojeve. </a:t>
            </a:r>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baseline="0" dirty="0" smtClean="0"/>
              <a:t>Treba voditi računa da se kod množenja označenih brojeva u ovom formatu dobija rezultat u formatu </a:t>
            </a:r>
            <a:r>
              <a:rPr lang="sr-Latn-CS" sz="1200" b="0" dirty="0" smtClean="0"/>
              <a:t>Q</a:t>
            </a:r>
            <a:r>
              <a:rPr lang="sr-Latn-CS" sz="1200" b="0" baseline="30000" dirty="0" smtClean="0"/>
              <a:t>s</a:t>
            </a:r>
            <a:r>
              <a:rPr lang="sr-Latn-CS" sz="1200" b="0" baseline="-25000" dirty="0" smtClean="0"/>
              <a:t>2,62</a:t>
            </a:r>
            <a:r>
              <a:rPr lang="sr-Latn-CS" sz="1200" b="0" baseline="0" dirty="0" smtClean="0"/>
              <a:t> dakle broj koji ima dve binarne cifre ispred zareza a ne samo jednu koja predstavlja informaciju o znaku. Prema tome, proizvod dva normalizovana označena broja ne daje normalizovan broj kao što jetoslučaj u neoznačenim formatima. </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r-Latn-CS" sz="1200" b="0" baseline="0" dirty="0" smtClean="0"/>
              <a:t>U ovom označenom formatu, najveći pozitivan broj je 0111 1111 1111 1111 1111 1111 1111 1111</a:t>
            </a:r>
            <a:r>
              <a:rPr lang="sr-Latn-CS" sz="1200" b="0" baseline="-25000" dirty="0" smtClean="0"/>
              <a:t>2</a:t>
            </a:r>
            <a:r>
              <a:rPr lang="sr-Latn-CS" sz="1200" b="0" baseline="0" dirty="0" smtClean="0"/>
              <a:t> što je vrlo blizu jedinice +(1-2</a:t>
            </a:r>
            <a:r>
              <a:rPr lang="sr-Latn-CS" sz="1200" b="0" baseline="30000" dirty="0" smtClean="0"/>
              <a:t>-31</a:t>
            </a:r>
            <a:r>
              <a:rPr lang="sr-Latn-CS" sz="1200" b="0" baseline="0" dirty="0" smtClean="0"/>
              <a:t>), dok je najmanji negativan broj tačno -1, u binarnom obliku, prva jedinica i ostalo nule.</a:t>
            </a:r>
            <a:endParaRPr lang="sr-Latn-CS" sz="1200" b="0" dirty="0" smtClean="0"/>
          </a:p>
          <a:p>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58</a:t>
            </a:fld>
            <a:endParaRPr lang="en-US"/>
          </a:p>
        </p:txBody>
      </p:sp>
    </p:spTree>
    <p:extLst>
      <p:ext uri="{BB962C8B-B14F-4D97-AF65-F5344CB8AC3E}">
        <p14:creationId xmlns:p14="http://schemas.microsoft.com/office/powerpoint/2010/main" xmlns="" val="4284568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Normali</a:t>
            </a:r>
            <a:r>
              <a:rPr lang="sr-Latn-CS" dirty="0" smtClean="0"/>
              <a:t>zacija</a:t>
            </a:r>
            <a:r>
              <a:rPr lang="sr-Latn-CS" baseline="0" dirty="0" smtClean="0"/>
              <a:t> brojeva ili promenljive koja može poprimiti različite vrednosti podrazumeva svođenje tog broja ili opsega brojeva u unapred definisane granice. To svođenje brojeva se obavlja množenjem broja konstantom iz unapred definisanog skupa brojeva. U decimalnom sistemu ta konstanta je oblika 10</a:t>
            </a:r>
            <a:r>
              <a:rPr lang="sr-Latn-CS" baseline="30000" dirty="0" smtClean="0"/>
              <a:t>E</a:t>
            </a:r>
            <a:r>
              <a:rPr lang="sr-Latn-CS" baseline="0" dirty="0" smtClean="0"/>
              <a:t>, u binarnom 2</a:t>
            </a:r>
            <a:r>
              <a:rPr lang="sr-Latn-CS" baseline="30000" dirty="0" smtClean="0"/>
              <a:t>E</a:t>
            </a:r>
            <a:r>
              <a:rPr lang="sr-Latn-CS" baseline="0" dirty="0" smtClean="0"/>
              <a:t>, gde se E naziva eksponentom. Svedeni boj se naziva mantisom </a:t>
            </a:r>
          </a:p>
          <a:p>
            <a:endParaRPr lang="sr-Latn-CS" baseline="0" dirty="0" smtClean="0"/>
          </a:p>
          <a:p>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baseline="0" dirty="0" smtClean="0"/>
              <a:t>U numeričkoj analizi uobičajeno je da se broj svodi na opseg od 0,5 do 1 (0,5 </a:t>
            </a:r>
            <a:r>
              <a:rPr lang="sr-Latn-CS" baseline="0" dirty="0" smtClean="0">
                <a:sym typeface="Symbol"/>
              </a:rPr>
              <a:t> mantisa  1), odnosno da se binarni broj pomera nalevo ili nadesno sve dok prva cifra iza zareza ne bude 1. Pomeranje nalevo ili nadesno predstavlja množenje sa 2</a:t>
            </a:r>
            <a:r>
              <a:rPr lang="sr-Latn-CS" baseline="30000" dirty="0" smtClean="0">
                <a:sym typeface="Symbol"/>
              </a:rPr>
              <a:t>E</a:t>
            </a:r>
            <a:r>
              <a:rPr lang="sr-Latn-CS" baseline="0" dirty="0" smtClean="0">
                <a:sym typeface="Symbol"/>
              </a:rPr>
              <a:t> ili sa 2</a:t>
            </a:r>
            <a:r>
              <a:rPr lang="sr-Latn-CS" baseline="30000" dirty="0" smtClean="0">
                <a:sym typeface="Symbol"/>
              </a:rPr>
              <a:t>-E</a:t>
            </a:r>
            <a:r>
              <a:rPr lang="sr-Latn-CS" baseline="0" dirty="0" smtClean="0">
                <a:sym typeface="Symbol"/>
              </a:rPr>
              <a:t> gde E odgovara broju pomeranja.</a:t>
            </a:r>
          </a:p>
          <a:p>
            <a:r>
              <a:rPr lang="sr-Latn-CS" u="sng" baseline="0" dirty="0" smtClean="0">
                <a:sym typeface="Symbol"/>
              </a:rPr>
              <a:t>Ova prezentacija koristi tako definisanu normalizaciju.</a:t>
            </a:r>
          </a:p>
          <a:p>
            <a:endParaRPr lang="sr-Latn-CS" baseline="0" dirty="0" smtClean="0">
              <a:sym typeface="Symbol"/>
            </a:endParaRPr>
          </a:p>
          <a:p>
            <a:r>
              <a:rPr lang="sr-Latn-CS" b="1" baseline="0" dirty="0" smtClean="0">
                <a:sym typeface="Symbol"/>
              </a:rPr>
              <a:t>VAŽNO: U delu literature vezane za opis tehnike upisivanja brojeva u pokretnom zarezu, broj se svodi na mantisu oblika (1,....) odnosno, na opseg između 1 i 2,  </a:t>
            </a:r>
            <a:r>
              <a:rPr lang="sr-Latn-CS" b="1" baseline="0" dirty="0" smtClean="0"/>
              <a:t>(1 </a:t>
            </a:r>
            <a:r>
              <a:rPr lang="sr-Latn-CS" b="1" baseline="0" dirty="0" smtClean="0">
                <a:sym typeface="Symbol"/>
              </a:rPr>
              <a:t> mantisa  2). Sa tako definisanom mantisom, </a:t>
            </a:r>
            <a:r>
              <a:rPr lang="sr-Latn-CS" b="1" u="sng" baseline="0" dirty="0" smtClean="0">
                <a:sym typeface="Symbol"/>
              </a:rPr>
              <a:t>eksponent je za 1 manji</a:t>
            </a:r>
            <a:r>
              <a:rPr lang="sr-Latn-CS" b="1" baseline="0" dirty="0" smtClean="0">
                <a:sym typeface="Symbol"/>
              </a:rPr>
              <a:t> u odnosu na eksponent u sistemu normalizacije koja se koristi u ovoj prezentaciji.</a:t>
            </a:r>
            <a:endParaRPr lang="en-US" b="1"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Višak se bira tako da za bilo koji eksponent</a:t>
            </a:r>
            <a:r>
              <a:rPr lang="sr-Latn-CS" baseline="0" dirty="0" smtClean="0"/>
              <a:t> (koji može biti i pozitivan i negativan) polje </a:t>
            </a:r>
            <a:r>
              <a:rPr lang="sr-Latn-CS" b="1" i="1" baseline="0" dirty="0" smtClean="0"/>
              <a:t>b </a:t>
            </a:r>
            <a:r>
              <a:rPr lang="sr-Latn-CS" baseline="0" dirty="0" smtClean="0"/>
              <a:t>bude pozitivno. Ustvari, višak je stvar dogovora, standarda i kada se jednom odredi, opseg dozvoljenih vrednosti eksponenta je posledica tog dogovora. Format 1-7-24 koristi višak 64 što čini opseg dozvoljenih vrednosti eksponenta od -64 do +63 (opseg je isti kao opseg označenih 7-bitnih brojeva).</a:t>
            </a:r>
          </a:p>
          <a:p>
            <a:r>
              <a:rPr lang="sr-Latn-CS" baseline="0" dirty="0" smtClean="0"/>
              <a:t>Ako bi polje bilo dužine 8 bita, višak </a:t>
            </a:r>
            <a:r>
              <a:rPr lang="sr-Latn-CS" b="1" i="1" baseline="0" dirty="0" smtClean="0"/>
              <a:t>a</a:t>
            </a:r>
            <a:r>
              <a:rPr lang="sr-Latn-CS" baseline="0" dirty="0" smtClean="0"/>
              <a:t>=128 bi uslovio da E bude u granicama -128 do +127 (opseg označenih 8-bitnih brojeva).</a:t>
            </a:r>
          </a:p>
          <a:p>
            <a:r>
              <a:rPr lang="sr-Latn-CS" baseline="0" dirty="0" smtClean="0"/>
              <a:t>Međutim, višak se može odabrati i po drugim kriterijumima i ne mora da ima vrednosti navedene na ovom slajdu. Naravno, to povlači dozvoljeni opseg eksponenata. Ako bi se u osmobitnom polju odabrao, na primer, višak </a:t>
            </a:r>
            <a:r>
              <a:rPr lang="sr-Latn-CS" b="1" i="1" baseline="0" dirty="0" smtClean="0"/>
              <a:t>a</a:t>
            </a:r>
            <a:r>
              <a:rPr lang="sr-Latn-CS" baseline="0" dirty="0" smtClean="0"/>
              <a:t>=126, opseg dozvoljenih eksponenata bi bio od -126 do +129.</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63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r-Latn-CS" b="1" baseline="0" dirty="0" smtClean="0">
                <a:sym typeface="Symbol"/>
              </a:rPr>
              <a:t>VAŽNO: U delu literature vezane za opis tehnike upisivanja brojeva u pokretnom zarezu, broj se svodi na mantisu oblika (1,....) odnosno, na opseg između 1 i 2,  </a:t>
            </a:r>
            <a:r>
              <a:rPr lang="sr-Latn-CS" b="1" baseline="0" dirty="0" smtClean="0"/>
              <a:t>(1 </a:t>
            </a:r>
            <a:r>
              <a:rPr lang="sr-Latn-CS" b="1" baseline="0" dirty="0" smtClean="0">
                <a:sym typeface="Symbol"/>
              </a:rPr>
              <a:t> mantisa  2). Sa tako definisanom mantisom, </a:t>
            </a:r>
            <a:r>
              <a:rPr lang="sr-Latn-CS" b="1" u="sng" baseline="0" dirty="0" smtClean="0">
                <a:sym typeface="Symbol"/>
              </a:rPr>
              <a:t>eksponent je za 1 manji</a:t>
            </a:r>
            <a:r>
              <a:rPr lang="sr-Latn-CS" b="1" baseline="0" dirty="0" smtClean="0">
                <a:sym typeface="Symbol"/>
              </a:rPr>
              <a:t> u odnosu na eksponent u sistemu normalizacije koja se koristi u ovoj prezentaciji.</a:t>
            </a:r>
          </a:p>
          <a:p>
            <a:pPr marL="0" marR="0" indent="0" algn="l" defTabSz="914400" rtl="0" eaLnBrk="0" fontAlgn="base" latinLnBrk="0" hangingPunct="0">
              <a:lnSpc>
                <a:spcPct val="100000"/>
              </a:lnSpc>
              <a:spcBef>
                <a:spcPct val="30000"/>
              </a:spcBef>
              <a:spcAft>
                <a:spcPct val="0"/>
              </a:spcAft>
              <a:buClrTx/>
              <a:buSzTx/>
              <a:buFontTx/>
              <a:buNone/>
              <a:tabLst/>
              <a:defRPr/>
            </a:pPr>
            <a:endParaRPr lang="sr-Latn-CS" b="1" baseline="0" dirty="0" smtClean="0">
              <a:sym typeface="Symbo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r-Latn-CS" b="0" baseline="0" dirty="0" smtClean="0">
                <a:sym typeface="Symbol"/>
              </a:rPr>
              <a:t>Dakle, ako se koristi mantisa oblika (1,...) kao što je to u nekoj literaturi, eksponent ja za 1 manji i višak iznosi 127. Na primer, za broj 13,25, tako definisani eksponent bi bio 3, a mantisa bi bila 1,10101</a:t>
            </a:r>
            <a:r>
              <a:rPr lang="sr-Latn-CS" b="0" baseline="-25000" dirty="0" smtClean="0">
                <a:sym typeface="Symbol"/>
              </a:rPr>
              <a:t>2</a:t>
            </a:r>
            <a:r>
              <a:rPr lang="sr-Latn-CS" b="0" baseline="0" dirty="0" smtClean="0">
                <a:sym typeface="Symbol"/>
              </a:rPr>
              <a:t>. Naravno broj u polju </a:t>
            </a:r>
            <a:r>
              <a:rPr lang="sr-Latn-CS" b="1" i="1" baseline="0" dirty="0" smtClean="0">
                <a:sym typeface="Symbol"/>
              </a:rPr>
              <a:t>b</a:t>
            </a:r>
            <a:r>
              <a:rPr lang="sr-Latn-CS" b="0" baseline="0" dirty="0" smtClean="0">
                <a:sym typeface="Symbol"/>
              </a:rPr>
              <a:t> bi ponovo bio 3+127=130, a u polju mantisa_1 bi bili biti mantise iza zareza. </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r-Latn-CS" dirty="0" smtClean="0"/>
              <a:t>Na slajdu su susedni brojevi koji se mogu upisati u IEEE-754 32-bitnom formatu. Vidi se da razmak između</a:t>
            </a:r>
            <a:r>
              <a:rPr lang="sr-Latn-CS" baseline="0" dirty="0" smtClean="0"/>
              <a:t> susednih brojeva puno varira i srazmeran je veličini broja. To je ključ za ogroman dinamički opseg ove tehnike. </a:t>
            </a:r>
          </a:p>
          <a:p>
            <a:endParaRPr lang="sr-Latn-CS" baseline="0" dirty="0" smtClean="0"/>
          </a:p>
          <a:p>
            <a:r>
              <a:rPr lang="sr-Latn-CS" baseline="0" dirty="0" smtClean="0"/>
              <a:t>Inače, sa 32 bita se može zapisati najviše 2</a:t>
            </a:r>
            <a:r>
              <a:rPr lang="sr-Latn-CS" baseline="30000" dirty="0" smtClean="0"/>
              <a:t>32</a:t>
            </a:r>
            <a:r>
              <a:rPr lang="sr-Latn-CS" baseline="0" dirty="0" smtClean="0"/>
              <a:t> različitih podatataka koja god tehnika da se koristi (toliko različitih kodova postoji). Malo zbunjuje činjenica da se dinamički opseg (odnos najvećeg i najmanjeg broja) upisa celih brojeva (i brojeva u fiksnom zarezu) toliko razlikuje od dinamičkog opsega brojeva u pokretnom zarezu. Kod celih označenih pozitivnih brojeva, najmanji broj različit od nule je 1, a najveći oko 2,15</a:t>
            </a:r>
            <a:r>
              <a:rPr lang="sr-Latn-CS" baseline="0" dirty="0" smtClean="0">
                <a:sym typeface="Symbol"/>
              </a:rPr>
              <a:t></a:t>
            </a:r>
            <a:r>
              <a:rPr lang="sr-Latn-CS" baseline="0" dirty="0" smtClean="0"/>
              <a:t>10</a:t>
            </a:r>
            <a:r>
              <a:rPr lang="sr-Latn-CS" baseline="30000" dirty="0" smtClean="0"/>
              <a:t>9</a:t>
            </a:r>
            <a:r>
              <a:rPr lang="sr-Latn-CS" baseline="0" dirty="0" smtClean="0"/>
              <a:t> što čini dinamičku opseg približno 2,15</a:t>
            </a:r>
            <a:r>
              <a:rPr lang="sr-Latn-CS" baseline="0" dirty="0" smtClean="0">
                <a:sym typeface="Symbol"/>
              </a:rPr>
              <a:t></a:t>
            </a:r>
            <a:r>
              <a:rPr lang="sr-Latn-CS" baseline="0" dirty="0" smtClean="0"/>
              <a:t>10</a:t>
            </a:r>
            <a:r>
              <a:rPr lang="sr-Latn-CS" baseline="30000" dirty="0" smtClean="0"/>
              <a:t>9</a:t>
            </a:r>
            <a:r>
              <a:rPr lang="sr-Latn-CS" baseline="0" dirty="0" smtClean="0"/>
              <a:t> . U sistemu pokretnog zareza, najmanji je oko </a:t>
            </a:r>
            <a:r>
              <a:rPr lang="sr-Latn-CS" sz="1200" dirty="0" smtClean="0">
                <a:sym typeface="Symbol"/>
              </a:rPr>
              <a:t>1,210</a:t>
            </a:r>
            <a:r>
              <a:rPr lang="sr-Latn-CS" sz="1200" baseline="30000" dirty="0" smtClean="0">
                <a:sym typeface="Symbol"/>
              </a:rPr>
              <a:t>–38</a:t>
            </a:r>
            <a:r>
              <a:rPr lang="sr-Latn-CS" baseline="0" dirty="0" smtClean="0"/>
              <a:t> dok je najveći oko </a:t>
            </a:r>
            <a:r>
              <a:rPr lang="sr-Latn-CS" sz="1200" dirty="0" smtClean="0">
                <a:sym typeface="Symbol"/>
              </a:rPr>
              <a:t>3,410</a:t>
            </a:r>
            <a:r>
              <a:rPr lang="sr-Latn-CS" sz="1200" baseline="30000" dirty="0" smtClean="0">
                <a:sym typeface="Symbol"/>
              </a:rPr>
              <a:t>+38</a:t>
            </a:r>
            <a:r>
              <a:rPr lang="sr-Latn-CS" baseline="0" dirty="0" smtClean="0"/>
              <a:t> što čini dinamički opseg od približno  </a:t>
            </a:r>
            <a:r>
              <a:rPr lang="sr-Latn-CS" sz="1200" dirty="0" smtClean="0">
                <a:sym typeface="Symbol"/>
              </a:rPr>
              <a:t>2,810</a:t>
            </a:r>
            <a:r>
              <a:rPr lang="sr-Latn-CS" sz="1200" baseline="30000" dirty="0" smtClean="0">
                <a:sym typeface="Symbol"/>
              </a:rPr>
              <a:t>76</a:t>
            </a:r>
            <a:r>
              <a:rPr lang="sr-Latn-CS" baseline="0" dirty="0" smtClean="0"/>
              <a:t>. Ovo je skoro </a:t>
            </a:r>
            <a:r>
              <a:rPr lang="sr-Latn-CS" sz="1200" dirty="0" smtClean="0">
                <a:sym typeface="Symbol"/>
              </a:rPr>
              <a:t>10</a:t>
            </a:r>
            <a:r>
              <a:rPr lang="sr-Latn-CS" sz="1200" baseline="30000" dirty="0" smtClean="0">
                <a:sym typeface="Symbol"/>
              </a:rPr>
              <a:t>67</a:t>
            </a:r>
            <a:r>
              <a:rPr lang="sr-Latn-CS" baseline="0" dirty="0" smtClean="0"/>
              <a:t> puta veće u odnosu na dinamički opseg celih brojeva (i brojeva u fiksnom zarezu).</a:t>
            </a:r>
          </a:p>
          <a:p>
            <a:endParaRPr lang="sr-Latn-CS" baseline="0" dirty="0" smtClean="0"/>
          </a:p>
          <a:p>
            <a:endParaRPr lang="sr-Latn-CS" baseline="0" dirty="0" smtClean="0"/>
          </a:p>
          <a:p>
            <a:r>
              <a:rPr lang="sr-Latn-CS" baseline="0" dirty="0" smtClean="0"/>
              <a:t> Kod upisa celih brojeva, razmak između susednih je uvek 1 što je veoma “grubo” za male brojeve dok je za velike previše fino. Na primer susedni bojevi 1 i 2 se razlikuju za 100% (u odnosu na prvi), brojevi 100 i 101 za samo 1%,</a:t>
            </a:r>
          </a:p>
          <a:p>
            <a:r>
              <a:rPr lang="sr-Latn-CS" baseline="0" dirty="0" smtClean="0"/>
              <a:t>Brojevi 100000 i 100001 za samo 0,0001%. Za jako velike brojeve ta razlika susednih u odnosu na same brojeve je jako mala.</a:t>
            </a:r>
          </a:p>
          <a:p>
            <a:endParaRPr lang="sr-Latn-CS" baseline="0" dirty="0" smtClean="0"/>
          </a:p>
          <a:p>
            <a:r>
              <a:rPr lang="sr-Latn-CS" baseline="0" dirty="0" smtClean="0"/>
              <a:t>Relativna razlika u sistemu pokretnog zareza se kreće od oko 6</a:t>
            </a:r>
            <a:r>
              <a:rPr lang="sr-Latn-CS" baseline="0" dirty="0" smtClean="0">
                <a:sym typeface="Symbol"/>
              </a:rPr>
              <a:t></a:t>
            </a:r>
            <a:r>
              <a:rPr lang="sr-Latn-CS" baseline="0" dirty="0" smtClean="0"/>
              <a:t>10</a:t>
            </a:r>
            <a:r>
              <a:rPr lang="sr-Latn-CS" baseline="30000" dirty="0" smtClean="0"/>
              <a:t>-8</a:t>
            </a:r>
            <a:r>
              <a:rPr lang="sr-Latn-CS" baseline="0" dirty="0" smtClean="0"/>
              <a:t> do 1,3</a:t>
            </a:r>
            <a:r>
              <a:rPr lang="sr-Latn-CS" baseline="0" dirty="0" smtClean="0">
                <a:sym typeface="Symbol"/>
              </a:rPr>
              <a:t></a:t>
            </a:r>
            <a:r>
              <a:rPr lang="sr-Latn-CS" baseline="0" dirty="0" smtClean="0"/>
              <a:t>10</a:t>
            </a:r>
            <a:r>
              <a:rPr lang="sr-Latn-CS" baseline="30000" dirty="0" smtClean="0"/>
              <a:t>-7</a:t>
            </a:r>
            <a:r>
              <a:rPr lang="sr-Latn-CS" baseline="0" dirty="0" smtClean="0"/>
              <a:t>, odnosno, od 1 prema 17 miliona do 1 prema 8 miliona</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68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Primer netačnog rezultata posle sabiranja</a:t>
            </a:r>
            <a:r>
              <a:rPr lang="x-none" baseline="0" dirty="0" smtClean="0"/>
              <a:t> jednog relativno velikog i malog broja. Za tačan rezultat jednostavno ne postoji kôd u sistemu Fp brojeva. Dva susedna kôda (čije se mantise razlikuju za jedan </a:t>
            </a:r>
            <a:r>
              <a:rPr lang="x-none" b="0" i="0" baseline="0" dirty="0" smtClean="0"/>
              <a:t>bit najmanje pozicione vrednosti</a:t>
            </a:r>
            <a:r>
              <a:rPr lang="x-none" baseline="0" dirty="0" smtClean="0"/>
              <a:t>) predstavljaju 10,000000 i 10,000001; između se ništa ne može zapisati.</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69</a:t>
            </a:fld>
            <a:endParaRPr lang="en-US"/>
          </a:p>
        </p:txBody>
      </p:sp>
    </p:spTree>
    <p:extLst>
      <p:ext uri="{BB962C8B-B14F-4D97-AF65-F5344CB8AC3E}">
        <p14:creationId xmlns:p14="http://schemas.microsoft.com/office/powerpoint/2010/main" xmlns="" val="70680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055"/>
          <p:cNvSpPr>
            <a:spLocks noGrp="1" noChangeArrowheads="1"/>
          </p:cNvSpPr>
          <p:nvPr>
            <p:ph type="sldNum" sz="quarter" idx="5"/>
          </p:nvPr>
        </p:nvSpPr>
        <p:spPr>
          <a:noFill/>
        </p:spPr>
        <p:txBody>
          <a:bodyPr/>
          <a:lstStyle/>
          <a:p>
            <a:fld id="{C0CF6A11-5D39-479E-BF31-329D9B739C0A}"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none" dirty="0" smtClean="0"/>
              <a:t>Ista operacija u formatu </a:t>
            </a:r>
            <a:r>
              <a:rPr lang="en-US" sz="1200" dirty="0" smtClean="0"/>
              <a:t>Q</a:t>
            </a:r>
            <a:r>
              <a:rPr lang="sr-Latn-CS" sz="1200" baseline="-25000" dirty="0" smtClean="0"/>
              <a:t>8,</a:t>
            </a:r>
            <a:r>
              <a:rPr lang="en-US" sz="1200" baseline="-25000" dirty="0" smtClean="0"/>
              <a:t>24</a:t>
            </a:r>
            <a:r>
              <a:rPr lang="x-none" sz="1200" baseline="-25000" dirty="0" smtClean="0"/>
              <a:t> </a:t>
            </a:r>
            <a:r>
              <a:rPr lang="x-none" sz="1200" baseline="0" dirty="0" smtClean="0"/>
              <a:t>daje tačan rezultat. Čak je i 8 celobrojnih binarnih cifara previše za broj veličine 10. U formatu sa manje celobrojnih cifara (optimalan sa gledišta tačnosti za saniranje ovih neoznačenih brojevabi bio </a:t>
            </a:r>
            <a:r>
              <a:rPr lang="en-US" sz="1200" dirty="0" smtClean="0"/>
              <a:t>Q</a:t>
            </a:r>
            <a:r>
              <a:rPr lang="sr-Latn-CS" sz="1200" baseline="-25000" dirty="0" smtClean="0"/>
              <a:t>4,</a:t>
            </a:r>
            <a:r>
              <a:rPr lang="x-none" sz="1200" baseline="-25000" dirty="0" smtClean="0"/>
              <a:t>28</a:t>
            </a:r>
            <a:r>
              <a:rPr lang="x-none" sz="1200" baseline="0" dirty="0" smtClean="0"/>
              <a:t>) može se ostvariti još 16 puta bolja rezolucija. </a:t>
            </a: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70</a:t>
            </a:fld>
            <a:endParaRPr lang="en-US"/>
          </a:p>
        </p:txBody>
      </p:sp>
    </p:spTree>
    <p:extLst>
      <p:ext uri="{BB962C8B-B14F-4D97-AF65-F5344CB8AC3E}">
        <p14:creationId xmlns:p14="http://schemas.microsoft.com/office/powerpoint/2010/main" xmlns="" val="2878643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smtClean="0"/>
              <a:t>Test na DSP c647x.</a:t>
            </a:r>
            <a:r>
              <a:rPr lang="x-none" baseline="0" dirty="0" smtClean="0"/>
              <a:t> Rezultat pokazuje veličinu koda i broj ciklusa izvršavanja operacije množenja 32-bitnog razlomljenog broja i sa samim sobom u tri slučaja:</a:t>
            </a:r>
          </a:p>
          <a:p>
            <a:pPr marL="228600" indent="-228600">
              <a:buAutoNum type="arabicPeriod"/>
            </a:pPr>
            <a:r>
              <a:rPr lang="x-none" baseline="0" dirty="0" smtClean="0"/>
              <a:t>Ako se koristi zapis u fiksnom zarezu (dužina kôda 3 reči, izvršava se za 3 ciklusa);</a:t>
            </a:r>
          </a:p>
          <a:p>
            <a:pPr marL="228600" indent="-228600">
              <a:buAutoNum type="arabicPeriod"/>
            </a:pPr>
            <a:r>
              <a:rPr lang="x-none" baseline="0" dirty="0" smtClean="0"/>
              <a:t>Ako se koristi zapis u pokretnom zarezu, a ALU je celobrojni i softver vrši operaciju množenja u pokretnom zarezu (dužina kôda 89 reči, izvršava se za 112 ciklusa); i </a:t>
            </a:r>
          </a:p>
          <a:p>
            <a:pPr marL="228600" indent="-228600">
              <a:buAutoNum type="arabicPeriod"/>
            </a:pPr>
            <a:r>
              <a:rPr lang="x-none" baseline="0" dirty="0" smtClean="0"/>
              <a:t>Ako postoji poseban ALU i registri namenjeni operacijama u pokretnom zarezu (dužina kôda 9 reči, izvršava se za 5 ciklusa); skoro jednako brzo kao u fiksnom zarezu.</a:t>
            </a:r>
            <a:endParaRPr lang="en-US" dirty="0"/>
          </a:p>
        </p:txBody>
      </p:sp>
      <p:sp>
        <p:nvSpPr>
          <p:cNvPr id="4" name="Slide Number Placeholder 3"/>
          <p:cNvSpPr>
            <a:spLocks noGrp="1"/>
          </p:cNvSpPr>
          <p:nvPr>
            <p:ph type="sldNum" sz="quarter" idx="10"/>
          </p:nvPr>
        </p:nvSpPr>
        <p:spPr/>
        <p:txBody>
          <a:bodyPr/>
          <a:lstStyle/>
          <a:p>
            <a:pPr>
              <a:defRPr/>
            </a:pPr>
            <a:fld id="{6C116EB2-3261-465B-90FB-935916AF310F}" type="slidenum">
              <a:rPr lang="en-US" smtClean="0"/>
              <a:pPr>
                <a:defRPr/>
              </a:pPr>
              <a:t>71</a:t>
            </a:fld>
            <a:endParaRPr lang="en-US"/>
          </a:p>
        </p:txBody>
      </p:sp>
    </p:spTree>
    <p:extLst>
      <p:ext uri="{BB962C8B-B14F-4D97-AF65-F5344CB8AC3E}">
        <p14:creationId xmlns:p14="http://schemas.microsoft.com/office/powerpoint/2010/main" xmlns="" val="3193073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055"/>
          <p:cNvSpPr>
            <a:spLocks noGrp="1" noChangeArrowheads="1"/>
          </p:cNvSpPr>
          <p:nvPr>
            <p:ph type="sldNum" sz="quarter" idx="5"/>
          </p:nvPr>
        </p:nvSpPr>
        <p:spPr>
          <a:noFill/>
        </p:spPr>
        <p:txBody>
          <a:bodyPr/>
          <a:lstStyle/>
          <a:p>
            <a:fld id="{34CA1436-A803-4C70-848F-CCC75D75F881}" type="slidenum">
              <a:rPr lang="en-US" smtClean="0">
                <a:latin typeface="Arial" pitchFamily="34" charset="0"/>
                <a:cs typeface="Arial" pitchFamily="34" charset="0"/>
              </a:rPr>
              <a:pPr/>
              <a:t>72</a:t>
            </a:fld>
            <a:endParaRPr lang="en-US" smtClean="0">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055"/>
          <p:cNvSpPr>
            <a:spLocks noGrp="1" noChangeArrowheads="1"/>
          </p:cNvSpPr>
          <p:nvPr>
            <p:ph type="sldNum" sz="quarter" idx="5"/>
          </p:nvPr>
        </p:nvSpPr>
        <p:spPr>
          <a:noFill/>
        </p:spPr>
        <p:txBody>
          <a:bodyPr/>
          <a:lstStyle/>
          <a:p>
            <a:fld id="{A0CDF050-9BDE-46D2-BEF3-4222BD1BF98A}" type="slidenum">
              <a:rPr lang="en-US" smtClean="0">
                <a:latin typeface="Arial" pitchFamily="34" charset="0"/>
                <a:cs typeface="Arial" pitchFamily="34" charset="0"/>
              </a:rPr>
              <a:pPr/>
              <a:t>73</a:t>
            </a:fld>
            <a:endParaRPr lang="en-US"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055"/>
          <p:cNvSpPr>
            <a:spLocks noGrp="1" noChangeArrowheads="1"/>
          </p:cNvSpPr>
          <p:nvPr>
            <p:ph type="sldNum" sz="quarter" idx="5"/>
          </p:nvPr>
        </p:nvSpPr>
        <p:spPr>
          <a:noFill/>
        </p:spPr>
        <p:txBody>
          <a:bodyPr/>
          <a:lstStyle/>
          <a:p>
            <a:fld id="{D3782F91-5E9C-48F2-9464-79F34D5B3E7D}" type="slidenum">
              <a:rPr lang="en-US" smtClean="0">
                <a:latin typeface="Arial" pitchFamily="34" charset="0"/>
                <a:cs typeface="Arial" pitchFamily="34" charset="0"/>
              </a:rPr>
              <a:pPr/>
              <a:t>74</a:t>
            </a:fld>
            <a:endParaRPr lang="en-US" smtClean="0">
              <a:latin typeface="Arial"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55"/>
          <p:cNvSpPr>
            <a:spLocks noGrp="1" noChangeArrowheads="1"/>
          </p:cNvSpPr>
          <p:nvPr>
            <p:ph type="sldNum" sz="quarter" idx="5"/>
          </p:nvPr>
        </p:nvSpPr>
        <p:spPr>
          <a:noFill/>
        </p:spPr>
        <p:txBody>
          <a:bodyPr/>
          <a:lstStyle/>
          <a:p>
            <a:fld id="{C6CEA608-D04B-49A9-94BA-B17C891CFB19}" type="slidenum">
              <a:rPr lang="en-US" smtClean="0">
                <a:latin typeface="Arial" pitchFamily="34" charset="0"/>
                <a:cs typeface="Arial" pitchFamily="34" charset="0"/>
              </a:rPr>
              <a:pPr/>
              <a:t>75</a:t>
            </a:fld>
            <a:endParaRPr lang="en-US" smtClean="0">
              <a:latin typeface="Arial"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5"/>
          <p:cNvSpPr>
            <a:spLocks noGrp="1" noChangeArrowheads="1"/>
          </p:cNvSpPr>
          <p:nvPr>
            <p:ph type="sldNum" sz="quarter" idx="5"/>
          </p:nvPr>
        </p:nvSpPr>
        <p:spPr>
          <a:noFill/>
        </p:spPr>
        <p:txBody>
          <a:bodyPr/>
          <a:lstStyle/>
          <a:p>
            <a:fld id="{F678B0DE-EDDE-4F2F-B101-9900653D97BF}" type="slidenum">
              <a:rPr lang="en-US" smtClean="0">
                <a:latin typeface="Arial" pitchFamily="34" charset="0"/>
                <a:cs typeface="Arial" pitchFamily="34" charset="0"/>
              </a:rPr>
              <a:pPr/>
              <a:t>77</a:t>
            </a:fld>
            <a:endParaRPr lang="en-US" smtClean="0">
              <a:latin typeface="Arial" pitchFamily="34" charset="0"/>
              <a:cs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055"/>
          <p:cNvSpPr>
            <a:spLocks noGrp="1" noChangeArrowheads="1"/>
          </p:cNvSpPr>
          <p:nvPr>
            <p:ph type="sldNum" sz="quarter" idx="5"/>
          </p:nvPr>
        </p:nvSpPr>
        <p:spPr>
          <a:noFill/>
        </p:spPr>
        <p:txBody>
          <a:bodyPr/>
          <a:lstStyle/>
          <a:p>
            <a:fld id="{EA166557-6BA4-46AE-86A5-57C84AC45DA1}" type="slidenum">
              <a:rPr lang="en-US" smtClean="0">
                <a:latin typeface="Arial" pitchFamily="34" charset="0"/>
                <a:cs typeface="Arial" pitchFamily="34" charset="0"/>
              </a:rPr>
              <a:pPr/>
              <a:t>78</a:t>
            </a:fld>
            <a:endParaRPr lang="en-US" smtClean="0">
              <a:latin typeface="Arial" pitchFamily="34" charset="0"/>
              <a:cs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055"/>
          <p:cNvSpPr>
            <a:spLocks noGrp="1" noChangeArrowheads="1"/>
          </p:cNvSpPr>
          <p:nvPr>
            <p:ph type="sldNum" sz="quarter" idx="5"/>
          </p:nvPr>
        </p:nvSpPr>
        <p:spPr>
          <a:noFill/>
        </p:spPr>
        <p:txBody>
          <a:bodyPr/>
          <a:lstStyle/>
          <a:p>
            <a:fld id="{D42230F7-0801-4650-B831-FA3C92735826}" type="slidenum">
              <a:rPr lang="en-US" smtClean="0">
                <a:latin typeface="Arial" pitchFamily="34" charset="0"/>
                <a:cs typeface="Arial" pitchFamily="34" charset="0"/>
              </a:rPr>
              <a:pPr/>
              <a:t>80</a:t>
            </a:fld>
            <a:endParaRPr lang="en-US" smtClean="0">
              <a:latin typeface="Arial" pitchFamily="34" charset="0"/>
              <a:cs typeface="Arial" pitchFamily="34" charset="0"/>
            </a:endParaRPr>
          </a:p>
        </p:txBody>
      </p:sp>
      <p:sp>
        <p:nvSpPr>
          <p:cNvPr id="129027" name="Rectangle 7"/>
          <p:cNvSpPr txBox="1">
            <a:spLocks noGrp="1" noChangeArrowheads="1"/>
          </p:cNvSpPr>
          <p:nvPr/>
        </p:nvSpPr>
        <p:spPr bwMode="auto">
          <a:xfrm>
            <a:off x="4144963" y="9121775"/>
            <a:ext cx="3170237" cy="479425"/>
          </a:xfrm>
          <a:prstGeom prst="rect">
            <a:avLst/>
          </a:prstGeom>
          <a:noFill/>
          <a:ln w="12700">
            <a:noFill/>
            <a:miter lim="800000"/>
            <a:headEnd type="none" w="sm" len="sm"/>
            <a:tailEnd type="none" w="sm" len="sm"/>
          </a:ln>
        </p:spPr>
        <p:txBody>
          <a:bodyPr lIns="96661" tIns="48331" rIns="96661" bIns="48331" anchor="b"/>
          <a:lstStyle/>
          <a:p>
            <a:pPr algn="r" defTabSz="966788"/>
            <a:fld id="{949086B3-186C-4719-9836-6D07D8607317}" type="slidenum">
              <a:rPr lang="en-GB" sz="1300">
                <a:latin typeface="Times New Roman" pitchFamily="18" charset="0"/>
              </a:rPr>
              <a:pPr algn="r" defTabSz="966788"/>
              <a:t>80</a:t>
            </a:fld>
            <a:endParaRPr lang="en-GB" sz="1300">
              <a:latin typeface="Times New Roman" pitchFamily="18" charset="0"/>
            </a:endParaRPr>
          </a:p>
        </p:txBody>
      </p:sp>
      <p:sp>
        <p:nvSpPr>
          <p:cNvPr id="129028" name="Rectangle 2"/>
          <p:cNvSpPr>
            <a:spLocks noGrp="1" noRot="1" noChangeAspect="1" noChangeArrowheads="1" noTextEdit="1"/>
          </p:cNvSpPr>
          <p:nvPr>
            <p:ph type="sldImg"/>
          </p:nvPr>
        </p:nvSpPr>
        <p:spPr>
          <a:xfrm>
            <a:off x="1271588" y="733425"/>
            <a:ext cx="4773612" cy="3579813"/>
          </a:xfrm>
          <a:ln/>
        </p:spPr>
      </p:sp>
      <p:sp>
        <p:nvSpPr>
          <p:cNvPr id="129029" name="Rectangle 3"/>
          <p:cNvSpPr>
            <a:spLocks noGrp="1" noChangeArrowheads="1"/>
          </p:cNvSpPr>
          <p:nvPr>
            <p:ph type="body" idx="1"/>
          </p:nvPr>
        </p:nvSpPr>
        <p:spPr>
          <a:xfrm>
            <a:off x="976313" y="4559300"/>
            <a:ext cx="5362575" cy="4319588"/>
          </a:xfrm>
          <a:noFill/>
          <a:ln/>
        </p:spPr>
        <p:txBody>
          <a:bodyPr lIns="96661" tIns="48331" rIns="96661" bIns="48331"/>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055"/>
          <p:cNvSpPr>
            <a:spLocks noGrp="1" noChangeArrowheads="1"/>
          </p:cNvSpPr>
          <p:nvPr>
            <p:ph type="sldNum" sz="quarter" idx="5"/>
          </p:nvPr>
        </p:nvSpPr>
        <p:spPr>
          <a:noFill/>
        </p:spPr>
        <p:txBody>
          <a:bodyPr/>
          <a:lstStyle/>
          <a:p>
            <a:fld id="{6EA6E8CB-A2F9-474D-93DC-133ABA2362BB}" type="slidenum">
              <a:rPr lang="en-US" smtClean="0">
                <a:latin typeface="Arial" pitchFamily="34" charset="0"/>
                <a:cs typeface="Arial" pitchFamily="34" charset="0"/>
              </a:rPr>
              <a:pPr/>
              <a:t>81</a:t>
            </a:fld>
            <a:endParaRPr lang="en-US" smtClean="0">
              <a:latin typeface="Arial" pitchFamily="34" charset="0"/>
              <a:cs typeface="Arial" pitchFamily="34" charset="0"/>
            </a:endParaRPr>
          </a:p>
        </p:txBody>
      </p:sp>
      <p:sp>
        <p:nvSpPr>
          <p:cNvPr id="130051" name="Rectangle 7"/>
          <p:cNvSpPr txBox="1">
            <a:spLocks noGrp="1" noChangeArrowheads="1"/>
          </p:cNvSpPr>
          <p:nvPr/>
        </p:nvSpPr>
        <p:spPr bwMode="auto">
          <a:xfrm>
            <a:off x="4144963" y="9121775"/>
            <a:ext cx="3170237" cy="479425"/>
          </a:xfrm>
          <a:prstGeom prst="rect">
            <a:avLst/>
          </a:prstGeom>
          <a:noFill/>
          <a:ln w="12700">
            <a:noFill/>
            <a:miter lim="800000"/>
            <a:headEnd type="none" w="sm" len="sm"/>
            <a:tailEnd type="none" w="sm" len="sm"/>
          </a:ln>
        </p:spPr>
        <p:txBody>
          <a:bodyPr lIns="96661" tIns="48331" rIns="96661" bIns="48331" anchor="b"/>
          <a:lstStyle/>
          <a:p>
            <a:pPr algn="r" defTabSz="966788"/>
            <a:fld id="{1688BEF9-C0C4-423F-8BC3-1BE8B154C05B}" type="slidenum">
              <a:rPr lang="en-GB" sz="1300">
                <a:latin typeface="Times New Roman" pitchFamily="18" charset="0"/>
              </a:rPr>
              <a:pPr algn="r" defTabSz="966788"/>
              <a:t>81</a:t>
            </a:fld>
            <a:endParaRPr lang="en-GB" sz="1300">
              <a:latin typeface="Times New Roman" pitchFamily="18" charset="0"/>
            </a:endParaRPr>
          </a:p>
        </p:txBody>
      </p:sp>
      <p:sp>
        <p:nvSpPr>
          <p:cNvPr id="130052" name="Rectangle 2"/>
          <p:cNvSpPr>
            <a:spLocks noGrp="1" noRot="1" noChangeAspect="1" noChangeArrowheads="1" noTextEdit="1"/>
          </p:cNvSpPr>
          <p:nvPr>
            <p:ph type="sldImg"/>
          </p:nvPr>
        </p:nvSpPr>
        <p:spPr>
          <a:xfrm>
            <a:off x="1258888" y="720725"/>
            <a:ext cx="4800600" cy="3600450"/>
          </a:xfrm>
          <a:ln/>
        </p:spPr>
      </p:sp>
      <p:sp>
        <p:nvSpPr>
          <p:cNvPr id="130053" name="Rectangle 3"/>
          <p:cNvSpPr>
            <a:spLocks noGrp="1" noChangeArrowheads="1"/>
          </p:cNvSpPr>
          <p:nvPr>
            <p:ph type="body" idx="1"/>
          </p:nvPr>
        </p:nvSpPr>
        <p:spPr>
          <a:xfrm>
            <a:off x="974725" y="4559300"/>
            <a:ext cx="5365750" cy="4321175"/>
          </a:xfrm>
          <a:noFill/>
          <a:ln/>
        </p:spPr>
        <p:txBody>
          <a:bodyPr lIns="95274" tIns="47638" rIns="95274" bIns="47638"/>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55"/>
          <p:cNvSpPr>
            <a:spLocks noGrp="1" noChangeArrowheads="1"/>
          </p:cNvSpPr>
          <p:nvPr>
            <p:ph type="sldNum" sz="quarter" idx="5"/>
          </p:nvPr>
        </p:nvSpPr>
        <p:spPr>
          <a:noFill/>
        </p:spPr>
        <p:txBody>
          <a:bodyPr/>
          <a:lstStyle/>
          <a:p>
            <a:fld id="{19C6A727-E286-47C6-9634-3EC31F319603}"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055"/>
          <p:cNvSpPr>
            <a:spLocks noGrp="1" noChangeArrowheads="1"/>
          </p:cNvSpPr>
          <p:nvPr>
            <p:ph type="sldNum" sz="quarter" idx="5"/>
          </p:nvPr>
        </p:nvSpPr>
        <p:spPr>
          <a:noFill/>
        </p:spPr>
        <p:txBody>
          <a:bodyPr/>
          <a:lstStyle/>
          <a:p>
            <a:fld id="{C9CC77E9-307B-4144-9CD2-5912CF6C1343}" type="slidenum">
              <a:rPr lang="en-US" smtClean="0">
                <a:latin typeface="Arial" pitchFamily="34" charset="0"/>
                <a:cs typeface="Arial" pitchFamily="34" charset="0"/>
              </a:rPr>
              <a:pPr/>
              <a:t>86</a:t>
            </a:fld>
            <a:endParaRPr lang="en-US" smtClean="0">
              <a:latin typeface="Arial" pitchFamily="34" charset="0"/>
              <a:cs typeface="Arial" pitchFamily="34" charset="0"/>
            </a:endParaRPr>
          </a:p>
        </p:txBody>
      </p:sp>
      <p:sp>
        <p:nvSpPr>
          <p:cNvPr id="131075" name="Rectangle 7"/>
          <p:cNvSpPr txBox="1">
            <a:spLocks noGrp="1" noChangeArrowheads="1"/>
          </p:cNvSpPr>
          <p:nvPr/>
        </p:nvSpPr>
        <p:spPr bwMode="auto">
          <a:xfrm>
            <a:off x="4144963" y="9121775"/>
            <a:ext cx="3170237" cy="479425"/>
          </a:xfrm>
          <a:prstGeom prst="rect">
            <a:avLst/>
          </a:prstGeom>
          <a:noFill/>
          <a:ln w="12700">
            <a:noFill/>
            <a:miter lim="800000"/>
            <a:headEnd type="none" w="sm" len="sm"/>
            <a:tailEnd type="none" w="sm" len="sm"/>
          </a:ln>
        </p:spPr>
        <p:txBody>
          <a:bodyPr lIns="96661" tIns="48331" rIns="96661" bIns="48331" anchor="b"/>
          <a:lstStyle/>
          <a:p>
            <a:pPr algn="r" defTabSz="966788"/>
            <a:fld id="{57A25E68-4B65-4806-925F-5182740A2FFC}" type="slidenum">
              <a:rPr lang="en-GB" sz="1300">
                <a:latin typeface="Times New Roman" pitchFamily="18" charset="0"/>
              </a:rPr>
              <a:pPr algn="r" defTabSz="966788"/>
              <a:t>86</a:t>
            </a:fld>
            <a:endParaRPr lang="en-GB" sz="1300">
              <a:latin typeface="Times New Roman" pitchFamily="18" charset="0"/>
            </a:endParaRPr>
          </a:p>
        </p:txBody>
      </p:sp>
      <p:sp>
        <p:nvSpPr>
          <p:cNvPr id="131076" name="Rectangle 2"/>
          <p:cNvSpPr>
            <a:spLocks noGrp="1" noRot="1" noChangeAspect="1" noChangeArrowheads="1" noTextEdit="1"/>
          </p:cNvSpPr>
          <p:nvPr>
            <p:ph type="sldImg"/>
          </p:nvPr>
        </p:nvSpPr>
        <p:spPr>
          <a:xfrm>
            <a:off x="1257300" y="720725"/>
            <a:ext cx="4800600" cy="3600450"/>
          </a:xfrm>
          <a:ln/>
        </p:spPr>
      </p:sp>
      <p:sp>
        <p:nvSpPr>
          <p:cNvPr id="131077" name="Rectangle 3"/>
          <p:cNvSpPr>
            <a:spLocks noGrp="1" noChangeArrowheads="1"/>
          </p:cNvSpPr>
          <p:nvPr>
            <p:ph type="body" idx="1"/>
          </p:nvPr>
        </p:nvSpPr>
        <p:spPr>
          <a:xfrm>
            <a:off x="974725" y="4560888"/>
            <a:ext cx="5365750" cy="4319587"/>
          </a:xfrm>
          <a:noFill/>
          <a:ln/>
        </p:spPr>
        <p:txBody>
          <a:bodyPr lIns="96655" tIns="48326" rIns="96655" bIns="48326"/>
          <a:lstStyle/>
          <a:p>
            <a:pPr eaLnBrk="1" hangingPunct="1"/>
            <a:r>
              <a:rPr lang="en-US" sz="1400" b="1" smtClean="0">
                <a:latin typeface="Arial" pitchFamily="34" charset="0"/>
                <a:cs typeface="Arial" pitchFamily="34" charset="0"/>
              </a:rPr>
              <a:t>TI C2000 DSP product portfolio offers many derivatives from low end, low pin count, lost cost ROM versions all the way up to the new F2812 and F2810 32-bit flash devices.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055"/>
          <p:cNvSpPr>
            <a:spLocks noGrp="1" noChangeArrowheads="1"/>
          </p:cNvSpPr>
          <p:nvPr>
            <p:ph type="sldNum" sz="quarter" idx="5"/>
          </p:nvPr>
        </p:nvSpPr>
        <p:spPr>
          <a:noFill/>
        </p:spPr>
        <p:txBody>
          <a:bodyPr/>
          <a:lstStyle/>
          <a:p>
            <a:fld id="{ADB33624-07BF-4C75-920F-FB1795467876}"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055"/>
          <p:cNvSpPr>
            <a:spLocks noGrp="1" noChangeArrowheads="1"/>
          </p:cNvSpPr>
          <p:nvPr>
            <p:ph type="sldNum" sz="quarter" idx="5"/>
          </p:nvPr>
        </p:nvSpPr>
        <p:spPr>
          <a:noFill/>
        </p:spPr>
        <p:txBody>
          <a:bodyPr/>
          <a:lstStyle/>
          <a:p>
            <a:fld id="{9B044B7B-64F6-49AE-B7E9-658E937F88DA}"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grpSp>
      </p:grpSp>
      <p:sp>
        <p:nvSpPr>
          <p:cNvPr id="4997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997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76228CD-C424-467F-83D7-91D8B7423BB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2B93081-0620-4B9C-9549-4825B67E9B4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33A0245-300E-449E-9A74-8FB82AD3CE9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B08D19D-9DD2-426D-B714-0C4AB8A97AE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7FA6E52-B821-49C9-80F9-C4253295F30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C8EB01B5-7462-46AB-87D0-0E6769CDF091}"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43C01E8-1F48-4594-B48D-0F5129E991C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A7AA106-542B-480F-82D8-C4B46E21107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AA3C3D0-B7CF-4808-9257-F5522BC3806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9C4385DC-5B98-46F0-9706-26761690809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5F3DCBF6-44A5-4D04-9A40-BA5C91946E0F}"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73D441CB-8D0B-48B0-98FF-16C67AC4B209}"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63C7A23-4FE7-4862-9F0A-21753C12CD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048017C-0082-49B6-BFE9-98831301CE9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86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4986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pPr>
              <a:defRPr/>
            </a:pPr>
            <a:fld id="{BEC48846-9F91-43C7-BCA0-11ADF1F4CCAE}" type="slidenum">
              <a:rPr lang="en-US"/>
              <a:pPr>
                <a:defRPr/>
              </a:pPr>
              <a:t>‹#›</a:t>
            </a:fld>
            <a:endParaRPr lang="en-US"/>
          </a:p>
        </p:txBody>
      </p:sp>
      <p:grpSp>
        <p:nvGrpSpPr>
          <p:cNvPr id="10244" name="Group 4"/>
          <p:cNvGrpSpPr>
            <a:grpSpLocks/>
          </p:cNvGrpSpPr>
          <p:nvPr/>
        </p:nvGrpSpPr>
        <p:grpSpPr bwMode="auto">
          <a:xfrm>
            <a:off x="0" y="0"/>
            <a:ext cx="9144000" cy="546100"/>
            <a:chOff x="0" y="0"/>
            <a:chExt cx="5760" cy="344"/>
          </a:xfrm>
        </p:grpSpPr>
        <p:sp>
          <p:nvSpPr>
            <p:cNvPr id="4986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cs typeface="Arial" charset="0"/>
              </a:endParaRPr>
            </a:p>
          </p:txBody>
        </p:sp>
        <p:sp>
          <p:nvSpPr>
            <p:cNvPr id="4986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4986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latin typeface="Arial" charset="0"/>
                <a:cs typeface="Arial" charset="0"/>
              </a:endParaRPr>
            </a:p>
          </p:txBody>
        </p:sp>
        <p:sp>
          <p:nvSpPr>
            <p:cNvPr id="4986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latin typeface="Arial" charset="0"/>
                <a:cs typeface="Arial" charset="0"/>
              </a:endParaRPr>
            </a:p>
          </p:txBody>
        </p:sp>
        <p:sp>
          <p:nvSpPr>
            <p:cNvPr id="4986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latin typeface="Arial" charset="0"/>
                <a:cs typeface="Arial" charset="0"/>
              </a:endParaRPr>
            </a:p>
          </p:txBody>
        </p:sp>
        <p:sp>
          <p:nvSpPr>
            <p:cNvPr id="4986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latin typeface="Arial" charset="0"/>
                <a:cs typeface="Arial" charset="0"/>
              </a:endParaRPr>
            </a:p>
          </p:txBody>
        </p:sp>
        <p:sp>
          <p:nvSpPr>
            <p:cNvPr id="4986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cs typeface="Arial" charset="0"/>
              </a:endParaRPr>
            </a:p>
          </p:txBody>
        </p:sp>
        <p:sp>
          <p:nvSpPr>
            <p:cNvPr id="4987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latin typeface="Arial" charset="0"/>
                <a:cs typeface="Arial" charset="0"/>
              </a:endParaRPr>
            </a:p>
          </p:txBody>
        </p:sp>
        <p:sp>
          <p:nvSpPr>
            <p:cNvPr id="4987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latin typeface="Arial" charset="0"/>
                <a:cs typeface="Arial" charset="0"/>
              </a:endParaRPr>
            </a:p>
          </p:txBody>
        </p:sp>
      </p:grpSp>
      <p:sp>
        <p:nvSpPr>
          <p:cNvPr id="1024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87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98705" name="Line 17"/>
          <p:cNvSpPr>
            <a:spLocks noChangeShapeType="1"/>
          </p:cNvSpPr>
          <p:nvPr/>
        </p:nvSpPr>
        <p:spPr bwMode="auto">
          <a:xfrm>
            <a:off x="381000" y="6172200"/>
            <a:ext cx="8305800" cy="0"/>
          </a:xfrm>
          <a:prstGeom prst="line">
            <a:avLst/>
          </a:prstGeom>
          <a:noFill/>
          <a:ln w="57150">
            <a:solidFill>
              <a:srgbClr val="000066"/>
            </a:solidFill>
            <a:round/>
            <a:headEnd/>
            <a:tailEnd/>
          </a:ln>
          <a:effectLst/>
        </p:spPr>
        <p:txBody>
          <a:bodyPr wrap="none" anchor="ct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08"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Worksheet1.xls"/><Relationship Id="rId4" Type="http://schemas.openxmlformats.org/officeDocument/2006/relationships/hyperlink" Target="http://www.reed-electronics.com/moversandshakers/article/CA6277494.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2.xls"/><Relationship Id="rId4" Type="http://schemas.openxmlformats.org/officeDocument/2006/relationships/hyperlink" Target="http://www.marketsandmarkets.com/Market-Reports/digital-signal-processors-market-794.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Microsoft_Office_Excel_97-2003_Worksheet4.xls"/><Relationship Id="rId5" Type="http://schemas.openxmlformats.org/officeDocument/2006/relationships/hyperlink" Target="http://www.fwdconcepts.com/Pages/press42.htm" TargetMode="External"/><Relationship Id="rId4" Type="http://schemas.openxmlformats.org/officeDocument/2006/relationships/oleObject" Target="../embeddings/Microsoft_Office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hyperlink" Target="http://www.fwdconcepts.com/Pages/press42.htm" TargetMode="External"/><Relationship Id="rId4" Type="http://schemas.openxmlformats.org/officeDocument/2006/relationships/oleObject" Target="../embeddings/Microsoft_Office_Excel_97-2003_Worksheet5.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Office_Excel_97-2003_Worksheet6.xls"/><Relationship Id="rId5" Type="http://schemas.openxmlformats.org/officeDocument/2006/relationships/hyperlink" Target="http://www.marketsandmarkets.com/Market-Reports/digital-signal-processors-market-794.html" TargetMode="External"/><Relationship Id="rId4" Type="http://schemas.openxmlformats.org/officeDocument/2006/relationships/hyperlink" Target="http://www.icinsights.com/news/releases/press20051123.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xilinx.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hyperlink" Target="https://sps05.itg.ti.com/sites/aec-lexus/Communications/Presentations/Temporary%20Internet%20Files/OLKC8/MCU_Product.ppt" TargetMode="External"/><Relationship Id="rId7" Type="http://schemas.openxmlformats.org/officeDocument/2006/relationships/slide" Target="slide14.xml"/><Relationship Id="rId12" Type="http://schemas.openxmlformats.org/officeDocument/2006/relationships/image" Target="../media/image40.png"/><Relationship Id="rId2" Type="http://schemas.openxmlformats.org/officeDocument/2006/relationships/hyperlink" Target="https://sps05.itg.ti.com/sites/aec-lexus/Communications/Presentations/Temporary%20Internet%20Files/OLKC8/ASP%20Product.ppt" TargetMode="Externa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image" Target="../media/image38.pn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18" Type="http://schemas.openxmlformats.org/officeDocument/2006/relationships/image" Target="../media/image64.jpeg"/><Relationship Id="rId26" Type="http://schemas.openxmlformats.org/officeDocument/2006/relationships/image" Target="../media/image72.jpeg"/><Relationship Id="rId3" Type="http://schemas.openxmlformats.org/officeDocument/2006/relationships/image" Target="../media/image50.jpeg"/><Relationship Id="rId21" Type="http://schemas.openxmlformats.org/officeDocument/2006/relationships/image" Target="../media/image67.png"/><Relationship Id="rId7" Type="http://schemas.openxmlformats.org/officeDocument/2006/relationships/hyperlink" Target="http://www.mobilecomms-technology.com/contractors/base/ems2/" TargetMode="External"/><Relationship Id="rId12" Type="http://schemas.openxmlformats.org/officeDocument/2006/relationships/image" Target="../media/image58.png"/><Relationship Id="rId17" Type="http://schemas.openxmlformats.org/officeDocument/2006/relationships/image" Target="../media/image63.jpeg"/><Relationship Id="rId25" Type="http://schemas.openxmlformats.org/officeDocument/2006/relationships/image" Target="../media/image71.jpeg"/><Relationship Id="rId2" Type="http://schemas.openxmlformats.org/officeDocument/2006/relationships/image" Target="../media/image49.png"/><Relationship Id="rId16" Type="http://schemas.openxmlformats.org/officeDocument/2006/relationships/image" Target="../media/image62.png"/><Relationship Id="rId20"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7.jpeg"/><Relationship Id="rId24" Type="http://schemas.openxmlformats.org/officeDocument/2006/relationships/image" Target="../media/image70.jpeg"/><Relationship Id="rId5" Type="http://schemas.openxmlformats.org/officeDocument/2006/relationships/image" Target="../media/image52.png"/><Relationship Id="rId15" Type="http://schemas.openxmlformats.org/officeDocument/2006/relationships/image" Target="../media/image61.jpeg"/><Relationship Id="rId23" Type="http://schemas.openxmlformats.org/officeDocument/2006/relationships/image" Target="../media/image69.jpeg"/><Relationship Id="rId10" Type="http://schemas.openxmlformats.org/officeDocument/2006/relationships/image" Target="../media/image56.png"/><Relationship Id="rId19" Type="http://schemas.openxmlformats.org/officeDocument/2006/relationships/image" Target="../media/image65.jpeg"/><Relationship Id="rId4" Type="http://schemas.openxmlformats.org/officeDocument/2006/relationships/image" Target="../media/image51.jpe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s>
</file>

<file path=ppt/slides/_rels/slide8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algn="r" eaLnBrk="1" hangingPunct="1"/>
            <a:r>
              <a:rPr lang="en-US" b="1" dirty="0" smtClean="0"/>
              <a:t>	</a:t>
            </a:r>
            <a:r>
              <a:rPr lang="sr-Latn-CS" sz="5400" b="1" dirty="0" smtClean="0"/>
              <a:t>Digitalni</a:t>
            </a:r>
            <a:r>
              <a:rPr lang="sr-Latn-CS" sz="4800" b="1" dirty="0" smtClean="0"/>
              <a:t> </a:t>
            </a:r>
            <a:r>
              <a:rPr lang="sr-Latn-CS" sz="5400" b="1" dirty="0" smtClean="0"/>
              <a:t>signal-procesori</a:t>
            </a:r>
            <a:endParaRPr lang="en-US" sz="5400" b="1" dirty="0" smtClean="0"/>
          </a:p>
        </p:txBody>
      </p:sp>
      <p:sp>
        <p:nvSpPr>
          <p:cNvPr id="12291" name="Rectangle 3"/>
          <p:cNvSpPr>
            <a:spLocks noGrp="1" noChangeArrowheads="1"/>
          </p:cNvSpPr>
          <p:nvPr>
            <p:ph type="subTitle" idx="1"/>
          </p:nvPr>
        </p:nvSpPr>
        <p:spPr>
          <a:xfrm>
            <a:off x="5257800" y="4267200"/>
            <a:ext cx="3733800" cy="1752600"/>
          </a:xfrm>
        </p:spPr>
        <p:txBody>
          <a:bodyPr/>
          <a:lstStyle/>
          <a:p>
            <a:pPr eaLnBrk="1" hangingPunct="1"/>
            <a:r>
              <a:rPr lang="en-US" i="1" dirty="0" smtClean="0"/>
              <a:t>Milan </a:t>
            </a:r>
            <a:r>
              <a:rPr lang="en-US" i="1" dirty="0" err="1" smtClean="0"/>
              <a:t>Mijalkovi</a:t>
            </a:r>
            <a:r>
              <a:rPr lang="sr-Latn-CS" i="1" dirty="0" smtClean="0"/>
              <a:t>ć</a:t>
            </a:r>
          </a:p>
          <a:p>
            <a:pPr eaLnBrk="1" hangingPunct="1"/>
            <a:r>
              <a:rPr lang="sr-Latn-CS" sz="2000" i="1" dirty="0" smtClean="0"/>
              <a:t>milan.mijalkovic</a:t>
            </a:r>
            <a:r>
              <a:rPr lang="en-US" sz="2000" i="1" dirty="0" smtClean="0"/>
              <a:t>@</a:t>
            </a:r>
            <a:r>
              <a:rPr lang="en-US" sz="2000" i="1" dirty="0" err="1" smtClean="0"/>
              <a:t>viser.edu.rs</a:t>
            </a:r>
            <a:endParaRPr lang="sr-Latn-CS" sz="2000" i="1" dirty="0" smtClean="0"/>
          </a:p>
          <a:p>
            <a:pPr eaLnBrk="1" hangingPunct="1"/>
            <a:r>
              <a:rPr lang="sr-Latn-CS" sz="2400" dirty="0" smtClean="0"/>
              <a:t>2018/19.</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1"/>
          </p:nvPr>
        </p:nvSpPr>
        <p:spPr>
          <a:noFill/>
        </p:spPr>
        <p:txBody>
          <a:bodyPr/>
          <a:lstStyle/>
          <a:p>
            <a:fld id="{EA9E6149-6322-48C9-A3DF-F06EB875E4B2}" type="slidenum">
              <a:rPr lang="en-US" smtClean="0">
                <a:cs typeface="Arial" pitchFamily="34" charset="0"/>
              </a:rPr>
              <a:pPr/>
              <a:t>10</a:t>
            </a:fld>
            <a:endParaRPr lang="en-US" smtClean="0">
              <a:cs typeface="Arial" pitchFamily="34" charset="0"/>
            </a:endParaRPr>
          </a:p>
        </p:txBody>
      </p:sp>
      <p:sp>
        <p:nvSpPr>
          <p:cNvPr id="19459" name="Rectangle 2"/>
          <p:cNvSpPr>
            <a:spLocks noGrp="1" noChangeArrowheads="1"/>
          </p:cNvSpPr>
          <p:nvPr>
            <p:ph type="title"/>
          </p:nvPr>
        </p:nvSpPr>
        <p:spPr>
          <a:xfrm>
            <a:off x="381000" y="304800"/>
            <a:ext cx="7793038" cy="762000"/>
          </a:xfrm>
        </p:spPr>
        <p:txBody>
          <a:bodyPr/>
          <a:lstStyle/>
          <a:p>
            <a:pPr eaLnBrk="1" hangingPunct="1"/>
            <a:r>
              <a:rPr lang="sr-Latn-CS" sz="4000" smtClean="0"/>
              <a:t>DOS - Primene</a:t>
            </a:r>
            <a:endParaRPr lang="en-US" sz="4000" smtClean="0"/>
          </a:p>
        </p:txBody>
      </p:sp>
      <p:sp>
        <p:nvSpPr>
          <p:cNvPr id="19460" name="Rectangle 6"/>
          <p:cNvSpPr>
            <a:spLocks noGrp="1" noChangeArrowheads="1"/>
          </p:cNvSpPr>
          <p:nvPr>
            <p:ph type="body" sz="half" idx="1"/>
          </p:nvPr>
        </p:nvSpPr>
        <p:spPr>
          <a:xfrm>
            <a:off x="381000" y="1447800"/>
            <a:ext cx="7199313" cy="4114800"/>
          </a:xfrm>
          <a:noFill/>
        </p:spPr>
        <p:txBody>
          <a:bodyPr/>
          <a:lstStyle/>
          <a:p>
            <a:pPr defTabSz="762000" eaLnBrk="1" hangingPunct="1"/>
            <a:r>
              <a:rPr lang="sr-Latn-CS" sz="2800" smtClean="0"/>
              <a:t>Obrada slika</a:t>
            </a:r>
            <a:endParaRPr lang="en-US" sz="2800" smtClean="0"/>
          </a:p>
          <a:p>
            <a:pPr lvl="1" defTabSz="762000" eaLnBrk="1" hangingPunct="1"/>
            <a:r>
              <a:rPr lang="sr-Latn-CS" sz="2400" smtClean="0"/>
              <a:t>Kompresija</a:t>
            </a:r>
            <a:endParaRPr lang="en-US" sz="2400" smtClean="0"/>
          </a:p>
          <a:p>
            <a:pPr lvl="1" defTabSz="762000" eaLnBrk="1" hangingPunct="1"/>
            <a:r>
              <a:rPr lang="sr-Latn-CS" sz="2400" smtClean="0"/>
              <a:t>Prepoznavanje uzorka</a:t>
            </a:r>
            <a:endParaRPr lang="en-US" sz="2400" smtClean="0"/>
          </a:p>
          <a:p>
            <a:pPr lvl="1" defTabSz="762000" eaLnBrk="1" hangingPunct="1"/>
            <a:r>
              <a:rPr lang="sr-Latn-CS" sz="2400" smtClean="0"/>
              <a:t>Smanjenje šuma</a:t>
            </a:r>
            <a:endParaRPr lang="en-US" sz="2400" smtClean="0"/>
          </a:p>
          <a:p>
            <a:pPr lvl="1" defTabSz="762000" eaLnBrk="1" hangingPunct="1"/>
            <a:r>
              <a:rPr lang="sr-Latn-CS" sz="2400" smtClean="0"/>
              <a:t>Izoštravanje</a:t>
            </a:r>
            <a:endParaRPr lang="en-US" sz="2400" smtClean="0"/>
          </a:p>
          <a:p>
            <a:pPr lvl="1" defTabSz="762000" eaLnBrk="1" hangingPunct="1"/>
            <a:r>
              <a:rPr lang="sr-Latn-CS" sz="2400" smtClean="0"/>
              <a:t>Kompenzacije deformiteta</a:t>
            </a:r>
            <a:endParaRPr lang="en-US" sz="2400" smtClean="0"/>
          </a:p>
          <a:p>
            <a:pPr lvl="1" defTabSz="762000" eaLnBrk="1" hangingPunct="1"/>
            <a:r>
              <a:rPr lang="sr-Latn-CS" sz="2400" smtClean="0"/>
              <a:t>Poboljšanje kvaliteta (kontrast, zasićenje boja..)</a:t>
            </a:r>
            <a:endParaRPr lang="en-US" sz="2400" smtClean="0"/>
          </a:p>
          <a:p>
            <a:pPr defTabSz="762000" eaLnBrk="1" hangingPunct="1"/>
            <a:r>
              <a:rPr lang="en-US" sz="2800" smtClean="0"/>
              <a:t>Video </a:t>
            </a:r>
            <a:r>
              <a:rPr lang="sr-Latn-CS" sz="2800" smtClean="0"/>
              <a:t>obrada, kompresija, montaža</a:t>
            </a:r>
            <a:r>
              <a:rPr lang="en-US" sz="2800" smtClean="0"/>
              <a:t>...</a:t>
            </a:r>
          </a:p>
        </p:txBody>
      </p:sp>
      <p:pic>
        <p:nvPicPr>
          <p:cNvPr id="19461" name="Picture 12" descr="j0284916"/>
          <p:cNvPicPr>
            <a:picLocks noGrp="1" noChangeAspect="1" noChangeArrowheads="1"/>
          </p:cNvPicPr>
          <p:nvPr>
            <p:ph sz="half" idx="2"/>
          </p:nvPr>
        </p:nvPicPr>
        <p:blipFill>
          <a:blip r:embed="rId3" cstate="print"/>
          <a:srcRect/>
          <a:stretch>
            <a:fillRect/>
          </a:stretch>
        </p:blipFill>
        <p:spPr>
          <a:xfrm>
            <a:off x="4724400" y="1828800"/>
            <a:ext cx="3798888" cy="18335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1"/>
          </p:nvPr>
        </p:nvSpPr>
        <p:spPr>
          <a:noFill/>
        </p:spPr>
        <p:txBody>
          <a:bodyPr/>
          <a:lstStyle/>
          <a:p>
            <a:fld id="{19E8D6C9-558E-4402-8597-6E0AB4F83C14}" type="slidenum">
              <a:rPr lang="en-US" smtClean="0">
                <a:cs typeface="Arial" pitchFamily="34" charset="0"/>
              </a:rPr>
              <a:pPr/>
              <a:t>11</a:t>
            </a:fld>
            <a:endParaRPr lang="en-US" smtClean="0">
              <a:cs typeface="Arial" pitchFamily="34" charset="0"/>
            </a:endParaRPr>
          </a:p>
        </p:txBody>
      </p:sp>
      <p:sp>
        <p:nvSpPr>
          <p:cNvPr id="3076" name="Rectangle 2"/>
          <p:cNvSpPr>
            <a:spLocks noGrp="1" noChangeArrowheads="1"/>
          </p:cNvSpPr>
          <p:nvPr>
            <p:ph type="title"/>
          </p:nvPr>
        </p:nvSpPr>
        <p:spPr>
          <a:xfrm>
            <a:off x="381000" y="304800"/>
            <a:ext cx="8562975" cy="838200"/>
          </a:xfrm>
        </p:spPr>
        <p:txBody>
          <a:bodyPr/>
          <a:lstStyle/>
          <a:p>
            <a:pPr eaLnBrk="1" hangingPunct="1"/>
            <a:r>
              <a:rPr lang="sr-Latn-CS" sz="4000" smtClean="0"/>
              <a:t>DOS – Primene: komunikacije</a:t>
            </a:r>
            <a:endParaRPr lang="en-US" sz="4000" smtClean="0"/>
          </a:p>
        </p:txBody>
      </p:sp>
      <p:sp>
        <p:nvSpPr>
          <p:cNvPr id="41988" name="Rectangle 4"/>
          <p:cNvSpPr>
            <a:spLocks noGrp="1" noChangeArrowheads="1"/>
          </p:cNvSpPr>
          <p:nvPr>
            <p:ph type="body" sz="half" idx="1"/>
          </p:nvPr>
        </p:nvSpPr>
        <p:spPr>
          <a:xfrm>
            <a:off x="381000" y="1447800"/>
            <a:ext cx="7199313" cy="4114800"/>
          </a:xfrm>
        </p:spPr>
        <p:txBody>
          <a:bodyPr/>
          <a:lstStyle/>
          <a:p>
            <a:pPr defTabSz="762000" eaLnBrk="1" hangingPunct="1">
              <a:lnSpc>
                <a:spcPct val="90000"/>
              </a:lnSpc>
              <a:defRPr/>
            </a:pPr>
            <a:r>
              <a:rPr lang="sr-Latn-CS" sz="2800" smtClean="0"/>
              <a:t>Modemske komunikacije</a:t>
            </a:r>
            <a:endParaRPr lang="en-US" sz="2800" smtClean="0"/>
          </a:p>
          <a:p>
            <a:pPr lvl="1" defTabSz="762000" eaLnBrk="1" hangingPunct="1">
              <a:lnSpc>
                <a:spcPct val="90000"/>
              </a:lnSpc>
              <a:defRPr/>
            </a:pPr>
            <a:r>
              <a:rPr lang="sr-Latn-CS" sz="2400" smtClean="0"/>
              <a:t>Korelacija</a:t>
            </a:r>
            <a:r>
              <a:rPr lang="en-US" sz="2400" smtClean="0"/>
              <a:t> </a:t>
            </a:r>
            <a:r>
              <a:rPr lang="en-US" sz="2400" i="1" smtClean="0"/>
              <a:t>(matched filters)</a:t>
            </a:r>
          </a:p>
          <a:p>
            <a:pPr lvl="1" defTabSz="762000" eaLnBrk="1" hangingPunct="1">
              <a:lnSpc>
                <a:spcPct val="90000"/>
              </a:lnSpc>
              <a:defRPr/>
            </a:pPr>
            <a:r>
              <a:rPr lang="sr-Latn-CS" sz="2400" smtClean="0"/>
              <a:t>Potiskivanje odjeka</a:t>
            </a:r>
            <a:endParaRPr lang="en-US" sz="2400" smtClean="0"/>
          </a:p>
          <a:p>
            <a:pPr lvl="1" defTabSz="762000" eaLnBrk="1" hangingPunct="1">
              <a:lnSpc>
                <a:spcPct val="90000"/>
              </a:lnSpc>
              <a:defRPr/>
            </a:pPr>
            <a:r>
              <a:rPr lang="sr-Latn-CS" sz="2400" smtClean="0"/>
              <a:t>Ekvilajzeri</a:t>
            </a:r>
            <a:endParaRPr lang="en-US" sz="2400" smtClean="0"/>
          </a:p>
          <a:p>
            <a:pPr defTabSz="762000" eaLnBrk="1" hangingPunct="1">
              <a:lnSpc>
                <a:spcPct val="90000"/>
              </a:lnSpc>
              <a:defRPr/>
            </a:pPr>
            <a:r>
              <a:rPr lang="sr-Latn-CS" sz="2800" smtClean="0">
                <a:effectLst>
                  <a:outerShdw blurRad="38100" dist="38100" dir="2700000" algn="tl">
                    <a:srgbClr val="C0C0C0"/>
                  </a:outerShdw>
                </a:effectLst>
              </a:rPr>
              <a:t>Mobilna telefonija</a:t>
            </a:r>
            <a:r>
              <a:rPr lang="en-US" sz="2800" smtClean="0"/>
              <a:t> </a:t>
            </a:r>
          </a:p>
          <a:p>
            <a:pPr lvl="1" defTabSz="762000" eaLnBrk="1" hangingPunct="1">
              <a:lnSpc>
                <a:spcPct val="90000"/>
              </a:lnSpc>
              <a:defRPr/>
            </a:pPr>
            <a:r>
              <a:rPr lang="sr-Latn-CS" sz="2400" smtClean="0"/>
              <a:t>Kompresija govora</a:t>
            </a:r>
            <a:endParaRPr lang="en-US" sz="2400" smtClean="0"/>
          </a:p>
          <a:p>
            <a:pPr lvl="1" defTabSz="762000" eaLnBrk="1" hangingPunct="1">
              <a:lnSpc>
                <a:spcPct val="90000"/>
              </a:lnSpc>
              <a:defRPr/>
            </a:pPr>
            <a:r>
              <a:rPr lang="sr-Latn-CS" sz="2400" smtClean="0"/>
              <a:t>Kontrola RF dela</a:t>
            </a:r>
            <a:endParaRPr lang="en-US" sz="2400" smtClean="0"/>
          </a:p>
          <a:p>
            <a:pPr lvl="1" defTabSz="762000" eaLnBrk="1" hangingPunct="1">
              <a:lnSpc>
                <a:spcPct val="90000"/>
              </a:lnSpc>
              <a:defRPr/>
            </a:pPr>
            <a:r>
              <a:rPr lang="sr-Latn-CS" sz="2400" smtClean="0"/>
              <a:t>Upravljanje saobraćajem</a:t>
            </a:r>
            <a:endParaRPr lang="en-US" sz="2400" smtClean="0"/>
          </a:p>
          <a:p>
            <a:pPr defTabSz="762000" eaLnBrk="1" hangingPunct="1">
              <a:lnSpc>
                <a:spcPct val="90000"/>
              </a:lnSpc>
              <a:defRPr/>
            </a:pPr>
            <a:r>
              <a:rPr lang="en-US" sz="2800" smtClean="0">
                <a:effectLst>
                  <a:outerShdw blurRad="38100" dist="38100" dir="2700000" algn="tl">
                    <a:srgbClr val="C0C0C0"/>
                  </a:outerShdw>
                </a:effectLst>
              </a:rPr>
              <a:t>Soft</a:t>
            </a:r>
            <a:r>
              <a:rPr lang="sr-Latn-CS" sz="2800" smtClean="0">
                <a:effectLst>
                  <a:outerShdw blurRad="38100" dist="38100" dir="2700000" algn="tl">
                    <a:srgbClr val="C0C0C0"/>
                  </a:outerShdw>
                </a:effectLst>
              </a:rPr>
              <a:t>verski radio</a:t>
            </a:r>
            <a:endParaRPr lang="en-US" sz="2800" smtClean="0"/>
          </a:p>
        </p:txBody>
      </p:sp>
      <p:graphicFrame>
        <p:nvGraphicFramePr>
          <p:cNvPr id="3074" name="Object 5"/>
          <p:cNvGraphicFramePr>
            <a:graphicFrameLocks noGrp="1"/>
          </p:cNvGraphicFramePr>
          <p:nvPr>
            <p:ph sz="half" idx="2"/>
          </p:nvPr>
        </p:nvGraphicFramePr>
        <p:xfrm>
          <a:off x="4583113" y="2578100"/>
          <a:ext cx="3802062" cy="2568575"/>
        </p:xfrm>
        <a:graphic>
          <a:graphicData uri="http://schemas.openxmlformats.org/presentationml/2006/ole">
            <p:oleObj spid="_x0000_s3094" name="ClipArt" r:id="rId4" imgW="33315120" imgH="3093516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1"/>
          </p:nvPr>
        </p:nvSpPr>
        <p:spPr>
          <a:noFill/>
        </p:spPr>
        <p:txBody>
          <a:bodyPr/>
          <a:lstStyle/>
          <a:p>
            <a:fld id="{E86D1CB5-3AB3-46CF-BDC9-C75546E3EB2B}" type="slidenum">
              <a:rPr lang="en-US" smtClean="0">
                <a:cs typeface="Arial" pitchFamily="34" charset="0"/>
              </a:rPr>
              <a:pPr/>
              <a:t>12</a:t>
            </a:fld>
            <a:endParaRPr lang="en-US" smtClean="0">
              <a:cs typeface="Arial" pitchFamily="34" charset="0"/>
            </a:endParaRPr>
          </a:p>
        </p:txBody>
      </p:sp>
      <p:sp>
        <p:nvSpPr>
          <p:cNvPr id="20483" name="Rectangle 2"/>
          <p:cNvSpPr>
            <a:spLocks noGrp="1" noChangeArrowheads="1"/>
          </p:cNvSpPr>
          <p:nvPr>
            <p:ph type="title"/>
          </p:nvPr>
        </p:nvSpPr>
        <p:spPr>
          <a:xfrm>
            <a:off x="304800" y="152400"/>
            <a:ext cx="8562975" cy="990600"/>
          </a:xfrm>
        </p:spPr>
        <p:txBody>
          <a:bodyPr/>
          <a:lstStyle/>
          <a:p>
            <a:pPr eaLnBrk="1" hangingPunct="1"/>
            <a:r>
              <a:rPr lang="sr-Latn-CS" smtClean="0"/>
              <a:t>DOS – Primene: upravljanje</a:t>
            </a:r>
            <a:endParaRPr lang="en-US" smtClean="0"/>
          </a:p>
        </p:txBody>
      </p:sp>
      <p:sp>
        <p:nvSpPr>
          <p:cNvPr id="20484" name="Rectangle 3"/>
          <p:cNvSpPr>
            <a:spLocks noGrp="1" noChangeArrowheads="1"/>
          </p:cNvSpPr>
          <p:nvPr>
            <p:ph type="body" sz="half" idx="1"/>
          </p:nvPr>
        </p:nvSpPr>
        <p:spPr>
          <a:xfrm>
            <a:off x="381000" y="1447800"/>
            <a:ext cx="7199313" cy="4495800"/>
          </a:xfrm>
          <a:noFill/>
        </p:spPr>
        <p:txBody>
          <a:bodyPr/>
          <a:lstStyle/>
          <a:p>
            <a:pPr defTabSz="762000" eaLnBrk="1" hangingPunct="1">
              <a:lnSpc>
                <a:spcPct val="90000"/>
              </a:lnSpc>
            </a:pPr>
            <a:r>
              <a:rPr lang="sr-Latn-CS" sz="2800" smtClean="0"/>
              <a:t>Upravljanje motorima</a:t>
            </a:r>
            <a:endParaRPr lang="en-US" sz="2800" smtClean="0"/>
          </a:p>
          <a:p>
            <a:pPr lvl="1" defTabSz="762000" eaLnBrk="1" hangingPunct="1">
              <a:lnSpc>
                <a:spcPct val="90000"/>
              </a:lnSpc>
            </a:pPr>
            <a:r>
              <a:rPr lang="sr-Latn-CS" sz="2400" smtClean="0"/>
              <a:t>Kontrola momenta i brzine obrtanja</a:t>
            </a:r>
          </a:p>
          <a:p>
            <a:pPr lvl="1" defTabSz="762000" eaLnBrk="1" hangingPunct="1">
              <a:lnSpc>
                <a:spcPct val="90000"/>
              </a:lnSpc>
            </a:pPr>
            <a:r>
              <a:rPr lang="sr-Latn-CS" sz="2400" smtClean="0"/>
              <a:t>Umrežavanje</a:t>
            </a:r>
            <a:endParaRPr lang="en-US" sz="2400" smtClean="0"/>
          </a:p>
          <a:p>
            <a:pPr lvl="1" defTabSz="762000" eaLnBrk="1" hangingPunct="1">
              <a:lnSpc>
                <a:spcPct val="90000"/>
              </a:lnSpc>
            </a:pPr>
            <a:r>
              <a:rPr lang="sr-Latn-CS" sz="2400" smtClean="0"/>
              <a:t>Oprimizacija rada</a:t>
            </a:r>
            <a:endParaRPr lang="en-US" sz="2400" smtClean="0"/>
          </a:p>
          <a:p>
            <a:pPr lvl="1" defTabSz="762000" eaLnBrk="1" hangingPunct="1">
              <a:lnSpc>
                <a:spcPct val="90000"/>
              </a:lnSpc>
            </a:pPr>
            <a:r>
              <a:rPr lang="sr-Latn-CS" sz="2400" smtClean="0"/>
              <a:t>Aktivno filtriranje smetnji</a:t>
            </a:r>
            <a:endParaRPr lang="en-US" sz="2400" smtClean="0"/>
          </a:p>
          <a:p>
            <a:pPr defTabSz="762000" eaLnBrk="1" hangingPunct="1">
              <a:lnSpc>
                <a:spcPct val="90000"/>
              </a:lnSpc>
            </a:pPr>
            <a:r>
              <a:rPr lang="sr-Latn-CS" sz="2800" smtClean="0"/>
              <a:t>Upravljanje elektro-mrežom</a:t>
            </a:r>
            <a:r>
              <a:rPr lang="en-US" sz="2800" smtClean="0"/>
              <a:t> </a:t>
            </a:r>
          </a:p>
          <a:p>
            <a:pPr lvl="1" defTabSz="762000" eaLnBrk="1" hangingPunct="1">
              <a:lnSpc>
                <a:spcPct val="90000"/>
              </a:lnSpc>
            </a:pPr>
            <a:r>
              <a:rPr lang="sr-Latn-CS" sz="2400" smtClean="0"/>
              <a:t>Kontrola toka snaga</a:t>
            </a:r>
            <a:endParaRPr lang="en-US" sz="2400" smtClean="0"/>
          </a:p>
          <a:p>
            <a:pPr lvl="1" defTabSz="762000" eaLnBrk="1" hangingPunct="1">
              <a:lnSpc>
                <a:spcPct val="90000"/>
              </a:lnSpc>
            </a:pPr>
            <a:r>
              <a:rPr lang="sr-Latn-CS" sz="2400" smtClean="0"/>
              <a:t>Komunikacije po mreži (PLC)</a:t>
            </a:r>
            <a:endParaRPr lang="en-US" sz="2400" smtClean="0"/>
          </a:p>
          <a:p>
            <a:pPr lvl="1" defTabSz="762000" eaLnBrk="1" hangingPunct="1">
              <a:lnSpc>
                <a:spcPct val="90000"/>
              </a:lnSpc>
            </a:pPr>
            <a:r>
              <a:rPr lang="sr-Latn-CS" sz="2400" b="1" u="sng" smtClean="0"/>
              <a:t>HVDC prenos</a:t>
            </a:r>
            <a:endParaRPr lang="en-US" sz="2400" b="1" u="sng" smtClean="0"/>
          </a:p>
          <a:p>
            <a:pPr defTabSz="762000" eaLnBrk="1" hangingPunct="1">
              <a:lnSpc>
                <a:spcPct val="90000"/>
              </a:lnSpc>
            </a:pPr>
            <a:r>
              <a:rPr lang="sr-Latn-CS" sz="2800" smtClean="0"/>
              <a:t>Kontrola na automobilima</a:t>
            </a:r>
            <a:endParaRPr lang="en-US" sz="2800" smtClean="0"/>
          </a:p>
        </p:txBody>
      </p:sp>
      <p:pic>
        <p:nvPicPr>
          <p:cNvPr id="20485" name="Picture 6" descr="j0199727"/>
          <p:cNvPicPr>
            <a:picLocks noGrp="1" noChangeAspect="1" noChangeArrowheads="1"/>
          </p:cNvPicPr>
          <p:nvPr>
            <p:ph type="clipArt" sz="half" idx="2"/>
          </p:nvPr>
        </p:nvPicPr>
        <p:blipFill>
          <a:blip r:embed="rId3" cstate="print"/>
          <a:srcRect/>
          <a:stretch>
            <a:fillRect/>
          </a:stretch>
        </p:blipFill>
        <p:spPr>
          <a:xfrm>
            <a:off x="6323013" y="3271838"/>
            <a:ext cx="1841500" cy="13144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1"/>
          </p:nvPr>
        </p:nvSpPr>
        <p:spPr>
          <a:noFill/>
        </p:spPr>
        <p:txBody>
          <a:bodyPr/>
          <a:lstStyle/>
          <a:p>
            <a:fld id="{F73DEADB-16C1-4648-9F62-B3BC3298660A}" type="slidenum">
              <a:rPr lang="en-US" smtClean="0">
                <a:cs typeface="Arial" pitchFamily="34" charset="0"/>
              </a:rPr>
              <a:pPr/>
              <a:t>13</a:t>
            </a:fld>
            <a:endParaRPr lang="en-US" smtClean="0">
              <a:cs typeface="Arial" pitchFamily="34" charset="0"/>
            </a:endParaRPr>
          </a:p>
        </p:txBody>
      </p:sp>
      <p:sp>
        <p:nvSpPr>
          <p:cNvPr id="21507" name="Rectangle 2"/>
          <p:cNvSpPr>
            <a:spLocks noGrp="1" noChangeArrowheads="1"/>
          </p:cNvSpPr>
          <p:nvPr>
            <p:ph type="title"/>
          </p:nvPr>
        </p:nvSpPr>
        <p:spPr>
          <a:xfrm>
            <a:off x="304800" y="228600"/>
            <a:ext cx="7924800" cy="914400"/>
          </a:xfrm>
        </p:spPr>
        <p:txBody>
          <a:bodyPr/>
          <a:lstStyle/>
          <a:p>
            <a:pPr eaLnBrk="1" hangingPunct="1"/>
            <a:r>
              <a:rPr lang="en-US" smtClean="0"/>
              <a:t>DSP Primena: pej</a:t>
            </a:r>
            <a:r>
              <a:rPr lang="sr-Latn-CS" smtClean="0"/>
              <a:t>džer</a:t>
            </a:r>
            <a:endParaRPr lang="en-US" smtClean="0"/>
          </a:p>
        </p:txBody>
      </p:sp>
      <p:sp>
        <p:nvSpPr>
          <p:cNvPr id="21508" name="Text Box 5"/>
          <p:cNvSpPr txBox="1">
            <a:spLocks noChangeArrowheads="1"/>
          </p:cNvSpPr>
          <p:nvPr/>
        </p:nvSpPr>
        <p:spPr bwMode="auto">
          <a:xfrm>
            <a:off x="457200" y="4876800"/>
            <a:ext cx="4038600" cy="993775"/>
          </a:xfrm>
          <a:prstGeom prst="rect">
            <a:avLst/>
          </a:prstGeom>
          <a:noFill/>
          <a:ln w="9525">
            <a:noFill/>
            <a:miter lim="800000"/>
            <a:headEnd/>
            <a:tailEnd/>
          </a:ln>
        </p:spPr>
        <p:txBody>
          <a:bodyPr>
            <a:spAutoFit/>
          </a:bodyPr>
          <a:lstStyle/>
          <a:p>
            <a:pPr eaLnBrk="1" hangingPunct="1">
              <a:spcBef>
                <a:spcPct val="50000"/>
              </a:spcBef>
            </a:pPr>
            <a:r>
              <a:rPr lang="en-US" sz="1600" b="1">
                <a:latin typeface="Tahoma" pitchFamily="34" charset="0"/>
              </a:rPr>
              <a:t>FLEX™ </a:t>
            </a:r>
            <a:r>
              <a:rPr lang="sr-Latn-CS" sz="1600" b="1">
                <a:latin typeface="Tahoma" pitchFamily="34" charset="0"/>
              </a:rPr>
              <a:t>je Motorolin popularni pejdžer protokol </a:t>
            </a:r>
            <a:endParaRPr lang="en-US" sz="1600" b="1">
              <a:latin typeface="Tahoma" pitchFamily="34" charset="0"/>
            </a:endParaRPr>
          </a:p>
          <a:p>
            <a:pPr eaLnBrk="1" hangingPunct="1">
              <a:spcBef>
                <a:spcPct val="50000"/>
              </a:spcBef>
            </a:pPr>
            <a:r>
              <a:rPr lang="en-US" b="1">
                <a:latin typeface="Tahoma" pitchFamily="34" charset="0"/>
              </a:rPr>
              <a:t>http://www.motorola.com/</a:t>
            </a:r>
          </a:p>
        </p:txBody>
      </p:sp>
      <p:sp>
        <p:nvSpPr>
          <p:cNvPr id="267270" name="Text Box 6"/>
          <p:cNvSpPr txBox="1">
            <a:spLocks noChangeArrowheads="1"/>
          </p:cNvSpPr>
          <p:nvPr/>
        </p:nvSpPr>
        <p:spPr bwMode="auto">
          <a:xfrm>
            <a:off x="4953000" y="3429000"/>
            <a:ext cx="12954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Arial" charset="0"/>
                <a:cs typeface="Arial" charset="0"/>
              </a:rPr>
              <a:t>DSP </a:t>
            </a:r>
          </a:p>
          <a:p>
            <a:pPr algn="ctr" eaLnBrk="1" hangingPunct="1">
              <a:spcBef>
                <a:spcPct val="50000"/>
              </a:spcBef>
              <a:defRPr/>
            </a:pPr>
            <a:r>
              <a:rPr lang="sr-Latn-CS" b="1">
                <a:solidFill>
                  <a:srgbClr val="993300"/>
                </a:solidFill>
                <a:latin typeface="Arial" charset="0"/>
                <a:cs typeface="Arial" charset="0"/>
              </a:rPr>
              <a:t>čip</a:t>
            </a:r>
            <a:endParaRPr lang="en-US" b="1">
              <a:solidFill>
                <a:srgbClr val="993300"/>
              </a:solidFill>
              <a:latin typeface="Arial" charset="0"/>
              <a:cs typeface="Arial" charset="0"/>
            </a:endParaRPr>
          </a:p>
        </p:txBody>
      </p:sp>
      <p:sp>
        <p:nvSpPr>
          <p:cNvPr id="267272" name="Text Box 8"/>
          <p:cNvSpPr txBox="1">
            <a:spLocks noChangeArrowheads="1"/>
          </p:cNvSpPr>
          <p:nvPr/>
        </p:nvSpPr>
        <p:spPr bwMode="auto">
          <a:xfrm>
            <a:off x="762000" y="3219450"/>
            <a:ext cx="1219200" cy="122078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endParaRPr lang="en-US" b="1">
              <a:solidFill>
                <a:srgbClr val="993300"/>
              </a:solidFill>
              <a:latin typeface="Tahoma" pitchFamily="34" charset="0"/>
              <a:cs typeface="Arial" charset="0"/>
            </a:endParaRPr>
          </a:p>
          <a:p>
            <a:pPr algn="ctr" eaLnBrk="1" hangingPunct="1">
              <a:spcBef>
                <a:spcPct val="50000"/>
              </a:spcBef>
              <a:defRPr/>
            </a:pPr>
            <a:r>
              <a:rPr lang="en-US" b="1">
                <a:solidFill>
                  <a:srgbClr val="993300"/>
                </a:solidFill>
                <a:latin typeface="Tahoma" pitchFamily="34" charset="0"/>
                <a:cs typeface="Arial" charset="0"/>
              </a:rPr>
              <a:t>ADC</a:t>
            </a:r>
          </a:p>
          <a:p>
            <a:pPr algn="ctr" eaLnBrk="1" hangingPunct="1">
              <a:spcBef>
                <a:spcPct val="50000"/>
              </a:spcBef>
              <a:defRPr/>
            </a:pPr>
            <a:endParaRPr lang="en-US" b="1">
              <a:solidFill>
                <a:srgbClr val="993300"/>
              </a:solidFill>
              <a:latin typeface="Tahoma" pitchFamily="34" charset="0"/>
              <a:cs typeface="Arial" charset="0"/>
            </a:endParaRPr>
          </a:p>
        </p:txBody>
      </p:sp>
      <p:sp>
        <p:nvSpPr>
          <p:cNvPr id="267276" name="Text Box 12"/>
          <p:cNvSpPr txBox="1">
            <a:spLocks noChangeArrowheads="1"/>
          </p:cNvSpPr>
          <p:nvPr/>
        </p:nvSpPr>
        <p:spPr bwMode="auto">
          <a:xfrm>
            <a:off x="6934200" y="3228975"/>
            <a:ext cx="1371600" cy="122078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endParaRPr lang="en-US" b="1">
              <a:solidFill>
                <a:srgbClr val="993300"/>
              </a:solidFill>
              <a:latin typeface="Tahoma" pitchFamily="34" charset="0"/>
              <a:cs typeface="Arial" charset="0"/>
            </a:endParaRPr>
          </a:p>
          <a:p>
            <a:pPr algn="ctr" eaLnBrk="1" hangingPunct="1">
              <a:spcBef>
                <a:spcPct val="50000"/>
              </a:spcBef>
              <a:defRPr/>
            </a:pPr>
            <a:r>
              <a:rPr lang="en-US" b="1">
                <a:solidFill>
                  <a:srgbClr val="993300"/>
                </a:solidFill>
                <a:latin typeface="Tahoma" pitchFamily="34" charset="0"/>
                <a:cs typeface="Arial" charset="0"/>
              </a:rPr>
              <a:t>DAC</a:t>
            </a:r>
          </a:p>
          <a:p>
            <a:pPr algn="ctr" eaLnBrk="1" hangingPunct="1">
              <a:spcBef>
                <a:spcPct val="50000"/>
              </a:spcBef>
              <a:defRPr/>
            </a:pPr>
            <a:endParaRPr lang="en-US" b="1">
              <a:solidFill>
                <a:srgbClr val="993300"/>
              </a:solidFill>
              <a:latin typeface="Tahoma" pitchFamily="34" charset="0"/>
              <a:cs typeface="Arial" charset="0"/>
            </a:endParaRPr>
          </a:p>
        </p:txBody>
      </p:sp>
      <p:sp>
        <p:nvSpPr>
          <p:cNvPr id="267277" name="Text Box 13"/>
          <p:cNvSpPr txBox="1">
            <a:spLocks noChangeArrowheads="1"/>
          </p:cNvSpPr>
          <p:nvPr/>
        </p:nvSpPr>
        <p:spPr bwMode="auto">
          <a:xfrm>
            <a:off x="762000" y="1905000"/>
            <a:ext cx="13716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Tahoma" pitchFamily="34" charset="0"/>
                <a:cs typeface="Arial" charset="0"/>
              </a:rPr>
              <a:t>RF</a:t>
            </a:r>
          </a:p>
          <a:p>
            <a:pPr algn="ctr" eaLnBrk="1" hangingPunct="1">
              <a:spcBef>
                <a:spcPct val="50000"/>
              </a:spcBef>
              <a:defRPr/>
            </a:pPr>
            <a:r>
              <a:rPr lang="sr-Latn-CS" b="1">
                <a:solidFill>
                  <a:srgbClr val="993300"/>
                </a:solidFill>
                <a:latin typeface="Tahoma" pitchFamily="34" charset="0"/>
                <a:cs typeface="Arial" charset="0"/>
              </a:rPr>
              <a:t>prijemnik</a:t>
            </a:r>
            <a:endParaRPr lang="en-US" b="1">
              <a:solidFill>
                <a:srgbClr val="993300"/>
              </a:solidFill>
              <a:latin typeface="Tahoma" pitchFamily="34" charset="0"/>
              <a:cs typeface="Arial" charset="0"/>
            </a:endParaRPr>
          </a:p>
        </p:txBody>
      </p:sp>
      <p:grpSp>
        <p:nvGrpSpPr>
          <p:cNvPr id="21513" name="Group 20"/>
          <p:cNvGrpSpPr>
            <a:grpSpLocks/>
          </p:cNvGrpSpPr>
          <p:nvPr/>
        </p:nvGrpSpPr>
        <p:grpSpPr bwMode="auto">
          <a:xfrm>
            <a:off x="152400" y="1295400"/>
            <a:ext cx="609600" cy="914400"/>
            <a:chOff x="96" y="1056"/>
            <a:chExt cx="384" cy="576"/>
          </a:xfrm>
        </p:grpSpPr>
        <p:sp>
          <p:nvSpPr>
            <p:cNvPr id="21529" name="Line 14"/>
            <p:cNvSpPr>
              <a:spLocks noChangeShapeType="1"/>
            </p:cNvSpPr>
            <p:nvPr/>
          </p:nvSpPr>
          <p:spPr bwMode="auto">
            <a:xfrm flipH="1">
              <a:off x="192" y="1632"/>
              <a:ext cx="288" cy="0"/>
            </a:xfrm>
            <a:prstGeom prst="line">
              <a:avLst/>
            </a:prstGeom>
            <a:noFill/>
            <a:ln w="28575">
              <a:solidFill>
                <a:schemeClr val="tx1"/>
              </a:solidFill>
              <a:round/>
              <a:headEnd/>
              <a:tailEnd/>
            </a:ln>
          </p:spPr>
          <p:txBody>
            <a:bodyPr/>
            <a:lstStyle/>
            <a:p>
              <a:endParaRPr lang="en-US"/>
            </a:p>
          </p:txBody>
        </p:sp>
        <p:sp>
          <p:nvSpPr>
            <p:cNvPr id="21530" name="Line 15"/>
            <p:cNvSpPr>
              <a:spLocks noChangeShapeType="1"/>
            </p:cNvSpPr>
            <p:nvPr/>
          </p:nvSpPr>
          <p:spPr bwMode="auto">
            <a:xfrm flipV="1">
              <a:off x="192" y="1200"/>
              <a:ext cx="0" cy="432"/>
            </a:xfrm>
            <a:prstGeom prst="line">
              <a:avLst/>
            </a:prstGeom>
            <a:noFill/>
            <a:ln w="28575">
              <a:solidFill>
                <a:schemeClr val="tx1"/>
              </a:solidFill>
              <a:round/>
              <a:headEnd/>
              <a:tailEnd/>
            </a:ln>
          </p:spPr>
          <p:txBody>
            <a:bodyPr/>
            <a:lstStyle/>
            <a:p>
              <a:endParaRPr lang="en-US"/>
            </a:p>
          </p:txBody>
        </p:sp>
        <p:sp>
          <p:nvSpPr>
            <p:cNvPr id="21531" name="Line 16"/>
            <p:cNvSpPr>
              <a:spLocks noChangeShapeType="1"/>
            </p:cNvSpPr>
            <p:nvPr/>
          </p:nvSpPr>
          <p:spPr bwMode="auto">
            <a:xfrm flipV="1">
              <a:off x="192" y="1056"/>
              <a:ext cx="96" cy="144"/>
            </a:xfrm>
            <a:prstGeom prst="line">
              <a:avLst/>
            </a:prstGeom>
            <a:noFill/>
            <a:ln w="28575">
              <a:solidFill>
                <a:schemeClr val="tx1"/>
              </a:solidFill>
              <a:round/>
              <a:headEnd/>
              <a:tailEnd/>
            </a:ln>
          </p:spPr>
          <p:txBody>
            <a:bodyPr/>
            <a:lstStyle/>
            <a:p>
              <a:endParaRPr lang="en-US"/>
            </a:p>
          </p:txBody>
        </p:sp>
        <p:grpSp>
          <p:nvGrpSpPr>
            <p:cNvPr id="21532" name="Group 19"/>
            <p:cNvGrpSpPr>
              <a:grpSpLocks/>
            </p:cNvGrpSpPr>
            <p:nvPr/>
          </p:nvGrpSpPr>
          <p:grpSpPr bwMode="auto">
            <a:xfrm>
              <a:off x="96" y="1056"/>
              <a:ext cx="192" cy="144"/>
              <a:chOff x="96" y="1056"/>
              <a:chExt cx="192" cy="144"/>
            </a:xfrm>
          </p:grpSpPr>
          <p:sp>
            <p:nvSpPr>
              <p:cNvPr id="21533" name="Line 17"/>
              <p:cNvSpPr>
                <a:spLocks noChangeShapeType="1"/>
              </p:cNvSpPr>
              <p:nvPr/>
            </p:nvSpPr>
            <p:spPr bwMode="auto">
              <a:xfrm flipH="1" flipV="1">
                <a:off x="96" y="1056"/>
                <a:ext cx="96" cy="144"/>
              </a:xfrm>
              <a:prstGeom prst="line">
                <a:avLst/>
              </a:prstGeom>
              <a:noFill/>
              <a:ln w="28575">
                <a:solidFill>
                  <a:schemeClr val="tx1"/>
                </a:solidFill>
                <a:round/>
                <a:headEnd/>
                <a:tailEnd/>
              </a:ln>
            </p:spPr>
            <p:txBody>
              <a:bodyPr/>
              <a:lstStyle/>
              <a:p>
                <a:endParaRPr lang="en-US"/>
              </a:p>
            </p:txBody>
          </p:sp>
          <p:sp>
            <p:nvSpPr>
              <p:cNvPr id="21534" name="Line 18"/>
              <p:cNvSpPr>
                <a:spLocks noChangeShapeType="1"/>
              </p:cNvSpPr>
              <p:nvPr/>
            </p:nvSpPr>
            <p:spPr bwMode="auto">
              <a:xfrm>
                <a:off x="96" y="1056"/>
                <a:ext cx="192" cy="0"/>
              </a:xfrm>
              <a:prstGeom prst="line">
                <a:avLst/>
              </a:prstGeom>
              <a:noFill/>
              <a:ln w="28575">
                <a:solidFill>
                  <a:schemeClr val="tx1"/>
                </a:solidFill>
                <a:round/>
                <a:headEnd/>
                <a:tailEnd/>
              </a:ln>
            </p:spPr>
            <p:txBody>
              <a:bodyPr/>
              <a:lstStyle/>
              <a:p>
                <a:endParaRPr lang="en-US"/>
              </a:p>
            </p:txBody>
          </p:sp>
        </p:grpSp>
      </p:grpSp>
      <p:sp>
        <p:nvSpPr>
          <p:cNvPr id="267285" name="Text Box 21"/>
          <p:cNvSpPr txBox="1">
            <a:spLocks noChangeArrowheads="1"/>
          </p:cNvSpPr>
          <p:nvPr/>
        </p:nvSpPr>
        <p:spPr bwMode="auto">
          <a:xfrm>
            <a:off x="3048000" y="3429000"/>
            <a:ext cx="15240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sr-Latn-CS" b="1">
                <a:solidFill>
                  <a:srgbClr val="993300"/>
                </a:solidFill>
                <a:latin typeface="Tahoma" pitchFamily="34" charset="0"/>
                <a:cs typeface="Arial" charset="0"/>
              </a:rPr>
              <a:t>Protokol</a:t>
            </a:r>
            <a:r>
              <a:rPr lang="en-US" b="1">
                <a:solidFill>
                  <a:srgbClr val="993300"/>
                </a:solidFill>
                <a:latin typeface="Tahoma" pitchFamily="34" charset="0"/>
                <a:cs typeface="Arial" charset="0"/>
              </a:rPr>
              <a:t> </a:t>
            </a:r>
          </a:p>
          <a:p>
            <a:pPr algn="ctr" eaLnBrk="1" hangingPunct="1">
              <a:spcBef>
                <a:spcPct val="50000"/>
              </a:spcBef>
              <a:defRPr/>
            </a:pPr>
            <a:r>
              <a:rPr lang="sr-Latn-CS" b="1">
                <a:solidFill>
                  <a:srgbClr val="993300"/>
                </a:solidFill>
                <a:latin typeface="Tahoma" pitchFamily="34" charset="0"/>
                <a:cs typeface="Arial" charset="0"/>
              </a:rPr>
              <a:t>d</a:t>
            </a:r>
            <a:r>
              <a:rPr lang="en-US" b="1">
                <a:solidFill>
                  <a:srgbClr val="993300"/>
                </a:solidFill>
                <a:latin typeface="Tahoma" pitchFamily="34" charset="0"/>
                <a:cs typeface="Arial" charset="0"/>
              </a:rPr>
              <a:t>e</a:t>
            </a:r>
            <a:r>
              <a:rPr lang="sr-Latn-CS" b="1">
                <a:solidFill>
                  <a:srgbClr val="993300"/>
                </a:solidFill>
                <a:latin typeface="Tahoma" pitchFamily="34" charset="0"/>
                <a:cs typeface="Arial" charset="0"/>
              </a:rPr>
              <a:t>k</a:t>
            </a:r>
            <a:r>
              <a:rPr lang="en-US" b="1">
                <a:solidFill>
                  <a:srgbClr val="993300"/>
                </a:solidFill>
                <a:latin typeface="Tahoma" pitchFamily="34" charset="0"/>
                <a:cs typeface="Arial" charset="0"/>
              </a:rPr>
              <a:t>oder</a:t>
            </a:r>
          </a:p>
        </p:txBody>
      </p:sp>
      <p:sp>
        <p:nvSpPr>
          <p:cNvPr id="267286" name="Text Box 22"/>
          <p:cNvSpPr txBox="1">
            <a:spLocks noChangeArrowheads="1"/>
          </p:cNvSpPr>
          <p:nvPr/>
        </p:nvSpPr>
        <p:spPr bwMode="auto">
          <a:xfrm>
            <a:off x="2776538" y="1762125"/>
            <a:ext cx="20574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Arial" charset="0"/>
                <a:cs typeface="Arial" charset="0"/>
              </a:rPr>
              <a:t>Mi</a:t>
            </a:r>
            <a:r>
              <a:rPr lang="sr-Latn-CS" b="1">
                <a:solidFill>
                  <a:srgbClr val="993300"/>
                </a:solidFill>
                <a:latin typeface="Arial" charset="0"/>
                <a:cs typeface="Arial" charset="0"/>
              </a:rPr>
              <a:t>k</a:t>
            </a:r>
            <a:r>
              <a:rPr lang="en-US" b="1">
                <a:solidFill>
                  <a:srgbClr val="993300"/>
                </a:solidFill>
                <a:latin typeface="Arial" charset="0"/>
                <a:cs typeface="Arial" charset="0"/>
              </a:rPr>
              <a:t>ro</a:t>
            </a:r>
            <a:r>
              <a:rPr lang="sr-Latn-CS" b="1">
                <a:solidFill>
                  <a:srgbClr val="993300"/>
                </a:solidFill>
                <a:latin typeface="Arial" charset="0"/>
                <a:cs typeface="Arial" charset="0"/>
              </a:rPr>
              <a:t>k</a:t>
            </a:r>
            <a:r>
              <a:rPr lang="en-US" b="1">
                <a:solidFill>
                  <a:srgbClr val="993300"/>
                </a:solidFill>
                <a:latin typeface="Arial" charset="0"/>
                <a:cs typeface="Arial" charset="0"/>
              </a:rPr>
              <a:t>ontroler</a:t>
            </a:r>
          </a:p>
          <a:p>
            <a:pPr algn="ctr" eaLnBrk="1" hangingPunct="1">
              <a:spcBef>
                <a:spcPct val="50000"/>
              </a:spcBef>
              <a:defRPr/>
            </a:pPr>
            <a:r>
              <a:rPr lang="sr-Latn-CS" b="1">
                <a:solidFill>
                  <a:srgbClr val="993300"/>
                </a:solidFill>
                <a:latin typeface="Arial" charset="0"/>
                <a:cs typeface="Arial" charset="0"/>
              </a:rPr>
              <a:t>čip</a:t>
            </a:r>
            <a:endParaRPr lang="en-US" b="1">
              <a:solidFill>
                <a:srgbClr val="993300"/>
              </a:solidFill>
              <a:latin typeface="Arial" charset="0"/>
              <a:cs typeface="Arial" charset="0"/>
            </a:endParaRPr>
          </a:p>
        </p:txBody>
      </p:sp>
      <p:sp>
        <p:nvSpPr>
          <p:cNvPr id="267287" name="Text Box 23"/>
          <p:cNvSpPr txBox="1">
            <a:spLocks noChangeArrowheads="1"/>
          </p:cNvSpPr>
          <p:nvPr/>
        </p:nvSpPr>
        <p:spPr bwMode="auto">
          <a:xfrm>
            <a:off x="6411913" y="1958975"/>
            <a:ext cx="1600200" cy="39528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sr-Latn-CS" b="1">
                <a:solidFill>
                  <a:srgbClr val="993300"/>
                </a:solidFill>
                <a:latin typeface="Tahoma" pitchFamily="34" charset="0"/>
                <a:cs typeface="Arial" charset="0"/>
              </a:rPr>
              <a:t>Periferije</a:t>
            </a:r>
            <a:endParaRPr lang="en-US" b="1">
              <a:solidFill>
                <a:srgbClr val="993300"/>
              </a:solidFill>
              <a:latin typeface="Tahoma" pitchFamily="34" charset="0"/>
              <a:cs typeface="Arial" charset="0"/>
            </a:endParaRPr>
          </a:p>
        </p:txBody>
      </p:sp>
      <p:sp>
        <p:nvSpPr>
          <p:cNvPr id="267292" name="Sound"/>
          <p:cNvSpPr>
            <a:spLocks noEditPoints="1" noChangeArrowheads="1"/>
          </p:cNvSpPr>
          <p:nvPr/>
        </p:nvSpPr>
        <p:spPr bwMode="auto">
          <a:xfrm>
            <a:off x="7696200" y="4953000"/>
            <a:ext cx="1031875" cy="925513"/>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latin typeface="Arial" charset="0"/>
              <a:cs typeface="Arial" charset="0"/>
            </a:endParaRPr>
          </a:p>
        </p:txBody>
      </p:sp>
      <p:cxnSp>
        <p:nvCxnSpPr>
          <p:cNvPr id="21518" name="AutoShape 29"/>
          <p:cNvCxnSpPr>
            <a:cxnSpLocks noChangeShapeType="1"/>
          </p:cNvCxnSpPr>
          <p:nvPr/>
        </p:nvCxnSpPr>
        <p:spPr bwMode="auto">
          <a:xfrm>
            <a:off x="1371600" y="2743200"/>
            <a:ext cx="0" cy="477838"/>
          </a:xfrm>
          <a:prstGeom prst="straightConnector1">
            <a:avLst/>
          </a:prstGeom>
          <a:noFill/>
          <a:ln w="9525">
            <a:solidFill>
              <a:schemeClr val="tx1"/>
            </a:solidFill>
            <a:round/>
            <a:headEnd/>
            <a:tailEnd type="triangle" w="med" len="med"/>
          </a:ln>
        </p:spPr>
      </p:cxnSp>
      <p:cxnSp>
        <p:nvCxnSpPr>
          <p:cNvPr id="21519" name="AutoShape 30"/>
          <p:cNvCxnSpPr>
            <a:cxnSpLocks noChangeShapeType="1"/>
            <a:stCxn id="267272" idx="3"/>
            <a:endCxn id="267285" idx="1"/>
          </p:cNvCxnSpPr>
          <p:nvPr/>
        </p:nvCxnSpPr>
        <p:spPr bwMode="auto">
          <a:xfrm>
            <a:off x="1995488" y="3830638"/>
            <a:ext cx="1038225" cy="3175"/>
          </a:xfrm>
          <a:prstGeom prst="straightConnector1">
            <a:avLst/>
          </a:prstGeom>
          <a:noFill/>
          <a:ln w="9525">
            <a:solidFill>
              <a:schemeClr val="tx1"/>
            </a:solidFill>
            <a:round/>
            <a:headEnd/>
            <a:tailEnd type="triangle" w="med" len="med"/>
          </a:ln>
        </p:spPr>
      </p:cxnSp>
      <p:cxnSp>
        <p:nvCxnSpPr>
          <p:cNvPr id="21520" name="AutoShape 31"/>
          <p:cNvCxnSpPr>
            <a:cxnSpLocks noChangeShapeType="1"/>
            <a:stCxn id="267285" idx="3"/>
            <a:endCxn id="267270" idx="1"/>
          </p:cNvCxnSpPr>
          <p:nvPr/>
        </p:nvCxnSpPr>
        <p:spPr bwMode="auto">
          <a:xfrm>
            <a:off x="4586288" y="3833813"/>
            <a:ext cx="352425" cy="0"/>
          </a:xfrm>
          <a:prstGeom prst="straightConnector1">
            <a:avLst/>
          </a:prstGeom>
          <a:noFill/>
          <a:ln w="9525">
            <a:solidFill>
              <a:schemeClr val="tx1"/>
            </a:solidFill>
            <a:round/>
            <a:headEnd/>
            <a:tailEnd type="triangle" w="med" len="med"/>
          </a:ln>
        </p:spPr>
      </p:cxnSp>
      <p:cxnSp>
        <p:nvCxnSpPr>
          <p:cNvPr id="21521" name="AutoShape 32"/>
          <p:cNvCxnSpPr>
            <a:cxnSpLocks noChangeShapeType="1"/>
            <a:stCxn id="267270" idx="3"/>
            <a:endCxn id="267276" idx="1"/>
          </p:cNvCxnSpPr>
          <p:nvPr/>
        </p:nvCxnSpPr>
        <p:spPr bwMode="auto">
          <a:xfrm>
            <a:off x="6262688" y="3833813"/>
            <a:ext cx="657225" cy="6350"/>
          </a:xfrm>
          <a:prstGeom prst="straightConnector1">
            <a:avLst/>
          </a:prstGeom>
          <a:noFill/>
          <a:ln w="9525">
            <a:solidFill>
              <a:schemeClr val="tx1"/>
            </a:solidFill>
            <a:round/>
            <a:headEnd/>
            <a:tailEnd type="triangle" w="med" len="med"/>
          </a:ln>
        </p:spPr>
      </p:cxnSp>
      <p:cxnSp>
        <p:nvCxnSpPr>
          <p:cNvPr id="21522" name="AutoShape 35"/>
          <p:cNvCxnSpPr>
            <a:cxnSpLocks noChangeShapeType="1"/>
            <a:stCxn id="267276" idx="2"/>
            <a:endCxn id="267292" idx="2"/>
          </p:cNvCxnSpPr>
          <p:nvPr/>
        </p:nvCxnSpPr>
        <p:spPr bwMode="auto">
          <a:xfrm rot="16200000" flipH="1">
            <a:off x="7181850" y="4902200"/>
            <a:ext cx="952500" cy="76200"/>
          </a:xfrm>
          <a:prstGeom prst="bentConnector2">
            <a:avLst/>
          </a:prstGeom>
          <a:noFill/>
          <a:ln w="9525">
            <a:solidFill>
              <a:schemeClr val="tx1"/>
            </a:solidFill>
            <a:miter lim="800000"/>
            <a:headEnd/>
            <a:tailEnd/>
          </a:ln>
        </p:spPr>
      </p:cxnSp>
      <p:cxnSp>
        <p:nvCxnSpPr>
          <p:cNvPr id="21523" name="AutoShape 37"/>
          <p:cNvCxnSpPr>
            <a:cxnSpLocks noChangeShapeType="1"/>
            <a:endCxn id="267286" idx="1"/>
          </p:cNvCxnSpPr>
          <p:nvPr/>
        </p:nvCxnSpPr>
        <p:spPr bwMode="auto">
          <a:xfrm rot="-5400000">
            <a:off x="1828800" y="2733676"/>
            <a:ext cx="1500187" cy="366712"/>
          </a:xfrm>
          <a:prstGeom prst="bentConnector2">
            <a:avLst/>
          </a:prstGeom>
          <a:noFill/>
          <a:ln w="9525">
            <a:solidFill>
              <a:schemeClr val="tx1"/>
            </a:solidFill>
            <a:miter lim="800000"/>
            <a:headEnd/>
            <a:tailEnd type="triangle" w="med" len="med"/>
          </a:ln>
        </p:spPr>
      </p:cxnSp>
      <p:cxnSp>
        <p:nvCxnSpPr>
          <p:cNvPr id="21524" name="AutoShape 38"/>
          <p:cNvCxnSpPr>
            <a:cxnSpLocks noChangeShapeType="1"/>
            <a:stCxn id="267285" idx="0"/>
            <a:endCxn id="267286" idx="2"/>
          </p:cNvCxnSpPr>
          <p:nvPr/>
        </p:nvCxnSpPr>
        <p:spPr bwMode="auto">
          <a:xfrm rot="5400000" flipH="1">
            <a:off x="3392487" y="2997201"/>
            <a:ext cx="830263" cy="4762"/>
          </a:xfrm>
          <a:prstGeom prst="bentConnector3">
            <a:avLst>
              <a:gd name="adj1" fmla="val 50097"/>
            </a:avLst>
          </a:prstGeom>
          <a:noFill/>
          <a:ln w="9525">
            <a:solidFill>
              <a:schemeClr val="tx1"/>
            </a:solidFill>
            <a:miter lim="800000"/>
            <a:headEnd type="triangle" w="med" len="med"/>
            <a:tailEnd type="triangle" w="med" len="med"/>
          </a:ln>
        </p:spPr>
      </p:cxnSp>
      <p:cxnSp>
        <p:nvCxnSpPr>
          <p:cNvPr id="21525" name="AutoShape 39"/>
          <p:cNvCxnSpPr>
            <a:cxnSpLocks noChangeShapeType="1"/>
            <a:stCxn id="267286" idx="3"/>
            <a:endCxn id="267287" idx="1"/>
          </p:cNvCxnSpPr>
          <p:nvPr/>
        </p:nvCxnSpPr>
        <p:spPr bwMode="auto">
          <a:xfrm flipV="1">
            <a:off x="4848225" y="2157413"/>
            <a:ext cx="1549400" cy="9525"/>
          </a:xfrm>
          <a:prstGeom prst="straightConnector1">
            <a:avLst/>
          </a:prstGeom>
          <a:noFill/>
          <a:ln w="9525">
            <a:solidFill>
              <a:schemeClr val="tx1"/>
            </a:solidFill>
            <a:round/>
            <a:headEnd type="triangle" w="med" len="med"/>
            <a:tailEnd/>
          </a:ln>
        </p:spPr>
      </p:cxnSp>
      <p:cxnSp>
        <p:nvCxnSpPr>
          <p:cNvPr id="21526" name="AutoShape 43"/>
          <p:cNvCxnSpPr>
            <a:cxnSpLocks noChangeShapeType="1"/>
            <a:stCxn id="267270" idx="0"/>
            <a:endCxn id="267287" idx="1"/>
          </p:cNvCxnSpPr>
          <p:nvPr/>
        </p:nvCxnSpPr>
        <p:spPr bwMode="auto">
          <a:xfrm rot="-5400000">
            <a:off x="5370513" y="2387600"/>
            <a:ext cx="1257300" cy="796925"/>
          </a:xfrm>
          <a:prstGeom prst="bentConnector2">
            <a:avLst/>
          </a:prstGeom>
          <a:noFill/>
          <a:ln w="9525">
            <a:solidFill>
              <a:schemeClr val="tx1"/>
            </a:solidFill>
            <a:miter lim="800000"/>
            <a:headEnd type="triangle" w="med" len="med"/>
            <a:tailEnd type="triangle" w="med" len="med"/>
          </a:ln>
        </p:spPr>
      </p:cxnSp>
      <p:sp>
        <p:nvSpPr>
          <p:cNvPr id="21527" name="Text Box 44"/>
          <p:cNvSpPr txBox="1">
            <a:spLocks noChangeArrowheads="1"/>
          </p:cNvSpPr>
          <p:nvPr/>
        </p:nvSpPr>
        <p:spPr bwMode="auto">
          <a:xfrm>
            <a:off x="4724400" y="4495800"/>
            <a:ext cx="2514600" cy="1925638"/>
          </a:xfrm>
          <a:prstGeom prst="rect">
            <a:avLst/>
          </a:prstGeom>
          <a:noFill/>
          <a:ln w="9525">
            <a:noFill/>
            <a:miter lim="800000"/>
            <a:headEnd/>
            <a:tailEnd/>
          </a:ln>
        </p:spPr>
        <p:txBody>
          <a:bodyPr>
            <a:spAutoFit/>
          </a:bodyPr>
          <a:lstStyle/>
          <a:p>
            <a:pPr eaLnBrk="1" hangingPunct="1">
              <a:spcBef>
                <a:spcPct val="50000"/>
              </a:spcBef>
              <a:buFontTx/>
              <a:buChar char="-"/>
            </a:pPr>
            <a:r>
              <a:rPr lang="sr-Latn-CS" sz="1600">
                <a:latin typeface="Tahoma" pitchFamily="34" charset="0"/>
              </a:rPr>
              <a:t> Poslovi oko frekv. skakanja (dekodiranje, sinhronizacija...</a:t>
            </a:r>
            <a:endParaRPr lang="en-US" sz="1600">
              <a:latin typeface="Tahoma" pitchFamily="34" charset="0"/>
            </a:endParaRPr>
          </a:p>
          <a:p>
            <a:pPr eaLnBrk="1" hangingPunct="1">
              <a:spcBef>
                <a:spcPct val="50000"/>
              </a:spcBef>
              <a:buFontTx/>
              <a:buChar char="-"/>
            </a:pPr>
            <a:r>
              <a:rPr lang="en-US" sz="1600">
                <a:latin typeface="Tahoma" pitchFamily="34" charset="0"/>
              </a:rPr>
              <a:t> </a:t>
            </a:r>
            <a:r>
              <a:rPr lang="sr-Latn-CS" sz="1600">
                <a:latin typeface="Tahoma" pitchFamily="34" charset="0"/>
              </a:rPr>
              <a:t>Kompenzacija</a:t>
            </a:r>
            <a:endParaRPr lang="en-US" sz="1600">
              <a:latin typeface="Tahoma" pitchFamily="34" charset="0"/>
            </a:endParaRPr>
          </a:p>
          <a:p>
            <a:pPr eaLnBrk="1" hangingPunct="1">
              <a:spcBef>
                <a:spcPct val="50000"/>
              </a:spcBef>
              <a:buFontTx/>
              <a:buChar char="-"/>
            </a:pPr>
            <a:r>
              <a:rPr lang="sr-Latn-CS" sz="1600">
                <a:latin typeface="Tahoma" pitchFamily="34" charset="0"/>
              </a:rPr>
              <a:t> Obrada govora</a:t>
            </a:r>
            <a:endParaRPr lang="en-US" sz="1600">
              <a:latin typeface="Tahoma" pitchFamily="34" charset="0"/>
            </a:endParaRPr>
          </a:p>
          <a:p>
            <a:pPr eaLnBrk="1" hangingPunct="1">
              <a:spcBef>
                <a:spcPct val="50000"/>
              </a:spcBef>
              <a:buFontTx/>
              <a:buChar char="-"/>
            </a:pPr>
            <a:endParaRPr lang="en-US" sz="1600">
              <a:latin typeface="Tahoma" pitchFamily="34" charset="0"/>
            </a:endParaRPr>
          </a:p>
        </p:txBody>
      </p:sp>
      <p:sp>
        <p:nvSpPr>
          <p:cNvPr id="21528" name="Rectangle 45"/>
          <p:cNvSpPr>
            <a:spLocks noChangeArrowheads="1"/>
          </p:cNvSpPr>
          <p:nvPr/>
        </p:nvSpPr>
        <p:spPr bwMode="auto">
          <a:xfrm>
            <a:off x="609600" y="1676400"/>
            <a:ext cx="7772400" cy="2819400"/>
          </a:xfrm>
          <a:prstGeom prst="rect">
            <a:avLst/>
          </a:prstGeom>
          <a:noFill/>
          <a:ln w="9525">
            <a:solidFill>
              <a:schemeClr val="tx1"/>
            </a:solidFill>
            <a:prstDash val="dash"/>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0F93B69B-F654-44A5-9FFE-1BC5F5705A66}" type="slidenum">
              <a:rPr lang="en-US" smtClean="0">
                <a:cs typeface="Arial" pitchFamily="34" charset="0"/>
              </a:rPr>
              <a:pPr/>
              <a:t>14</a:t>
            </a:fld>
            <a:endParaRPr lang="en-US" smtClean="0">
              <a:cs typeface="Arial" pitchFamily="34" charset="0"/>
            </a:endParaRPr>
          </a:p>
        </p:txBody>
      </p:sp>
      <p:sp>
        <p:nvSpPr>
          <p:cNvPr id="22531" name="Rectangle 2"/>
          <p:cNvSpPr>
            <a:spLocks noGrp="1" noChangeArrowheads="1"/>
          </p:cNvSpPr>
          <p:nvPr>
            <p:ph type="title"/>
          </p:nvPr>
        </p:nvSpPr>
        <p:spPr>
          <a:xfrm>
            <a:off x="381000" y="304800"/>
            <a:ext cx="8229600" cy="762000"/>
          </a:xfrm>
        </p:spPr>
        <p:txBody>
          <a:bodyPr/>
          <a:lstStyle/>
          <a:p>
            <a:pPr eaLnBrk="1" hangingPunct="1"/>
            <a:r>
              <a:rPr lang="en-US" smtClean="0"/>
              <a:t>DSP Primena : </a:t>
            </a:r>
            <a:r>
              <a:rPr lang="sr-Latn-CS" smtClean="0"/>
              <a:t>mobilni telefon</a:t>
            </a:r>
            <a:endParaRPr lang="en-US" smtClean="0"/>
          </a:p>
        </p:txBody>
      </p:sp>
      <p:sp>
        <p:nvSpPr>
          <p:cNvPr id="22532" name="Text Box 5"/>
          <p:cNvSpPr txBox="1">
            <a:spLocks noChangeArrowheads="1"/>
          </p:cNvSpPr>
          <p:nvPr/>
        </p:nvSpPr>
        <p:spPr bwMode="auto">
          <a:xfrm>
            <a:off x="4724400" y="4572000"/>
            <a:ext cx="4038600" cy="1878013"/>
          </a:xfrm>
          <a:prstGeom prst="rect">
            <a:avLst/>
          </a:prstGeom>
          <a:noFill/>
          <a:ln w="9525">
            <a:noFill/>
            <a:miter lim="800000"/>
            <a:headEnd/>
            <a:tailEnd/>
          </a:ln>
        </p:spPr>
        <p:txBody>
          <a:bodyPr>
            <a:spAutoFit/>
          </a:bodyPr>
          <a:lstStyle/>
          <a:p>
            <a:pPr eaLnBrk="1" hangingPunct="1">
              <a:spcBef>
                <a:spcPct val="50000"/>
              </a:spcBef>
              <a:buFontTx/>
              <a:buChar char="-"/>
            </a:pPr>
            <a:r>
              <a:rPr lang="sr-Latn-CS" sz="1400">
                <a:latin typeface="Tahoma" pitchFamily="34" charset="0"/>
              </a:rPr>
              <a:t> Prepoznavanje govora</a:t>
            </a:r>
            <a:endParaRPr lang="en-US" sz="1400">
              <a:latin typeface="Tahoma" pitchFamily="34" charset="0"/>
            </a:endParaRPr>
          </a:p>
          <a:p>
            <a:pPr eaLnBrk="1" hangingPunct="1">
              <a:spcBef>
                <a:spcPct val="20000"/>
              </a:spcBef>
              <a:buFontTx/>
              <a:buChar char="-"/>
            </a:pPr>
            <a:r>
              <a:rPr lang="en-US" sz="1400">
                <a:latin typeface="Tahoma" pitchFamily="34" charset="0"/>
              </a:rPr>
              <a:t> </a:t>
            </a:r>
            <a:r>
              <a:rPr lang="sr-Latn-CS" sz="1400">
                <a:latin typeface="Tahoma" pitchFamily="34" charset="0"/>
              </a:rPr>
              <a:t>Ekvilizacija</a:t>
            </a:r>
            <a:endParaRPr lang="en-US" sz="1400">
              <a:latin typeface="Tahoma" pitchFamily="34" charset="0"/>
            </a:endParaRPr>
          </a:p>
          <a:p>
            <a:pPr eaLnBrk="1" hangingPunct="1">
              <a:spcBef>
                <a:spcPct val="20000"/>
              </a:spcBef>
              <a:buFontTx/>
              <a:buChar char="-"/>
            </a:pPr>
            <a:r>
              <a:rPr lang="en-US" sz="1400">
                <a:latin typeface="Tahoma" pitchFamily="34" charset="0"/>
              </a:rPr>
              <a:t> </a:t>
            </a:r>
            <a:r>
              <a:rPr lang="sr-Latn-CS" sz="1400">
                <a:latin typeface="Tahoma" pitchFamily="34" charset="0"/>
              </a:rPr>
              <a:t>Potiskivanje šuma</a:t>
            </a:r>
            <a:endParaRPr lang="en-US" sz="1400">
              <a:latin typeface="Tahoma" pitchFamily="34" charset="0"/>
            </a:endParaRPr>
          </a:p>
          <a:p>
            <a:pPr eaLnBrk="1" hangingPunct="1">
              <a:spcBef>
                <a:spcPct val="20000"/>
              </a:spcBef>
              <a:buFontTx/>
              <a:buChar char="-"/>
            </a:pPr>
            <a:r>
              <a:rPr lang="sr-Latn-CS" sz="1400">
                <a:latin typeface="Tahoma" pitchFamily="34" charset="0"/>
              </a:rPr>
              <a:t> Poboljšanje slika</a:t>
            </a:r>
            <a:endParaRPr lang="en-US" sz="1400">
              <a:latin typeface="Tahoma" pitchFamily="34" charset="0"/>
            </a:endParaRPr>
          </a:p>
          <a:p>
            <a:pPr eaLnBrk="1" hangingPunct="1">
              <a:buFontTx/>
              <a:buChar char="-"/>
            </a:pPr>
            <a:r>
              <a:rPr lang="sr-Latn-CS"/>
              <a:t> </a:t>
            </a:r>
            <a:r>
              <a:rPr lang="sr-Latn-CS" sz="1400">
                <a:latin typeface="Tahoma" pitchFamily="34" charset="0"/>
              </a:rPr>
              <a:t>Poslovi oko frekv. skakanja (dekod</a:t>
            </a:r>
            <a:r>
              <a:rPr lang="en-US" sz="1400">
                <a:latin typeface="Tahoma" pitchFamily="34" charset="0"/>
              </a:rPr>
              <a:t>ov</a:t>
            </a:r>
            <a:r>
              <a:rPr lang="sr-Latn-CS" sz="1400">
                <a:latin typeface="Tahoma" pitchFamily="34" charset="0"/>
              </a:rPr>
              <a:t>anje, sinhronizacija...</a:t>
            </a:r>
            <a:endParaRPr lang="en-US" sz="1400">
              <a:latin typeface="Tahoma" pitchFamily="34" charset="0"/>
            </a:endParaRPr>
          </a:p>
          <a:p>
            <a:pPr eaLnBrk="1" hangingPunct="1">
              <a:spcBef>
                <a:spcPct val="50000"/>
              </a:spcBef>
              <a:buFontTx/>
              <a:buChar char="-"/>
            </a:pPr>
            <a:endParaRPr lang="en-US" sz="1400">
              <a:latin typeface="Tahoma" pitchFamily="34" charset="0"/>
            </a:endParaRPr>
          </a:p>
        </p:txBody>
      </p:sp>
      <p:sp>
        <p:nvSpPr>
          <p:cNvPr id="269318" name="Text Box 6"/>
          <p:cNvSpPr txBox="1">
            <a:spLocks noChangeArrowheads="1"/>
          </p:cNvSpPr>
          <p:nvPr/>
        </p:nvSpPr>
        <p:spPr bwMode="auto">
          <a:xfrm>
            <a:off x="4953000" y="3429000"/>
            <a:ext cx="12954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Tahoma" pitchFamily="34" charset="0"/>
                <a:cs typeface="Arial" charset="0"/>
              </a:rPr>
              <a:t>DSP </a:t>
            </a:r>
          </a:p>
          <a:p>
            <a:pPr algn="ctr" eaLnBrk="1" hangingPunct="1">
              <a:spcBef>
                <a:spcPct val="50000"/>
              </a:spcBef>
              <a:defRPr/>
            </a:pPr>
            <a:r>
              <a:rPr lang="sr-Latn-CS" b="1">
                <a:solidFill>
                  <a:srgbClr val="993300"/>
                </a:solidFill>
                <a:latin typeface="Arial" charset="0"/>
                <a:cs typeface="Arial" charset="0"/>
              </a:rPr>
              <a:t>čip</a:t>
            </a:r>
            <a:endParaRPr lang="en-US" b="1">
              <a:solidFill>
                <a:srgbClr val="993300"/>
              </a:solidFill>
              <a:latin typeface="Arial" charset="0"/>
              <a:cs typeface="Arial" charset="0"/>
            </a:endParaRPr>
          </a:p>
        </p:txBody>
      </p:sp>
      <p:sp>
        <p:nvSpPr>
          <p:cNvPr id="269319" name="Text Box 7"/>
          <p:cNvSpPr txBox="1">
            <a:spLocks noChangeArrowheads="1"/>
          </p:cNvSpPr>
          <p:nvPr/>
        </p:nvSpPr>
        <p:spPr bwMode="auto">
          <a:xfrm>
            <a:off x="762000" y="3219450"/>
            <a:ext cx="1219200" cy="122078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Tahoma" pitchFamily="34" charset="0"/>
                <a:cs typeface="Arial" charset="0"/>
              </a:rPr>
              <a:t>RF</a:t>
            </a:r>
          </a:p>
          <a:p>
            <a:pPr algn="ctr" eaLnBrk="1" hangingPunct="1">
              <a:spcBef>
                <a:spcPct val="50000"/>
              </a:spcBef>
              <a:defRPr/>
            </a:pPr>
            <a:r>
              <a:rPr lang="sr-Latn-CS" b="1">
                <a:solidFill>
                  <a:srgbClr val="993300"/>
                </a:solidFill>
                <a:latin typeface="Tahoma" pitchFamily="34" charset="0"/>
                <a:cs typeface="Arial" charset="0"/>
              </a:rPr>
              <a:t>kodek</a:t>
            </a:r>
            <a:endParaRPr lang="en-US" b="1">
              <a:solidFill>
                <a:srgbClr val="993300"/>
              </a:solidFill>
              <a:latin typeface="Tahoma" pitchFamily="34" charset="0"/>
              <a:cs typeface="Arial" charset="0"/>
            </a:endParaRPr>
          </a:p>
          <a:p>
            <a:pPr algn="ctr" eaLnBrk="1" hangingPunct="1">
              <a:spcBef>
                <a:spcPct val="50000"/>
              </a:spcBef>
              <a:defRPr/>
            </a:pPr>
            <a:endParaRPr lang="en-US" b="1">
              <a:solidFill>
                <a:srgbClr val="993300"/>
              </a:solidFill>
              <a:latin typeface="Tahoma" pitchFamily="34" charset="0"/>
              <a:cs typeface="Arial" charset="0"/>
            </a:endParaRPr>
          </a:p>
        </p:txBody>
      </p:sp>
      <p:sp>
        <p:nvSpPr>
          <p:cNvPr id="269320" name="Text Box 8"/>
          <p:cNvSpPr txBox="1">
            <a:spLocks noChangeArrowheads="1"/>
          </p:cNvSpPr>
          <p:nvPr/>
        </p:nvSpPr>
        <p:spPr bwMode="auto">
          <a:xfrm>
            <a:off x="6934200" y="3228975"/>
            <a:ext cx="1371600" cy="122078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sr-Latn-CS" b="1">
                <a:solidFill>
                  <a:srgbClr val="993300"/>
                </a:solidFill>
                <a:latin typeface="Tahoma" pitchFamily="34" charset="0"/>
                <a:cs typeface="Arial" charset="0"/>
              </a:rPr>
              <a:t>Govorni</a:t>
            </a:r>
            <a:endParaRPr lang="en-US" b="1">
              <a:solidFill>
                <a:srgbClr val="993300"/>
              </a:solidFill>
              <a:latin typeface="Tahoma" pitchFamily="34" charset="0"/>
              <a:cs typeface="Arial" charset="0"/>
            </a:endParaRPr>
          </a:p>
          <a:p>
            <a:pPr algn="ctr" eaLnBrk="1" hangingPunct="1">
              <a:spcBef>
                <a:spcPct val="50000"/>
              </a:spcBef>
              <a:defRPr/>
            </a:pPr>
            <a:r>
              <a:rPr lang="sr-Latn-CS" b="1">
                <a:solidFill>
                  <a:srgbClr val="993300"/>
                </a:solidFill>
                <a:latin typeface="Tahoma" pitchFamily="34" charset="0"/>
                <a:cs typeface="Arial" charset="0"/>
              </a:rPr>
              <a:t>kodek</a:t>
            </a:r>
            <a:endParaRPr lang="en-US" b="1">
              <a:solidFill>
                <a:srgbClr val="993300"/>
              </a:solidFill>
              <a:latin typeface="Tahoma" pitchFamily="34" charset="0"/>
              <a:cs typeface="Arial" charset="0"/>
            </a:endParaRPr>
          </a:p>
          <a:p>
            <a:pPr algn="ctr" eaLnBrk="1" hangingPunct="1">
              <a:spcBef>
                <a:spcPct val="50000"/>
              </a:spcBef>
              <a:defRPr/>
            </a:pPr>
            <a:endParaRPr lang="en-US" b="1">
              <a:solidFill>
                <a:srgbClr val="993300"/>
              </a:solidFill>
              <a:latin typeface="Tahoma" pitchFamily="34" charset="0"/>
              <a:cs typeface="Arial" charset="0"/>
            </a:endParaRPr>
          </a:p>
        </p:txBody>
      </p:sp>
      <p:sp>
        <p:nvSpPr>
          <p:cNvPr id="269321" name="Text Box 9"/>
          <p:cNvSpPr txBox="1">
            <a:spLocks noChangeArrowheads="1"/>
          </p:cNvSpPr>
          <p:nvPr/>
        </p:nvSpPr>
        <p:spPr bwMode="auto">
          <a:xfrm>
            <a:off x="762000" y="1905000"/>
            <a:ext cx="1219200" cy="577850"/>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lIns="0" tIns="0" rIns="0" bIns="0">
            <a:spAutoFit/>
          </a:bodyPr>
          <a:lstStyle/>
          <a:p>
            <a:pPr algn="ctr">
              <a:defRPr/>
            </a:pPr>
            <a:r>
              <a:rPr lang="en-US" b="1">
                <a:solidFill>
                  <a:srgbClr val="993300"/>
                </a:solidFill>
                <a:latin typeface="Arial" charset="0"/>
                <a:cs typeface="Arial" charset="0"/>
              </a:rPr>
              <a:t>RF</a:t>
            </a:r>
          </a:p>
          <a:p>
            <a:pPr algn="ctr">
              <a:defRPr/>
            </a:pPr>
            <a:r>
              <a:rPr lang="sr-Latn-CS" b="1">
                <a:solidFill>
                  <a:srgbClr val="993300"/>
                </a:solidFill>
                <a:latin typeface="Arial" charset="0"/>
                <a:cs typeface="Arial" charset="0"/>
              </a:rPr>
              <a:t>prijemnik</a:t>
            </a:r>
            <a:endParaRPr lang="en-US" b="1">
              <a:solidFill>
                <a:srgbClr val="993300"/>
              </a:solidFill>
              <a:latin typeface="Arial" charset="0"/>
              <a:cs typeface="Arial" charset="0"/>
            </a:endParaRPr>
          </a:p>
        </p:txBody>
      </p:sp>
      <p:grpSp>
        <p:nvGrpSpPr>
          <p:cNvPr id="22537" name="Group 10"/>
          <p:cNvGrpSpPr>
            <a:grpSpLocks/>
          </p:cNvGrpSpPr>
          <p:nvPr/>
        </p:nvGrpSpPr>
        <p:grpSpPr bwMode="auto">
          <a:xfrm>
            <a:off x="152400" y="1295400"/>
            <a:ext cx="609600" cy="914400"/>
            <a:chOff x="96" y="1056"/>
            <a:chExt cx="384" cy="576"/>
          </a:xfrm>
        </p:grpSpPr>
        <p:sp>
          <p:nvSpPr>
            <p:cNvPr id="22549" name="Line 11"/>
            <p:cNvSpPr>
              <a:spLocks noChangeShapeType="1"/>
            </p:cNvSpPr>
            <p:nvPr/>
          </p:nvSpPr>
          <p:spPr bwMode="auto">
            <a:xfrm flipH="1">
              <a:off x="192" y="1632"/>
              <a:ext cx="288" cy="0"/>
            </a:xfrm>
            <a:prstGeom prst="line">
              <a:avLst/>
            </a:prstGeom>
            <a:noFill/>
            <a:ln w="28575">
              <a:solidFill>
                <a:schemeClr val="tx1"/>
              </a:solidFill>
              <a:round/>
              <a:headEnd/>
              <a:tailEnd/>
            </a:ln>
          </p:spPr>
          <p:txBody>
            <a:bodyPr/>
            <a:lstStyle/>
            <a:p>
              <a:endParaRPr lang="en-US"/>
            </a:p>
          </p:txBody>
        </p:sp>
        <p:sp>
          <p:nvSpPr>
            <p:cNvPr id="22550" name="Line 12"/>
            <p:cNvSpPr>
              <a:spLocks noChangeShapeType="1"/>
            </p:cNvSpPr>
            <p:nvPr/>
          </p:nvSpPr>
          <p:spPr bwMode="auto">
            <a:xfrm flipV="1">
              <a:off x="192" y="1200"/>
              <a:ext cx="0" cy="432"/>
            </a:xfrm>
            <a:prstGeom prst="line">
              <a:avLst/>
            </a:prstGeom>
            <a:noFill/>
            <a:ln w="28575">
              <a:solidFill>
                <a:schemeClr val="tx1"/>
              </a:solidFill>
              <a:round/>
              <a:headEnd/>
              <a:tailEnd/>
            </a:ln>
          </p:spPr>
          <p:txBody>
            <a:bodyPr/>
            <a:lstStyle/>
            <a:p>
              <a:endParaRPr lang="en-US"/>
            </a:p>
          </p:txBody>
        </p:sp>
        <p:sp>
          <p:nvSpPr>
            <p:cNvPr id="22551" name="Line 13"/>
            <p:cNvSpPr>
              <a:spLocks noChangeShapeType="1"/>
            </p:cNvSpPr>
            <p:nvPr/>
          </p:nvSpPr>
          <p:spPr bwMode="auto">
            <a:xfrm flipV="1">
              <a:off x="192" y="1056"/>
              <a:ext cx="96" cy="144"/>
            </a:xfrm>
            <a:prstGeom prst="line">
              <a:avLst/>
            </a:prstGeom>
            <a:noFill/>
            <a:ln w="28575">
              <a:solidFill>
                <a:schemeClr val="tx1"/>
              </a:solidFill>
              <a:round/>
              <a:headEnd/>
              <a:tailEnd/>
            </a:ln>
          </p:spPr>
          <p:txBody>
            <a:bodyPr/>
            <a:lstStyle/>
            <a:p>
              <a:endParaRPr lang="en-US"/>
            </a:p>
          </p:txBody>
        </p:sp>
        <p:grpSp>
          <p:nvGrpSpPr>
            <p:cNvPr id="22552" name="Group 14"/>
            <p:cNvGrpSpPr>
              <a:grpSpLocks/>
            </p:cNvGrpSpPr>
            <p:nvPr/>
          </p:nvGrpSpPr>
          <p:grpSpPr bwMode="auto">
            <a:xfrm>
              <a:off x="96" y="1056"/>
              <a:ext cx="192" cy="144"/>
              <a:chOff x="96" y="1056"/>
              <a:chExt cx="192" cy="144"/>
            </a:xfrm>
          </p:grpSpPr>
          <p:sp>
            <p:nvSpPr>
              <p:cNvPr id="22553" name="Line 15"/>
              <p:cNvSpPr>
                <a:spLocks noChangeShapeType="1"/>
              </p:cNvSpPr>
              <p:nvPr/>
            </p:nvSpPr>
            <p:spPr bwMode="auto">
              <a:xfrm flipH="1" flipV="1">
                <a:off x="96" y="1056"/>
                <a:ext cx="96" cy="144"/>
              </a:xfrm>
              <a:prstGeom prst="line">
                <a:avLst/>
              </a:prstGeom>
              <a:noFill/>
              <a:ln w="28575">
                <a:solidFill>
                  <a:schemeClr val="tx1"/>
                </a:solidFill>
                <a:round/>
                <a:headEnd/>
                <a:tailEnd/>
              </a:ln>
            </p:spPr>
            <p:txBody>
              <a:bodyPr/>
              <a:lstStyle/>
              <a:p>
                <a:endParaRPr lang="en-US"/>
              </a:p>
            </p:txBody>
          </p:sp>
          <p:sp>
            <p:nvSpPr>
              <p:cNvPr id="22554" name="Line 16"/>
              <p:cNvSpPr>
                <a:spLocks noChangeShapeType="1"/>
              </p:cNvSpPr>
              <p:nvPr/>
            </p:nvSpPr>
            <p:spPr bwMode="auto">
              <a:xfrm>
                <a:off x="96" y="1056"/>
                <a:ext cx="192" cy="0"/>
              </a:xfrm>
              <a:prstGeom prst="line">
                <a:avLst/>
              </a:prstGeom>
              <a:noFill/>
              <a:ln w="28575">
                <a:solidFill>
                  <a:schemeClr val="tx1"/>
                </a:solidFill>
                <a:round/>
                <a:headEnd/>
                <a:tailEnd/>
              </a:ln>
            </p:spPr>
            <p:txBody>
              <a:bodyPr/>
              <a:lstStyle/>
              <a:p>
                <a:endParaRPr lang="en-US"/>
              </a:p>
            </p:txBody>
          </p:sp>
        </p:grpSp>
      </p:grpSp>
      <p:sp>
        <p:nvSpPr>
          <p:cNvPr id="269330" name="Text Box 18"/>
          <p:cNvSpPr txBox="1">
            <a:spLocks noChangeArrowheads="1"/>
          </p:cNvSpPr>
          <p:nvPr/>
        </p:nvSpPr>
        <p:spPr bwMode="auto">
          <a:xfrm>
            <a:off x="2667000" y="1905000"/>
            <a:ext cx="20574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Arial" charset="0"/>
                <a:cs typeface="Arial" charset="0"/>
              </a:rPr>
              <a:t>Mi</a:t>
            </a:r>
            <a:r>
              <a:rPr lang="sr-Latn-CS" b="1">
                <a:solidFill>
                  <a:srgbClr val="993300"/>
                </a:solidFill>
                <a:latin typeface="Arial" charset="0"/>
                <a:cs typeface="Arial" charset="0"/>
              </a:rPr>
              <a:t>k</a:t>
            </a:r>
            <a:r>
              <a:rPr lang="en-US" b="1">
                <a:solidFill>
                  <a:srgbClr val="993300"/>
                </a:solidFill>
                <a:latin typeface="Arial" charset="0"/>
                <a:cs typeface="Arial" charset="0"/>
              </a:rPr>
              <a:t>ro</a:t>
            </a:r>
            <a:r>
              <a:rPr lang="sr-Latn-CS" b="1">
                <a:solidFill>
                  <a:srgbClr val="993300"/>
                </a:solidFill>
                <a:latin typeface="Arial" charset="0"/>
                <a:cs typeface="Arial" charset="0"/>
              </a:rPr>
              <a:t>k</a:t>
            </a:r>
            <a:r>
              <a:rPr lang="en-US" b="1">
                <a:solidFill>
                  <a:srgbClr val="993300"/>
                </a:solidFill>
                <a:latin typeface="Arial" charset="0"/>
                <a:cs typeface="Arial" charset="0"/>
              </a:rPr>
              <a:t>ontroler</a:t>
            </a:r>
          </a:p>
          <a:p>
            <a:pPr algn="ctr" eaLnBrk="1" hangingPunct="1">
              <a:spcBef>
                <a:spcPct val="50000"/>
              </a:spcBef>
              <a:defRPr/>
            </a:pPr>
            <a:r>
              <a:rPr lang="sr-Latn-CS" b="1">
                <a:solidFill>
                  <a:srgbClr val="993300"/>
                </a:solidFill>
                <a:latin typeface="Arial" charset="0"/>
                <a:cs typeface="Arial" charset="0"/>
              </a:rPr>
              <a:t>čip</a:t>
            </a:r>
            <a:endParaRPr lang="en-US" b="1">
              <a:solidFill>
                <a:srgbClr val="993300"/>
              </a:solidFill>
              <a:latin typeface="Arial" charset="0"/>
              <a:cs typeface="Arial" charset="0"/>
            </a:endParaRPr>
          </a:p>
        </p:txBody>
      </p:sp>
      <p:sp>
        <p:nvSpPr>
          <p:cNvPr id="269331" name="Text Box 19"/>
          <p:cNvSpPr txBox="1">
            <a:spLocks noChangeArrowheads="1"/>
          </p:cNvSpPr>
          <p:nvPr/>
        </p:nvSpPr>
        <p:spPr bwMode="auto">
          <a:xfrm>
            <a:off x="6389688" y="1971675"/>
            <a:ext cx="1600200" cy="669925"/>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sr-Latn-CS" b="1">
                <a:solidFill>
                  <a:srgbClr val="993300"/>
                </a:solidFill>
                <a:latin typeface="Tahoma" pitchFamily="34" charset="0"/>
                <a:cs typeface="Arial" charset="0"/>
              </a:rPr>
              <a:t>Periferije telefona</a:t>
            </a:r>
            <a:endParaRPr lang="en-US" b="1">
              <a:solidFill>
                <a:srgbClr val="993300"/>
              </a:solidFill>
              <a:latin typeface="Tahoma" pitchFamily="34" charset="0"/>
              <a:cs typeface="Arial" charset="0"/>
            </a:endParaRPr>
          </a:p>
        </p:txBody>
      </p:sp>
      <p:cxnSp>
        <p:nvCxnSpPr>
          <p:cNvPr id="22540" name="AutoShape 20"/>
          <p:cNvCxnSpPr>
            <a:cxnSpLocks noChangeShapeType="1"/>
            <a:stCxn id="269321" idx="2"/>
            <a:endCxn id="269319" idx="0"/>
          </p:cNvCxnSpPr>
          <p:nvPr/>
        </p:nvCxnSpPr>
        <p:spPr bwMode="auto">
          <a:xfrm>
            <a:off x="1371600" y="2497138"/>
            <a:ext cx="0" cy="708025"/>
          </a:xfrm>
          <a:prstGeom prst="straightConnector1">
            <a:avLst/>
          </a:prstGeom>
          <a:noFill/>
          <a:ln w="9525">
            <a:solidFill>
              <a:schemeClr val="tx1"/>
            </a:solidFill>
            <a:round/>
            <a:headEnd type="triangle" w="med" len="med"/>
            <a:tailEnd type="triangle" w="med" len="med"/>
          </a:ln>
        </p:spPr>
      </p:cxnSp>
      <p:cxnSp>
        <p:nvCxnSpPr>
          <p:cNvPr id="22541" name="AutoShape 23"/>
          <p:cNvCxnSpPr>
            <a:cxnSpLocks noChangeShapeType="1"/>
            <a:stCxn id="269318" idx="3"/>
            <a:endCxn id="269320" idx="1"/>
          </p:cNvCxnSpPr>
          <p:nvPr/>
        </p:nvCxnSpPr>
        <p:spPr bwMode="auto">
          <a:xfrm>
            <a:off x="6262688" y="3833813"/>
            <a:ext cx="657225" cy="6350"/>
          </a:xfrm>
          <a:prstGeom prst="straightConnector1">
            <a:avLst/>
          </a:prstGeom>
          <a:noFill/>
          <a:ln w="9525">
            <a:solidFill>
              <a:schemeClr val="tx1"/>
            </a:solidFill>
            <a:round/>
            <a:headEnd type="triangle" w="med" len="med"/>
            <a:tailEnd type="triangle" w="med" len="med"/>
          </a:ln>
        </p:spPr>
      </p:cxnSp>
      <p:cxnSp>
        <p:nvCxnSpPr>
          <p:cNvPr id="22542" name="AutoShape 26"/>
          <p:cNvCxnSpPr>
            <a:cxnSpLocks noChangeShapeType="1"/>
            <a:stCxn id="269330" idx="3"/>
            <a:endCxn id="269331" idx="1"/>
          </p:cNvCxnSpPr>
          <p:nvPr/>
        </p:nvCxnSpPr>
        <p:spPr bwMode="auto">
          <a:xfrm flipV="1">
            <a:off x="4738688" y="2306638"/>
            <a:ext cx="1636712" cy="3175"/>
          </a:xfrm>
          <a:prstGeom prst="straightConnector1">
            <a:avLst/>
          </a:prstGeom>
          <a:noFill/>
          <a:ln w="9525">
            <a:solidFill>
              <a:schemeClr val="tx1"/>
            </a:solidFill>
            <a:round/>
            <a:headEnd type="triangle" w="med" len="med"/>
            <a:tailEnd type="triangle" w="med" len="med"/>
          </a:ln>
        </p:spPr>
      </p:cxnSp>
      <p:cxnSp>
        <p:nvCxnSpPr>
          <p:cNvPr id="22543" name="AutoShape 27"/>
          <p:cNvCxnSpPr>
            <a:cxnSpLocks noChangeShapeType="1"/>
            <a:stCxn id="269318" idx="0"/>
            <a:endCxn id="269331" idx="1"/>
          </p:cNvCxnSpPr>
          <p:nvPr/>
        </p:nvCxnSpPr>
        <p:spPr bwMode="auto">
          <a:xfrm rot="-5400000">
            <a:off x="5434012" y="2473326"/>
            <a:ext cx="1108075" cy="774700"/>
          </a:xfrm>
          <a:prstGeom prst="bentConnector2">
            <a:avLst/>
          </a:prstGeom>
          <a:noFill/>
          <a:ln w="9525">
            <a:solidFill>
              <a:schemeClr val="tx1"/>
            </a:solidFill>
            <a:miter lim="800000"/>
            <a:headEnd type="triangle" w="med" len="med"/>
            <a:tailEnd type="triangle" w="med" len="med"/>
          </a:ln>
        </p:spPr>
      </p:cxnSp>
      <p:sp>
        <p:nvSpPr>
          <p:cNvPr id="22544" name="Text Box 29"/>
          <p:cNvSpPr txBox="1">
            <a:spLocks noChangeArrowheads="1"/>
          </p:cNvSpPr>
          <p:nvPr/>
        </p:nvSpPr>
        <p:spPr bwMode="auto">
          <a:xfrm>
            <a:off x="2514600" y="1219200"/>
            <a:ext cx="5105400" cy="366713"/>
          </a:xfrm>
          <a:prstGeom prst="rect">
            <a:avLst/>
          </a:prstGeom>
          <a:noFill/>
          <a:ln w="9525">
            <a:noFill/>
            <a:miter lim="800000"/>
            <a:headEnd/>
            <a:tailEnd/>
          </a:ln>
        </p:spPr>
        <p:txBody>
          <a:bodyPr>
            <a:spAutoFit/>
          </a:bodyPr>
          <a:lstStyle/>
          <a:p>
            <a:pPr eaLnBrk="1" hangingPunct="1">
              <a:spcBef>
                <a:spcPct val="50000"/>
              </a:spcBef>
            </a:pPr>
            <a:r>
              <a:rPr lang="sr-Latn-CS">
                <a:latin typeface="Tahoma" pitchFamily="34" charset="0"/>
              </a:rPr>
              <a:t>Blokove kontroliše i modul za kontrolu potrošnje</a:t>
            </a:r>
            <a:endParaRPr lang="en-US">
              <a:latin typeface="Tahoma" pitchFamily="34" charset="0"/>
            </a:endParaRPr>
          </a:p>
        </p:txBody>
      </p:sp>
      <p:cxnSp>
        <p:nvCxnSpPr>
          <p:cNvPr id="22545" name="AutoShape 32"/>
          <p:cNvCxnSpPr>
            <a:cxnSpLocks noChangeShapeType="1"/>
            <a:stCxn id="269318" idx="1"/>
            <a:endCxn id="269319" idx="3"/>
          </p:cNvCxnSpPr>
          <p:nvPr/>
        </p:nvCxnSpPr>
        <p:spPr bwMode="auto">
          <a:xfrm flipH="1" flipV="1">
            <a:off x="1995488" y="3830638"/>
            <a:ext cx="2943225" cy="3175"/>
          </a:xfrm>
          <a:prstGeom prst="straightConnector1">
            <a:avLst/>
          </a:prstGeom>
          <a:noFill/>
          <a:ln w="9525">
            <a:solidFill>
              <a:schemeClr val="tx1"/>
            </a:solidFill>
            <a:round/>
            <a:headEnd type="triangle" w="med" len="med"/>
            <a:tailEnd type="triangle" w="med" len="med"/>
          </a:ln>
        </p:spPr>
      </p:cxnSp>
      <p:pic>
        <p:nvPicPr>
          <p:cNvPr id="22546" name="Picture 34" descr="images"/>
          <p:cNvPicPr>
            <a:picLocks noGrp="1" noChangeAspect="1" noChangeArrowheads="1"/>
          </p:cNvPicPr>
          <p:nvPr>
            <p:ph idx="1"/>
          </p:nvPr>
        </p:nvPicPr>
        <p:blipFill>
          <a:blip r:embed="rId3" cstate="print"/>
          <a:srcRect/>
          <a:stretch>
            <a:fillRect/>
          </a:stretch>
        </p:blipFill>
        <p:spPr>
          <a:xfrm>
            <a:off x="7696200" y="4800600"/>
            <a:ext cx="992188" cy="788988"/>
          </a:xfrm>
          <a:noFill/>
        </p:spPr>
      </p:pic>
      <p:cxnSp>
        <p:nvCxnSpPr>
          <p:cNvPr id="22547" name="AutoShape 37"/>
          <p:cNvCxnSpPr>
            <a:cxnSpLocks noChangeShapeType="1"/>
            <a:endCxn id="269320" idx="3"/>
          </p:cNvCxnSpPr>
          <p:nvPr/>
        </p:nvCxnSpPr>
        <p:spPr bwMode="auto">
          <a:xfrm flipH="1" flipV="1">
            <a:off x="8320088" y="3840163"/>
            <a:ext cx="368300" cy="1355725"/>
          </a:xfrm>
          <a:prstGeom prst="bentConnector3">
            <a:avLst>
              <a:gd name="adj1" fmla="val -61639"/>
            </a:avLst>
          </a:prstGeom>
          <a:noFill/>
          <a:ln w="9525">
            <a:solidFill>
              <a:schemeClr val="tx1"/>
            </a:solidFill>
            <a:miter lim="800000"/>
            <a:headEnd type="triangle" w="med" len="med"/>
            <a:tailEnd type="triangle" w="med" len="med"/>
          </a:ln>
        </p:spPr>
      </p:cxnSp>
      <p:sp>
        <p:nvSpPr>
          <p:cNvPr id="22548" name="Rectangle 38"/>
          <p:cNvSpPr>
            <a:spLocks noChangeArrowheads="1"/>
          </p:cNvSpPr>
          <p:nvPr/>
        </p:nvSpPr>
        <p:spPr bwMode="auto">
          <a:xfrm>
            <a:off x="609600" y="1676400"/>
            <a:ext cx="7848600" cy="2895600"/>
          </a:xfrm>
          <a:prstGeom prst="rect">
            <a:avLst/>
          </a:prstGeom>
          <a:noFill/>
          <a:ln w="9525">
            <a:solidFill>
              <a:schemeClr val="tx1"/>
            </a:solidFill>
            <a:prstDash val="dash"/>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p:spPr>
        <p:txBody>
          <a:bodyPr/>
          <a:lstStyle/>
          <a:p>
            <a:fld id="{39919CCA-34D5-4248-8F5C-C15F84668F9C}" type="slidenum">
              <a:rPr lang="en-US" smtClean="0">
                <a:cs typeface="Arial" pitchFamily="34" charset="0"/>
              </a:rPr>
              <a:pPr/>
              <a:t>15</a:t>
            </a:fld>
            <a:endParaRPr lang="en-US" smtClean="0">
              <a:cs typeface="Arial" pitchFamily="34" charset="0"/>
            </a:endParaRPr>
          </a:p>
        </p:txBody>
      </p:sp>
      <p:pic>
        <p:nvPicPr>
          <p:cNvPr id="23555" name="Picture 3"/>
          <p:cNvPicPr>
            <a:picLocks noChangeAspect="1" noChangeArrowheads="1"/>
          </p:cNvPicPr>
          <p:nvPr/>
        </p:nvPicPr>
        <p:blipFill>
          <a:blip r:embed="rId3" cstate="print"/>
          <a:srcRect/>
          <a:stretch>
            <a:fillRect/>
          </a:stretch>
        </p:blipFill>
        <p:spPr bwMode="auto">
          <a:xfrm>
            <a:off x="914400" y="1219200"/>
            <a:ext cx="7010400" cy="4911725"/>
          </a:xfrm>
          <a:prstGeom prst="rect">
            <a:avLst/>
          </a:prstGeom>
          <a:noFill/>
          <a:ln w="9525">
            <a:noFill/>
            <a:miter lim="800000"/>
            <a:headEnd/>
            <a:tailEnd/>
          </a:ln>
        </p:spPr>
      </p:pic>
      <p:sp>
        <p:nvSpPr>
          <p:cNvPr id="23556" name="Rectangle 6"/>
          <p:cNvSpPr>
            <a:spLocks noGrp="1" noChangeArrowheads="1"/>
          </p:cNvSpPr>
          <p:nvPr>
            <p:ph type="title"/>
          </p:nvPr>
        </p:nvSpPr>
        <p:spPr>
          <a:xfrm>
            <a:off x="381000" y="304800"/>
            <a:ext cx="8229600" cy="762000"/>
          </a:xfrm>
          <a:noFill/>
        </p:spPr>
        <p:txBody>
          <a:bodyPr/>
          <a:lstStyle/>
          <a:p>
            <a:pPr eaLnBrk="1" hangingPunct="1"/>
            <a:r>
              <a:rPr lang="en-US" smtClean="0"/>
              <a:t>DSP Primena : </a:t>
            </a:r>
            <a:r>
              <a:rPr lang="sr-Latn-CS" smtClean="0"/>
              <a:t>mobilni telefon</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p:cNvSpPr>
          <p:nvPr>
            <p:ph type="sldNum" sz="quarter" idx="11"/>
          </p:nvPr>
        </p:nvSpPr>
        <p:spPr>
          <a:noFill/>
        </p:spPr>
        <p:txBody>
          <a:bodyPr/>
          <a:lstStyle/>
          <a:p>
            <a:fld id="{B7078908-4038-429C-9325-570C0F033A74}" type="slidenum">
              <a:rPr lang="en-US" smtClean="0">
                <a:cs typeface="Arial" pitchFamily="34" charset="0"/>
              </a:rPr>
              <a:pPr/>
              <a:t>16</a:t>
            </a:fld>
            <a:endParaRPr lang="en-US" smtClean="0">
              <a:cs typeface="Arial" pitchFamily="34" charset="0"/>
            </a:endParaRPr>
          </a:p>
        </p:txBody>
      </p:sp>
      <p:pic>
        <p:nvPicPr>
          <p:cNvPr id="24579" name="Picture 11" descr="images"/>
          <p:cNvPicPr>
            <a:picLocks noGrp="1" noChangeAspect="1" noChangeArrowheads="1"/>
          </p:cNvPicPr>
          <p:nvPr>
            <p:ph sz="quarter" idx="1"/>
          </p:nvPr>
        </p:nvPicPr>
        <p:blipFill>
          <a:blip r:embed="rId3" cstate="print"/>
          <a:srcRect/>
          <a:stretch>
            <a:fillRect/>
          </a:stretch>
        </p:blipFill>
        <p:spPr>
          <a:xfrm>
            <a:off x="5257800" y="1393825"/>
            <a:ext cx="1493838" cy="693738"/>
          </a:xfrm>
          <a:noFill/>
        </p:spPr>
      </p:pic>
      <p:pic>
        <p:nvPicPr>
          <p:cNvPr id="24580" name="Picture 14" descr="images"/>
          <p:cNvPicPr>
            <a:picLocks noGrp="1" noChangeAspect="1" noChangeArrowheads="1"/>
          </p:cNvPicPr>
          <p:nvPr>
            <p:ph sz="quarter" idx="2"/>
          </p:nvPr>
        </p:nvPicPr>
        <p:blipFill>
          <a:blip r:embed="rId4" cstate="print"/>
          <a:srcRect/>
          <a:stretch>
            <a:fillRect/>
          </a:stretch>
        </p:blipFill>
        <p:spPr>
          <a:xfrm>
            <a:off x="7319963" y="2246313"/>
            <a:ext cx="1333500" cy="933450"/>
          </a:xfrm>
          <a:noFill/>
        </p:spPr>
      </p:pic>
      <p:pic>
        <p:nvPicPr>
          <p:cNvPr id="24581" name="Picture 17" descr="images"/>
          <p:cNvPicPr>
            <a:picLocks noGrp="1" noChangeAspect="1" noChangeArrowheads="1"/>
          </p:cNvPicPr>
          <p:nvPr>
            <p:ph sz="quarter" idx="3"/>
          </p:nvPr>
        </p:nvPicPr>
        <p:blipFill>
          <a:blip r:embed="rId5" cstate="print"/>
          <a:srcRect/>
          <a:stretch>
            <a:fillRect/>
          </a:stretch>
        </p:blipFill>
        <p:spPr>
          <a:xfrm>
            <a:off x="4267200" y="5002213"/>
            <a:ext cx="1054100" cy="663575"/>
          </a:xfrm>
          <a:noFill/>
        </p:spPr>
      </p:pic>
      <p:sp>
        <p:nvSpPr>
          <p:cNvPr id="270340" name="Text Box 4"/>
          <p:cNvSpPr txBox="1">
            <a:spLocks noChangeArrowheads="1"/>
          </p:cNvSpPr>
          <p:nvPr/>
        </p:nvSpPr>
        <p:spPr bwMode="auto">
          <a:xfrm>
            <a:off x="3657600" y="2286000"/>
            <a:ext cx="12954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Tahoma" pitchFamily="34" charset="0"/>
                <a:cs typeface="Arial" charset="0"/>
              </a:rPr>
              <a:t>DSP </a:t>
            </a:r>
          </a:p>
          <a:p>
            <a:pPr algn="ctr" eaLnBrk="1" hangingPunct="1">
              <a:spcBef>
                <a:spcPct val="50000"/>
              </a:spcBef>
              <a:defRPr/>
            </a:pPr>
            <a:r>
              <a:rPr lang="sr-Latn-CS" b="1">
                <a:solidFill>
                  <a:srgbClr val="993300"/>
                </a:solidFill>
                <a:latin typeface="Arial" charset="0"/>
                <a:cs typeface="Arial" charset="0"/>
              </a:rPr>
              <a:t>čip</a:t>
            </a:r>
            <a:endParaRPr lang="en-US" b="1">
              <a:solidFill>
                <a:srgbClr val="993300"/>
              </a:solidFill>
              <a:latin typeface="Arial" charset="0"/>
              <a:cs typeface="Arial" charset="0"/>
            </a:endParaRPr>
          </a:p>
        </p:txBody>
      </p:sp>
      <p:sp>
        <p:nvSpPr>
          <p:cNvPr id="270341" name="Text Box 5"/>
          <p:cNvSpPr txBox="1">
            <a:spLocks noChangeArrowheads="1"/>
          </p:cNvSpPr>
          <p:nvPr/>
        </p:nvSpPr>
        <p:spPr bwMode="auto">
          <a:xfrm>
            <a:off x="5029200" y="3581400"/>
            <a:ext cx="13716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sr-Latn-CS" b="1">
                <a:solidFill>
                  <a:srgbClr val="993300"/>
                </a:solidFill>
                <a:latin typeface="Tahoma" pitchFamily="34" charset="0"/>
                <a:cs typeface="Arial" charset="0"/>
              </a:rPr>
              <a:t>Govorni</a:t>
            </a:r>
            <a:endParaRPr lang="en-US" b="1">
              <a:solidFill>
                <a:srgbClr val="993300"/>
              </a:solidFill>
              <a:latin typeface="Tahoma" pitchFamily="34" charset="0"/>
              <a:cs typeface="Arial" charset="0"/>
            </a:endParaRPr>
          </a:p>
          <a:p>
            <a:pPr algn="ctr" eaLnBrk="1" hangingPunct="1">
              <a:spcBef>
                <a:spcPct val="50000"/>
              </a:spcBef>
              <a:defRPr/>
            </a:pPr>
            <a:r>
              <a:rPr lang="sr-Latn-CS" b="1">
                <a:solidFill>
                  <a:srgbClr val="993300"/>
                </a:solidFill>
                <a:latin typeface="Tahoma" pitchFamily="34" charset="0"/>
                <a:cs typeface="Arial" charset="0"/>
              </a:rPr>
              <a:t>kodek</a:t>
            </a:r>
            <a:endParaRPr lang="en-US" b="1">
              <a:solidFill>
                <a:srgbClr val="993300"/>
              </a:solidFill>
              <a:latin typeface="Tahoma" pitchFamily="34" charset="0"/>
              <a:cs typeface="Arial" charset="0"/>
            </a:endParaRPr>
          </a:p>
        </p:txBody>
      </p:sp>
      <p:sp>
        <p:nvSpPr>
          <p:cNvPr id="270342" name="Text Box 6"/>
          <p:cNvSpPr txBox="1">
            <a:spLocks noChangeArrowheads="1"/>
          </p:cNvSpPr>
          <p:nvPr/>
        </p:nvSpPr>
        <p:spPr bwMode="auto">
          <a:xfrm>
            <a:off x="2286000" y="3581400"/>
            <a:ext cx="1447800" cy="1082675"/>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sr-Latn-CS" b="1">
                <a:solidFill>
                  <a:srgbClr val="993300"/>
                </a:solidFill>
                <a:latin typeface="Arial" charset="0"/>
                <a:cs typeface="Arial" charset="0"/>
              </a:rPr>
              <a:t>Memorija</a:t>
            </a:r>
          </a:p>
          <a:p>
            <a:pPr algn="ctr" eaLnBrk="1" hangingPunct="1">
              <a:spcBef>
                <a:spcPct val="50000"/>
              </a:spcBef>
              <a:defRPr/>
            </a:pPr>
            <a:r>
              <a:rPr lang="sr-Latn-CS" b="1">
                <a:solidFill>
                  <a:srgbClr val="993300"/>
                </a:solidFill>
                <a:latin typeface="Arial" charset="0"/>
                <a:cs typeface="Arial" charset="0"/>
              </a:rPr>
              <a:t>(čip ili kartica)</a:t>
            </a:r>
            <a:endParaRPr lang="en-US" b="1">
              <a:solidFill>
                <a:srgbClr val="993300"/>
              </a:solidFill>
              <a:latin typeface="Arial" charset="0"/>
              <a:cs typeface="Arial" charset="0"/>
            </a:endParaRPr>
          </a:p>
        </p:txBody>
      </p:sp>
      <p:cxnSp>
        <p:nvCxnSpPr>
          <p:cNvPr id="24585" name="AutoShape 7"/>
          <p:cNvCxnSpPr>
            <a:cxnSpLocks noChangeShapeType="1"/>
            <a:stCxn id="270342" idx="0"/>
            <a:endCxn id="270340" idx="1"/>
          </p:cNvCxnSpPr>
          <p:nvPr/>
        </p:nvCxnSpPr>
        <p:spPr bwMode="auto">
          <a:xfrm rot="-5400000">
            <a:off x="2888457" y="2812256"/>
            <a:ext cx="876300" cy="633413"/>
          </a:xfrm>
          <a:prstGeom prst="bentConnector2">
            <a:avLst/>
          </a:prstGeom>
          <a:noFill/>
          <a:ln w="9525">
            <a:solidFill>
              <a:schemeClr val="tx1"/>
            </a:solidFill>
            <a:miter lim="800000"/>
            <a:headEnd type="triangle" w="med" len="med"/>
            <a:tailEnd type="triangle" w="med" len="med"/>
          </a:ln>
        </p:spPr>
      </p:cxnSp>
      <p:cxnSp>
        <p:nvCxnSpPr>
          <p:cNvPr id="24586" name="AutoShape 8"/>
          <p:cNvCxnSpPr>
            <a:cxnSpLocks noChangeShapeType="1"/>
            <a:stCxn id="270340" idx="3"/>
            <a:endCxn id="270341" idx="0"/>
          </p:cNvCxnSpPr>
          <p:nvPr/>
        </p:nvCxnSpPr>
        <p:spPr bwMode="auto">
          <a:xfrm>
            <a:off x="4967288" y="2690813"/>
            <a:ext cx="747712" cy="876300"/>
          </a:xfrm>
          <a:prstGeom prst="bentConnector2">
            <a:avLst/>
          </a:prstGeom>
          <a:noFill/>
          <a:ln w="9525">
            <a:solidFill>
              <a:schemeClr val="tx1"/>
            </a:solidFill>
            <a:miter lim="800000"/>
            <a:headEnd type="triangle" w="med" len="med"/>
            <a:tailEnd type="triangle" w="med" len="med"/>
          </a:ln>
        </p:spPr>
      </p:cxnSp>
      <p:sp>
        <p:nvSpPr>
          <p:cNvPr id="24587" name="Text Box 10"/>
          <p:cNvSpPr txBox="1">
            <a:spLocks noChangeArrowheads="1"/>
          </p:cNvSpPr>
          <p:nvPr/>
        </p:nvSpPr>
        <p:spPr bwMode="auto">
          <a:xfrm>
            <a:off x="7239000" y="4038600"/>
            <a:ext cx="1600200" cy="1474788"/>
          </a:xfrm>
          <a:prstGeom prst="rect">
            <a:avLst/>
          </a:prstGeom>
          <a:noFill/>
          <a:ln w="38100" cmpd="dbl">
            <a:solidFill>
              <a:schemeClr val="tx1"/>
            </a:solidFill>
            <a:miter lim="800000"/>
            <a:headEnd/>
            <a:tailEnd/>
          </a:ln>
        </p:spPr>
        <p:txBody>
          <a:bodyPr>
            <a:spAutoFit/>
          </a:bodyPr>
          <a:lstStyle/>
          <a:p>
            <a:pPr eaLnBrk="1" hangingPunct="1">
              <a:spcBef>
                <a:spcPct val="50000"/>
              </a:spcBef>
            </a:pPr>
            <a:r>
              <a:rPr lang="en-US" sz="1600">
                <a:latin typeface="Tahoma" pitchFamily="34" charset="0"/>
              </a:rPr>
              <a:t>Audio kodeci</a:t>
            </a:r>
          </a:p>
          <a:p>
            <a:pPr eaLnBrk="1" hangingPunct="1">
              <a:spcBef>
                <a:spcPct val="50000"/>
              </a:spcBef>
              <a:buFontTx/>
              <a:buChar char="-"/>
            </a:pPr>
            <a:r>
              <a:rPr lang="en-US" sz="1600">
                <a:latin typeface="Tahoma" pitchFamily="34" charset="0"/>
              </a:rPr>
              <a:t>MP3</a:t>
            </a:r>
          </a:p>
          <a:p>
            <a:pPr eaLnBrk="1" hangingPunct="1">
              <a:spcBef>
                <a:spcPct val="50000"/>
              </a:spcBef>
              <a:buFontTx/>
              <a:buChar char="-"/>
            </a:pPr>
            <a:r>
              <a:rPr lang="en-US" sz="1600">
                <a:latin typeface="Tahoma" pitchFamily="34" charset="0"/>
              </a:rPr>
              <a:t>AC3</a:t>
            </a:r>
          </a:p>
          <a:p>
            <a:pPr eaLnBrk="1" hangingPunct="1">
              <a:spcBef>
                <a:spcPct val="50000"/>
              </a:spcBef>
              <a:buFontTx/>
              <a:buChar char="-"/>
            </a:pPr>
            <a:r>
              <a:rPr lang="en-US" sz="1600">
                <a:latin typeface="Tahoma" pitchFamily="34" charset="0"/>
              </a:rPr>
              <a:t>AAC</a:t>
            </a:r>
          </a:p>
        </p:txBody>
      </p:sp>
      <p:cxnSp>
        <p:nvCxnSpPr>
          <p:cNvPr id="24588" name="AutoShape 16"/>
          <p:cNvCxnSpPr>
            <a:cxnSpLocks noChangeShapeType="1"/>
          </p:cNvCxnSpPr>
          <p:nvPr/>
        </p:nvCxnSpPr>
        <p:spPr bwMode="auto">
          <a:xfrm>
            <a:off x="6751638" y="1741488"/>
            <a:ext cx="1235075" cy="504825"/>
          </a:xfrm>
          <a:prstGeom prst="bentConnector2">
            <a:avLst/>
          </a:prstGeom>
          <a:noFill/>
          <a:ln w="9525">
            <a:solidFill>
              <a:schemeClr val="tx1"/>
            </a:solidFill>
            <a:miter lim="800000"/>
            <a:headEnd type="triangle" w="med" len="med"/>
            <a:tailEnd type="triangle" w="med" len="med"/>
          </a:ln>
        </p:spPr>
      </p:cxnSp>
      <p:cxnSp>
        <p:nvCxnSpPr>
          <p:cNvPr id="24589" name="AutoShape 20"/>
          <p:cNvCxnSpPr>
            <a:cxnSpLocks noChangeShapeType="1"/>
            <a:stCxn id="270341" idx="2"/>
          </p:cNvCxnSpPr>
          <p:nvPr/>
        </p:nvCxnSpPr>
        <p:spPr bwMode="auto">
          <a:xfrm rot="5400000">
            <a:off x="5053012" y="4672013"/>
            <a:ext cx="930275" cy="393700"/>
          </a:xfrm>
          <a:prstGeom prst="bentConnector2">
            <a:avLst/>
          </a:prstGeom>
          <a:noFill/>
          <a:ln w="9525">
            <a:solidFill>
              <a:schemeClr val="tx1"/>
            </a:solidFill>
            <a:miter lim="800000"/>
            <a:headEnd type="triangle" w="med" len="med"/>
            <a:tailEnd type="triangle" w="med" len="med"/>
          </a:ln>
        </p:spPr>
      </p:cxnSp>
      <p:pic>
        <p:nvPicPr>
          <p:cNvPr id="24590" name="Picture 22" descr="images"/>
          <p:cNvPicPr>
            <a:picLocks noGrp="1" noChangeAspect="1" noChangeArrowheads="1"/>
          </p:cNvPicPr>
          <p:nvPr>
            <p:ph sz="quarter" idx="4"/>
          </p:nvPr>
        </p:nvPicPr>
        <p:blipFill>
          <a:blip r:embed="rId6" cstate="print"/>
          <a:srcRect/>
          <a:stretch>
            <a:fillRect/>
          </a:stretch>
        </p:blipFill>
        <p:spPr>
          <a:xfrm>
            <a:off x="1181100" y="5176838"/>
            <a:ext cx="1068388" cy="450850"/>
          </a:xfrm>
          <a:noFill/>
        </p:spPr>
      </p:pic>
      <p:pic>
        <p:nvPicPr>
          <p:cNvPr id="24591" name="Picture 24" descr="images"/>
          <p:cNvPicPr>
            <a:picLocks noChangeAspect="1" noChangeArrowheads="1"/>
          </p:cNvPicPr>
          <p:nvPr/>
        </p:nvPicPr>
        <p:blipFill>
          <a:blip r:embed="rId7" cstate="print"/>
          <a:srcRect/>
          <a:stretch>
            <a:fillRect/>
          </a:stretch>
        </p:blipFill>
        <p:spPr bwMode="auto">
          <a:xfrm>
            <a:off x="381000" y="5105400"/>
            <a:ext cx="793750" cy="793750"/>
          </a:xfrm>
          <a:prstGeom prst="rect">
            <a:avLst/>
          </a:prstGeom>
          <a:noFill/>
          <a:ln w="9525">
            <a:noFill/>
            <a:miter lim="800000"/>
            <a:headEnd/>
            <a:tailEnd/>
          </a:ln>
        </p:spPr>
      </p:pic>
      <p:sp>
        <p:nvSpPr>
          <p:cNvPr id="24592" name="Rectangle 25"/>
          <p:cNvSpPr>
            <a:spLocks noChangeArrowheads="1"/>
          </p:cNvSpPr>
          <p:nvPr/>
        </p:nvSpPr>
        <p:spPr bwMode="auto">
          <a:xfrm>
            <a:off x="228600" y="5029200"/>
            <a:ext cx="2286000" cy="914400"/>
          </a:xfrm>
          <a:prstGeom prst="rect">
            <a:avLst/>
          </a:prstGeom>
          <a:noFill/>
          <a:ln w="9525">
            <a:solidFill>
              <a:schemeClr val="tx1"/>
            </a:solidFill>
            <a:prstDash val="dashDot"/>
            <a:miter lim="800000"/>
            <a:headEnd/>
            <a:tailEnd/>
          </a:ln>
        </p:spPr>
        <p:txBody>
          <a:bodyPr wrap="none" anchor="ctr"/>
          <a:lstStyle/>
          <a:p>
            <a:endParaRPr lang="en-US"/>
          </a:p>
        </p:txBody>
      </p:sp>
      <p:sp>
        <p:nvSpPr>
          <p:cNvPr id="24593" name="Text Box 26"/>
          <p:cNvSpPr txBox="1">
            <a:spLocks noChangeArrowheads="1"/>
          </p:cNvSpPr>
          <p:nvPr/>
        </p:nvSpPr>
        <p:spPr bwMode="auto">
          <a:xfrm>
            <a:off x="304800" y="4724400"/>
            <a:ext cx="1676400" cy="336550"/>
          </a:xfrm>
          <a:prstGeom prst="rect">
            <a:avLst/>
          </a:prstGeom>
          <a:noFill/>
          <a:ln w="9525">
            <a:noFill/>
            <a:miter lim="800000"/>
            <a:headEnd/>
            <a:tailEnd/>
          </a:ln>
        </p:spPr>
        <p:txBody>
          <a:bodyPr>
            <a:spAutoFit/>
          </a:bodyPr>
          <a:lstStyle/>
          <a:p>
            <a:pPr eaLnBrk="1" hangingPunct="1">
              <a:spcBef>
                <a:spcPct val="50000"/>
              </a:spcBef>
            </a:pPr>
            <a:r>
              <a:rPr lang="en-US" sz="1600">
                <a:latin typeface="Tahoma" pitchFamily="34" charset="0"/>
              </a:rPr>
              <a:t>Periferije</a:t>
            </a:r>
          </a:p>
        </p:txBody>
      </p:sp>
      <p:sp>
        <p:nvSpPr>
          <p:cNvPr id="270367" name="Text Box 31"/>
          <p:cNvSpPr txBox="1">
            <a:spLocks noChangeArrowheads="1"/>
          </p:cNvSpPr>
          <p:nvPr/>
        </p:nvSpPr>
        <p:spPr bwMode="auto">
          <a:xfrm>
            <a:off x="990600" y="2286000"/>
            <a:ext cx="1447800" cy="808038"/>
          </a:xfrm>
          <a:prstGeom prst="rect">
            <a:avLst/>
          </a:prstGeom>
          <a:solidFill>
            <a:srgbClr val="EAEAEA"/>
          </a:solidFill>
          <a:ln w="28575">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n-US" b="1">
                <a:solidFill>
                  <a:srgbClr val="993300"/>
                </a:solidFill>
                <a:latin typeface="Tahoma" pitchFamily="34" charset="0"/>
                <a:cs typeface="Arial" charset="0"/>
              </a:rPr>
              <a:t>Mi</a:t>
            </a:r>
            <a:r>
              <a:rPr lang="sr-Latn-CS" b="1">
                <a:solidFill>
                  <a:srgbClr val="993300"/>
                </a:solidFill>
                <a:latin typeface="Tahoma" pitchFamily="34" charset="0"/>
                <a:cs typeface="Arial" charset="0"/>
              </a:rPr>
              <a:t>k</a:t>
            </a:r>
            <a:r>
              <a:rPr lang="en-US" b="1">
                <a:solidFill>
                  <a:srgbClr val="993300"/>
                </a:solidFill>
                <a:latin typeface="Tahoma" pitchFamily="34" charset="0"/>
                <a:cs typeface="Arial" charset="0"/>
              </a:rPr>
              <a:t>ro</a:t>
            </a:r>
          </a:p>
          <a:p>
            <a:pPr algn="ctr" eaLnBrk="1" hangingPunct="1">
              <a:spcBef>
                <a:spcPct val="50000"/>
              </a:spcBef>
              <a:defRPr/>
            </a:pPr>
            <a:r>
              <a:rPr lang="en-US" b="1">
                <a:solidFill>
                  <a:srgbClr val="993300"/>
                </a:solidFill>
                <a:latin typeface="Tahoma" pitchFamily="34" charset="0"/>
                <a:cs typeface="Arial" charset="0"/>
              </a:rPr>
              <a:t>procesor</a:t>
            </a:r>
          </a:p>
        </p:txBody>
      </p:sp>
      <p:cxnSp>
        <p:nvCxnSpPr>
          <p:cNvPr id="24595" name="AutoShape 33"/>
          <p:cNvCxnSpPr>
            <a:cxnSpLocks noChangeShapeType="1"/>
            <a:stCxn id="270367" idx="3"/>
            <a:endCxn id="270340" idx="1"/>
          </p:cNvCxnSpPr>
          <p:nvPr/>
        </p:nvCxnSpPr>
        <p:spPr bwMode="auto">
          <a:xfrm>
            <a:off x="2452688" y="2690813"/>
            <a:ext cx="1190625" cy="0"/>
          </a:xfrm>
          <a:prstGeom prst="straightConnector1">
            <a:avLst/>
          </a:prstGeom>
          <a:noFill/>
          <a:ln w="9525">
            <a:solidFill>
              <a:schemeClr val="tx1"/>
            </a:solidFill>
            <a:round/>
            <a:headEnd type="triangle" w="med" len="med"/>
            <a:tailEnd type="triangle" w="med" len="med"/>
          </a:ln>
        </p:spPr>
      </p:cxnSp>
      <p:cxnSp>
        <p:nvCxnSpPr>
          <p:cNvPr id="24596" name="AutoShape 35"/>
          <p:cNvCxnSpPr>
            <a:cxnSpLocks noChangeShapeType="1"/>
            <a:stCxn id="270367" idx="0"/>
          </p:cNvCxnSpPr>
          <p:nvPr/>
        </p:nvCxnSpPr>
        <p:spPr bwMode="auto">
          <a:xfrm rot="-5400000">
            <a:off x="3226593" y="240507"/>
            <a:ext cx="519113" cy="3543300"/>
          </a:xfrm>
          <a:prstGeom prst="bentConnector2">
            <a:avLst/>
          </a:prstGeom>
          <a:noFill/>
          <a:ln w="9525">
            <a:solidFill>
              <a:schemeClr val="tx1"/>
            </a:solidFill>
            <a:miter lim="800000"/>
            <a:headEnd type="triangle" w="med" len="med"/>
            <a:tailEnd type="triangle" w="med" len="med"/>
          </a:ln>
        </p:spPr>
      </p:cxnSp>
      <p:sp>
        <p:nvSpPr>
          <p:cNvPr id="24597" name="Line 38"/>
          <p:cNvSpPr>
            <a:spLocks noChangeShapeType="1"/>
          </p:cNvSpPr>
          <p:nvPr/>
        </p:nvSpPr>
        <p:spPr bwMode="auto">
          <a:xfrm>
            <a:off x="1676400" y="3124200"/>
            <a:ext cx="0" cy="1905000"/>
          </a:xfrm>
          <a:prstGeom prst="line">
            <a:avLst/>
          </a:prstGeom>
          <a:noFill/>
          <a:ln w="9525">
            <a:solidFill>
              <a:schemeClr val="tx1"/>
            </a:solidFill>
            <a:round/>
            <a:headEnd type="triangle" w="med" len="med"/>
            <a:tailEnd type="triangle" w="med" len="med"/>
          </a:ln>
        </p:spPr>
        <p:txBody>
          <a:bodyPr/>
          <a:lstStyle/>
          <a:p>
            <a:endParaRPr lang="en-US"/>
          </a:p>
        </p:txBody>
      </p:sp>
      <p:sp>
        <p:nvSpPr>
          <p:cNvPr id="24598" name="Rectangle 40"/>
          <p:cNvSpPr>
            <a:spLocks noGrp="1" noChangeArrowheads="1"/>
          </p:cNvSpPr>
          <p:nvPr>
            <p:ph type="title"/>
          </p:nvPr>
        </p:nvSpPr>
        <p:spPr>
          <a:xfrm>
            <a:off x="381000" y="304800"/>
            <a:ext cx="8229600" cy="762000"/>
          </a:xfrm>
          <a:noFill/>
        </p:spPr>
        <p:txBody>
          <a:bodyPr/>
          <a:lstStyle/>
          <a:p>
            <a:pPr eaLnBrk="1" hangingPunct="1"/>
            <a:r>
              <a:rPr lang="en-US" smtClean="0"/>
              <a:t>DSP Primena : </a:t>
            </a:r>
            <a:r>
              <a:rPr lang="sr-Latn-CS" smtClean="0"/>
              <a:t>VoIP</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a:noFill/>
        </p:spPr>
        <p:txBody>
          <a:bodyPr/>
          <a:lstStyle/>
          <a:p>
            <a:fld id="{0A365A95-33BC-4B49-BCAE-F02678B7B2A7}" type="slidenum">
              <a:rPr lang="en-US" smtClean="0">
                <a:cs typeface="Arial" pitchFamily="34" charset="0"/>
              </a:rPr>
              <a:pPr/>
              <a:t>17</a:t>
            </a:fld>
            <a:endParaRPr lang="en-US" smtClean="0">
              <a:cs typeface="Arial" pitchFamily="34" charset="0"/>
            </a:endParaRPr>
          </a:p>
        </p:txBody>
      </p:sp>
      <p:pic>
        <p:nvPicPr>
          <p:cNvPr id="25603" name="Picture 3"/>
          <p:cNvPicPr>
            <a:picLocks noChangeAspect="1" noChangeArrowheads="1"/>
          </p:cNvPicPr>
          <p:nvPr/>
        </p:nvPicPr>
        <p:blipFill>
          <a:blip r:embed="rId3" cstate="print"/>
          <a:srcRect/>
          <a:stretch>
            <a:fillRect/>
          </a:stretch>
        </p:blipFill>
        <p:spPr bwMode="auto">
          <a:xfrm>
            <a:off x="1066800" y="1371600"/>
            <a:ext cx="5800725" cy="4267200"/>
          </a:xfrm>
          <a:prstGeom prst="rect">
            <a:avLst/>
          </a:prstGeom>
          <a:noFill/>
          <a:ln w="9525">
            <a:noFill/>
            <a:miter lim="800000"/>
            <a:headEnd/>
            <a:tailEnd/>
          </a:ln>
        </p:spPr>
      </p:pic>
      <p:sp>
        <p:nvSpPr>
          <p:cNvPr id="25604" name="Rectangle 5"/>
          <p:cNvSpPr>
            <a:spLocks noGrp="1" noChangeArrowheads="1"/>
          </p:cNvSpPr>
          <p:nvPr>
            <p:ph type="title"/>
          </p:nvPr>
        </p:nvSpPr>
        <p:spPr>
          <a:xfrm>
            <a:off x="381000" y="304800"/>
            <a:ext cx="8229600" cy="762000"/>
          </a:xfrm>
          <a:noFill/>
        </p:spPr>
        <p:txBody>
          <a:bodyPr/>
          <a:lstStyle/>
          <a:p>
            <a:pPr eaLnBrk="1" hangingPunct="1"/>
            <a:r>
              <a:rPr lang="en-US" smtClean="0"/>
              <a:t>DSP Primena : </a:t>
            </a:r>
            <a:r>
              <a:rPr lang="sr-Latn-CS" smtClean="0"/>
              <a:t>VoIP</a:t>
            </a:r>
            <a:endParaRPr lang="en-US" smtClean="0"/>
          </a:p>
        </p:txBody>
      </p:sp>
      <p:sp>
        <p:nvSpPr>
          <p:cNvPr id="25605" name="Text Box 6"/>
          <p:cNvSpPr txBox="1">
            <a:spLocks noChangeArrowheads="1"/>
          </p:cNvSpPr>
          <p:nvPr/>
        </p:nvSpPr>
        <p:spPr bwMode="auto">
          <a:xfrm>
            <a:off x="3330575" y="5921375"/>
            <a:ext cx="6019800" cy="274638"/>
          </a:xfrm>
          <a:prstGeom prst="rect">
            <a:avLst/>
          </a:prstGeom>
          <a:noFill/>
          <a:ln w="9525">
            <a:noFill/>
            <a:miter lim="800000"/>
            <a:headEnd/>
            <a:tailEnd/>
          </a:ln>
        </p:spPr>
        <p:txBody>
          <a:bodyPr>
            <a:spAutoFit/>
          </a:bodyPr>
          <a:lstStyle/>
          <a:p>
            <a:pPr eaLnBrk="1" hangingPunct="1">
              <a:spcBef>
                <a:spcPct val="50000"/>
              </a:spcBef>
            </a:pPr>
            <a:r>
              <a:rPr lang="sr-Latn-CS" sz="1200">
                <a:latin typeface="Tahoma" pitchFamily="34" charset="0"/>
              </a:rPr>
              <a:t>Sa </a:t>
            </a:r>
            <a:r>
              <a:rPr lang="en-US" sz="1200">
                <a:latin typeface="Tahoma" pitchFamily="34" charset="0"/>
              </a:rPr>
              <a:t>http://focus.ti.com/vf/docs/blockdiagram.tsp?blockDiagramId=60</a:t>
            </a:r>
            <a:r>
              <a:rPr lang="sr-Latn-CS" sz="1200">
                <a:latin typeface="Tahoma" pitchFamily="34" charset="0"/>
              </a:rPr>
              <a:t>22</a:t>
            </a:r>
            <a:r>
              <a:rPr lang="en-US" sz="1200">
                <a:latin typeface="Tahoma" pitchFamily="34" charset="0"/>
              </a:rPr>
              <a:t>&amp;appId=</a:t>
            </a:r>
            <a:r>
              <a:rPr lang="sr-Latn-CS" sz="1200">
                <a:latin typeface="Tahoma" pitchFamily="34" charset="0"/>
              </a:rPr>
              <a:t>231</a:t>
            </a:r>
            <a:endParaRPr lang="en-US" sz="1200">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p:spPr>
        <p:txBody>
          <a:bodyPr/>
          <a:lstStyle/>
          <a:p>
            <a:fld id="{32453051-715F-4FC6-BA5B-0010C8F2CD3D}" type="slidenum">
              <a:rPr lang="en-US" smtClean="0">
                <a:cs typeface="Arial" pitchFamily="34" charset="0"/>
              </a:rPr>
              <a:pPr/>
              <a:t>18</a:t>
            </a:fld>
            <a:endParaRPr lang="en-US" smtClean="0">
              <a:cs typeface="Arial" pitchFamily="34" charset="0"/>
            </a:endParaRPr>
          </a:p>
        </p:txBody>
      </p:sp>
      <p:sp>
        <p:nvSpPr>
          <p:cNvPr id="26627" name="Rectangle 2"/>
          <p:cNvSpPr>
            <a:spLocks noGrp="1" noChangeArrowheads="1"/>
          </p:cNvSpPr>
          <p:nvPr>
            <p:ph type="title"/>
          </p:nvPr>
        </p:nvSpPr>
        <p:spPr>
          <a:xfrm>
            <a:off x="304800" y="304800"/>
            <a:ext cx="8610600" cy="685800"/>
          </a:xfrm>
        </p:spPr>
        <p:txBody>
          <a:bodyPr/>
          <a:lstStyle/>
          <a:p>
            <a:pPr eaLnBrk="1" hangingPunct="1"/>
            <a:r>
              <a:rPr lang="en-US" sz="4000" smtClean="0"/>
              <a:t>DSP Primena : </a:t>
            </a:r>
            <a:r>
              <a:rPr lang="sr-Latn-CS" sz="4000" smtClean="0"/>
              <a:t>Dig. kamera</a:t>
            </a:r>
            <a:endParaRPr lang="en-US" sz="4000" smtClean="0"/>
          </a:p>
        </p:txBody>
      </p:sp>
      <p:sp>
        <p:nvSpPr>
          <p:cNvPr id="26628" name="Text Box 3"/>
          <p:cNvSpPr txBox="1">
            <a:spLocks noChangeArrowheads="1"/>
          </p:cNvSpPr>
          <p:nvPr/>
        </p:nvSpPr>
        <p:spPr bwMode="auto">
          <a:xfrm>
            <a:off x="3330575" y="5921375"/>
            <a:ext cx="6019800" cy="274638"/>
          </a:xfrm>
          <a:prstGeom prst="rect">
            <a:avLst/>
          </a:prstGeom>
          <a:noFill/>
          <a:ln w="9525">
            <a:noFill/>
            <a:miter lim="800000"/>
            <a:headEnd/>
            <a:tailEnd/>
          </a:ln>
        </p:spPr>
        <p:txBody>
          <a:bodyPr>
            <a:spAutoFit/>
          </a:bodyPr>
          <a:lstStyle/>
          <a:p>
            <a:pPr eaLnBrk="1" hangingPunct="1">
              <a:spcBef>
                <a:spcPct val="50000"/>
              </a:spcBef>
            </a:pPr>
            <a:r>
              <a:rPr lang="sr-Latn-CS" sz="1200">
                <a:latin typeface="Tahoma" pitchFamily="34" charset="0"/>
              </a:rPr>
              <a:t>Sa </a:t>
            </a:r>
            <a:r>
              <a:rPr lang="en-US" sz="1200">
                <a:latin typeface="Tahoma" pitchFamily="34" charset="0"/>
              </a:rPr>
              <a:t>http://focus.ti.com/vf/docs/blockdiagram.tsp?blockDiagramId=6046&amp;appId=267</a:t>
            </a:r>
          </a:p>
        </p:txBody>
      </p:sp>
      <p:pic>
        <p:nvPicPr>
          <p:cNvPr id="26629" name="Picture 4" descr="6046"/>
          <p:cNvPicPr>
            <a:picLocks noChangeAspect="1" noChangeArrowheads="1"/>
          </p:cNvPicPr>
          <p:nvPr/>
        </p:nvPicPr>
        <p:blipFill>
          <a:blip r:embed="rId3" cstate="print"/>
          <a:srcRect/>
          <a:stretch>
            <a:fillRect/>
          </a:stretch>
        </p:blipFill>
        <p:spPr bwMode="auto">
          <a:xfrm>
            <a:off x="1219200" y="1066800"/>
            <a:ext cx="6629400" cy="4743450"/>
          </a:xfrm>
          <a:prstGeom prst="rect">
            <a:avLst/>
          </a:prstGeom>
          <a:noFill/>
          <a:ln w="9525">
            <a:noFill/>
            <a:miter lim="800000"/>
            <a:headEnd/>
            <a:tailEnd/>
          </a:ln>
        </p:spPr>
      </p:pic>
      <p:sp>
        <p:nvSpPr>
          <p:cNvPr id="26630" name="Text Box 5"/>
          <p:cNvSpPr txBox="1">
            <a:spLocks noChangeArrowheads="1"/>
          </p:cNvSpPr>
          <p:nvPr/>
        </p:nvSpPr>
        <p:spPr bwMode="auto">
          <a:xfrm>
            <a:off x="6934200" y="2971800"/>
            <a:ext cx="1814513" cy="942975"/>
          </a:xfrm>
          <a:prstGeom prst="rect">
            <a:avLst/>
          </a:prstGeom>
          <a:noFill/>
          <a:ln w="9525">
            <a:noFill/>
            <a:miter lim="800000"/>
            <a:headEnd/>
            <a:tailEnd/>
          </a:ln>
        </p:spPr>
        <p:txBody>
          <a:bodyPr wrap="none">
            <a:spAutoFit/>
          </a:bodyPr>
          <a:lstStyle/>
          <a:p>
            <a:pPr eaLnBrk="1" hangingPunct="1"/>
            <a:r>
              <a:rPr lang="sr-Latn-CS" sz="1400">
                <a:latin typeface="Tahoma" pitchFamily="34" charset="0"/>
              </a:rPr>
              <a:t>Audio obrada</a:t>
            </a:r>
            <a:endParaRPr lang="en-US" sz="1400">
              <a:latin typeface="Tahoma" pitchFamily="34" charset="0"/>
            </a:endParaRPr>
          </a:p>
          <a:p>
            <a:pPr eaLnBrk="1" hangingPunct="1"/>
            <a:r>
              <a:rPr lang="sr-Latn-CS" sz="1400">
                <a:latin typeface="Tahoma" pitchFamily="34" charset="0"/>
              </a:rPr>
              <a:t>Kompresija audio sig</a:t>
            </a:r>
            <a:endParaRPr lang="en-US" sz="1400">
              <a:latin typeface="Tahoma" pitchFamily="34" charset="0"/>
            </a:endParaRPr>
          </a:p>
          <a:p>
            <a:pPr eaLnBrk="1" hangingPunct="1"/>
            <a:r>
              <a:rPr lang="sr-Latn-CS" sz="1400">
                <a:latin typeface="Tahoma" pitchFamily="34" charset="0"/>
              </a:rPr>
              <a:t>Kompresija slike</a:t>
            </a:r>
            <a:endParaRPr lang="en-US" sz="1400">
              <a:latin typeface="Tahoma" pitchFamily="34" charset="0"/>
            </a:endParaRPr>
          </a:p>
          <a:p>
            <a:pPr eaLnBrk="1" hangingPunct="1"/>
            <a:r>
              <a:rPr lang="sr-Latn-CS" sz="1400">
                <a:latin typeface="Tahoma" pitchFamily="34" charset="0"/>
              </a:rPr>
              <a:t>Poboljšanje slike</a:t>
            </a:r>
            <a:endParaRPr lang="en-US" sz="1400">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1"/>
          </p:nvPr>
        </p:nvSpPr>
        <p:spPr>
          <a:noFill/>
        </p:spPr>
        <p:txBody>
          <a:bodyPr/>
          <a:lstStyle/>
          <a:p>
            <a:fld id="{91702E0E-990A-441D-A240-8A5CFAFA70CB}" type="slidenum">
              <a:rPr lang="en-US" smtClean="0">
                <a:cs typeface="Arial" pitchFamily="34" charset="0"/>
              </a:rPr>
              <a:pPr/>
              <a:t>19</a:t>
            </a:fld>
            <a:endParaRPr lang="en-US" smtClean="0">
              <a:cs typeface="Arial" pitchFamily="34" charset="0"/>
            </a:endParaRPr>
          </a:p>
        </p:txBody>
      </p:sp>
      <p:sp>
        <p:nvSpPr>
          <p:cNvPr id="4100" name="Rectangle 2"/>
          <p:cNvSpPr>
            <a:spLocks noGrp="1" noChangeArrowheads="1"/>
          </p:cNvSpPr>
          <p:nvPr>
            <p:ph type="title"/>
          </p:nvPr>
        </p:nvSpPr>
        <p:spPr>
          <a:xfrm>
            <a:off x="304800" y="304800"/>
            <a:ext cx="8229600" cy="609600"/>
          </a:xfrm>
        </p:spPr>
        <p:txBody>
          <a:bodyPr/>
          <a:lstStyle/>
          <a:p>
            <a:pPr eaLnBrk="1" hangingPunct="1"/>
            <a:r>
              <a:rPr lang="en-US" sz="4000" smtClean="0"/>
              <a:t>DSP Market – </a:t>
            </a:r>
            <a:r>
              <a:rPr lang="sr-Latn-CS" sz="4000" smtClean="0"/>
              <a:t>zarade</a:t>
            </a:r>
            <a:endParaRPr lang="en-US" sz="4000" smtClean="0"/>
          </a:p>
        </p:txBody>
      </p:sp>
      <p:sp>
        <p:nvSpPr>
          <p:cNvPr id="4101" name="Rectangle 3"/>
          <p:cNvSpPr>
            <a:spLocks noGrp="1" noChangeArrowheads="1"/>
          </p:cNvSpPr>
          <p:nvPr>
            <p:ph type="body" idx="4294967295"/>
          </p:nvPr>
        </p:nvSpPr>
        <p:spPr/>
        <p:txBody>
          <a:bodyPr/>
          <a:lstStyle/>
          <a:p>
            <a:pPr eaLnBrk="1" hangingPunct="1">
              <a:buFont typeface="Wingdings" pitchFamily="2" charset="2"/>
              <a:buNone/>
            </a:pPr>
            <a:r>
              <a:rPr lang="en-US" smtClean="0"/>
              <a:t> </a:t>
            </a:r>
          </a:p>
          <a:p>
            <a:pPr lvl="2" eaLnBrk="1" hangingPunct="1">
              <a:buFont typeface="Wingdings" pitchFamily="2" charset="2"/>
              <a:buNone/>
            </a:pPr>
            <a:endParaRPr lang="en-US" smtClean="0"/>
          </a:p>
          <a:p>
            <a:pPr eaLnBrk="1" hangingPunct="1">
              <a:buFont typeface="Wingdings" pitchFamily="2" charset="2"/>
              <a:buNone/>
            </a:pPr>
            <a:endParaRPr lang="en-US" smtClean="0"/>
          </a:p>
        </p:txBody>
      </p:sp>
      <p:sp>
        <p:nvSpPr>
          <p:cNvPr id="4102" name="Text Box 4"/>
          <p:cNvSpPr txBox="1">
            <a:spLocks noChangeArrowheads="1"/>
          </p:cNvSpPr>
          <p:nvPr/>
        </p:nvSpPr>
        <p:spPr bwMode="auto">
          <a:xfrm>
            <a:off x="3505200" y="5638800"/>
            <a:ext cx="8610600" cy="473075"/>
          </a:xfrm>
          <a:prstGeom prst="rect">
            <a:avLst/>
          </a:prstGeom>
          <a:noFill/>
          <a:ln w="9525">
            <a:noFill/>
            <a:miter lim="800000"/>
            <a:headEnd/>
            <a:tailEnd/>
          </a:ln>
        </p:spPr>
        <p:txBody>
          <a:bodyPr>
            <a:spAutoFit/>
          </a:bodyPr>
          <a:lstStyle/>
          <a:p>
            <a:pPr eaLnBrk="1" hangingPunct="1">
              <a:spcBef>
                <a:spcPct val="50000"/>
              </a:spcBef>
            </a:pPr>
            <a:r>
              <a:rPr lang="en-US" sz="1000">
                <a:latin typeface="Tahoma" pitchFamily="34" charset="0"/>
              </a:rPr>
              <a:t>Ref: Reed Business Information</a:t>
            </a:r>
          </a:p>
          <a:p>
            <a:pPr eaLnBrk="1" hangingPunct="1">
              <a:spcBef>
                <a:spcPct val="50000"/>
              </a:spcBef>
            </a:pPr>
            <a:r>
              <a:rPr lang="en-US" sz="1000" b="1">
                <a:latin typeface="Tahoma" pitchFamily="34" charset="0"/>
                <a:hlinkClick r:id="rId4"/>
              </a:rPr>
              <a:t>http://www.reed-electronics.com/moversandshakers/article/CA6277494.html</a:t>
            </a:r>
            <a:endParaRPr lang="en-US" sz="1000" b="1">
              <a:latin typeface="Tahoma" pitchFamily="34" charset="0"/>
            </a:endParaRPr>
          </a:p>
        </p:txBody>
      </p:sp>
      <p:sp>
        <p:nvSpPr>
          <p:cNvPr id="4103" name="Text Box 5"/>
          <p:cNvSpPr txBox="1">
            <a:spLocks noChangeArrowheads="1"/>
          </p:cNvSpPr>
          <p:nvPr/>
        </p:nvSpPr>
        <p:spPr bwMode="auto">
          <a:xfrm>
            <a:off x="609600" y="3810000"/>
            <a:ext cx="7772400" cy="336550"/>
          </a:xfrm>
          <a:prstGeom prst="rect">
            <a:avLst/>
          </a:prstGeom>
          <a:noFill/>
          <a:ln w="9525">
            <a:noFill/>
            <a:miter lim="800000"/>
            <a:headEnd/>
            <a:tailEnd/>
          </a:ln>
        </p:spPr>
        <p:txBody>
          <a:bodyPr>
            <a:spAutoFit/>
          </a:bodyPr>
          <a:lstStyle/>
          <a:p>
            <a:pPr eaLnBrk="1" hangingPunct="1">
              <a:spcBef>
                <a:spcPct val="50000"/>
              </a:spcBef>
            </a:pPr>
            <a:endParaRPr lang="en-US" sz="1600" b="1">
              <a:latin typeface="Tahoma" pitchFamily="34" charset="0"/>
            </a:endParaRPr>
          </a:p>
        </p:txBody>
      </p:sp>
      <p:sp>
        <p:nvSpPr>
          <p:cNvPr id="4104" name="Text Box 6"/>
          <p:cNvSpPr txBox="1">
            <a:spLocks noChangeArrowheads="1"/>
          </p:cNvSpPr>
          <p:nvPr/>
        </p:nvSpPr>
        <p:spPr bwMode="auto">
          <a:xfrm>
            <a:off x="457200" y="4373563"/>
            <a:ext cx="2441575" cy="2162175"/>
          </a:xfrm>
          <a:prstGeom prst="rect">
            <a:avLst/>
          </a:prstGeom>
          <a:noFill/>
          <a:ln w="9525">
            <a:noFill/>
            <a:miter lim="800000"/>
            <a:headEnd/>
            <a:tailEnd/>
          </a:ln>
        </p:spPr>
        <p:txBody>
          <a:bodyPr wrap="none">
            <a:spAutoFit/>
          </a:bodyPr>
          <a:lstStyle/>
          <a:p>
            <a:pPr marL="342900" indent="-342900" eaLnBrk="1" hangingPunct="1"/>
            <a:r>
              <a:rPr lang="sr-Latn-CS" sz="1200" b="1" u="sng">
                <a:latin typeface="Tahoma" pitchFamily="34" charset="0"/>
              </a:rPr>
              <a:t>Redosled</a:t>
            </a:r>
            <a:r>
              <a:rPr lang="en-US" sz="1200" b="1" u="sng">
                <a:latin typeface="Tahoma" pitchFamily="34" charset="0"/>
              </a:rPr>
              <a:t>:</a:t>
            </a:r>
          </a:p>
          <a:p>
            <a:pPr marL="342900" indent="-342900" eaLnBrk="1" hangingPunct="1">
              <a:buFontTx/>
              <a:buChar char="•"/>
            </a:pPr>
            <a:r>
              <a:rPr lang="en-US" sz="1200" b="1">
                <a:latin typeface="Tahoma" pitchFamily="34" charset="0"/>
              </a:rPr>
              <a:t>Texas Instruments</a:t>
            </a:r>
          </a:p>
          <a:p>
            <a:pPr marL="342900" indent="-342900" eaLnBrk="1" hangingPunct="1">
              <a:buFontTx/>
              <a:buChar char="•"/>
            </a:pPr>
            <a:r>
              <a:rPr lang="en-US" sz="1200" b="1">
                <a:latin typeface="Tahoma" pitchFamily="34" charset="0"/>
              </a:rPr>
              <a:t>Freescale Semiconductor</a:t>
            </a:r>
          </a:p>
          <a:p>
            <a:pPr marL="342900" indent="-342900" eaLnBrk="1" hangingPunct="1">
              <a:buFontTx/>
              <a:buChar char="•"/>
            </a:pPr>
            <a:r>
              <a:rPr lang="en-US" sz="1200" b="1">
                <a:latin typeface="Tahoma" pitchFamily="34" charset="0"/>
              </a:rPr>
              <a:t>Analog Devices</a:t>
            </a:r>
          </a:p>
          <a:p>
            <a:pPr marL="342900" indent="-342900" eaLnBrk="1" hangingPunct="1">
              <a:buFontTx/>
              <a:buChar char="•"/>
            </a:pPr>
            <a:r>
              <a:rPr lang="en-US" sz="1200" b="1">
                <a:latin typeface="Tahoma" pitchFamily="34" charset="0"/>
              </a:rPr>
              <a:t>Philips Semiconductors</a:t>
            </a:r>
          </a:p>
          <a:p>
            <a:pPr marL="342900" indent="-342900" eaLnBrk="1" hangingPunct="1">
              <a:buFontTx/>
              <a:buChar char="•"/>
            </a:pPr>
            <a:r>
              <a:rPr lang="en-US" sz="1200" b="1">
                <a:latin typeface="Tahoma" pitchFamily="34" charset="0"/>
              </a:rPr>
              <a:t>Agere Systems</a:t>
            </a:r>
          </a:p>
          <a:p>
            <a:pPr marL="342900" indent="-342900" eaLnBrk="1" hangingPunct="1">
              <a:buFontTx/>
              <a:buChar char="•"/>
            </a:pPr>
            <a:r>
              <a:rPr lang="en-US" sz="1200" b="1">
                <a:latin typeface="Tahoma" pitchFamily="34" charset="0"/>
              </a:rPr>
              <a:t>Toshiba</a:t>
            </a:r>
          </a:p>
          <a:p>
            <a:pPr marL="342900" indent="-342900" eaLnBrk="1" hangingPunct="1">
              <a:buFontTx/>
              <a:buChar char="•"/>
            </a:pPr>
            <a:r>
              <a:rPr lang="en-US" sz="1200" b="1">
                <a:latin typeface="Tahoma" pitchFamily="34" charset="0"/>
              </a:rPr>
              <a:t>DSP Group</a:t>
            </a:r>
          </a:p>
          <a:p>
            <a:pPr marL="342900" indent="-342900" eaLnBrk="1" hangingPunct="1">
              <a:buFontTx/>
              <a:buChar char="•"/>
            </a:pPr>
            <a:r>
              <a:rPr lang="en-US" sz="1200" b="1">
                <a:latin typeface="Tahoma" pitchFamily="34" charset="0"/>
              </a:rPr>
              <a:t>NEC Electronics</a:t>
            </a:r>
          </a:p>
          <a:p>
            <a:pPr marL="342900" indent="-342900">
              <a:buFontTx/>
              <a:buChar char="•"/>
            </a:pPr>
            <a:endParaRPr lang="en-US" sz="1200" b="1">
              <a:latin typeface="Tahoma" pitchFamily="34" charset="0"/>
            </a:endParaRPr>
          </a:p>
          <a:p>
            <a:pPr marL="342900" indent="-342900" eaLnBrk="1" hangingPunct="1"/>
            <a:endParaRPr lang="en-US" sz="1600" b="1">
              <a:latin typeface="Tahoma" pitchFamily="34" charset="0"/>
            </a:endParaRPr>
          </a:p>
        </p:txBody>
      </p:sp>
      <p:graphicFrame>
        <p:nvGraphicFramePr>
          <p:cNvPr id="4098" name="Object 7"/>
          <p:cNvGraphicFramePr>
            <a:graphicFrameLocks noGrp="1" noChangeAspect="1"/>
          </p:cNvGraphicFramePr>
          <p:nvPr>
            <p:ph idx="1"/>
          </p:nvPr>
        </p:nvGraphicFramePr>
        <p:xfrm>
          <a:off x="1828800" y="990600"/>
          <a:ext cx="6032500" cy="3433763"/>
        </p:xfrm>
        <a:graphic>
          <a:graphicData uri="http://schemas.openxmlformats.org/presentationml/2006/ole">
            <p:oleObj spid="_x0000_s4118" name="Chart" r:id="rId5" imgW="4667402" imgH="2657551" progId="Excel.Sheet.8">
              <p:embed/>
            </p:oleObj>
          </a:graphicData>
        </a:graphic>
      </p:graphicFrame>
      <p:grpSp>
        <p:nvGrpSpPr>
          <p:cNvPr id="2" name="Group 11"/>
          <p:cNvGrpSpPr>
            <a:grpSpLocks/>
          </p:cNvGrpSpPr>
          <p:nvPr/>
        </p:nvGrpSpPr>
        <p:grpSpPr bwMode="auto">
          <a:xfrm>
            <a:off x="533400" y="4572000"/>
            <a:ext cx="6981825" cy="415925"/>
            <a:chOff x="336" y="2880"/>
            <a:chExt cx="4398" cy="262"/>
          </a:xfrm>
        </p:grpSpPr>
        <p:sp>
          <p:nvSpPr>
            <p:cNvPr id="4106" name="Oval 8"/>
            <p:cNvSpPr>
              <a:spLocks noChangeArrowheads="1"/>
            </p:cNvSpPr>
            <p:nvPr/>
          </p:nvSpPr>
          <p:spPr bwMode="auto">
            <a:xfrm>
              <a:off x="336" y="2880"/>
              <a:ext cx="1344" cy="192"/>
            </a:xfrm>
            <a:prstGeom prst="ellipse">
              <a:avLst/>
            </a:prstGeom>
            <a:noFill/>
            <a:ln w="25400">
              <a:solidFill>
                <a:srgbClr val="FF6600"/>
              </a:solidFill>
              <a:round/>
              <a:headEnd/>
              <a:tailEnd/>
            </a:ln>
          </p:spPr>
          <p:txBody>
            <a:bodyPr wrap="none" anchor="ctr"/>
            <a:lstStyle/>
            <a:p>
              <a:endParaRPr lang="en-US"/>
            </a:p>
          </p:txBody>
        </p:sp>
        <p:sp>
          <p:nvSpPr>
            <p:cNvPr id="4107" name="Text Box 9"/>
            <p:cNvSpPr txBox="1">
              <a:spLocks noChangeArrowheads="1"/>
            </p:cNvSpPr>
            <p:nvPr/>
          </p:nvSpPr>
          <p:spPr bwMode="auto">
            <a:xfrm>
              <a:off x="2160" y="2930"/>
              <a:ext cx="2574" cy="212"/>
            </a:xfrm>
            <a:prstGeom prst="rect">
              <a:avLst/>
            </a:prstGeom>
            <a:noFill/>
            <a:ln w="9525">
              <a:noFill/>
              <a:miter lim="800000"/>
              <a:headEnd/>
              <a:tailEnd/>
            </a:ln>
          </p:spPr>
          <p:txBody>
            <a:bodyPr wrap="none">
              <a:spAutoFit/>
            </a:bodyPr>
            <a:lstStyle/>
            <a:p>
              <a:pPr eaLnBrk="1" hangingPunct="1"/>
              <a:r>
                <a:rPr lang="sr-Latn-CS" sz="1600" b="1" u="sng"/>
                <a:t>U laboratoriji imamo TI razvojne sisteme</a:t>
              </a:r>
              <a:endParaRPr lang="en-US" sz="1600" b="1" u="sng"/>
            </a:p>
          </p:txBody>
        </p:sp>
        <p:sp>
          <p:nvSpPr>
            <p:cNvPr id="4108" name="Line 10"/>
            <p:cNvSpPr>
              <a:spLocks noChangeShapeType="1"/>
            </p:cNvSpPr>
            <p:nvPr/>
          </p:nvSpPr>
          <p:spPr bwMode="auto">
            <a:xfrm>
              <a:off x="1680" y="2976"/>
              <a:ext cx="480" cy="48"/>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8CB84EA0-A5F4-4D3E-9ABC-91C4C94760E2}" type="slidenum">
              <a:rPr lang="en-US" smtClean="0">
                <a:cs typeface="Arial" pitchFamily="34" charset="0"/>
              </a:rPr>
              <a:pPr/>
              <a:t>2</a:t>
            </a:fld>
            <a:endParaRPr lang="en-US" smtClean="0">
              <a:cs typeface="Arial" pitchFamily="34" charset="0"/>
            </a:endParaRPr>
          </a:p>
        </p:txBody>
      </p:sp>
      <p:sp>
        <p:nvSpPr>
          <p:cNvPr id="13315" name="Rectangle 2"/>
          <p:cNvSpPr>
            <a:spLocks noGrp="1" noChangeArrowheads="1"/>
          </p:cNvSpPr>
          <p:nvPr>
            <p:ph type="title"/>
          </p:nvPr>
        </p:nvSpPr>
        <p:spPr>
          <a:xfrm>
            <a:off x="304800" y="228600"/>
            <a:ext cx="7793038" cy="990600"/>
          </a:xfrm>
        </p:spPr>
        <p:txBody>
          <a:bodyPr/>
          <a:lstStyle/>
          <a:p>
            <a:pPr eaLnBrk="1" hangingPunct="1"/>
            <a:r>
              <a:rPr lang="sr-Latn-CS" smtClean="0"/>
              <a:t>Šta je obrada signala</a:t>
            </a:r>
            <a:r>
              <a:rPr lang="en-US" smtClean="0"/>
              <a:t>?</a:t>
            </a:r>
          </a:p>
        </p:txBody>
      </p:sp>
      <p:sp>
        <p:nvSpPr>
          <p:cNvPr id="333827" name="Rectangle 3"/>
          <p:cNvSpPr>
            <a:spLocks noGrp="1" noChangeArrowheads="1"/>
          </p:cNvSpPr>
          <p:nvPr>
            <p:ph type="body" idx="1"/>
          </p:nvPr>
        </p:nvSpPr>
        <p:spPr>
          <a:xfrm>
            <a:off x="468313" y="3503613"/>
            <a:ext cx="8074025" cy="2189162"/>
          </a:xfrm>
        </p:spPr>
        <p:txBody>
          <a:bodyPr/>
          <a:lstStyle/>
          <a:p>
            <a:pPr eaLnBrk="1" hangingPunct="1">
              <a:lnSpc>
                <a:spcPct val="80000"/>
              </a:lnSpc>
            </a:pPr>
            <a:r>
              <a:rPr lang="sr-Latn-CS" sz="2400" dirty="0" smtClean="0"/>
              <a:t>Primeri signala</a:t>
            </a:r>
            <a:r>
              <a:rPr lang="en-US" sz="2400" dirty="0" smtClean="0"/>
              <a:t>:</a:t>
            </a:r>
          </a:p>
          <a:p>
            <a:pPr lvl="1" eaLnBrk="1" hangingPunct="1">
              <a:lnSpc>
                <a:spcPct val="80000"/>
              </a:lnSpc>
            </a:pPr>
            <a:r>
              <a:rPr lang="en-US" sz="2200" dirty="0" smtClean="0"/>
              <a:t>Analog</a:t>
            </a:r>
            <a:r>
              <a:rPr lang="sr-Latn-CS" sz="2200" dirty="0" smtClean="0"/>
              <a:t>ni</a:t>
            </a:r>
            <a:r>
              <a:rPr lang="en-US" sz="2200" dirty="0" smtClean="0"/>
              <a:t>: </a:t>
            </a:r>
            <a:r>
              <a:rPr lang="sr-Latn-CS" sz="2200" dirty="0" smtClean="0"/>
              <a:t>Govor</a:t>
            </a:r>
            <a:r>
              <a:rPr lang="en-US" sz="2200" dirty="0" smtClean="0"/>
              <a:t>, </a:t>
            </a:r>
            <a:r>
              <a:rPr lang="sr-Latn-CS" sz="2200" dirty="0" smtClean="0"/>
              <a:t>muzika</a:t>
            </a:r>
            <a:r>
              <a:rPr lang="en-US" sz="2200" dirty="0" smtClean="0"/>
              <a:t>, </a:t>
            </a:r>
            <a:r>
              <a:rPr lang="sr-Latn-CS" sz="2200" dirty="0" smtClean="0">
                <a:solidFill>
                  <a:srgbClr val="00B0F0"/>
                </a:solidFill>
              </a:rPr>
              <a:t>f</a:t>
            </a:r>
            <a:r>
              <a:rPr lang="en-US" sz="2200" dirty="0" err="1" smtClean="0">
                <a:solidFill>
                  <a:srgbClr val="00B0F0"/>
                </a:solidFill>
              </a:rPr>
              <a:t>oto</a:t>
            </a:r>
            <a:r>
              <a:rPr lang="sr-Latn-CS" sz="2200" dirty="0" smtClean="0">
                <a:solidFill>
                  <a:srgbClr val="00B0F0"/>
                </a:solidFill>
              </a:rPr>
              <a:t>grafija</a:t>
            </a:r>
            <a:r>
              <a:rPr lang="en-US" sz="2200" dirty="0" smtClean="0"/>
              <a:t>, </a:t>
            </a:r>
            <a:r>
              <a:rPr lang="sr-Latn-CS" sz="2200" dirty="0" smtClean="0"/>
              <a:t>v</a:t>
            </a:r>
            <a:r>
              <a:rPr lang="en-US" sz="2200" dirty="0" err="1" smtClean="0"/>
              <a:t>ideo</a:t>
            </a:r>
            <a:r>
              <a:rPr lang="en-US" sz="2200" dirty="0" smtClean="0"/>
              <a:t>, radar, sonar, …</a:t>
            </a:r>
          </a:p>
          <a:p>
            <a:pPr lvl="1" eaLnBrk="1" hangingPunct="1">
              <a:lnSpc>
                <a:spcPct val="80000"/>
              </a:lnSpc>
            </a:pPr>
            <a:r>
              <a:rPr lang="en-US" sz="2200" dirty="0" err="1" smtClean="0"/>
              <a:t>Dis</a:t>
            </a:r>
            <a:r>
              <a:rPr lang="sr-Latn-CS" sz="2200" dirty="0" smtClean="0"/>
              <a:t>k</a:t>
            </a:r>
            <a:r>
              <a:rPr lang="en-US" sz="2200" dirty="0" smtClean="0"/>
              <a:t>ret</a:t>
            </a:r>
            <a:r>
              <a:rPr lang="sr-Latn-CS" sz="2200" dirty="0" smtClean="0"/>
              <a:t>ni</a:t>
            </a:r>
            <a:r>
              <a:rPr lang="en-US" sz="2200" dirty="0" smtClean="0"/>
              <a:t>/</a:t>
            </a:r>
            <a:r>
              <a:rPr lang="sr-Latn-CS" sz="2200" dirty="0" smtClean="0"/>
              <a:t>d</a:t>
            </a:r>
            <a:r>
              <a:rPr lang="en-US" sz="2200" dirty="0" err="1" smtClean="0"/>
              <a:t>igital</a:t>
            </a:r>
            <a:r>
              <a:rPr lang="sr-Latn-CS" sz="2200" dirty="0" smtClean="0"/>
              <a:t>ni</a:t>
            </a:r>
            <a:r>
              <a:rPr lang="en-US" sz="2200" dirty="0" smtClean="0"/>
              <a:t>: </a:t>
            </a:r>
          </a:p>
          <a:p>
            <a:pPr lvl="2" eaLnBrk="1" hangingPunct="1">
              <a:lnSpc>
                <a:spcPct val="80000"/>
              </a:lnSpc>
            </a:pPr>
            <a:r>
              <a:rPr lang="en-US" sz="1700" dirty="0" smtClean="0"/>
              <a:t>Digit</a:t>
            </a:r>
            <a:r>
              <a:rPr lang="sr-Latn-CS" sz="1700" dirty="0" smtClean="0"/>
              <a:t>alizovan govor, muzika, digitalizovan radarski signal,</a:t>
            </a:r>
            <a:r>
              <a:rPr lang="en-US" sz="1700" dirty="0" smtClean="0"/>
              <a:t> </a:t>
            </a:r>
            <a:r>
              <a:rPr lang="sr-Latn-CS" sz="1700" dirty="0" smtClean="0"/>
              <a:t>signal sonara, digitalna fotografija...</a:t>
            </a:r>
            <a:endParaRPr lang="en-US" sz="1700" dirty="0" smtClean="0"/>
          </a:p>
          <a:p>
            <a:pPr lvl="2" eaLnBrk="1" hangingPunct="1">
              <a:lnSpc>
                <a:spcPct val="80000"/>
              </a:lnSpc>
            </a:pPr>
            <a:r>
              <a:rPr lang="sr-Latn-CS" sz="1700" dirty="0" smtClean="0"/>
              <a:t>Podaci sa berze</a:t>
            </a:r>
            <a:r>
              <a:rPr lang="en-US" sz="1700" dirty="0" smtClean="0"/>
              <a:t>, </a:t>
            </a:r>
            <a:r>
              <a:rPr lang="sr-Latn-CS" sz="1700" dirty="0" smtClean="0"/>
              <a:t>podaci o dnevnim temperaturama</a:t>
            </a:r>
            <a:r>
              <a:rPr lang="en-US" sz="1700" dirty="0" smtClean="0"/>
              <a:t> ...</a:t>
            </a:r>
          </a:p>
        </p:txBody>
      </p:sp>
      <p:sp>
        <p:nvSpPr>
          <p:cNvPr id="13317" name="Line 4"/>
          <p:cNvSpPr>
            <a:spLocks noChangeShapeType="1"/>
          </p:cNvSpPr>
          <p:nvPr/>
        </p:nvSpPr>
        <p:spPr bwMode="auto">
          <a:xfrm>
            <a:off x="1905000" y="205740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3318" name="Rectangle 5"/>
          <p:cNvSpPr>
            <a:spLocks noChangeArrowheads="1"/>
          </p:cNvSpPr>
          <p:nvPr/>
        </p:nvSpPr>
        <p:spPr bwMode="auto">
          <a:xfrm>
            <a:off x="3048000" y="1676400"/>
            <a:ext cx="2133600" cy="838200"/>
          </a:xfrm>
          <a:prstGeom prst="rect">
            <a:avLst/>
          </a:prstGeom>
          <a:noFill/>
          <a:ln w="9525">
            <a:solidFill>
              <a:schemeClr val="tx1"/>
            </a:solidFill>
            <a:miter lim="800000"/>
            <a:headEnd/>
            <a:tailEnd/>
          </a:ln>
        </p:spPr>
        <p:txBody>
          <a:bodyPr wrap="none" anchor="ctr"/>
          <a:lstStyle/>
          <a:p>
            <a:endParaRPr lang="en-US"/>
          </a:p>
        </p:txBody>
      </p:sp>
      <p:sp>
        <p:nvSpPr>
          <p:cNvPr id="13319" name="Text Box 6"/>
          <p:cNvSpPr txBox="1">
            <a:spLocks noChangeArrowheads="1"/>
          </p:cNvSpPr>
          <p:nvPr/>
        </p:nvSpPr>
        <p:spPr bwMode="auto">
          <a:xfrm>
            <a:off x="3581400" y="1905000"/>
            <a:ext cx="992188"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 </a:t>
            </a:r>
            <a:r>
              <a:rPr lang="sr-Latn-CS" sz="1600" b="1">
                <a:latin typeface="Tahoma" pitchFamily="34" charset="0"/>
              </a:rPr>
              <a:t>Obrada</a:t>
            </a:r>
            <a:endParaRPr lang="en-US" sz="1600" b="1">
              <a:latin typeface="Tahoma" pitchFamily="34" charset="0"/>
            </a:endParaRPr>
          </a:p>
        </p:txBody>
      </p:sp>
      <p:sp>
        <p:nvSpPr>
          <p:cNvPr id="13320" name="Line 7"/>
          <p:cNvSpPr>
            <a:spLocks noChangeShapeType="1"/>
          </p:cNvSpPr>
          <p:nvPr/>
        </p:nvSpPr>
        <p:spPr bwMode="auto">
          <a:xfrm>
            <a:off x="5181600" y="205740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3321" name="Text Box 9"/>
          <p:cNvSpPr txBox="1">
            <a:spLocks noChangeArrowheads="1"/>
          </p:cNvSpPr>
          <p:nvPr/>
        </p:nvSpPr>
        <p:spPr bwMode="auto">
          <a:xfrm>
            <a:off x="501650" y="1746250"/>
            <a:ext cx="1446213" cy="336550"/>
          </a:xfrm>
          <a:prstGeom prst="rect">
            <a:avLst/>
          </a:prstGeom>
          <a:noFill/>
          <a:ln w="9525">
            <a:noFill/>
            <a:miter lim="800000"/>
            <a:headEnd/>
            <a:tailEnd/>
          </a:ln>
        </p:spPr>
        <p:txBody>
          <a:bodyPr>
            <a:spAutoFit/>
          </a:bodyPr>
          <a:lstStyle/>
          <a:p>
            <a:pPr eaLnBrk="1" hangingPunct="1"/>
            <a:r>
              <a:rPr lang="en-US" sz="1600" b="1">
                <a:latin typeface="Tahoma" pitchFamily="34" charset="0"/>
              </a:rPr>
              <a:t>Signal</a:t>
            </a:r>
            <a:r>
              <a:rPr lang="sr-Latn-CS" sz="1600" b="1">
                <a:latin typeface="Tahoma" pitchFamily="34" charset="0"/>
              </a:rPr>
              <a:t> - ulaz</a:t>
            </a:r>
            <a:endParaRPr lang="en-US" sz="1600" b="1">
              <a:latin typeface="Tahoma" pitchFamily="34" charset="0"/>
            </a:endParaRPr>
          </a:p>
        </p:txBody>
      </p:sp>
      <p:sp>
        <p:nvSpPr>
          <p:cNvPr id="13322" name="Text Box 11"/>
          <p:cNvSpPr txBox="1">
            <a:spLocks noChangeArrowheads="1"/>
          </p:cNvSpPr>
          <p:nvPr/>
        </p:nvSpPr>
        <p:spPr bwMode="auto">
          <a:xfrm>
            <a:off x="2895600" y="2667000"/>
            <a:ext cx="2794000"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Opera</a:t>
            </a:r>
            <a:r>
              <a:rPr lang="sr-Latn-CS" sz="1600" b="1">
                <a:latin typeface="Tahoma" pitchFamily="34" charset="0"/>
              </a:rPr>
              <a:t>cija</a:t>
            </a:r>
            <a:r>
              <a:rPr lang="en-US" sz="1600" b="1">
                <a:latin typeface="Tahoma" pitchFamily="34" charset="0"/>
              </a:rPr>
              <a:t>, </a:t>
            </a:r>
            <a:r>
              <a:rPr lang="sr-Latn-CS" sz="1600" b="1">
                <a:latin typeface="Tahoma" pitchFamily="34" charset="0"/>
              </a:rPr>
              <a:t>transfo</a:t>
            </a:r>
            <a:r>
              <a:rPr lang="en-US" sz="1600" b="1">
                <a:latin typeface="Tahoma" pitchFamily="34" charset="0"/>
              </a:rPr>
              <a:t>rma</a:t>
            </a:r>
            <a:r>
              <a:rPr lang="sr-Latn-CS" sz="1600" b="1">
                <a:latin typeface="Tahoma" pitchFamily="34" charset="0"/>
              </a:rPr>
              <a:t>cija</a:t>
            </a:r>
            <a:endParaRPr lang="en-US" sz="1600" b="1">
              <a:latin typeface="Tahoma" pitchFamily="34" charset="0"/>
            </a:endParaRPr>
          </a:p>
        </p:txBody>
      </p:sp>
      <p:sp>
        <p:nvSpPr>
          <p:cNvPr id="13323" name="Text Box 12"/>
          <p:cNvSpPr txBox="1">
            <a:spLocks noChangeArrowheads="1"/>
          </p:cNvSpPr>
          <p:nvPr/>
        </p:nvSpPr>
        <p:spPr bwMode="auto">
          <a:xfrm>
            <a:off x="349250" y="2127250"/>
            <a:ext cx="2416175" cy="336550"/>
          </a:xfrm>
          <a:prstGeom prst="rect">
            <a:avLst/>
          </a:prstGeom>
          <a:noFill/>
          <a:ln w="9525">
            <a:noFill/>
            <a:miter lim="800000"/>
            <a:headEnd/>
            <a:tailEnd/>
          </a:ln>
        </p:spPr>
        <p:txBody>
          <a:bodyPr>
            <a:spAutoFit/>
          </a:bodyPr>
          <a:lstStyle/>
          <a:p>
            <a:pPr eaLnBrk="1" hangingPunct="1"/>
            <a:r>
              <a:rPr lang="en-US" sz="1600" b="1">
                <a:latin typeface="Tahoma" pitchFamily="34" charset="0"/>
              </a:rPr>
              <a:t>(Analog</a:t>
            </a:r>
            <a:r>
              <a:rPr lang="sr-Latn-CS" sz="1600" b="1">
                <a:latin typeface="Tahoma" pitchFamily="34" charset="0"/>
              </a:rPr>
              <a:t>ni</a:t>
            </a:r>
            <a:r>
              <a:rPr lang="en-US" sz="1600" b="1">
                <a:latin typeface="Tahoma" pitchFamily="34" charset="0"/>
              </a:rPr>
              <a:t> </a:t>
            </a:r>
            <a:r>
              <a:rPr lang="sr-Latn-CS" sz="1600" b="1">
                <a:latin typeface="Tahoma" pitchFamily="34" charset="0"/>
              </a:rPr>
              <a:t>ili</a:t>
            </a:r>
            <a:r>
              <a:rPr lang="en-US" sz="1600" b="1">
                <a:latin typeface="Tahoma" pitchFamily="34" charset="0"/>
              </a:rPr>
              <a:t> </a:t>
            </a:r>
            <a:r>
              <a:rPr lang="sr-Latn-CS" sz="1600" b="1">
                <a:latin typeface="Tahoma" pitchFamily="34" charset="0"/>
              </a:rPr>
              <a:t>d</a:t>
            </a:r>
            <a:r>
              <a:rPr lang="en-US" sz="1600" b="1">
                <a:latin typeface="Tahoma" pitchFamily="34" charset="0"/>
              </a:rPr>
              <a:t>igital</a:t>
            </a:r>
            <a:r>
              <a:rPr lang="sr-Latn-CS" sz="1600" b="1">
                <a:latin typeface="Tahoma" pitchFamily="34" charset="0"/>
              </a:rPr>
              <a:t>ni</a:t>
            </a:r>
            <a:r>
              <a:rPr lang="en-US" sz="1600" b="1">
                <a:latin typeface="Tahoma" pitchFamily="34" charset="0"/>
              </a:rPr>
              <a:t>)</a:t>
            </a:r>
          </a:p>
        </p:txBody>
      </p:sp>
      <p:sp>
        <p:nvSpPr>
          <p:cNvPr id="13324" name="Text Box 14"/>
          <p:cNvSpPr txBox="1">
            <a:spLocks noChangeArrowheads="1"/>
          </p:cNvSpPr>
          <p:nvPr/>
        </p:nvSpPr>
        <p:spPr bwMode="auto">
          <a:xfrm>
            <a:off x="6400800" y="1752600"/>
            <a:ext cx="1752600" cy="336550"/>
          </a:xfrm>
          <a:prstGeom prst="rect">
            <a:avLst/>
          </a:prstGeom>
          <a:noFill/>
          <a:ln w="9525">
            <a:noFill/>
            <a:miter lim="800000"/>
            <a:headEnd/>
            <a:tailEnd/>
          </a:ln>
        </p:spPr>
        <p:txBody>
          <a:bodyPr>
            <a:spAutoFit/>
          </a:bodyPr>
          <a:lstStyle/>
          <a:p>
            <a:pPr eaLnBrk="1" hangingPunct="1"/>
            <a:r>
              <a:rPr lang="en-US" sz="1600" b="1">
                <a:latin typeface="Tahoma" pitchFamily="34" charset="0"/>
              </a:rPr>
              <a:t>Signal</a:t>
            </a:r>
            <a:r>
              <a:rPr lang="sr-Latn-CS" sz="1600" b="1">
                <a:latin typeface="Tahoma" pitchFamily="34" charset="0"/>
              </a:rPr>
              <a:t> - izlaz</a:t>
            </a:r>
            <a:endParaRPr lang="en-US" sz="1600" b="1">
              <a:latin typeface="Tahoma" pitchFamily="34" charset="0"/>
            </a:endParaRPr>
          </a:p>
        </p:txBody>
      </p:sp>
      <p:sp>
        <p:nvSpPr>
          <p:cNvPr id="13325" name="Text Box 15"/>
          <p:cNvSpPr txBox="1">
            <a:spLocks noChangeArrowheads="1"/>
          </p:cNvSpPr>
          <p:nvPr/>
        </p:nvSpPr>
        <p:spPr bwMode="auto">
          <a:xfrm>
            <a:off x="6248400" y="2133600"/>
            <a:ext cx="2416175" cy="336550"/>
          </a:xfrm>
          <a:prstGeom prst="rect">
            <a:avLst/>
          </a:prstGeom>
          <a:noFill/>
          <a:ln w="9525">
            <a:noFill/>
            <a:miter lim="800000"/>
            <a:headEnd/>
            <a:tailEnd/>
          </a:ln>
        </p:spPr>
        <p:txBody>
          <a:bodyPr>
            <a:spAutoFit/>
          </a:bodyPr>
          <a:lstStyle/>
          <a:p>
            <a:pPr eaLnBrk="1" hangingPunct="1"/>
            <a:r>
              <a:rPr lang="en-US" sz="1600" b="1">
                <a:latin typeface="Tahoma" pitchFamily="34" charset="0"/>
              </a:rPr>
              <a:t>(Analog</a:t>
            </a:r>
            <a:r>
              <a:rPr lang="sr-Latn-CS" sz="1600" b="1">
                <a:latin typeface="Tahoma" pitchFamily="34" charset="0"/>
              </a:rPr>
              <a:t>ni</a:t>
            </a:r>
            <a:r>
              <a:rPr lang="en-US" sz="1600" b="1">
                <a:latin typeface="Tahoma" pitchFamily="34" charset="0"/>
              </a:rPr>
              <a:t> </a:t>
            </a:r>
            <a:r>
              <a:rPr lang="sr-Latn-CS" sz="1600" b="1">
                <a:latin typeface="Tahoma" pitchFamily="34" charset="0"/>
              </a:rPr>
              <a:t>ili</a:t>
            </a:r>
            <a:r>
              <a:rPr lang="en-US" sz="1600" b="1">
                <a:latin typeface="Tahoma" pitchFamily="34" charset="0"/>
              </a:rPr>
              <a:t> </a:t>
            </a:r>
            <a:r>
              <a:rPr lang="sr-Latn-CS" sz="1600" b="1">
                <a:latin typeface="Tahoma" pitchFamily="34" charset="0"/>
              </a:rPr>
              <a:t>d</a:t>
            </a:r>
            <a:r>
              <a:rPr lang="en-US" sz="1600" b="1">
                <a:latin typeface="Tahoma" pitchFamily="34" charset="0"/>
              </a:rPr>
              <a:t>igital</a:t>
            </a:r>
            <a:r>
              <a:rPr lang="sr-Latn-CS" sz="1600" b="1">
                <a:latin typeface="Tahoma" pitchFamily="34" charset="0"/>
              </a:rPr>
              <a:t>ni</a:t>
            </a:r>
            <a:r>
              <a:rPr lang="en-US" sz="1600" b="1">
                <a:latin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3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38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38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1"/>
          </p:nvPr>
        </p:nvSpPr>
        <p:spPr>
          <a:noFill/>
        </p:spPr>
        <p:txBody>
          <a:bodyPr/>
          <a:lstStyle/>
          <a:p>
            <a:fld id="{A99C0817-4D80-4D0A-BC6B-7F82C07559A4}" type="slidenum">
              <a:rPr lang="en-US" smtClean="0">
                <a:cs typeface="Arial" pitchFamily="34" charset="0"/>
              </a:rPr>
              <a:pPr/>
              <a:t>20</a:t>
            </a:fld>
            <a:endParaRPr lang="en-US" smtClean="0">
              <a:cs typeface="Arial" pitchFamily="34" charset="0"/>
            </a:endParaRPr>
          </a:p>
        </p:txBody>
      </p:sp>
      <p:sp>
        <p:nvSpPr>
          <p:cNvPr id="5124" name="Rectangle 2"/>
          <p:cNvSpPr>
            <a:spLocks noGrp="1" noChangeArrowheads="1"/>
          </p:cNvSpPr>
          <p:nvPr>
            <p:ph type="title"/>
          </p:nvPr>
        </p:nvSpPr>
        <p:spPr>
          <a:xfrm>
            <a:off x="381000" y="381000"/>
            <a:ext cx="8229600" cy="609600"/>
          </a:xfrm>
        </p:spPr>
        <p:txBody>
          <a:bodyPr/>
          <a:lstStyle/>
          <a:p>
            <a:pPr eaLnBrk="1" hangingPunct="1"/>
            <a:r>
              <a:rPr lang="en-US" sz="4000" dirty="0" smtClean="0"/>
              <a:t>DSP Market – </a:t>
            </a:r>
            <a:r>
              <a:rPr lang="sr-Latn-CS" sz="4000" dirty="0" smtClean="0"/>
              <a:t>zarade stanje 2017.</a:t>
            </a:r>
            <a:endParaRPr lang="en-US" sz="4000" dirty="0" smtClean="0"/>
          </a:p>
        </p:txBody>
      </p:sp>
      <p:sp>
        <p:nvSpPr>
          <p:cNvPr id="5125" name="Rectangle 3"/>
          <p:cNvSpPr>
            <a:spLocks noGrp="1" noChangeArrowheads="1"/>
          </p:cNvSpPr>
          <p:nvPr>
            <p:ph type="body" idx="4294967295"/>
          </p:nvPr>
        </p:nvSpPr>
        <p:spPr/>
        <p:txBody>
          <a:bodyPr/>
          <a:lstStyle/>
          <a:p>
            <a:pPr eaLnBrk="1" hangingPunct="1">
              <a:buFont typeface="Wingdings" pitchFamily="2" charset="2"/>
              <a:buNone/>
            </a:pPr>
            <a:r>
              <a:rPr lang="en-US" smtClean="0"/>
              <a:t> </a:t>
            </a:r>
          </a:p>
          <a:p>
            <a:pPr lvl="2" eaLnBrk="1" hangingPunct="1">
              <a:buFont typeface="Wingdings" pitchFamily="2" charset="2"/>
              <a:buNone/>
            </a:pPr>
            <a:endParaRPr lang="en-US" smtClean="0"/>
          </a:p>
          <a:p>
            <a:pPr eaLnBrk="1" hangingPunct="1">
              <a:buFont typeface="Wingdings" pitchFamily="2" charset="2"/>
              <a:buNone/>
            </a:pPr>
            <a:endParaRPr lang="en-US" smtClean="0"/>
          </a:p>
        </p:txBody>
      </p:sp>
      <p:sp>
        <p:nvSpPr>
          <p:cNvPr id="5126" name="Text Box 4"/>
          <p:cNvSpPr txBox="1">
            <a:spLocks noChangeArrowheads="1"/>
          </p:cNvSpPr>
          <p:nvPr/>
        </p:nvSpPr>
        <p:spPr bwMode="auto">
          <a:xfrm>
            <a:off x="533400" y="5867400"/>
            <a:ext cx="8610600" cy="244475"/>
          </a:xfrm>
          <a:prstGeom prst="rect">
            <a:avLst/>
          </a:prstGeom>
          <a:noFill/>
          <a:ln w="9525">
            <a:noFill/>
            <a:miter lim="800000"/>
            <a:headEnd/>
            <a:tailEnd/>
          </a:ln>
        </p:spPr>
        <p:txBody>
          <a:bodyPr>
            <a:spAutoFit/>
          </a:bodyPr>
          <a:lstStyle/>
          <a:p>
            <a:pPr eaLnBrk="1" hangingPunct="1">
              <a:spcBef>
                <a:spcPct val="50000"/>
              </a:spcBef>
            </a:pPr>
            <a:r>
              <a:rPr lang="en-US" sz="1000" b="1">
                <a:latin typeface="Tahoma" pitchFamily="34" charset="0"/>
                <a:hlinkClick r:id="rId4"/>
              </a:rPr>
              <a:t>http://www.marketsandmarkets.com/Market-Reports/digital-signal-processors-market-794.html</a:t>
            </a:r>
            <a:endParaRPr lang="en-US" sz="1000" b="1">
              <a:latin typeface="Tahoma" pitchFamily="34" charset="0"/>
            </a:endParaRPr>
          </a:p>
        </p:txBody>
      </p:sp>
      <p:sp>
        <p:nvSpPr>
          <p:cNvPr id="5127" name="Text Box 5"/>
          <p:cNvSpPr txBox="1">
            <a:spLocks noChangeArrowheads="1"/>
          </p:cNvSpPr>
          <p:nvPr/>
        </p:nvSpPr>
        <p:spPr bwMode="auto">
          <a:xfrm>
            <a:off x="609600" y="3810000"/>
            <a:ext cx="7772400" cy="336550"/>
          </a:xfrm>
          <a:prstGeom prst="rect">
            <a:avLst/>
          </a:prstGeom>
          <a:noFill/>
          <a:ln w="9525">
            <a:noFill/>
            <a:miter lim="800000"/>
            <a:headEnd/>
            <a:tailEnd/>
          </a:ln>
        </p:spPr>
        <p:txBody>
          <a:bodyPr>
            <a:spAutoFit/>
          </a:bodyPr>
          <a:lstStyle/>
          <a:p>
            <a:pPr eaLnBrk="1" hangingPunct="1">
              <a:spcBef>
                <a:spcPct val="50000"/>
              </a:spcBef>
            </a:pPr>
            <a:endParaRPr lang="en-US" sz="1600" b="1">
              <a:latin typeface="Tahoma" pitchFamily="34" charset="0"/>
            </a:endParaRPr>
          </a:p>
        </p:txBody>
      </p:sp>
      <p:graphicFrame>
        <p:nvGraphicFramePr>
          <p:cNvPr id="5122" name="Object 15"/>
          <p:cNvGraphicFramePr>
            <a:graphicFrameLocks noGrp="1" noChangeAspect="1"/>
          </p:cNvGraphicFramePr>
          <p:nvPr>
            <p:ph idx="1"/>
          </p:nvPr>
        </p:nvGraphicFramePr>
        <p:xfrm>
          <a:off x="881063" y="1130300"/>
          <a:ext cx="7381875" cy="4737100"/>
        </p:xfrm>
        <a:graphic>
          <a:graphicData uri="http://schemas.openxmlformats.org/presentationml/2006/ole">
            <p:oleObj spid="_x0000_s5142" name="Worksheet" r:id="rId5" imgW="11315768" imgH="7267516" progId="Excel.Sheet.8">
              <p:embed/>
            </p:oleObj>
          </a:graphicData>
        </a:graphic>
      </p:graphicFrame>
      <p:sp>
        <p:nvSpPr>
          <p:cNvPr id="8" name="TextBox 7"/>
          <p:cNvSpPr txBox="1"/>
          <p:nvPr/>
        </p:nvSpPr>
        <p:spPr>
          <a:xfrm>
            <a:off x="7772400" y="2556075"/>
            <a:ext cx="383118" cy="184666"/>
          </a:xfrm>
          <a:prstGeom prst="rect">
            <a:avLst/>
          </a:prstGeom>
          <a:solidFill>
            <a:schemeClr val="bg1"/>
          </a:solidFill>
        </p:spPr>
        <p:txBody>
          <a:bodyPr wrap="none" lIns="0" tIns="0" rIns="0" bIns="0" rtlCol="0">
            <a:spAutoFit/>
          </a:bodyPr>
          <a:lstStyle/>
          <a:p>
            <a:r>
              <a:rPr lang="sr-Latn-CS" sz="1200" dirty="0" smtClean="0"/>
              <a:t>2017.</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11"/>
          </p:nvPr>
        </p:nvSpPr>
        <p:spPr>
          <a:noFill/>
        </p:spPr>
        <p:txBody>
          <a:bodyPr/>
          <a:lstStyle/>
          <a:p>
            <a:fld id="{CF3199EE-4C01-4EF0-B687-A18771E883A9}" type="slidenum">
              <a:rPr lang="en-US" smtClean="0">
                <a:cs typeface="Arial" pitchFamily="34" charset="0"/>
              </a:rPr>
              <a:pPr/>
              <a:t>21</a:t>
            </a:fld>
            <a:endParaRPr lang="en-US" smtClean="0">
              <a:cs typeface="Arial" pitchFamily="34" charset="0"/>
            </a:endParaRPr>
          </a:p>
        </p:txBody>
      </p:sp>
      <p:sp>
        <p:nvSpPr>
          <p:cNvPr id="6149" name="Rectangle 2"/>
          <p:cNvSpPr>
            <a:spLocks noGrp="1" noChangeArrowheads="1"/>
          </p:cNvSpPr>
          <p:nvPr>
            <p:ph type="title"/>
          </p:nvPr>
        </p:nvSpPr>
        <p:spPr>
          <a:xfrm>
            <a:off x="381000" y="381000"/>
            <a:ext cx="8229600" cy="762000"/>
          </a:xfrm>
        </p:spPr>
        <p:txBody>
          <a:bodyPr/>
          <a:lstStyle/>
          <a:p>
            <a:pPr eaLnBrk="1" hangingPunct="1"/>
            <a:r>
              <a:rPr lang="en-US" smtClean="0"/>
              <a:t>DSP Market </a:t>
            </a:r>
            <a:r>
              <a:rPr lang="sr-Latn-CS" smtClean="0"/>
              <a:t>- </a:t>
            </a:r>
            <a:r>
              <a:rPr lang="en-US" smtClean="0"/>
              <a:t>k</a:t>
            </a:r>
            <a:r>
              <a:rPr lang="sr-Latn-CS" smtClean="0"/>
              <a:t>ompanije</a:t>
            </a:r>
            <a:endParaRPr lang="en-US" smtClean="0"/>
          </a:p>
        </p:txBody>
      </p:sp>
      <p:graphicFrame>
        <p:nvGraphicFramePr>
          <p:cNvPr id="6146" name="Object 3"/>
          <p:cNvGraphicFramePr>
            <a:graphicFrameLocks noGrp="1" noChangeAspect="1"/>
          </p:cNvGraphicFramePr>
          <p:nvPr>
            <p:ph sz="half" idx="1"/>
          </p:nvPr>
        </p:nvGraphicFramePr>
        <p:xfrm>
          <a:off x="304800" y="1905000"/>
          <a:ext cx="4114800" cy="3254375"/>
        </p:xfrm>
        <a:graphic>
          <a:graphicData uri="http://schemas.openxmlformats.org/presentationml/2006/ole">
            <p:oleObj spid="_x0000_s6186" name="Chart" r:id="rId4" imgW="4905355" imgH="3628968" progId="Excel.Sheet.8">
              <p:embed/>
            </p:oleObj>
          </a:graphicData>
        </a:graphic>
      </p:graphicFrame>
      <p:sp>
        <p:nvSpPr>
          <p:cNvPr id="6150" name="Text Box 5"/>
          <p:cNvSpPr txBox="1">
            <a:spLocks noChangeArrowheads="1"/>
          </p:cNvSpPr>
          <p:nvPr/>
        </p:nvSpPr>
        <p:spPr bwMode="auto">
          <a:xfrm>
            <a:off x="457200" y="5334000"/>
            <a:ext cx="7543800" cy="623888"/>
          </a:xfrm>
          <a:prstGeom prst="rect">
            <a:avLst/>
          </a:prstGeom>
          <a:noFill/>
          <a:ln w="9525">
            <a:noFill/>
            <a:miter lim="800000"/>
            <a:headEnd/>
            <a:tailEnd/>
          </a:ln>
        </p:spPr>
        <p:txBody>
          <a:bodyPr>
            <a:spAutoFit/>
          </a:bodyPr>
          <a:lstStyle/>
          <a:p>
            <a:pPr eaLnBrk="1" hangingPunct="1">
              <a:spcBef>
                <a:spcPct val="50000"/>
              </a:spcBef>
            </a:pPr>
            <a:r>
              <a:rPr lang="en-US" sz="1400">
                <a:latin typeface="Tahoma" pitchFamily="34" charset="0"/>
              </a:rPr>
              <a:t>Ref: Forward Concepts</a:t>
            </a:r>
          </a:p>
          <a:p>
            <a:pPr eaLnBrk="1" hangingPunct="1">
              <a:spcBef>
                <a:spcPct val="50000"/>
              </a:spcBef>
            </a:pPr>
            <a:r>
              <a:rPr lang="en-US" sz="1400">
                <a:solidFill>
                  <a:schemeClr val="tx2"/>
                </a:solidFill>
                <a:latin typeface="Tahoma" pitchFamily="34" charset="0"/>
                <a:hlinkClick r:id="rId5"/>
              </a:rPr>
              <a:t>http://www.fwdconcepts.com/Pages/press42.htm</a:t>
            </a:r>
            <a:endParaRPr lang="en-US" sz="1400">
              <a:solidFill>
                <a:schemeClr val="tx2"/>
              </a:solidFill>
              <a:latin typeface="Tahoma" pitchFamily="34" charset="0"/>
            </a:endParaRPr>
          </a:p>
        </p:txBody>
      </p:sp>
      <p:sp>
        <p:nvSpPr>
          <p:cNvPr id="6151" name="Text Box 6"/>
          <p:cNvSpPr txBox="1">
            <a:spLocks noChangeArrowheads="1"/>
          </p:cNvSpPr>
          <p:nvPr/>
        </p:nvSpPr>
        <p:spPr bwMode="auto">
          <a:xfrm>
            <a:off x="990600" y="4572000"/>
            <a:ext cx="3227388"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Total Market = $7,133 Million</a:t>
            </a:r>
          </a:p>
        </p:txBody>
      </p:sp>
      <p:graphicFrame>
        <p:nvGraphicFramePr>
          <p:cNvPr id="6147" name="Object 7"/>
          <p:cNvGraphicFramePr>
            <a:graphicFrameLocks noGrp="1" noChangeAspect="1"/>
          </p:cNvGraphicFramePr>
          <p:nvPr>
            <p:ph sz="half" idx="2"/>
          </p:nvPr>
        </p:nvGraphicFramePr>
        <p:xfrm>
          <a:off x="4572000" y="1905000"/>
          <a:ext cx="4191000" cy="3276600"/>
        </p:xfrm>
        <a:graphic>
          <a:graphicData uri="http://schemas.openxmlformats.org/presentationml/2006/ole">
            <p:oleObj spid="_x0000_s6187" name="Chart" r:id="rId6" imgW="4905355" imgH="3628968" progId="Excel.Sheet.8">
              <p:embed/>
            </p:oleObj>
          </a:graphicData>
        </a:graphic>
      </p:graphicFrame>
      <p:sp>
        <p:nvSpPr>
          <p:cNvPr id="6152" name="Text Box 8"/>
          <p:cNvSpPr txBox="1">
            <a:spLocks noChangeArrowheads="1"/>
          </p:cNvSpPr>
          <p:nvPr/>
        </p:nvSpPr>
        <p:spPr bwMode="auto">
          <a:xfrm>
            <a:off x="4926013" y="4572000"/>
            <a:ext cx="3227387"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Total Market = $5,641 Million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1"/>
          </p:nvPr>
        </p:nvSpPr>
        <p:spPr>
          <a:noFill/>
        </p:spPr>
        <p:txBody>
          <a:bodyPr/>
          <a:lstStyle/>
          <a:p>
            <a:fld id="{402CFCC5-92B2-4DEC-BC0D-2EAFFD5174C7}" type="slidenum">
              <a:rPr lang="en-US" smtClean="0">
                <a:cs typeface="Arial" pitchFamily="34" charset="0"/>
              </a:rPr>
              <a:pPr/>
              <a:t>22</a:t>
            </a:fld>
            <a:endParaRPr lang="en-US" smtClean="0">
              <a:cs typeface="Arial" pitchFamily="34" charset="0"/>
            </a:endParaRPr>
          </a:p>
        </p:txBody>
      </p:sp>
      <p:sp>
        <p:nvSpPr>
          <p:cNvPr id="7172" name="Rectangle 2"/>
          <p:cNvSpPr>
            <a:spLocks noGrp="1" noChangeArrowheads="1"/>
          </p:cNvSpPr>
          <p:nvPr>
            <p:ph type="title"/>
          </p:nvPr>
        </p:nvSpPr>
        <p:spPr>
          <a:xfrm>
            <a:off x="381000" y="304800"/>
            <a:ext cx="7924800" cy="914400"/>
          </a:xfrm>
        </p:spPr>
        <p:txBody>
          <a:bodyPr/>
          <a:lstStyle/>
          <a:p>
            <a:pPr eaLnBrk="1" hangingPunct="1"/>
            <a:r>
              <a:rPr lang="sr-Latn-CS" smtClean="0"/>
              <a:t>Prodaja </a:t>
            </a:r>
            <a:r>
              <a:rPr lang="en-US" smtClean="0"/>
              <a:t>DSP</a:t>
            </a:r>
            <a:r>
              <a:rPr lang="sr-Latn-CS" smtClean="0"/>
              <a:t> (podaci iz 2009.)</a:t>
            </a:r>
            <a:endParaRPr lang="en-US" smtClean="0"/>
          </a:p>
        </p:txBody>
      </p:sp>
      <p:graphicFrame>
        <p:nvGraphicFramePr>
          <p:cNvPr id="7170" name="Object 4"/>
          <p:cNvGraphicFramePr>
            <a:graphicFrameLocks noChangeAspect="1"/>
          </p:cNvGraphicFramePr>
          <p:nvPr/>
        </p:nvGraphicFramePr>
        <p:xfrm>
          <a:off x="1752600" y="1752600"/>
          <a:ext cx="5191125" cy="3019425"/>
        </p:xfrm>
        <a:graphic>
          <a:graphicData uri="http://schemas.openxmlformats.org/presentationml/2006/ole">
            <p:oleObj spid="_x0000_s7190" name="Chart" r:id="rId4" imgW="5191282" imgH="2943058" progId="Excel.Sheet.8">
              <p:embed/>
            </p:oleObj>
          </a:graphicData>
        </a:graphic>
      </p:graphicFrame>
      <p:sp>
        <p:nvSpPr>
          <p:cNvPr id="7173" name="Text Box 5"/>
          <p:cNvSpPr txBox="1">
            <a:spLocks noChangeArrowheads="1"/>
          </p:cNvSpPr>
          <p:nvPr/>
        </p:nvSpPr>
        <p:spPr bwMode="auto">
          <a:xfrm>
            <a:off x="457200" y="5562600"/>
            <a:ext cx="7543800" cy="549275"/>
          </a:xfrm>
          <a:prstGeom prst="rect">
            <a:avLst/>
          </a:prstGeom>
          <a:noFill/>
          <a:ln w="9525">
            <a:noFill/>
            <a:miter lim="800000"/>
            <a:headEnd/>
            <a:tailEnd/>
          </a:ln>
        </p:spPr>
        <p:txBody>
          <a:bodyPr>
            <a:spAutoFit/>
          </a:bodyPr>
          <a:lstStyle/>
          <a:p>
            <a:pPr eaLnBrk="1" hangingPunct="1">
              <a:spcBef>
                <a:spcPct val="50000"/>
              </a:spcBef>
            </a:pPr>
            <a:r>
              <a:rPr lang="en-US" sz="1200">
                <a:latin typeface="Tahoma" pitchFamily="34" charset="0"/>
              </a:rPr>
              <a:t>Ref: Forward Concepts</a:t>
            </a:r>
          </a:p>
          <a:p>
            <a:pPr eaLnBrk="1" hangingPunct="1">
              <a:spcBef>
                <a:spcPct val="50000"/>
              </a:spcBef>
            </a:pPr>
            <a:r>
              <a:rPr lang="en-US" sz="1200">
                <a:solidFill>
                  <a:schemeClr val="tx2"/>
                </a:solidFill>
                <a:latin typeface="Tahoma" pitchFamily="34" charset="0"/>
                <a:hlinkClick r:id="rId5"/>
              </a:rPr>
              <a:t>http://www.fwdconcepts.com/Pages/press42.htm</a:t>
            </a:r>
            <a:endParaRPr lang="en-US" sz="1200">
              <a:solidFill>
                <a:schemeClr val="tx2"/>
              </a:solidFill>
              <a:latin typeface="Tahoma" pitchFamily="34" charset="0"/>
            </a:endParaRPr>
          </a:p>
        </p:txBody>
      </p:sp>
      <p:pic>
        <p:nvPicPr>
          <p:cNvPr id="7174" name="Picture 35"/>
          <p:cNvPicPr>
            <a:picLocks noChangeAspect="1" noChangeArrowheads="1"/>
          </p:cNvPicPr>
          <p:nvPr/>
        </p:nvPicPr>
        <p:blipFill>
          <a:blip r:embed="rId6" cstate="print"/>
          <a:srcRect/>
          <a:stretch>
            <a:fillRect/>
          </a:stretch>
        </p:blipFill>
        <p:spPr bwMode="auto">
          <a:xfrm>
            <a:off x="3429000" y="5105400"/>
            <a:ext cx="5588000"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1"/>
          </p:nvPr>
        </p:nvSpPr>
        <p:spPr>
          <a:noFill/>
        </p:spPr>
        <p:txBody>
          <a:bodyPr/>
          <a:lstStyle/>
          <a:p>
            <a:fld id="{A6F1AC9D-7163-4DE2-B77B-53C8D3771F34}" type="slidenum">
              <a:rPr lang="en-US" smtClean="0">
                <a:cs typeface="Arial" pitchFamily="34" charset="0"/>
              </a:rPr>
              <a:pPr/>
              <a:t>23</a:t>
            </a:fld>
            <a:endParaRPr lang="en-US" smtClean="0">
              <a:cs typeface="Arial" pitchFamily="34" charset="0"/>
            </a:endParaRPr>
          </a:p>
        </p:txBody>
      </p:sp>
      <p:sp>
        <p:nvSpPr>
          <p:cNvPr id="8196" name="Rectangle 2"/>
          <p:cNvSpPr>
            <a:spLocks noGrp="1" noChangeArrowheads="1"/>
          </p:cNvSpPr>
          <p:nvPr>
            <p:ph type="title"/>
          </p:nvPr>
        </p:nvSpPr>
        <p:spPr>
          <a:xfrm>
            <a:off x="304800" y="304800"/>
            <a:ext cx="8610600" cy="609600"/>
          </a:xfrm>
        </p:spPr>
        <p:txBody>
          <a:bodyPr/>
          <a:lstStyle/>
          <a:p>
            <a:pPr eaLnBrk="1" hangingPunct="1"/>
            <a:r>
              <a:rPr lang="en-US" sz="4000" smtClean="0"/>
              <a:t>DSP Market – </a:t>
            </a:r>
            <a:r>
              <a:rPr lang="sr-Latn-CS" sz="4000" smtClean="0"/>
              <a:t>po primeni</a:t>
            </a:r>
            <a:r>
              <a:rPr lang="en-US" sz="4000" smtClean="0"/>
              <a:t> </a:t>
            </a:r>
            <a:r>
              <a:rPr lang="en-US" sz="3600" smtClean="0">
                <a:solidFill>
                  <a:schemeClr val="bg2"/>
                </a:solidFill>
              </a:rPr>
              <a:t>(iz 2006.)</a:t>
            </a:r>
          </a:p>
        </p:txBody>
      </p:sp>
      <p:sp>
        <p:nvSpPr>
          <p:cNvPr id="8197" name="Text Box 3"/>
          <p:cNvSpPr txBox="1">
            <a:spLocks noChangeArrowheads="1"/>
          </p:cNvSpPr>
          <p:nvPr/>
        </p:nvSpPr>
        <p:spPr bwMode="auto">
          <a:xfrm>
            <a:off x="304800" y="5505450"/>
            <a:ext cx="8001000" cy="852488"/>
          </a:xfrm>
          <a:prstGeom prst="rect">
            <a:avLst/>
          </a:prstGeom>
          <a:noFill/>
          <a:ln w="9525">
            <a:noFill/>
            <a:miter lim="800000"/>
            <a:headEnd/>
            <a:tailEnd/>
          </a:ln>
        </p:spPr>
        <p:txBody>
          <a:bodyPr>
            <a:spAutoFit/>
          </a:bodyPr>
          <a:lstStyle/>
          <a:p>
            <a:pPr eaLnBrk="1" hangingPunct="1"/>
            <a:r>
              <a:rPr lang="en-US" sz="1200">
                <a:latin typeface="Tahoma" pitchFamily="34" charset="0"/>
              </a:rPr>
              <a:t>Ref: IC Insights</a:t>
            </a:r>
          </a:p>
          <a:p>
            <a:pPr eaLnBrk="1" hangingPunct="1"/>
            <a:r>
              <a:rPr lang="en-US" sz="1200">
                <a:latin typeface="Tahoma" pitchFamily="34" charset="0"/>
                <a:hlinkClick r:id="rId4"/>
              </a:rPr>
              <a:t>http://www.icinsights.com/news/releases/press20051123.html</a:t>
            </a:r>
            <a:endParaRPr lang="en-US" sz="1200">
              <a:latin typeface="Tahoma" pitchFamily="34" charset="0"/>
            </a:endParaRPr>
          </a:p>
          <a:p>
            <a:pPr eaLnBrk="1" hangingPunct="1"/>
            <a:r>
              <a:rPr lang="en-US" sz="1200" b="1" baseline="30000">
                <a:solidFill>
                  <a:srgbClr val="CC3300"/>
                </a:solidFill>
                <a:latin typeface="Tahoma" pitchFamily="34" charset="0"/>
              </a:rPr>
              <a:t>*</a:t>
            </a:r>
            <a:r>
              <a:rPr lang="en-US" sz="1400" b="1">
                <a:solidFill>
                  <a:srgbClr val="CC3300"/>
                </a:solidFill>
              </a:rPr>
              <a:t> </a:t>
            </a:r>
            <a:r>
              <a:rPr lang="en-US" sz="1200">
                <a:latin typeface="Tahoma" pitchFamily="34" charset="0"/>
                <a:hlinkClick r:id="rId5"/>
              </a:rPr>
              <a:t>http://www.marketsandmarkets.com/Market-Reports/digital-signal-processors-market-794.html</a:t>
            </a:r>
            <a:endParaRPr lang="en-US" sz="1200">
              <a:latin typeface="Tahoma" pitchFamily="34" charset="0"/>
            </a:endParaRPr>
          </a:p>
          <a:p>
            <a:pPr eaLnBrk="1" hangingPunct="1"/>
            <a:endParaRPr lang="en-US" sz="1200">
              <a:latin typeface="Tahoma" pitchFamily="34" charset="0"/>
            </a:endParaRPr>
          </a:p>
        </p:txBody>
      </p:sp>
      <p:graphicFrame>
        <p:nvGraphicFramePr>
          <p:cNvPr id="8194" name="Object 4"/>
          <p:cNvGraphicFramePr>
            <a:graphicFrameLocks noGrp="1" noChangeAspect="1"/>
          </p:cNvGraphicFramePr>
          <p:nvPr>
            <p:ph idx="1"/>
          </p:nvPr>
        </p:nvGraphicFramePr>
        <p:xfrm>
          <a:off x="3048000" y="1295400"/>
          <a:ext cx="5762625" cy="4314825"/>
        </p:xfrm>
        <a:graphic>
          <a:graphicData uri="http://schemas.openxmlformats.org/presentationml/2006/ole">
            <p:oleObj spid="_x0000_s8214" name="Chart" r:id="rId6" imgW="6143485" imgH="4600553" progId="Excel.Sheet.8">
              <p:embed/>
            </p:oleObj>
          </a:graphicData>
        </a:graphic>
      </p:graphicFrame>
      <p:sp>
        <p:nvSpPr>
          <p:cNvPr id="356357" name="Text Box 5"/>
          <p:cNvSpPr txBox="1">
            <a:spLocks noChangeArrowheads="1"/>
          </p:cNvSpPr>
          <p:nvPr/>
        </p:nvSpPr>
        <p:spPr bwMode="auto">
          <a:xfrm>
            <a:off x="152400" y="1066800"/>
            <a:ext cx="2895600" cy="942975"/>
          </a:xfrm>
          <a:prstGeom prst="rect">
            <a:avLst/>
          </a:prstGeom>
          <a:noFill/>
          <a:ln w="9525">
            <a:noFill/>
            <a:miter lim="800000"/>
            <a:headEnd/>
            <a:tailEnd/>
          </a:ln>
        </p:spPr>
        <p:txBody>
          <a:bodyPr>
            <a:spAutoFit/>
          </a:bodyPr>
          <a:lstStyle/>
          <a:p>
            <a:pPr eaLnBrk="1" hangingPunct="1"/>
            <a:r>
              <a:rPr lang="sr-Latn-CS" sz="1400">
                <a:solidFill>
                  <a:schemeClr val="bg2"/>
                </a:solidFill>
                <a:latin typeface="Tahoma" pitchFamily="34" charset="0"/>
              </a:rPr>
              <a:t>Procenat primena u telekomunikacijama:</a:t>
            </a:r>
            <a:endParaRPr lang="en-US" sz="1400">
              <a:solidFill>
                <a:schemeClr val="bg2"/>
              </a:solidFill>
              <a:latin typeface="Tahoma" pitchFamily="34" charset="0"/>
            </a:endParaRPr>
          </a:p>
          <a:p>
            <a:pPr eaLnBrk="1" hangingPunct="1"/>
            <a:r>
              <a:rPr lang="sr-Latn-CS" sz="1400">
                <a:solidFill>
                  <a:schemeClr val="bg2"/>
                </a:solidFill>
                <a:latin typeface="Tahoma" pitchFamily="34" charset="0"/>
              </a:rPr>
              <a:t>Sa</a:t>
            </a:r>
            <a:r>
              <a:rPr lang="en-US" sz="1400" b="1">
                <a:solidFill>
                  <a:schemeClr val="hlink"/>
                </a:solidFill>
                <a:latin typeface="Tahoma" pitchFamily="34" charset="0"/>
              </a:rPr>
              <a:t> </a:t>
            </a:r>
            <a:r>
              <a:rPr lang="en-US" sz="1400" b="1">
                <a:solidFill>
                  <a:srgbClr val="993300"/>
                </a:solidFill>
                <a:latin typeface="Tahoma" pitchFamily="34" charset="0"/>
              </a:rPr>
              <a:t>68.3%</a:t>
            </a:r>
            <a:r>
              <a:rPr lang="en-US" sz="1400" b="1">
                <a:solidFill>
                  <a:schemeClr val="hlink"/>
                </a:solidFill>
                <a:latin typeface="Tahoma" pitchFamily="34" charset="0"/>
              </a:rPr>
              <a:t> </a:t>
            </a:r>
            <a:r>
              <a:rPr lang="sr-Latn-CS" sz="1400" b="1">
                <a:solidFill>
                  <a:schemeClr val="bg2"/>
                </a:solidFill>
                <a:latin typeface="Tahoma" pitchFamily="34" charset="0"/>
              </a:rPr>
              <a:t>u</a:t>
            </a:r>
            <a:r>
              <a:rPr lang="en-US" sz="1400" b="1">
                <a:solidFill>
                  <a:schemeClr val="bg2"/>
                </a:solidFill>
                <a:latin typeface="Tahoma" pitchFamily="34" charset="0"/>
              </a:rPr>
              <a:t> 2003</a:t>
            </a:r>
            <a:r>
              <a:rPr lang="sr-Latn-CS" sz="1400" b="1">
                <a:solidFill>
                  <a:schemeClr val="bg2"/>
                </a:solidFill>
                <a:latin typeface="Tahoma" pitchFamily="34" charset="0"/>
              </a:rPr>
              <a:t>.</a:t>
            </a:r>
            <a:r>
              <a:rPr lang="en-US" sz="1400" b="1">
                <a:solidFill>
                  <a:schemeClr val="bg2"/>
                </a:solidFill>
                <a:latin typeface="Tahoma" pitchFamily="34" charset="0"/>
              </a:rPr>
              <a:t> </a:t>
            </a:r>
            <a:r>
              <a:rPr lang="sr-Latn-CS" sz="1400">
                <a:solidFill>
                  <a:schemeClr val="bg2"/>
                </a:solidFill>
                <a:latin typeface="Tahoma" pitchFamily="34" charset="0"/>
              </a:rPr>
              <a:t>na</a:t>
            </a:r>
            <a:r>
              <a:rPr lang="en-US" sz="1400">
                <a:solidFill>
                  <a:schemeClr val="bg2"/>
                </a:solidFill>
                <a:latin typeface="Tahoma" pitchFamily="34" charset="0"/>
              </a:rPr>
              <a:t> </a:t>
            </a:r>
            <a:r>
              <a:rPr lang="sr-Latn-CS" sz="1400">
                <a:solidFill>
                  <a:schemeClr val="bg2"/>
                </a:solidFill>
                <a:latin typeface="Tahoma" pitchFamily="34" charset="0"/>
              </a:rPr>
              <a:t>skoro</a:t>
            </a:r>
            <a:r>
              <a:rPr lang="sr-Latn-CS" sz="1400" b="1">
                <a:solidFill>
                  <a:schemeClr val="bg2"/>
                </a:solidFill>
                <a:latin typeface="Tahoma" pitchFamily="34" charset="0"/>
              </a:rPr>
              <a:t> </a:t>
            </a:r>
            <a:r>
              <a:rPr lang="en-US" sz="1400" b="1">
                <a:solidFill>
                  <a:srgbClr val="993300"/>
                </a:solidFill>
                <a:latin typeface="Tahoma" pitchFamily="34" charset="0"/>
              </a:rPr>
              <a:t>82%</a:t>
            </a:r>
            <a:r>
              <a:rPr lang="en-US" sz="1400" b="1">
                <a:solidFill>
                  <a:schemeClr val="bg2"/>
                </a:solidFill>
                <a:latin typeface="Tahoma" pitchFamily="34" charset="0"/>
              </a:rPr>
              <a:t> </a:t>
            </a:r>
            <a:r>
              <a:rPr lang="sr-Latn-CS" sz="1400" b="1">
                <a:solidFill>
                  <a:schemeClr val="bg2"/>
                </a:solidFill>
                <a:latin typeface="Tahoma" pitchFamily="34" charset="0"/>
              </a:rPr>
              <a:t>u</a:t>
            </a:r>
            <a:r>
              <a:rPr lang="en-US" sz="1400" b="1">
                <a:solidFill>
                  <a:schemeClr val="bg2"/>
                </a:solidFill>
                <a:latin typeface="Tahoma" pitchFamily="34" charset="0"/>
              </a:rPr>
              <a:t> 2005.</a:t>
            </a:r>
          </a:p>
        </p:txBody>
      </p:sp>
      <p:sp>
        <p:nvSpPr>
          <p:cNvPr id="356358" name="Text Box 6"/>
          <p:cNvSpPr txBox="1">
            <a:spLocks noChangeArrowheads="1"/>
          </p:cNvSpPr>
          <p:nvPr/>
        </p:nvSpPr>
        <p:spPr bwMode="auto">
          <a:xfrm>
            <a:off x="0" y="2438400"/>
            <a:ext cx="3048000" cy="2857500"/>
          </a:xfrm>
          <a:prstGeom prst="rect">
            <a:avLst/>
          </a:prstGeom>
          <a:noFill/>
          <a:ln w="9525">
            <a:noFill/>
            <a:miter lim="800000"/>
            <a:headEnd/>
            <a:tailEnd/>
          </a:ln>
        </p:spPr>
        <p:txBody>
          <a:bodyPr>
            <a:spAutoFit/>
          </a:bodyPr>
          <a:lstStyle/>
          <a:p>
            <a:pPr marL="342900" indent="-342900" eaLnBrk="1" hangingPunct="1"/>
            <a:r>
              <a:rPr lang="sr-Latn-CS" sz="1400" b="1">
                <a:latin typeface="Tahoma" pitchFamily="34" charset="0"/>
              </a:rPr>
              <a:t>Očekivanja</a:t>
            </a:r>
            <a:r>
              <a:rPr lang="en-US" sz="1400" b="1">
                <a:latin typeface="Tahoma" pitchFamily="34" charset="0"/>
              </a:rPr>
              <a:t>:</a:t>
            </a:r>
          </a:p>
          <a:p>
            <a:pPr marL="342900" indent="-342900" eaLnBrk="1" hangingPunct="1">
              <a:buFontTx/>
              <a:buAutoNum type="arabicParenR"/>
            </a:pPr>
            <a:r>
              <a:rPr lang="en-US" sz="1400" b="1">
                <a:latin typeface="Tahoma" pitchFamily="34" charset="0"/>
              </a:rPr>
              <a:t>DSP market </a:t>
            </a:r>
            <a:r>
              <a:rPr lang="sr-Latn-CS" sz="1400" b="1">
                <a:latin typeface="Tahoma" pitchFamily="34" charset="0"/>
              </a:rPr>
              <a:t>će rasti po stopi od</a:t>
            </a:r>
            <a:r>
              <a:rPr lang="en-US" sz="1400" b="1">
                <a:latin typeface="Tahoma" pitchFamily="34" charset="0"/>
              </a:rPr>
              <a:t> 9% </a:t>
            </a:r>
            <a:r>
              <a:rPr lang="sr-Latn-CS" sz="1400" b="1">
                <a:latin typeface="Tahoma" pitchFamily="34" charset="0"/>
              </a:rPr>
              <a:t>u</a:t>
            </a:r>
            <a:r>
              <a:rPr lang="en-US" sz="1400" b="1">
                <a:latin typeface="Tahoma" pitchFamily="34" charset="0"/>
              </a:rPr>
              <a:t> 2006</a:t>
            </a:r>
            <a:r>
              <a:rPr lang="sr-Latn-CS" sz="1400" b="1">
                <a:latin typeface="Tahoma" pitchFamily="34" charset="0"/>
              </a:rPr>
              <a:t>.</a:t>
            </a:r>
            <a:endParaRPr lang="en-US" sz="1400" b="1">
              <a:latin typeface="Tahoma" pitchFamily="34" charset="0"/>
            </a:endParaRPr>
          </a:p>
          <a:p>
            <a:pPr marL="342900" indent="-342900" eaLnBrk="1" hangingPunct="1">
              <a:buFontTx/>
              <a:buAutoNum type="arabicParenR"/>
            </a:pPr>
            <a:r>
              <a:rPr lang="sr-Latn-CS" sz="1400" b="1">
                <a:latin typeface="Tahoma" pitchFamily="34" charset="0"/>
              </a:rPr>
              <a:t>I nastavkom rasta </a:t>
            </a:r>
            <a:r>
              <a:rPr lang="en-US" sz="1400" b="1">
                <a:latin typeface="Tahoma" pitchFamily="34" charset="0"/>
              </a:rPr>
              <a:t> </a:t>
            </a:r>
            <a:r>
              <a:rPr lang="sr-Latn-CS" sz="1400" b="1">
                <a:latin typeface="Tahoma" pitchFamily="34" charset="0"/>
              </a:rPr>
              <a:t>od </a:t>
            </a:r>
            <a:r>
              <a:rPr lang="en-US" sz="1400" b="1">
                <a:latin typeface="Tahoma" pitchFamily="34" charset="0"/>
              </a:rPr>
              <a:t>18% </a:t>
            </a:r>
            <a:r>
              <a:rPr lang="sr-Latn-CS" sz="1400" b="1">
                <a:latin typeface="Tahoma" pitchFamily="34" charset="0"/>
              </a:rPr>
              <a:t>u</a:t>
            </a:r>
            <a:r>
              <a:rPr lang="en-US" sz="1400" b="1">
                <a:latin typeface="Tahoma" pitchFamily="34" charset="0"/>
              </a:rPr>
              <a:t>  2007.</a:t>
            </a:r>
          </a:p>
          <a:p>
            <a:pPr marL="342900" indent="-342900" eaLnBrk="1" hangingPunct="1">
              <a:buFontTx/>
              <a:buAutoNum type="arabicParenR"/>
            </a:pPr>
            <a:r>
              <a:rPr lang="sr-Latn-CS" sz="1400" b="1">
                <a:latin typeface="Tahoma" pitchFamily="34" charset="0"/>
              </a:rPr>
              <a:t>I čak 27%</a:t>
            </a:r>
            <a:r>
              <a:rPr lang="en-US" sz="1400" b="1">
                <a:latin typeface="Tahoma" pitchFamily="34" charset="0"/>
              </a:rPr>
              <a:t>  2008</a:t>
            </a:r>
          </a:p>
          <a:p>
            <a:pPr marL="342900" indent="-342900" eaLnBrk="1" hangingPunct="1"/>
            <a:endParaRPr lang="en-US" sz="1400" b="1">
              <a:latin typeface="Tahoma" pitchFamily="34" charset="0"/>
            </a:endParaRPr>
          </a:p>
          <a:p>
            <a:pPr marL="342900" indent="-342900" eaLnBrk="1" hangingPunct="1"/>
            <a:r>
              <a:rPr lang="en-US" sz="1400" b="1">
                <a:solidFill>
                  <a:schemeClr val="bg2"/>
                </a:solidFill>
                <a:latin typeface="Tahoma" pitchFamily="34" charset="0"/>
              </a:rPr>
              <a:t>Ostvareni rast </a:t>
            </a:r>
            <a:r>
              <a:rPr lang="en-US" sz="1400" b="1" baseline="30000">
                <a:solidFill>
                  <a:srgbClr val="CC3300"/>
                </a:solidFill>
                <a:latin typeface="Tahoma" pitchFamily="34" charset="0"/>
              </a:rPr>
              <a:t>*</a:t>
            </a:r>
            <a:r>
              <a:rPr lang="en-US" sz="1400" b="1">
                <a:solidFill>
                  <a:schemeClr val="bg2"/>
                </a:solidFill>
                <a:latin typeface="Tahoma" pitchFamily="34" charset="0"/>
              </a:rPr>
              <a:t>:</a:t>
            </a:r>
          </a:p>
          <a:p>
            <a:pPr marL="342900" indent="-342900" eaLnBrk="1" hangingPunct="1"/>
            <a:r>
              <a:rPr lang="en-US" sz="1400" b="1">
                <a:solidFill>
                  <a:schemeClr val="bg2"/>
                </a:solidFill>
                <a:latin typeface="Tahoma" pitchFamily="34" charset="0"/>
              </a:rPr>
              <a:t>	2006. – 10%</a:t>
            </a:r>
          </a:p>
          <a:p>
            <a:pPr marL="342900" indent="-342900" eaLnBrk="1" hangingPunct="1"/>
            <a:r>
              <a:rPr lang="en-US" sz="1400" b="1">
                <a:solidFill>
                  <a:schemeClr val="bg2"/>
                </a:solidFill>
                <a:latin typeface="Tahoma" pitchFamily="34" charset="0"/>
              </a:rPr>
              <a:t>	2007. – 16%</a:t>
            </a:r>
          </a:p>
          <a:p>
            <a:pPr marL="342900" indent="-342900" eaLnBrk="1" hangingPunct="1"/>
            <a:r>
              <a:rPr lang="en-US" sz="1400" b="1">
                <a:solidFill>
                  <a:schemeClr val="bg2"/>
                </a:solidFill>
                <a:latin typeface="Tahoma" pitchFamily="34" charset="0"/>
              </a:rPr>
              <a:t>	2008. – 23%</a:t>
            </a:r>
          </a:p>
          <a:p>
            <a:pPr marL="342900" indent="-342900" eaLnBrk="1" hangingPunct="1"/>
            <a:r>
              <a:rPr lang="en-US" sz="1400" b="1">
                <a:solidFill>
                  <a:schemeClr val="bg2"/>
                </a:solidFill>
                <a:latin typeface="Tahoma" pitchFamily="34" charset="0"/>
              </a:rPr>
              <a:t>	2009. – 19%</a:t>
            </a:r>
          </a:p>
          <a:p>
            <a:pPr marL="342900" indent="-342900" eaLnBrk="1" hangingPunct="1"/>
            <a:endParaRPr lang="en-US" sz="1400" b="1">
              <a:solidFill>
                <a:schemeClr val="bg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6358">
                                            <p:txEl>
                                              <p:pRg st="5" end="5"/>
                                            </p:txEl>
                                          </p:spTgt>
                                        </p:tgtEl>
                                        <p:attrNameLst>
                                          <p:attrName>style.visibility</p:attrName>
                                        </p:attrNameLst>
                                      </p:cBhvr>
                                      <p:to>
                                        <p:strVal val="visible"/>
                                      </p:to>
                                    </p:set>
                                    <p:animEffect transition="in" filter="blinds(horizontal)">
                                      <p:cBhvr>
                                        <p:cTn id="7" dur="500"/>
                                        <p:tgtEl>
                                          <p:spTgt spid="356358">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56358">
                                            <p:txEl>
                                              <p:pRg st="6" end="6"/>
                                            </p:txEl>
                                          </p:spTgt>
                                        </p:tgtEl>
                                        <p:attrNameLst>
                                          <p:attrName>style.visibility</p:attrName>
                                        </p:attrNameLst>
                                      </p:cBhvr>
                                      <p:to>
                                        <p:strVal val="visible"/>
                                      </p:to>
                                    </p:set>
                                    <p:animEffect transition="in" filter="blinds(horizontal)">
                                      <p:cBhvr>
                                        <p:cTn id="10" dur="500"/>
                                        <p:tgtEl>
                                          <p:spTgt spid="356358">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6358">
                                            <p:txEl>
                                              <p:pRg st="7" end="7"/>
                                            </p:txEl>
                                          </p:spTgt>
                                        </p:tgtEl>
                                        <p:attrNameLst>
                                          <p:attrName>style.visibility</p:attrName>
                                        </p:attrNameLst>
                                      </p:cBhvr>
                                      <p:to>
                                        <p:strVal val="visible"/>
                                      </p:to>
                                    </p:set>
                                    <p:animEffect transition="in" filter="blinds(horizontal)">
                                      <p:cBhvr>
                                        <p:cTn id="13" dur="500"/>
                                        <p:tgtEl>
                                          <p:spTgt spid="356358">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56358">
                                            <p:txEl>
                                              <p:pRg st="8" end="8"/>
                                            </p:txEl>
                                          </p:spTgt>
                                        </p:tgtEl>
                                        <p:attrNameLst>
                                          <p:attrName>style.visibility</p:attrName>
                                        </p:attrNameLst>
                                      </p:cBhvr>
                                      <p:to>
                                        <p:strVal val="visible"/>
                                      </p:to>
                                    </p:set>
                                    <p:animEffect transition="in" filter="blinds(horizontal)">
                                      <p:cBhvr>
                                        <p:cTn id="16" dur="500"/>
                                        <p:tgtEl>
                                          <p:spTgt spid="356358">
                                            <p:txEl>
                                              <p:pRg st="8" end="8"/>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56358">
                                            <p:txEl>
                                              <p:pRg st="9" end="9"/>
                                            </p:txEl>
                                          </p:spTgt>
                                        </p:tgtEl>
                                        <p:attrNameLst>
                                          <p:attrName>style.visibility</p:attrName>
                                        </p:attrNameLst>
                                      </p:cBhvr>
                                      <p:to>
                                        <p:strVal val="visible"/>
                                      </p:to>
                                    </p:set>
                                    <p:animEffect transition="in" filter="blinds(horizontal)">
                                      <p:cBhvr>
                                        <p:cTn id="19" dur="500"/>
                                        <p:tgtEl>
                                          <p:spTgt spid="356358">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6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a:noFill/>
        </p:spPr>
        <p:txBody>
          <a:bodyPr/>
          <a:lstStyle/>
          <a:p>
            <a:fld id="{64CE1C7C-9776-4BB5-BEA2-C933273B5C69}" type="slidenum">
              <a:rPr lang="en-US" smtClean="0">
                <a:cs typeface="Arial" pitchFamily="34" charset="0"/>
              </a:rPr>
              <a:pPr/>
              <a:t>24</a:t>
            </a:fld>
            <a:endParaRPr lang="en-US" smtClean="0">
              <a:cs typeface="Arial" pitchFamily="34" charset="0"/>
            </a:endParaRPr>
          </a:p>
        </p:txBody>
      </p:sp>
      <p:sp>
        <p:nvSpPr>
          <p:cNvPr id="27651" name="Rectangle 2"/>
          <p:cNvSpPr>
            <a:spLocks noGrp="1" noChangeArrowheads="1"/>
          </p:cNvSpPr>
          <p:nvPr>
            <p:ph type="title"/>
          </p:nvPr>
        </p:nvSpPr>
        <p:spPr>
          <a:xfrm>
            <a:off x="381000" y="381000"/>
            <a:ext cx="8763000" cy="609600"/>
          </a:xfrm>
        </p:spPr>
        <p:txBody>
          <a:bodyPr/>
          <a:lstStyle/>
          <a:p>
            <a:pPr eaLnBrk="1" hangingPunct="1"/>
            <a:r>
              <a:rPr lang="sr-Latn-CS" sz="3800" smtClean="0"/>
              <a:t>Potrebe za procesorskom snagom</a:t>
            </a:r>
            <a:endParaRPr lang="en-US" sz="3800" smtClean="0"/>
          </a:p>
        </p:txBody>
      </p:sp>
      <p:sp>
        <p:nvSpPr>
          <p:cNvPr id="27652" name="AutoShape 5"/>
          <p:cNvSpPr>
            <a:spLocks noChangeArrowheads="1"/>
          </p:cNvSpPr>
          <p:nvPr/>
        </p:nvSpPr>
        <p:spPr bwMode="auto">
          <a:xfrm rot="348231">
            <a:off x="762000" y="3810000"/>
            <a:ext cx="3581400" cy="2133600"/>
          </a:xfrm>
          <a:prstGeom prst="irregularSeal2">
            <a:avLst/>
          </a:prstGeom>
          <a:solidFill>
            <a:srgbClr val="EAEAEA"/>
          </a:solidFill>
          <a:ln w="9525">
            <a:solidFill>
              <a:schemeClr val="tx1"/>
            </a:solidFill>
            <a:miter lim="800000"/>
            <a:headEnd/>
            <a:tailEnd/>
          </a:ln>
        </p:spPr>
        <p:txBody>
          <a:bodyPr wrap="none" anchor="ctr"/>
          <a:lstStyle/>
          <a:p>
            <a:endParaRPr lang="en-US"/>
          </a:p>
        </p:txBody>
      </p:sp>
      <p:sp>
        <p:nvSpPr>
          <p:cNvPr id="27653" name="AutoShape 7"/>
          <p:cNvSpPr>
            <a:spLocks noChangeArrowheads="1"/>
          </p:cNvSpPr>
          <p:nvPr/>
        </p:nvSpPr>
        <p:spPr bwMode="auto">
          <a:xfrm rot="-1778681">
            <a:off x="3276600" y="3048000"/>
            <a:ext cx="2743200" cy="838200"/>
          </a:xfrm>
          <a:prstGeom prst="rightArrow">
            <a:avLst>
              <a:gd name="adj1" fmla="val 50000"/>
              <a:gd name="adj2" fmla="val 81818"/>
            </a:avLst>
          </a:prstGeom>
          <a:gradFill rotWithShape="1">
            <a:gsLst>
              <a:gs pos="0">
                <a:schemeClr val="bg1"/>
              </a:gs>
              <a:gs pos="100000">
                <a:srgbClr val="993300"/>
              </a:gs>
            </a:gsLst>
            <a:lin ang="0" scaled="1"/>
          </a:gradFill>
          <a:ln w="9525">
            <a:solidFill>
              <a:schemeClr val="tx1"/>
            </a:solidFill>
            <a:miter lim="800000"/>
            <a:headEnd/>
            <a:tailEnd/>
          </a:ln>
        </p:spPr>
        <p:txBody>
          <a:bodyPr wrap="none" anchor="ctr"/>
          <a:lstStyle/>
          <a:p>
            <a:endParaRPr lang="en-US"/>
          </a:p>
        </p:txBody>
      </p:sp>
      <p:sp>
        <p:nvSpPr>
          <p:cNvPr id="27654" name="Text Box 8"/>
          <p:cNvSpPr txBox="1">
            <a:spLocks noChangeArrowheads="1"/>
          </p:cNvSpPr>
          <p:nvPr/>
        </p:nvSpPr>
        <p:spPr bwMode="auto">
          <a:xfrm>
            <a:off x="1447800" y="4495800"/>
            <a:ext cx="2286000" cy="942975"/>
          </a:xfrm>
          <a:prstGeom prst="rect">
            <a:avLst/>
          </a:prstGeom>
          <a:noFill/>
          <a:ln w="9525">
            <a:noFill/>
            <a:miter lim="800000"/>
            <a:headEnd/>
            <a:tailEnd/>
          </a:ln>
        </p:spPr>
        <p:txBody>
          <a:bodyPr>
            <a:spAutoFit/>
          </a:bodyPr>
          <a:lstStyle/>
          <a:p>
            <a:pPr eaLnBrk="1" hangingPunct="1">
              <a:spcBef>
                <a:spcPct val="50000"/>
              </a:spcBef>
            </a:pPr>
            <a:r>
              <a:rPr lang="sr-Latn-CS" sz="1400" b="1">
                <a:solidFill>
                  <a:srgbClr val="993300"/>
                </a:solidFill>
              </a:rPr>
              <a:t>Mala potrošnja</a:t>
            </a:r>
            <a:endParaRPr lang="en-US" sz="1400" b="1">
              <a:solidFill>
                <a:srgbClr val="993300"/>
              </a:solidFill>
            </a:endParaRPr>
          </a:p>
          <a:p>
            <a:pPr eaLnBrk="1" hangingPunct="1">
              <a:spcBef>
                <a:spcPct val="50000"/>
              </a:spcBef>
            </a:pPr>
            <a:r>
              <a:rPr lang="sr-Latn-CS" sz="1400" b="1">
                <a:solidFill>
                  <a:srgbClr val="993300"/>
                </a:solidFill>
              </a:rPr>
              <a:t>Prosečne performanse</a:t>
            </a:r>
            <a:endParaRPr lang="en-US" sz="1400" b="1">
              <a:solidFill>
                <a:srgbClr val="993300"/>
              </a:solidFill>
            </a:endParaRPr>
          </a:p>
          <a:p>
            <a:pPr eaLnBrk="1" hangingPunct="1">
              <a:spcBef>
                <a:spcPct val="50000"/>
              </a:spcBef>
            </a:pPr>
            <a:r>
              <a:rPr lang="sr-Latn-CS" sz="1400" b="1">
                <a:solidFill>
                  <a:srgbClr val="993300"/>
                </a:solidFill>
              </a:rPr>
              <a:t>Niska cena</a:t>
            </a:r>
            <a:endParaRPr lang="en-US" sz="1400" b="1">
              <a:solidFill>
                <a:srgbClr val="993300"/>
              </a:solidFill>
            </a:endParaRPr>
          </a:p>
        </p:txBody>
      </p:sp>
      <p:sp>
        <p:nvSpPr>
          <p:cNvPr id="27655" name="AutoShape 9"/>
          <p:cNvSpPr>
            <a:spLocks noChangeArrowheads="1"/>
          </p:cNvSpPr>
          <p:nvPr/>
        </p:nvSpPr>
        <p:spPr bwMode="auto">
          <a:xfrm rot="889298">
            <a:off x="5334000" y="1143000"/>
            <a:ext cx="3581400" cy="2133600"/>
          </a:xfrm>
          <a:prstGeom prst="irregularSeal2">
            <a:avLst/>
          </a:prstGeom>
          <a:solidFill>
            <a:srgbClr val="EAEAEA"/>
          </a:solidFill>
          <a:ln w="9525">
            <a:solidFill>
              <a:schemeClr val="tx1"/>
            </a:solidFill>
            <a:miter lim="800000"/>
            <a:headEnd/>
            <a:tailEnd/>
          </a:ln>
        </p:spPr>
        <p:txBody>
          <a:bodyPr wrap="none" anchor="ctr"/>
          <a:lstStyle/>
          <a:p>
            <a:endParaRPr lang="en-US"/>
          </a:p>
        </p:txBody>
      </p:sp>
      <p:sp>
        <p:nvSpPr>
          <p:cNvPr id="27656" name="Text Box 10"/>
          <p:cNvSpPr txBox="1">
            <a:spLocks noChangeArrowheads="1"/>
          </p:cNvSpPr>
          <p:nvPr/>
        </p:nvSpPr>
        <p:spPr bwMode="auto">
          <a:xfrm>
            <a:off x="5943600" y="1828800"/>
            <a:ext cx="2514600" cy="942975"/>
          </a:xfrm>
          <a:prstGeom prst="rect">
            <a:avLst/>
          </a:prstGeom>
          <a:noFill/>
          <a:ln w="9525">
            <a:noFill/>
            <a:miter lim="800000"/>
            <a:headEnd/>
            <a:tailEnd/>
          </a:ln>
        </p:spPr>
        <p:txBody>
          <a:bodyPr>
            <a:spAutoFit/>
          </a:bodyPr>
          <a:lstStyle/>
          <a:p>
            <a:pPr eaLnBrk="1" hangingPunct="1">
              <a:spcBef>
                <a:spcPct val="50000"/>
              </a:spcBef>
            </a:pPr>
            <a:r>
              <a:rPr lang="en-US" sz="1400" b="1">
                <a:solidFill>
                  <a:srgbClr val="993300"/>
                </a:solidFill>
                <a:latin typeface="Tahoma" pitchFamily="34" charset="0"/>
              </a:rPr>
              <a:t>Ultra </a:t>
            </a:r>
            <a:r>
              <a:rPr lang="sr-Latn-CS" sz="1400" b="1">
                <a:solidFill>
                  <a:srgbClr val="993300"/>
                </a:solidFill>
                <a:latin typeface="Tahoma" pitchFamily="34" charset="0"/>
              </a:rPr>
              <a:t>mala potrošnja</a:t>
            </a:r>
            <a:endParaRPr lang="en-US" sz="1400" b="1">
              <a:solidFill>
                <a:srgbClr val="993300"/>
              </a:solidFill>
              <a:latin typeface="Tahoma" pitchFamily="34" charset="0"/>
            </a:endParaRPr>
          </a:p>
          <a:p>
            <a:pPr eaLnBrk="1" hangingPunct="1">
              <a:spcBef>
                <a:spcPct val="50000"/>
              </a:spcBef>
            </a:pPr>
            <a:r>
              <a:rPr lang="sr-Latn-CS" sz="1400" b="1">
                <a:solidFill>
                  <a:srgbClr val="993300"/>
                </a:solidFill>
                <a:latin typeface="Tahoma" pitchFamily="34" charset="0"/>
              </a:rPr>
              <a:t>Mnogo bolje performanse</a:t>
            </a:r>
            <a:endParaRPr lang="en-US" sz="1400" b="1">
              <a:solidFill>
                <a:srgbClr val="993300"/>
              </a:solidFill>
              <a:latin typeface="Tahoma" pitchFamily="34" charset="0"/>
            </a:endParaRPr>
          </a:p>
          <a:p>
            <a:pPr eaLnBrk="1" hangingPunct="1">
              <a:spcBef>
                <a:spcPct val="50000"/>
              </a:spcBef>
            </a:pPr>
            <a:r>
              <a:rPr lang="sr-Latn-CS" sz="1400" b="1">
                <a:solidFill>
                  <a:srgbClr val="993300"/>
                </a:solidFill>
                <a:latin typeface="Tahoma" pitchFamily="34" charset="0"/>
              </a:rPr>
              <a:t>Još niža cena</a:t>
            </a:r>
            <a:endParaRPr lang="en-US" sz="1400" b="1">
              <a:solidFill>
                <a:srgbClr val="993300"/>
              </a:solidFill>
              <a:latin typeface="Tahoma" pitchFamily="34" charset="0"/>
            </a:endParaRPr>
          </a:p>
        </p:txBody>
      </p:sp>
      <p:sp>
        <p:nvSpPr>
          <p:cNvPr id="27657" name="Text Box 11"/>
          <p:cNvSpPr txBox="1">
            <a:spLocks noChangeArrowheads="1"/>
          </p:cNvSpPr>
          <p:nvPr/>
        </p:nvSpPr>
        <p:spPr bwMode="auto">
          <a:xfrm>
            <a:off x="2286000" y="5562600"/>
            <a:ext cx="3962400" cy="338554"/>
          </a:xfrm>
          <a:prstGeom prst="rect">
            <a:avLst/>
          </a:prstGeom>
          <a:solidFill>
            <a:schemeClr val="bg1"/>
          </a:solidFill>
          <a:ln w="9525">
            <a:noFill/>
            <a:miter lim="800000"/>
            <a:headEnd/>
            <a:tailEnd/>
          </a:ln>
        </p:spPr>
        <p:txBody>
          <a:bodyPr wrap="square">
            <a:spAutoFit/>
          </a:bodyPr>
          <a:lstStyle/>
          <a:p>
            <a:pPr eaLnBrk="1" hangingPunct="1">
              <a:spcBef>
                <a:spcPct val="50000"/>
              </a:spcBef>
            </a:pPr>
            <a:r>
              <a:rPr lang="en-US" sz="1600" dirty="0"/>
              <a:t>1999</a:t>
            </a:r>
            <a:r>
              <a:rPr lang="sr-Latn-CS" sz="1600" dirty="0"/>
              <a:t>. ZAOKRET U </a:t>
            </a:r>
            <a:r>
              <a:rPr lang="sr-Latn-CS" sz="1600" dirty="0" smtClean="0"/>
              <a:t>KONCEPCIJI </a:t>
            </a:r>
            <a:r>
              <a:rPr lang="sr-Latn-CS" sz="1600" dirty="0"/>
              <a:t>DSP</a:t>
            </a:r>
            <a:endParaRPr lang="en-US" sz="1600" dirty="0"/>
          </a:p>
        </p:txBody>
      </p:sp>
      <p:sp>
        <p:nvSpPr>
          <p:cNvPr id="27658" name="Text Box 12"/>
          <p:cNvSpPr txBox="1">
            <a:spLocks noChangeArrowheads="1"/>
          </p:cNvSpPr>
          <p:nvPr/>
        </p:nvSpPr>
        <p:spPr bwMode="auto">
          <a:xfrm>
            <a:off x="6248400" y="3124200"/>
            <a:ext cx="2667000" cy="581025"/>
          </a:xfrm>
          <a:prstGeom prst="rect">
            <a:avLst/>
          </a:prstGeom>
          <a:noFill/>
          <a:ln w="9525">
            <a:noFill/>
            <a:miter lim="800000"/>
            <a:headEnd/>
            <a:tailEnd/>
          </a:ln>
        </p:spPr>
        <p:txBody>
          <a:bodyPr>
            <a:spAutoFit/>
          </a:bodyPr>
          <a:lstStyle/>
          <a:p>
            <a:pPr eaLnBrk="1" hangingPunct="1">
              <a:spcBef>
                <a:spcPct val="50000"/>
              </a:spcBef>
            </a:pPr>
            <a:r>
              <a:rPr lang="en-US" sz="1600"/>
              <a:t>20</a:t>
            </a:r>
            <a:r>
              <a:rPr lang="sr-Latn-CS" sz="1600"/>
              <a:t>09. Značajno poboljšanje performansi</a:t>
            </a:r>
            <a:endParaRPr lang="en-US" sz="1600"/>
          </a:p>
        </p:txBody>
      </p:sp>
      <p:sp>
        <p:nvSpPr>
          <p:cNvPr id="27659" name="Line 13"/>
          <p:cNvSpPr>
            <a:spLocks noChangeShapeType="1"/>
          </p:cNvSpPr>
          <p:nvPr/>
        </p:nvSpPr>
        <p:spPr bwMode="auto">
          <a:xfrm>
            <a:off x="369888" y="6019800"/>
            <a:ext cx="8153400" cy="0"/>
          </a:xfrm>
          <a:prstGeom prst="line">
            <a:avLst/>
          </a:prstGeom>
          <a:noFill/>
          <a:ln w="57150">
            <a:solidFill>
              <a:schemeClr val="tx1"/>
            </a:solidFill>
            <a:round/>
            <a:headEnd/>
            <a:tailEnd type="triangle" w="med" len="med"/>
          </a:ln>
        </p:spPr>
        <p:txBody>
          <a:bodyPr/>
          <a:lstStyle/>
          <a:p>
            <a:endParaRPr lang="en-US"/>
          </a:p>
        </p:txBody>
      </p:sp>
      <p:sp>
        <p:nvSpPr>
          <p:cNvPr id="27660" name="Line 14"/>
          <p:cNvSpPr>
            <a:spLocks noChangeShapeType="1"/>
          </p:cNvSpPr>
          <p:nvPr/>
        </p:nvSpPr>
        <p:spPr bwMode="auto">
          <a:xfrm flipV="1">
            <a:off x="381000" y="1535113"/>
            <a:ext cx="0" cy="4495800"/>
          </a:xfrm>
          <a:prstGeom prst="line">
            <a:avLst/>
          </a:prstGeom>
          <a:noFill/>
          <a:ln w="57150">
            <a:solidFill>
              <a:schemeClr val="tx1"/>
            </a:solidFill>
            <a:round/>
            <a:headEnd/>
            <a:tailEnd type="triangle" w="med" len="med"/>
          </a:ln>
        </p:spPr>
        <p:txBody>
          <a:bodyPr/>
          <a:lstStyle/>
          <a:p>
            <a:endParaRPr lang="en-US"/>
          </a:p>
        </p:txBody>
      </p:sp>
      <p:sp>
        <p:nvSpPr>
          <p:cNvPr id="27661" name="Text Box 15"/>
          <p:cNvSpPr txBox="1">
            <a:spLocks noChangeArrowheads="1"/>
          </p:cNvSpPr>
          <p:nvPr/>
        </p:nvSpPr>
        <p:spPr bwMode="auto">
          <a:xfrm>
            <a:off x="7620000" y="5486400"/>
            <a:ext cx="1066800" cy="336550"/>
          </a:xfrm>
          <a:prstGeom prst="rect">
            <a:avLst/>
          </a:prstGeom>
          <a:noFill/>
          <a:ln w="9525">
            <a:noFill/>
            <a:miter lim="800000"/>
            <a:headEnd/>
            <a:tailEnd/>
          </a:ln>
        </p:spPr>
        <p:txBody>
          <a:bodyPr>
            <a:spAutoFit/>
          </a:bodyPr>
          <a:lstStyle/>
          <a:p>
            <a:pPr eaLnBrk="1" hangingPunct="1">
              <a:spcBef>
                <a:spcPct val="50000"/>
              </a:spcBef>
            </a:pPr>
            <a:r>
              <a:rPr lang="sr-Latn-CS" sz="1600">
                <a:latin typeface="Tahoma" pitchFamily="34" charset="0"/>
              </a:rPr>
              <a:t>Vreme</a:t>
            </a:r>
            <a:endParaRPr lang="en-US" sz="1600">
              <a:latin typeface="Tahoma" pitchFamily="34" charset="0"/>
            </a:endParaRPr>
          </a:p>
        </p:txBody>
      </p:sp>
      <p:sp>
        <p:nvSpPr>
          <p:cNvPr id="27662" name="Text Box 16"/>
          <p:cNvSpPr txBox="1">
            <a:spLocks noChangeArrowheads="1"/>
          </p:cNvSpPr>
          <p:nvPr/>
        </p:nvSpPr>
        <p:spPr bwMode="auto">
          <a:xfrm rot="-5400000">
            <a:off x="-1070768" y="3410743"/>
            <a:ext cx="2628900" cy="227013"/>
          </a:xfrm>
          <a:prstGeom prst="rect">
            <a:avLst/>
          </a:prstGeom>
          <a:noFill/>
          <a:ln w="9525">
            <a:noFill/>
            <a:miter lim="800000"/>
            <a:headEnd/>
            <a:tailEnd/>
          </a:ln>
        </p:spPr>
        <p:txBody>
          <a:bodyPr vert="eaVert">
            <a:spAutoFit/>
          </a:bodyPr>
          <a:lstStyle/>
          <a:p>
            <a:pPr eaLnBrk="1" hangingPunct="1">
              <a:spcBef>
                <a:spcPct val="50000"/>
              </a:spcBef>
            </a:pPr>
            <a:r>
              <a:rPr lang="en-US" sz="1600"/>
              <a:t>Performan</a:t>
            </a:r>
            <a:r>
              <a:rPr lang="sr-Latn-CS" sz="1600"/>
              <a:t>s</a:t>
            </a:r>
            <a:r>
              <a:rPr lang="en-US" sz="1600"/>
              <a:t>e</a:t>
            </a:r>
          </a:p>
        </p:txBody>
      </p:sp>
      <p:sp>
        <p:nvSpPr>
          <p:cNvPr id="27663" name="Line 17"/>
          <p:cNvSpPr>
            <a:spLocks noChangeShapeType="1"/>
          </p:cNvSpPr>
          <p:nvPr/>
        </p:nvSpPr>
        <p:spPr bwMode="auto">
          <a:xfrm>
            <a:off x="533400" y="1600200"/>
            <a:ext cx="0" cy="4267200"/>
          </a:xfrm>
          <a:prstGeom prst="line">
            <a:avLst/>
          </a:prstGeom>
          <a:noFill/>
          <a:ln w="57150">
            <a:solidFill>
              <a:schemeClr val="tx1"/>
            </a:solidFill>
            <a:round/>
            <a:headEnd/>
            <a:tailEnd type="triangle" w="med" len="med"/>
          </a:ln>
        </p:spPr>
        <p:txBody>
          <a:bodyPr/>
          <a:lstStyle/>
          <a:p>
            <a:endParaRPr lang="en-US"/>
          </a:p>
        </p:txBody>
      </p:sp>
      <p:sp>
        <p:nvSpPr>
          <p:cNvPr id="27664" name="Text Box 18"/>
          <p:cNvSpPr txBox="1">
            <a:spLocks noChangeArrowheads="1"/>
          </p:cNvSpPr>
          <p:nvPr/>
        </p:nvSpPr>
        <p:spPr bwMode="auto">
          <a:xfrm rot="-5400000">
            <a:off x="-346868" y="3320256"/>
            <a:ext cx="2139950" cy="223837"/>
          </a:xfrm>
          <a:prstGeom prst="rect">
            <a:avLst/>
          </a:prstGeom>
          <a:noFill/>
          <a:ln w="9525">
            <a:noFill/>
            <a:miter lim="800000"/>
            <a:headEnd/>
            <a:tailEnd/>
          </a:ln>
        </p:spPr>
        <p:txBody>
          <a:bodyPr vert="eaVert">
            <a:spAutoFit/>
          </a:bodyPr>
          <a:lstStyle/>
          <a:p>
            <a:pPr eaLnBrk="1" hangingPunct="1">
              <a:spcBef>
                <a:spcPct val="50000"/>
              </a:spcBef>
            </a:pPr>
            <a:r>
              <a:rPr lang="sr-Latn-CS" sz="1600"/>
              <a:t>Potrošnja</a:t>
            </a:r>
            <a:endParaRPr lang="en-US" sz="1600"/>
          </a:p>
        </p:txBody>
      </p:sp>
      <p:sp>
        <p:nvSpPr>
          <p:cNvPr id="27665" name="Text Box 19"/>
          <p:cNvSpPr txBox="1">
            <a:spLocks noChangeArrowheads="1"/>
          </p:cNvSpPr>
          <p:nvPr/>
        </p:nvSpPr>
        <p:spPr bwMode="auto">
          <a:xfrm>
            <a:off x="5638800" y="4724400"/>
            <a:ext cx="3505200" cy="336550"/>
          </a:xfrm>
          <a:prstGeom prst="rect">
            <a:avLst/>
          </a:prstGeom>
          <a:noFill/>
          <a:ln w="9525">
            <a:noFill/>
            <a:miter lim="800000"/>
            <a:headEnd/>
            <a:tailEnd/>
          </a:ln>
        </p:spPr>
        <p:txBody>
          <a:bodyPr>
            <a:spAutoFit/>
          </a:bodyPr>
          <a:lstStyle/>
          <a:p>
            <a:pPr eaLnBrk="1" hangingPunct="1">
              <a:spcBef>
                <a:spcPct val="50000"/>
              </a:spcBef>
            </a:pPr>
            <a:r>
              <a:rPr lang="en-US" sz="1600">
                <a:latin typeface="Tahoma" pitchFamily="34" charset="0"/>
              </a:rPr>
              <a:t>Ref: </a:t>
            </a:r>
            <a:r>
              <a:rPr lang="en-US" sz="1600">
                <a:latin typeface="Tahoma" pitchFamily="34" charset="0"/>
                <a:hlinkClick r:id="rId3"/>
              </a:rPr>
              <a:t>http://www.xilinx.com</a:t>
            </a:r>
            <a:endParaRPr lang="en-US" sz="1600">
              <a:latin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C3EC2EF2-5A8E-44E1-B73C-21D793EE5166}" type="slidenum">
              <a:rPr lang="en-US" smtClean="0">
                <a:cs typeface="Arial" pitchFamily="34" charset="0"/>
              </a:rPr>
              <a:pPr/>
              <a:t>25</a:t>
            </a:fld>
            <a:endParaRPr lang="en-US" smtClean="0">
              <a:cs typeface="Arial" pitchFamily="34" charset="0"/>
            </a:endParaRPr>
          </a:p>
        </p:txBody>
      </p:sp>
      <p:sp>
        <p:nvSpPr>
          <p:cNvPr id="28675" name="Rectangle 2"/>
          <p:cNvSpPr>
            <a:spLocks noGrp="1" noChangeArrowheads="1"/>
          </p:cNvSpPr>
          <p:nvPr>
            <p:ph type="title"/>
          </p:nvPr>
        </p:nvSpPr>
        <p:spPr>
          <a:xfrm>
            <a:off x="381000" y="228600"/>
            <a:ext cx="7793038" cy="914400"/>
          </a:xfrm>
        </p:spPr>
        <p:txBody>
          <a:bodyPr/>
          <a:lstStyle/>
          <a:p>
            <a:pPr eaLnBrk="1" hangingPunct="1"/>
            <a:r>
              <a:rPr lang="sr-Latn-CS" smtClean="0"/>
              <a:t>Prenosni uređaji</a:t>
            </a:r>
            <a:endParaRPr lang="en-US" smtClean="0"/>
          </a:p>
        </p:txBody>
      </p:sp>
      <p:sp>
        <p:nvSpPr>
          <p:cNvPr id="454659" name="Rectangle 3"/>
          <p:cNvSpPr>
            <a:spLocks noGrp="1" noChangeArrowheads="1"/>
          </p:cNvSpPr>
          <p:nvPr>
            <p:ph type="body" idx="1"/>
          </p:nvPr>
        </p:nvSpPr>
        <p:spPr>
          <a:xfrm>
            <a:off x="457200" y="1447800"/>
            <a:ext cx="7772400" cy="4191000"/>
          </a:xfrm>
        </p:spPr>
        <p:txBody>
          <a:bodyPr/>
          <a:lstStyle/>
          <a:p>
            <a:pPr eaLnBrk="1" hangingPunct="1">
              <a:lnSpc>
                <a:spcPct val="90000"/>
              </a:lnSpc>
            </a:pPr>
            <a:r>
              <a:rPr lang="sr-Latn-CS" sz="2400" smtClean="0"/>
              <a:t>Obrada signala, naročito slika, u prenosnim uređajima zahteva veliku procesorsku snagu</a:t>
            </a:r>
            <a:endParaRPr lang="en-US" sz="2400" smtClean="0"/>
          </a:p>
          <a:p>
            <a:pPr lvl="1" eaLnBrk="1" hangingPunct="1">
              <a:lnSpc>
                <a:spcPct val="90000"/>
              </a:lnSpc>
            </a:pPr>
            <a:r>
              <a:rPr lang="sr-Latn-CS" sz="2000" smtClean="0"/>
              <a:t>Bežične komunikacije</a:t>
            </a:r>
            <a:r>
              <a:rPr lang="en-US" sz="2000" smtClean="0"/>
              <a:t> (3G, </a:t>
            </a:r>
            <a:r>
              <a:rPr lang="sr-Latn-CS" sz="2000" smtClean="0"/>
              <a:t>4G</a:t>
            </a:r>
            <a:r>
              <a:rPr lang="en-US" sz="2000" smtClean="0"/>
              <a:t>): </a:t>
            </a:r>
            <a:r>
              <a:rPr lang="sr-Latn-CS" sz="2000" smtClean="0"/>
              <a:t>mnogo složeniji signali i kompleksnija kontrola RF dela.</a:t>
            </a:r>
            <a:endParaRPr lang="en-US" sz="2000" smtClean="0"/>
          </a:p>
          <a:p>
            <a:pPr lvl="1" eaLnBrk="1" hangingPunct="1">
              <a:lnSpc>
                <a:spcPct val="90000"/>
              </a:lnSpc>
            </a:pPr>
            <a:r>
              <a:rPr lang="en-US" sz="2000" smtClean="0"/>
              <a:t>Video </a:t>
            </a:r>
            <a:r>
              <a:rPr lang="sr-Latn-CS" sz="2000" smtClean="0"/>
              <a:t>obrada</a:t>
            </a:r>
            <a:r>
              <a:rPr lang="en-US" sz="2000" smtClean="0"/>
              <a:t> (DTV, HDTV, Cam</a:t>
            </a:r>
            <a:r>
              <a:rPr lang="sr-Latn-CS" sz="2000" smtClean="0"/>
              <a:t>koderi</a:t>
            </a:r>
            <a:r>
              <a:rPr lang="en-US" sz="2000" smtClean="0"/>
              <a:t>, 3DTV): </a:t>
            </a:r>
            <a:r>
              <a:rPr lang="sr-Latn-CS" sz="2000" smtClean="0"/>
              <a:t>k</a:t>
            </a:r>
            <a:r>
              <a:rPr lang="en-US" sz="2000" smtClean="0"/>
              <a:t>ompres</a:t>
            </a:r>
            <a:r>
              <a:rPr lang="sr-Latn-CS" sz="2000" smtClean="0"/>
              <a:t>ija</a:t>
            </a:r>
            <a:r>
              <a:rPr lang="en-US" sz="2000" smtClean="0"/>
              <a:t>, de</a:t>
            </a:r>
            <a:r>
              <a:rPr lang="sr-Latn-CS" sz="2000" smtClean="0"/>
              <a:t>k</a:t>
            </a:r>
            <a:r>
              <a:rPr lang="en-US" sz="2000" smtClean="0"/>
              <a:t>ompres</a:t>
            </a:r>
            <a:r>
              <a:rPr lang="sr-Latn-CS" sz="2000" smtClean="0"/>
              <a:t>ija</a:t>
            </a:r>
            <a:r>
              <a:rPr lang="en-US" sz="2000" smtClean="0"/>
              <a:t>, </a:t>
            </a:r>
            <a:r>
              <a:rPr lang="sr-Latn-CS" sz="2000" smtClean="0"/>
              <a:t>poboljšanje slike, montaža...</a:t>
            </a:r>
            <a:endParaRPr lang="en-US" sz="2000" smtClean="0"/>
          </a:p>
          <a:p>
            <a:pPr lvl="1" eaLnBrk="1" hangingPunct="1">
              <a:lnSpc>
                <a:spcPct val="90000"/>
              </a:lnSpc>
            </a:pPr>
            <a:r>
              <a:rPr lang="sr-Latn-CS" sz="2000" smtClean="0"/>
              <a:t>Obrada slike</a:t>
            </a:r>
            <a:r>
              <a:rPr lang="en-US" sz="2000" smtClean="0"/>
              <a:t>: </a:t>
            </a:r>
            <a:r>
              <a:rPr lang="sr-Latn-CS" sz="2000" smtClean="0"/>
              <a:t>fotoaparati</a:t>
            </a:r>
            <a:r>
              <a:rPr lang="en-US" sz="2000" smtClean="0"/>
              <a:t>, </a:t>
            </a:r>
            <a:r>
              <a:rPr lang="sr-Latn-CS" sz="2000" smtClean="0"/>
              <a:t>generisanje slika, 3D efekti</a:t>
            </a:r>
            <a:endParaRPr lang="en-US" sz="2000" smtClean="0"/>
          </a:p>
          <a:p>
            <a:pPr eaLnBrk="1" hangingPunct="1">
              <a:lnSpc>
                <a:spcPct val="90000"/>
              </a:lnSpc>
            </a:pPr>
            <a:r>
              <a:rPr lang="sr-Latn-CS" sz="2400" smtClean="0"/>
              <a:t>Zahtevi</a:t>
            </a:r>
            <a:r>
              <a:rPr lang="en-US" sz="2400" smtClean="0"/>
              <a:t>: </a:t>
            </a:r>
            <a:r>
              <a:rPr lang="sr-Latn-CS" sz="2400" smtClean="0"/>
              <a:t>Stotine, pa i hiljade</a:t>
            </a:r>
            <a:r>
              <a:rPr lang="en-US" sz="2400" smtClean="0"/>
              <a:t> GOP</a:t>
            </a:r>
            <a:r>
              <a:rPr lang="sr-Latn-CS" sz="2400" smtClean="0"/>
              <a:t>/s</a:t>
            </a:r>
            <a:endParaRPr lang="en-US" sz="2400" smtClean="0"/>
          </a:p>
          <a:p>
            <a:pPr eaLnBrk="1" hangingPunct="1">
              <a:lnSpc>
                <a:spcPct val="90000"/>
              </a:lnSpc>
            </a:pPr>
            <a:r>
              <a:rPr lang="sr-Latn-CS" sz="2400" smtClean="0"/>
              <a:t>Mala potrošnja</a:t>
            </a:r>
            <a:r>
              <a:rPr lang="en-US" sz="2400" smtClean="0"/>
              <a:t>: </a:t>
            </a:r>
            <a:r>
              <a:rPr lang="sr-Latn-CS" sz="2400" smtClean="0"/>
              <a:t>Stotine</a:t>
            </a:r>
            <a:r>
              <a:rPr lang="en-US" sz="2400" smtClean="0"/>
              <a:t> MOPS/mW </a:t>
            </a:r>
            <a:endParaRPr lang="sr-Latn-CS" sz="2400" smtClean="0"/>
          </a:p>
          <a:p>
            <a:pPr eaLnBrk="1" hangingPunct="1">
              <a:lnSpc>
                <a:spcPct val="90000"/>
              </a:lnSpc>
            </a:pPr>
            <a:r>
              <a:rPr lang="sr-Latn-CS" sz="2400" smtClean="0"/>
              <a:t>Ograničena cena: Desetine</a:t>
            </a:r>
            <a:r>
              <a:rPr lang="en-US" sz="2400" smtClean="0"/>
              <a:t> GOPS/$</a:t>
            </a:r>
          </a:p>
          <a:p>
            <a:pPr eaLnBrk="1" hangingPunct="1">
              <a:lnSpc>
                <a:spcPct val="90000"/>
              </a:lnSpc>
            </a:pPr>
            <a:r>
              <a:rPr lang="sr-Latn-CS" sz="2400" smtClean="0"/>
              <a:t>Fleksibilnost, lako prilagođavanje novim standardima</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65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465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465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4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24FB1E8D-4373-4E26-A6C8-D3C192094A2B}" type="slidenum">
              <a:rPr lang="en-US" smtClean="0">
                <a:cs typeface="Arial" pitchFamily="34" charset="0"/>
              </a:rPr>
              <a:pPr/>
              <a:t>26</a:t>
            </a:fld>
            <a:endParaRPr lang="en-US" smtClean="0">
              <a:cs typeface="Arial" pitchFamily="34" charset="0"/>
            </a:endParaRPr>
          </a:p>
        </p:txBody>
      </p:sp>
      <p:sp>
        <p:nvSpPr>
          <p:cNvPr id="29699" name="Rectangle 2"/>
          <p:cNvSpPr>
            <a:spLocks noGrp="1" noChangeArrowheads="1"/>
          </p:cNvSpPr>
          <p:nvPr>
            <p:ph type="title"/>
          </p:nvPr>
        </p:nvSpPr>
        <p:spPr>
          <a:xfrm>
            <a:off x="381000" y="381000"/>
            <a:ext cx="9144000" cy="685800"/>
          </a:xfrm>
        </p:spPr>
        <p:txBody>
          <a:bodyPr/>
          <a:lstStyle/>
          <a:p>
            <a:pPr eaLnBrk="1" hangingPunct="1"/>
            <a:r>
              <a:rPr lang="sr-Latn-CS" sz="3500" smtClean="0"/>
              <a:t>Šta ima toliko specijalno u obradi signala</a:t>
            </a:r>
            <a:r>
              <a:rPr lang="en-US" sz="3500" smtClean="0"/>
              <a:t>?</a:t>
            </a:r>
          </a:p>
        </p:txBody>
      </p:sp>
      <p:sp>
        <p:nvSpPr>
          <p:cNvPr id="29700" name="Rectangle 3"/>
          <p:cNvSpPr>
            <a:spLocks noGrp="1" noChangeArrowheads="1"/>
          </p:cNvSpPr>
          <p:nvPr>
            <p:ph type="body" idx="1"/>
          </p:nvPr>
        </p:nvSpPr>
        <p:spPr>
          <a:xfrm>
            <a:off x="457200" y="1676400"/>
            <a:ext cx="7772400" cy="3733800"/>
          </a:xfrm>
        </p:spPr>
        <p:txBody>
          <a:bodyPr/>
          <a:lstStyle/>
          <a:p>
            <a:pPr eaLnBrk="1" hangingPunct="1">
              <a:lnSpc>
                <a:spcPct val="90000"/>
              </a:lnSpc>
            </a:pPr>
            <a:r>
              <a:rPr lang="sr-Latn-CS" sz="2800" smtClean="0"/>
              <a:t>Veliki broj podataka </a:t>
            </a:r>
            <a:r>
              <a:rPr lang="sr-Latn-CS" sz="2200" smtClean="0"/>
              <a:t>(u jedinici vremena)</a:t>
            </a:r>
            <a:r>
              <a:rPr lang="sr-Latn-CS" sz="2800" smtClean="0"/>
              <a:t> se kontinualno dovodi sistemu.</a:t>
            </a:r>
            <a:endParaRPr lang="en-US" sz="2800" smtClean="0"/>
          </a:p>
          <a:p>
            <a:pPr eaLnBrk="1" hangingPunct="1">
              <a:lnSpc>
                <a:spcPct val="90000"/>
              </a:lnSpc>
            </a:pPr>
            <a:r>
              <a:rPr lang="sr-Latn-CS" sz="2800" smtClean="0"/>
              <a:t>Operacije se ponavljaju</a:t>
            </a:r>
            <a:r>
              <a:rPr lang="en-US" sz="2800" smtClean="0"/>
              <a:t>:</a:t>
            </a:r>
          </a:p>
          <a:p>
            <a:pPr lvl="1" eaLnBrk="1" hangingPunct="1">
              <a:lnSpc>
                <a:spcPct val="90000"/>
              </a:lnSpc>
            </a:pPr>
            <a:r>
              <a:rPr lang="sr-Latn-CS" sz="2400" smtClean="0"/>
              <a:t>Isti niz operacija se primenjuje samo sa različitim ulaznim podacima.</a:t>
            </a:r>
            <a:endParaRPr lang="en-US" sz="2400" smtClean="0"/>
          </a:p>
          <a:p>
            <a:pPr lvl="1" eaLnBrk="1" hangingPunct="1">
              <a:lnSpc>
                <a:spcPct val="90000"/>
              </a:lnSpc>
            </a:pPr>
            <a:r>
              <a:rPr lang="sr-Latn-CS" sz="2400" smtClean="0"/>
              <a:t>Paralelna obrada.</a:t>
            </a:r>
            <a:endParaRPr lang="en-US" sz="2400" smtClean="0"/>
          </a:p>
          <a:p>
            <a:pPr eaLnBrk="1" hangingPunct="1">
              <a:lnSpc>
                <a:spcPct val="90000"/>
              </a:lnSpc>
            </a:pPr>
            <a:r>
              <a:rPr lang="sr-Latn-CS" sz="2800" smtClean="0"/>
              <a:t>Operacije sa vektorima i matricama</a:t>
            </a:r>
            <a:endParaRPr lang="en-US" sz="2800" smtClean="0"/>
          </a:p>
          <a:p>
            <a:pPr eaLnBrk="1" hangingPunct="1">
              <a:lnSpc>
                <a:spcPct val="90000"/>
              </a:lnSpc>
            </a:pPr>
            <a:r>
              <a:rPr lang="sr-Latn-CS" sz="2800" smtClean="0"/>
              <a:t>Rad u realnom vremenu</a:t>
            </a: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a:noFill/>
        </p:spPr>
        <p:txBody>
          <a:bodyPr/>
          <a:lstStyle/>
          <a:p>
            <a:fld id="{71617FB7-3799-4E18-9B77-4B32B2A186A8}" type="slidenum">
              <a:rPr lang="en-US" smtClean="0">
                <a:cs typeface="Arial" pitchFamily="34" charset="0"/>
              </a:rPr>
              <a:pPr/>
              <a:t>27</a:t>
            </a:fld>
            <a:endParaRPr lang="en-US" smtClean="0">
              <a:cs typeface="Arial" pitchFamily="34" charset="0"/>
            </a:endParaRPr>
          </a:p>
        </p:txBody>
      </p:sp>
      <p:sp>
        <p:nvSpPr>
          <p:cNvPr id="9220" name="Rectangle 2"/>
          <p:cNvSpPr>
            <a:spLocks noGrp="1" noChangeArrowheads="1"/>
          </p:cNvSpPr>
          <p:nvPr>
            <p:ph type="title"/>
          </p:nvPr>
        </p:nvSpPr>
        <p:spPr>
          <a:xfrm>
            <a:off x="381000" y="304800"/>
            <a:ext cx="8229600" cy="685800"/>
          </a:xfrm>
        </p:spPr>
        <p:txBody>
          <a:bodyPr/>
          <a:lstStyle/>
          <a:p>
            <a:pPr eaLnBrk="1" hangingPunct="1"/>
            <a:r>
              <a:rPr lang="sr-Latn-CS" sz="4000" smtClean="0"/>
              <a:t>Primer</a:t>
            </a:r>
            <a:r>
              <a:rPr lang="en-US" sz="4000" smtClean="0"/>
              <a:t>: Digital</a:t>
            </a:r>
            <a:r>
              <a:rPr lang="sr-Latn-CS" sz="4000" smtClean="0"/>
              <a:t>no f</a:t>
            </a:r>
            <a:r>
              <a:rPr lang="en-US" sz="4000" smtClean="0"/>
              <a:t>ilt</a:t>
            </a:r>
            <a:r>
              <a:rPr lang="sr-Latn-CS" sz="4000" smtClean="0"/>
              <a:t>riranje</a:t>
            </a:r>
            <a:endParaRPr lang="en-US" sz="4000" smtClean="0"/>
          </a:p>
        </p:txBody>
      </p:sp>
      <p:sp>
        <p:nvSpPr>
          <p:cNvPr id="9221" name="Rectangle 3"/>
          <p:cNvSpPr>
            <a:spLocks noGrp="1" noChangeArrowheads="1"/>
          </p:cNvSpPr>
          <p:nvPr>
            <p:ph type="body" idx="1"/>
          </p:nvPr>
        </p:nvSpPr>
        <p:spPr>
          <a:xfrm>
            <a:off x="381000" y="1219200"/>
            <a:ext cx="8229600" cy="1905000"/>
          </a:xfrm>
        </p:spPr>
        <p:txBody>
          <a:bodyPr/>
          <a:lstStyle/>
          <a:p>
            <a:pPr eaLnBrk="1" hangingPunct="1">
              <a:lnSpc>
                <a:spcPct val="90000"/>
              </a:lnSpc>
            </a:pPr>
            <a:r>
              <a:rPr lang="sr-Latn-CS" sz="2800" smtClean="0"/>
              <a:t>Najčešće korišćeni digitalni filtri</a:t>
            </a:r>
            <a:r>
              <a:rPr lang="en-US" sz="2800" smtClean="0"/>
              <a:t>:</a:t>
            </a:r>
          </a:p>
          <a:p>
            <a:pPr lvl="1" eaLnBrk="1" hangingPunct="1">
              <a:lnSpc>
                <a:spcPct val="90000"/>
              </a:lnSpc>
            </a:pPr>
            <a:r>
              <a:rPr lang="en-US" sz="2400" i="1" smtClean="0"/>
              <a:t>Finite Impulse Response filter</a:t>
            </a:r>
            <a:r>
              <a:rPr lang="en-US" sz="2400" smtClean="0"/>
              <a:t> (FIR)</a:t>
            </a:r>
          </a:p>
          <a:p>
            <a:pPr lvl="1" eaLnBrk="1" hangingPunct="1">
              <a:lnSpc>
                <a:spcPct val="90000"/>
              </a:lnSpc>
            </a:pPr>
            <a:r>
              <a:rPr lang="en-US" sz="2400" i="1" smtClean="0"/>
              <a:t>Infinite Impulse Response filter</a:t>
            </a:r>
            <a:r>
              <a:rPr lang="en-US" sz="2400" smtClean="0"/>
              <a:t> (IIR)</a:t>
            </a:r>
          </a:p>
          <a:p>
            <a:pPr eaLnBrk="1" hangingPunct="1">
              <a:lnSpc>
                <a:spcPct val="90000"/>
              </a:lnSpc>
            </a:pPr>
            <a:r>
              <a:rPr lang="sr-Latn-CS" sz="2800" smtClean="0"/>
              <a:t>Osnovni izraz za realizaciju </a:t>
            </a:r>
            <a:r>
              <a:rPr lang="en-US" sz="2800" smtClean="0"/>
              <a:t>FIR </a:t>
            </a:r>
            <a:r>
              <a:rPr lang="sr-Latn-CS" sz="2800" smtClean="0"/>
              <a:t>f</a:t>
            </a:r>
            <a:r>
              <a:rPr lang="en-US" sz="2800" smtClean="0"/>
              <a:t>ilter</a:t>
            </a:r>
            <a:r>
              <a:rPr lang="sr-Latn-CS" sz="2800" smtClean="0"/>
              <a:t>a:</a:t>
            </a:r>
            <a:endParaRPr lang="en-US" sz="2800" smtClean="0"/>
          </a:p>
        </p:txBody>
      </p:sp>
      <p:graphicFrame>
        <p:nvGraphicFramePr>
          <p:cNvPr id="9218" name="Object 4"/>
          <p:cNvGraphicFramePr>
            <a:graphicFrameLocks noChangeAspect="1"/>
          </p:cNvGraphicFramePr>
          <p:nvPr/>
        </p:nvGraphicFramePr>
        <p:xfrm>
          <a:off x="1352550" y="3124200"/>
          <a:ext cx="3816350" cy="1082675"/>
        </p:xfrm>
        <a:graphic>
          <a:graphicData uri="http://schemas.openxmlformats.org/presentationml/2006/ole">
            <p:oleObj spid="_x0000_s9238" name="Equation" r:id="rId4" imgW="1524000" imgH="431800" progId="">
              <p:embed/>
            </p:oleObj>
          </a:graphicData>
        </a:graphic>
      </p:graphicFrame>
      <p:sp>
        <p:nvSpPr>
          <p:cNvPr id="215046" name="Text Box 6"/>
          <p:cNvSpPr txBox="1">
            <a:spLocks noChangeArrowheads="1"/>
          </p:cNvSpPr>
          <p:nvPr/>
        </p:nvSpPr>
        <p:spPr bwMode="auto">
          <a:xfrm>
            <a:off x="685800" y="4495800"/>
            <a:ext cx="2362200" cy="366713"/>
          </a:xfrm>
          <a:prstGeom prst="rect">
            <a:avLst/>
          </a:prstGeom>
          <a:noFill/>
          <a:ln w="9525">
            <a:noFill/>
            <a:miter lim="800000"/>
            <a:headEnd/>
            <a:tailEnd/>
          </a:ln>
        </p:spPr>
        <p:txBody>
          <a:bodyPr>
            <a:spAutoFit/>
          </a:bodyPr>
          <a:lstStyle/>
          <a:p>
            <a:pPr eaLnBrk="1" hangingPunct="1">
              <a:spcBef>
                <a:spcPct val="50000"/>
              </a:spcBef>
            </a:pPr>
            <a:r>
              <a:rPr lang="sr-Latn-CS">
                <a:latin typeface="Tahoma" pitchFamily="34" charset="0"/>
              </a:rPr>
              <a:t>Realizacija u C-u:</a:t>
            </a:r>
            <a:endParaRPr lang="en-US">
              <a:latin typeface="Tahoma" pitchFamily="34" charset="0"/>
            </a:endParaRPr>
          </a:p>
        </p:txBody>
      </p:sp>
      <p:sp>
        <p:nvSpPr>
          <p:cNvPr id="215047" name="Text Box 7"/>
          <p:cNvSpPr txBox="1">
            <a:spLocks noChangeArrowheads="1"/>
          </p:cNvSpPr>
          <p:nvPr/>
        </p:nvSpPr>
        <p:spPr bwMode="auto">
          <a:xfrm>
            <a:off x="2667000" y="4495800"/>
            <a:ext cx="3733800" cy="1108075"/>
          </a:xfrm>
          <a:prstGeom prst="rect">
            <a:avLst/>
          </a:prstGeom>
          <a:noFill/>
          <a:ln w="9525">
            <a:solidFill>
              <a:schemeClr val="tx1"/>
            </a:solidFill>
            <a:miter lim="800000"/>
            <a:headEnd/>
            <a:tailEnd/>
          </a:ln>
        </p:spPr>
        <p:txBody>
          <a:bodyPr>
            <a:spAutoFit/>
          </a:bodyPr>
          <a:lstStyle/>
          <a:p>
            <a:pPr eaLnBrk="1" hangingPunct="1">
              <a:spcBef>
                <a:spcPct val="50000"/>
              </a:spcBef>
            </a:pPr>
            <a:r>
              <a:rPr lang="sr-Latn-CS" sz="1200" dirty="0">
                <a:latin typeface="Tahoma" pitchFamily="34" charset="0"/>
              </a:rPr>
              <a:t>//Za svako novo </a:t>
            </a:r>
            <a:r>
              <a:rPr lang="sr-Latn-CS" sz="1200" i="1" dirty="0">
                <a:latin typeface="Tahoma" pitchFamily="34" charset="0"/>
              </a:rPr>
              <a:t>x</a:t>
            </a:r>
            <a:r>
              <a:rPr lang="en-US" sz="1200" i="1" dirty="0">
                <a:latin typeface="Tahoma" pitchFamily="34" charset="0"/>
              </a:rPr>
              <a:t>[n]</a:t>
            </a:r>
            <a:r>
              <a:rPr lang="en-US" sz="1200" dirty="0">
                <a:latin typeface="Tahoma" pitchFamily="34" charset="0"/>
              </a:rPr>
              <a:t> </a:t>
            </a:r>
            <a:r>
              <a:rPr lang="sr-Latn-CS" sz="1200" dirty="0">
                <a:latin typeface="Tahoma" pitchFamily="34" charset="0"/>
              </a:rPr>
              <a:t> na ulazu, </a:t>
            </a:r>
            <a:r>
              <a:rPr lang="en-US" sz="1200" dirty="0" err="1">
                <a:latin typeface="Tahoma" pitchFamily="34" charset="0"/>
              </a:rPr>
              <a:t>treba</a:t>
            </a:r>
            <a:r>
              <a:rPr lang="en-US" sz="1200" dirty="0">
                <a:latin typeface="Tahoma" pitchFamily="34" charset="0"/>
              </a:rPr>
              <a:t> </a:t>
            </a:r>
            <a:r>
              <a:rPr lang="en-US" sz="1200" dirty="0" err="1">
                <a:latin typeface="Tahoma" pitchFamily="34" charset="0"/>
              </a:rPr>
              <a:t>i</a:t>
            </a:r>
            <a:r>
              <a:rPr lang="sr-Latn-CS" sz="1200" dirty="0">
                <a:latin typeface="Tahoma" pitchFamily="34" charset="0"/>
              </a:rPr>
              <a:t>z</a:t>
            </a:r>
            <a:r>
              <a:rPr lang="en-US" sz="1200" dirty="0" err="1">
                <a:latin typeface="Tahoma" pitchFamily="34" charset="0"/>
              </a:rPr>
              <a:t>ra</a:t>
            </a:r>
            <a:r>
              <a:rPr lang="sr-Latn-CS" sz="1200" dirty="0">
                <a:latin typeface="Tahoma" pitchFamily="34" charset="0"/>
              </a:rPr>
              <a:t>č</a:t>
            </a:r>
            <a:r>
              <a:rPr lang="en-US" sz="1200" dirty="0" err="1">
                <a:latin typeface="Tahoma" pitchFamily="34" charset="0"/>
              </a:rPr>
              <a:t>unati</a:t>
            </a:r>
            <a:r>
              <a:rPr lang="sr-Latn-CS" sz="1200" dirty="0">
                <a:latin typeface="Tahoma" pitchFamily="34" charset="0"/>
              </a:rPr>
              <a:t>:</a:t>
            </a:r>
            <a:endParaRPr lang="en-US" sz="1200" dirty="0">
              <a:latin typeface="Tahoma" pitchFamily="34" charset="0"/>
            </a:endParaRPr>
          </a:p>
          <a:p>
            <a:pPr eaLnBrk="1" hangingPunct="1">
              <a:spcBef>
                <a:spcPct val="50000"/>
              </a:spcBef>
            </a:pPr>
            <a:r>
              <a:rPr lang="en-US" sz="1200" b="1" dirty="0">
                <a:latin typeface="Courier New" pitchFamily="49" charset="0"/>
              </a:rPr>
              <a:t>for (k = 0;</a:t>
            </a:r>
            <a:r>
              <a:rPr lang="sr-Latn-CS" sz="1200" b="1" dirty="0">
                <a:latin typeface="Courier New" pitchFamily="49" charset="0"/>
              </a:rPr>
              <a:t> </a:t>
            </a:r>
            <a:r>
              <a:rPr lang="en-US" sz="1200" b="1" dirty="0">
                <a:latin typeface="Courier New" pitchFamily="49" charset="0"/>
              </a:rPr>
              <a:t>k&lt;N;</a:t>
            </a:r>
            <a:r>
              <a:rPr lang="sr-Latn-CS" sz="1200" b="1" dirty="0">
                <a:latin typeface="Courier New" pitchFamily="49" charset="0"/>
              </a:rPr>
              <a:t> </a:t>
            </a:r>
            <a:r>
              <a:rPr lang="en-US" sz="1200" b="1" dirty="0">
                <a:latin typeface="Courier New" pitchFamily="49" charset="0"/>
              </a:rPr>
              <a:t>k++)</a:t>
            </a:r>
          </a:p>
          <a:p>
            <a:pPr eaLnBrk="1" hangingPunct="1">
              <a:spcBef>
                <a:spcPct val="50000"/>
              </a:spcBef>
            </a:pPr>
            <a:r>
              <a:rPr lang="sr-Latn-CS" sz="1200" b="1" dirty="0">
                <a:latin typeface="Courier New" pitchFamily="49" charset="0"/>
              </a:rPr>
              <a:t>    </a:t>
            </a:r>
            <a:r>
              <a:rPr lang="en-US" sz="1200" b="1" dirty="0">
                <a:latin typeface="Courier New" pitchFamily="49" charset="0"/>
              </a:rPr>
              <a:t>y[n] = y[n] + h[k]*x[n-k];</a:t>
            </a:r>
            <a:r>
              <a:rPr lang="en-US" sz="1200" dirty="0">
                <a:latin typeface="Tahoma" pitchFamily="34" charset="0"/>
              </a:rPr>
              <a:t> </a:t>
            </a:r>
            <a:endParaRPr lang="sr-Latn-CS" sz="1200" dirty="0">
              <a:latin typeface="Tahoma" pitchFamily="34" charset="0"/>
            </a:endParaRPr>
          </a:p>
          <a:p>
            <a:pPr eaLnBrk="1" hangingPunct="1">
              <a:spcBef>
                <a:spcPct val="50000"/>
              </a:spcBef>
            </a:pPr>
            <a:endParaRPr lang="en-US" sz="1200" dirty="0">
              <a:latin typeface="Tahoma" pitchFamily="34" charset="0"/>
            </a:endParaRPr>
          </a:p>
        </p:txBody>
      </p:sp>
      <p:sp>
        <p:nvSpPr>
          <p:cNvPr id="215049" name="Text Box 9"/>
          <p:cNvSpPr txBox="1">
            <a:spLocks noChangeArrowheads="1"/>
          </p:cNvSpPr>
          <p:nvPr/>
        </p:nvSpPr>
        <p:spPr bwMode="auto">
          <a:xfrm>
            <a:off x="6705600" y="4495800"/>
            <a:ext cx="1981200" cy="915988"/>
          </a:xfrm>
          <a:prstGeom prst="rect">
            <a:avLst/>
          </a:prstGeom>
          <a:noFill/>
          <a:ln w="9525">
            <a:noFill/>
            <a:miter lim="800000"/>
            <a:headEnd/>
            <a:tailEnd/>
          </a:ln>
        </p:spPr>
        <p:txBody>
          <a:bodyPr>
            <a:spAutoFit/>
          </a:bodyPr>
          <a:lstStyle/>
          <a:p>
            <a:pPr eaLnBrk="1" hangingPunct="1">
              <a:spcBef>
                <a:spcPct val="50000"/>
              </a:spcBef>
            </a:pPr>
            <a:r>
              <a:rPr lang="sr-Latn-CS">
                <a:solidFill>
                  <a:schemeClr val="bg2"/>
                </a:solidFill>
                <a:latin typeface="Tahoma" pitchFamily="34" charset="0"/>
              </a:rPr>
              <a:t>Samo množenje i sabiranje</a:t>
            </a:r>
            <a:r>
              <a:rPr lang="en-US">
                <a:solidFill>
                  <a:schemeClr val="bg2"/>
                </a:solidFill>
                <a:latin typeface="Tahoma" pitchFamily="34" charset="0"/>
              </a:rPr>
              <a:t>  (</a:t>
            </a:r>
            <a:r>
              <a:rPr lang="en-US" b="1">
                <a:solidFill>
                  <a:schemeClr val="bg2"/>
                </a:solidFill>
                <a:latin typeface="Tahoma" pitchFamily="34" charset="0"/>
              </a:rPr>
              <a:t>MAC</a:t>
            </a:r>
            <a:r>
              <a:rPr lang="sr-Latn-CS">
                <a:solidFill>
                  <a:schemeClr val="bg2"/>
                </a:solidFill>
                <a:latin typeface="Tahoma" pitchFamily="34" charset="0"/>
              </a:rPr>
              <a:t> će dobro doći)!</a:t>
            </a:r>
            <a:endParaRPr lang="en-US">
              <a:solidFill>
                <a:schemeClr val="bg2"/>
              </a:solidFill>
              <a:latin typeface="Tahoma" pitchFamily="34" charset="0"/>
            </a:endParaRPr>
          </a:p>
        </p:txBody>
      </p:sp>
      <p:sp>
        <p:nvSpPr>
          <p:cNvPr id="9225" name="Rectangle 10"/>
          <p:cNvSpPr>
            <a:spLocks noChangeArrowheads="1"/>
          </p:cNvSpPr>
          <p:nvPr/>
        </p:nvSpPr>
        <p:spPr bwMode="auto">
          <a:xfrm>
            <a:off x="5562600" y="3657600"/>
            <a:ext cx="3332163" cy="582613"/>
          </a:xfrm>
          <a:prstGeom prst="rect">
            <a:avLst/>
          </a:prstGeom>
          <a:noFill/>
          <a:ln w="9525">
            <a:noFill/>
            <a:miter lim="800000"/>
            <a:headEnd/>
            <a:tailEnd/>
          </a:ln>
        </p:spPr>
        <p:txBody>
          <a:bodyPr wrap="none">
            <a:spAutoFit/>
          </a:bodyPr>
          <a:lstStyle/>
          <a:p>
            <a:pPr eaLnBrk="1" hangingPunct="1">
              <a:lnSpc>
                <a:spcPct val="90000"/>
              </a:lnSpc>
              <a:spcBef>
                <a:spcPct val="20000"/>
              </a:spcBef>
              <a:buClr>
                <a:srgbClr val="993300"/>
              </a:buClr>
              <a:buSzPct val="60000"/>
              <a:buFont typeface="Wingdings" pitchFamily="2" charset="2"/>
              <a:buChar char="§"/>
            </a:pPr>
            <a:r>
              <a:rPr lang="sr-Latn-CS" sz="1600">
                <a:latin typeface="Tahoma" pitchFamily="34" charset="0"/>
              </a:rPr>
              <a:t> gde je</a:t>
            </a:r>
            <a:r>
              <a:rPr lang="en-US" sz="1600">
                <a:latin typeface="Tahoma" pitchFamily="34" charset="0"/>
              </a:rPr>
              <a:t> </a:t>
            </a:r>
            <a:r>
              <a:rPr lang="en-US" sz="1600" i="1">
                <a:latin typeface="Tahoma" pitchFamily="34" charset="0"/>
              </a:rPr>
              <a:t>h[k]</a:t>
            </a:r>
            <a:r>
              <a:rPr lang="en-US" sz="1600">
                <a:latin typeface="Tahoma" pitchFamily="34" charset="0"/>
              </a:rPr>
              <a:t> </a:t>
            </a:r>
            <a:r>
              <a:rPr lang="sr-Latn-CS" sz="1600">
                <a:latin typeface="Tahoma" pitchFamily="34" charset="0"/>
              </a:rPr>
              <a:t>niz koeficijenata filtra,</a:t>
            </a:r>
          </a:p>
          <a:p>
            <a:pPr eaLnBrk="1" hangingPunct="1">
              <a:lnSpc>
                <a:spcPct val="90000"/>
              </a:lnSpc>
              <a:spcBef>
                <a:spcPct val="20000"/>
              </a:spcBef>
              <a:buClr>
                <a:srgbClr val="993300"/>
              </a:buClr>
              <a:buSzPct val="60000"/>
              <a:buFont typeface="Wingdings" pitchFamily="2" charset="2"/>
              <a:buNone/>
            </a:pPr>
            <a:r>
              <a:rPr lang="sr-Latn-CS" sz="1600">
                <a:latin typeface="Tahoma" pitchFamily="34" charset="0"/>
              </a:rPr>
              <a:t>  a </a:t>
            </a:r>
            <a:r>
              <a:rPr lang="sr-Latn-CS" sz="1600" i="1">
                <a:latin typeface="Tahoma" pitchFamily="34" charset="0"/>
              </a:rPr>
              <a:t>N</a:t>
            </a:r>
            <a:r>
              <a:rPr lang="sr-Latn-CS" sz="1600">
                <a:latin typeface="Tahoma" pitchFamily="34" charset="0"/>
              </a:rPr>
              <a:t> red filtra </a:t>
            </a:r>
            <a:endParaRPr lang="en-US" sz="1600">
              <a:latin typeface="Tahoma" pitchFamily="34" charset="0"/>
            </a:endParaRPr>
          </a:p>
        </p:txBody>
      </p:sp>
      <p:sp>
        <p:nvSpPr>
          <p:cNvPr id="215052" name="Text Box 12"/>
          <p:cNvSpPr txBox="1">
            <a:spLocks noChangeArrowheads="1"/>
          </p:cNvSpPr>
          <p:nvPr/>
        </p:nvSpPr>
        <p:spPr bwMode="auto">
          <a:xfrm>
            <a:off x="4508500" y="5588000"/>
            <a:ext cx="2743200" cy="517525"/>
          </a:xfrm>
          <a:prstGeom prst="rect">
            <a:avLst/>
          </a:prstGeom>
          <a:noFill/>
          <a:ln w="9525">
            <a:noFill/>
            <a:miter lim="800000"/>
            <a:headEnd/>
            <a:tailEnd/>
          </a:ln>
        </p:spPr>
        <p:txBody>
          <a:bodyPr>
            <a:spAutoFit/>
          </a:bodyPr>
          <a:lstStyle/>
          <a:p>
            <a:pPr eaLnBrk="1" hangingPunct="1">
              <a:spcBef>
                <a:spcPct val="50000"/>
              </a:spcBef>
            </a:pPr>
            <a:r>
              <a:rPr lang="sr-Latn-CS" sz="1400"/>
              <a:t>Stara vrednost </a:t>
            </a:r>
            <a:r>
              <a:rPr lang="sr-Latn-CS" sz="1400" b="1" i="1"/>
              <a:t>y</a:t>
            </a:r>
            <a:r>
              <a:rPr lang="en-US" sz="1400" b="1" i="1"/>
              <a:t>[</a:t>
            </a:r>
            <a:r>
              <a:rPr lang="sr-Latn-CS" sz="1400" b="1" i="1"/>
              <a:t>n</a:t>
            </a:r>
            <a:r>
              <a:rPr lang="en-US" sz="1400" b="1" i="1"/>
              <a:t>]</a:t>
            </a:r>
            <a:r>
              <a:rPr lang="sr-Latn-CS" sz="1400"/>
              <a:t>, izračunata u prethodnom koraku</a:t>
            </a:r>
            <a:endParaRPr lang="en-US" sz="1400"/>
          </a:p>
        </p:txBody>
      </p:sp>
      <p:sp>
        <p:nvSpPr>
          <p:cNvPr id="215055" name="Line 15"/>
          <p:cNvSpPr>
            <a:spLocks noChangeShapeType="1"/>
          </p:cNvSpPr>
          <p:nvPr/>
        </p:nvSpPr>
        <p:spPr bwMode="auto">
          <a:xfrm flipH="1" flipV="1">
            <a:off x="3898900" y="5283200"/>
            <a:ext cx="609600" cy="304800"/>
          </a:xfrm>
          <a:prstGeom prst="line">
            <a:avLst/>
          </a:prstGeom>
          <a:noFill/>
          <a:ln w="28575">
            <a:solidFill>
              <a:schemeClr val="bg2"/>
            </a:solidFill>
            <a:round/>
            <a:headEnd/>
            <a:tailEnd type="stealth" w="lg" len="lg"/>
          </a:ln>
        </p:spPr>
        <p:txBody>
          <a:bodyPr/>
          <a:lstStyle/>
          <a:p>
            <a:endParaRPr lang="en-US"/>
          </a:p>
        </p:txBody>
      </p:sp>
      <p:sp>
        <p:nvSpPr>
          <p:cNvPr id="215056" name="Text Box 16"/>
          <p:cNvSpPr txBox="1">
            <a:spLocks noChangeArrowheads="1"/>
          </p:cNvSpPr>
          <p:nvPr/>
        </p:nvSpPr>
        <p:spPr bwMode="auto">
          <a:xfrm>
            <a:off x="1066800" y="5791200"/>
            <a:ext cx="1752600" cy="304800"/>
          </a:xfrm>
          <a:prstGeom prst="rect">
            <a:avLst/>
          </a:prstGeom>
          <a:noFill/>
          <a:ln w="9525">
            <a:noFill/>
            <a:miter lim="800000"/>
            <a:headEnd/>
            <a:tailEnd/>
          </a:ln>
        </p:spPr>
        <p:txBody>
          <a:bodyPr>
            <a:spAutoFit/>
          </a:bodyPr>
          <a:lstStyle/>
          <a:p>
            <a:pPr eaLnBrk="1" hangingPunct="1">
              <a:spcBef>
                <a:spcPct val="50000"/>
              </a:spcBef>
            </a:pPr>
            <a:r>
              <a:rPr lang="sr-Latn-CS" sz="1400"/>
              <a:t>Nova vrednost </a:t>
            </a:r>
            <a:r>
              <a:rPr lang="sr-Latn-CS" sz="1400" b="1" i="1"/>
              <a:t>y</a:t>
            </a:r>
            <a:r>
              <a:rPr lang="en-US" sz="1400" b="1" i="1"/>
              <a:t>[</a:t>
            </a:r>
            <a:r>
              <a:rPr lang="sr-Latn-CS" sz="1400" b="1" i="1"/>
              <a:t>n</a:t>
            </a:r>
            <a:r>
              <a:rPr lang="en-US" sz="1400" b="1" i="1"/>
              <a:t>]</a:t>
            </a:r>
            <a:endParaRPr lang="en-US" sz="1400"/>
          </a:p>
        </p:txBody>
      </p:sp>
      <p:sp>
        <p:nvSpPr>
          <p:cNvPr id="215057" name="Line 17"/>
          <p:cNvSpPr>
            <a:spLocks noChangeShapeType="1"/>
          </p:cNvSpPr>
          <p:nvPr/>
        </p:nvSpPr>
        <p:spPr bwMode="auto">
          <a:xfrm flipV="1">
            <a:off x="1524000" y="5257800"/>
            <a:ext cx="1524000" cy="533400"/>
          </a:xfrm>
          <a:prstGeom prst="line">
            <a:avLst/>
          </a:prstGeom>
          <a:noFill/>
          <a:ln w="28575">
            <a:solidFill>
              <a:schemeClr val="bg2"/>
            </a:solidFill>
            <a:round/>
            <a:headEnd/>
            <a:tailEnd type="stealth"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p:bldP spid="215047" grpId="0" animBg="1"/>
      <p:bldP spid="215049" grpId="0"/>
      <p:bldP spid="215052" grpId="0"/>
      <p:bldP spid="215055" grpId="0" animBg="1"/>
      <p:bldP spid="215056" grpId="0"/>
      <p:bldP spid="2150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838A7531-76C9-4130-AB48-A5BBA28233A3}" type="slidenum">
              <a:rPr lang="en-US" smtClean="0">
                <a:cs typeface="Arial" pitchFamily="34" charset="0"/>
              </a:rPr>
              <a:pPr/>
              <a:t>28</a:t>
            </a:fld>
            <a:endParaRPr lang="en-US" smtClean="0">
              <a:cs typeface="Arial" pitchFamily="34" charset="0"/>
            </a:endParaRPr>
          </a:p>
        </p:txBody>
      </p:sp>
      <p:sp>
        <p:nvSpPr>
          <p:cNvPr id="30723" name="Line 3"/>
          <p:cNvSpPr>
            <a:spLocks noChangeShapeType="1"/>
          </p:cNvSpPr>
          <p:nvPr/>
        </p:nvSpPr>
        <p:spPr bwMode="auto">
          <a:xfrm>
            <a:off x="1447800" y="962025"/>
            <a:ext cx="0" cy="1905000"/>
          </a:xfrm>
          <a:prstGeom prst="line">
            <a:avLst/>
          </a:prstGeom>
          <a:noFill/>
          <a:ln w="19050">
            <a:solidFill>
              <a:schemeClr val="tx1"/>
            </a:solidFill>
            <a:round/>
            <a:headEnd type="triangle" w="med" len="med"/>
            <a:tailEnd/>
          </a:ln>
        </p:spPr>
        <p:txBody>
          <a:bodyPr/>
          <a:lstStyle/>
          <a:p>
            <a:endParaRPr lang="en-US"/>
          </a:p>
        </p:txBody>
      </p:sp>
      <p:sp>
        <p:nvSpPr>
          <p:cNvPr id="30724" name="Line 4"/>
          <p:cNvSpPr>
            <a:spLocks noChangeShapeType="1"/>
          </p:cNvSpPr>
          <p:nvPr/>
        </p:nvSpPr>
        <p:spPr bwMode="auto">
          <a:xfrm>
            <a:off x="990600" y="2333625"/>
            <a:ext cx="3200400" cy="0"/>
          </a:xfrm>
          <a:prstGeom prst="line">
            <a:avLst/>
          </a:prstGeom>
          <a:noFill/>
          <a:ln w="19050">
            <a:solidFill>
              <a:schemeClr val="tx1"/>
            </a:solidFill>
            <a:round/>
            <a:headEnd/>
            <a:tailEnd type="triangle" w="med" len="med"/>
          </a:ln>
        </p:spPr>
        <p:txBody>
          <a:bodyPr/>
          <a:lstStyle/>
          <a:p>
            <a:endParaRPr lang="en-US"/>
          </a:p>
        </p:txBody>
      </p:sp>
      <p:sp>
        <p:nvSpPr>
          <p:cNvPr id="30725" name="Line 5"/>
          <p:cNvSpPr>
            <a:spLocks noChangeShapeType="1"/>
          </p:cNvSpPr>
          <p:nvPr/>
        </p:nvSpPr>
        <p:spPr bwMode="auto">
          <a:xfrm>
            <a:off x="1600200" y="962025"/>
            <a:ext cx="0" cy="1905000"/>
          </a:xfrm>
          <a:prstGeom prst="line">
            <a:avLst/>
          </a:prstGeom>
          <a:noFill/>
          <a:ln w="3175">
            <a:solidFill>
              <a:schemeClr val="tx1"/>
            </a:solidFill>
            <a:prstDash val="lgDash"/>
            <a:round/>
            <a:headEnd/>
            <a:tailEnd/>
          </a:ln>
        </p:spPr>
        <p:txBody>
          <a:bodyPr/>
          <a:lstStyle/>
          <a:p>
            <a:endParaRPr lang="en-US"/>
          </a:p>
        </p:txBody>
      </p:sp>
      <p:sp>
        <p:nvSpPr>
          <p:cNvPr id="30726" name="Line 6"/>
          <p:cNvSpPr>
            <a:spLocks noChangeShapeType="1"/>
          </p:cNvSpPr>
          <p:nvPr/>
        </p:nvSpPr>
        <p:spPr bwMode="auto">
          <a:xfrm>
            <a:off x="1752600" y="962025"/>
            <a:ext cx="0" cy="1905000"/>
          </a:xfrm>
          <a:prstGeom prst="line">
            <a:avLst/>
          </a:prstGeom>
          <a:noFill/>
          <a:ln w="3175">
            <a:solidFill>
              <a:schemeClr val="tx1"/>
            </a:solidFill>
            <a:prstDash val="lgDash"/>
            <a:round/>
            <a:headEnd/>
            <a:tailEnd/>
          </a:ln>
        </p:spPr>
        <p:txBody>
          <a:bodyPr/>
          <a:lstStyle/>
          <a:p>
            <a:endParaRPr lang="en-US"/>
          </a:p>
        </p:txBody>
      </p:sp>
      <p:sp>
        <p:nvSpPr>
          <p:cNvPr id="30727" name="Line 7"/>
          <p:cNvSpPr>
            <a:spLocks noChangeShapeType="1"/>
          </p:cNvSpPr>
          <p:nvPr/>
        </p:nvSpPr>
        <p:spPr bwMode="auto">
          <a:xfrm>
            <a:off x="1905000" y="962025"/>
            <a:ext cx="0" cy="1905000"/>
          </a:xfrm>
          <a:prstGeom prst="line">
            <a:avLst/>
          </a:prstGeom>
          <a:noFill/>
          <a:ln w="3175">
            <a:solidFill>
              <a:schemeClr val="tx1"/>
            </a:solidFill>
            <a:prstDash val="lgDash"/>
            <a:round/>
            <a:headEnd/>
            <a:tailEnd/>
          </a:ln>
        </p:spPr>
        <p:txBody>
          <a:bodyPr/>
          <a:lstStyle/>
          <a:p>
            <a:endParaRPr lang="en-US"/>
          </a:p>
        </p:txBody>
      </p:sp>
      <p:sp>
        <p:nvSpPr>
          <p:cNvPr id="30728" name="Line 8"/>
          <p:cNvSpPr>
            <a:spLocks noChangeShapeType="1"/>
          </p:cNvSpPr>
          <p:nvPr/>
        </p:nvSpPr>
        <p:spPr bwMode="auto">
          <a:xfrm>
            <a:off x="2057400" y="962025"/>
            <a:ext cx="0" cy="1905000"/>
          </a:xfrm>
          <a:prstGeom prst="line">
            <a:avLst/>
          </a:prstGeom>
          <a:noFill/>
          <a:ln w="3175">
            <a:solidFill>
              <a:schemeClr val="tx1"/>
            </a:solidFill>
            <a:prstDash val="lgDash"/>
            <a:round/>
            <a:headEnd/>
            <a:tailEnd/>
          </a:ln>
        </p:spPr>
        <p:txBody>
          <a:bodyPr/>
          <a:lstStyle/>
          <a:p>
            <a:endParaRPr lang="en-US"/>
          </a:p>
        </p:txBody>
      </p:sp>
      <p:sp>
        <p:nvSpPr>
          <p:cNvPr id="30729" name="Line 9"/>
          <p:cNvSpPr>
            <a:spLocks noChangeShapeType="1"/>
          </p:cNvSpPr>
          <p:nvPr/>
        </p:nvSpPr>
        <p:spPr bwMode="auto">
          <a:xfrm>
            <a:off x="2209800" y="962025"/>
            <a:ext cx="0" cy="1905000"/>
          </a:xfrm>
          <a:prstGeom prst="line">
            <a:avLst/>
          </a:prstGeom>
          <a:noFill/>
          <a:ln w="3175">
            <a:solidFill>
              <a:schemeClr val="tx1"/>
            </a:solidFill>
            <a:prstDash val="lgDash"/>
            <a:round/>
            <a:headEnd/>
            <a:tailEnd/>
          </a:ln>
        </p:spPr>
        <p:txBody>
          <a:bodyPr/>
          <a:lstStyle/>
          <a:p>
            <a:endParaRPr lang="en-US"/>
          </a:p>
        </p:txBody>
      </p:sp>
      <p:sp>
        <p:nvSpPr>
          <p:cNvPr id="30730" name="Line 10"/>
          <p:cNvSpPr>
            <a:spLocks noChangeShapeType="1"/>
          </p:cNvSpPr>
          <p:nvPr/>
        </p:nvSpPr>
        <p:spPr bwMode="auto">
          <a:xfrm>
            <a:off x="2362200" y="962025"/>
            <a:ext cx="0" cy="1905000"/>
          </a:xfrm>
          <a:prstGeom prst="line">
            <a:avLst/>
          </a:prstGeom>
          <a:noFill/>
          <a:ln w="3175">
            <a:solidFill>
              <a:schemeClr val="tx1"/>
            </a:solidFill>
            <a:prstDash val="lgDash"/>
            <a:round/>
            <a:headEnd/>
            <a:tailEnd/>
          </a:ln>
        </p:spPr>
        <p:txBody>
          <a:bodyPr/>
          <a:lstStyle/>
          <a:p>
            <a:endParaRPr lang="en-US"/>
          </a:p>
        </p:txBody>
      </p:sp>
      <p:sp>
        <p:nvSpPr>
          <p:cNvPr id="30731" name="Line 11"/>
          <p:cNvSpPr>
            <a:spLocks noChangeShapeType="1"/>
          </p:cNvSpPr>
          <p:nvPr/>
        </p:nvSpPr>
        <p:spPr bwMode="auto">
          <a:xfrm>
            <a:off x="2514600" y="962025"/>
            <a:ext cx="0" cy="1905000"/>
          </a:xfrm>
          <a:prstGeom prst="line">
            <a:avLst/>
          </a:prstGeom>
          <a:noFill/>
          <a:ln w="3175">
            <a:solidFill>
              <a:schemeClr val="tx1"/>
            </a:solidFill>
            <a:prstDash val="lgDash"/>
            <a:round/>
            <a:headEnd/>
            <a:tailEnd/>
          </a:ln>
        </p:spPr>
        <p:txBody>
          <a:bodyPr/>
          <a:lstStyle/>
          <a:p>
            <a:endParaRPr lang="en-US"/>
          </a:p>
        </p:txBody>
      </p:sp>
      <p:sp>
        <p:nvSpPr>
          <p:cNvPr id="30732" name="Line 12"/>
          <p:cNvSpPr>
            <a:spLocks noChangeShapeType="1"/>
          </p:cNvSpPr>
          <p:nvPr/>
        </p:nvSpPr>
        <p:spPr bwMode="auto">
          <a:xfrm>
            <a:off x="2667000" y="962025"/>
            <a:ext cx="0" cy="1905000"/>
          </a:xfrm>
          <a:prstGeom prst="line">
            <a:avLst/>
          </a:prstGeom>
          <a:noFill/>
          <a:ln w="3175">
            <a:solidFill>
              <a:schemeClr val="tx1"/>
            </a:solidFill>
            <a:prstDash val="lgDash"/>
            <a:round/>
            <a:headEnd/>
            <a:tailEnd/>
          </a:ln>
        </p:spPr>
        <p:txBody>
          <a:bodyPr/>
          <a:lstStyle/>
          <a:p>
            <a:endParaRPr lang="en-US"/>
          </a:p>
        </p:txBody>
      </p:sp>
      <p:sp>
        <p:nvSpPr>
          <p:cNvPr id="30733" name="Line 13"/>
          <p:cNvSpPr>
            <a:spLocks noChangeShapeType="1"/>
          </p:cNvSpPr>
          <p:nvPr/>
        </p:nvSpPr>
        <p:spPr bwMode="auto">
          <a:xfrm>
            <a:off x="2819400" y="962025"/>
            <a:ext cx="0" cy="1905000"/>
          </a:xfrm>
          <a:prstGeom prst="line">
            <a:avLst/>
          </a:prstGeom>
          <a:noFill/>
          <a:ln w="3175">
            <a:solidFill>
              <a:schemeClr val="tx1"/>
            </a:solidFill>
            <a:prstDash val="lgDash"/>
            <a:round/>
            <a:headEnd/>
            <a:tailEnd/>
          </a:ln>
        </p:spPr>
        <p:txBody>
          <a:bodyPr/>
          <a:lstStyle/>
          <a:p>
            <a:endParaRPr lang="en-US"/>
          </a:p>
        </p:txBody>
      </p:sp>
      <p:sp>
        <p:nvSpPr>
          <p:cNvPr id="30734" name="Line 14"/>
          <p:cNvSpPr>
            <a:spLocks noChangeShapeType="1"/>
          </p:cNvSpPr>
          <p:nvPr/>
        </p:nvSpPr>
        <p:spPr bwMode="auto">
          <a:xfrm>
            <a:off x="2971800" y="962025"/>
            <a:ext cx="0" cy="1905000"/>
          </a:xfrm>
          <a:prstGeom prst="line">
            <a:avLst/>
          </a:prstGeom>
          <a:noFill/>
          <a:ln w="3175">
            <a:solidFill>
              <a:schemeClr val="tx1"/>
            </a:solidFill>
            <a:prstDash val="lgDash"/>
            <a:round/>
            <a:headEnd/>
            <a:tailEnd/>
          </a:ln>
        </p:spPr>
        <p:txBody>
          <a:bodyPr/>
          <a:lstStyle/>
          <a:p>
            <a:endParaRPr lang="en-US"/>
          </a:p>
        </p:txBody>
      </p:sp>
      <p:sp>
        <p:nvSpPr>
          <p:cNvPr id="30735" name="Line 15"/>
          <p:cNvSpPr>
            <a:spLocks noChangeShapeType="1"/>
          </p:cNvSpPr>
          <p:nvPr/>
        </p:nvSpPr>
        <p:spPr bwMode="auto">
          <a:xfrm>
            <a:off x="3124200" y="962025"/>
            <a:ext cx="0" cy="1905000"/>
          </a:xfrm>
          <a:prstGeom prst="line">
            <a:avLst/>
          </a:prstGeom>
          <a:noFill/>
          <a:ln w="3175">
            <a:solidFill>
              <a:schemeClr val="tx1"/>
            </a:solidFill>
            <a:prstDash val="lgDash"/>
            <a:round/>
            <a:headEnd/>
            <a:tailEnd/>
          </a:ln>
        </p:spPr>
        <p:txBody>
          <a:bodyPr/>
          <a:lstStyle/>
          <a:p>
            <a:endParaRPr lang="en-US"/>
          </a:p>
        </p:txBody>
      </p:sp>
      <p:sp>
        <p:nvSpPr>
          <p:cNvPr id="30736" name="Line 16"/>
          <p:cNvSpPr>
            <a:spLocks noChangeShapeType="1"/>
          </p:cNvSpPr>
          <p:nvPr/>
        </p:nvSpPr>
        <p:spPr bwMode="auto">
          <a:xfrm>
            <a:off x="3276600" y="962025"/>
            <a:ext cx="0" cy="1905000"/>
          </a:xfrm>
          <a:prstGeom prst="line">
            <a:avLst/>
          </a:prstGeom>
          <a:noFill/>
          <a:ln w="3175">
            <a:solidFill>
              <a:schemeClr val="tx1"/>
            </a:solidFill>
            <a:prstDash val="lgDash"/>
            <a:round/>
            <a:headEnd/>
            <a:tailEnd/>
          </a:ln>
        </p:spPr>
        <p:txBody>
          <a:bodyPr/>
          <a:lstStyle/>
          <a:p>
            <a:endParaRPr lang="en-US"/>
          </a:p>
        </p:txBody>
      </p:sp>
      <p:sp>
        <p:nvSpPr>
          <p:cNvPr id="30737" name="Line 17"/>
          <p:cNvSpPr>
            <a:spLocks noChangeShapeType="1"/>
          </p:cNvSpPr>
          <p:nvPr/>
        </p:nvSpPr>
        <p:spPr bwMode="auto">
          <a:xfrm>
            <a:off x="3429000" y="962025"/>
            <a:ext cx="0" cy="1905000"/>
          </a:xfrm>
          <a:prstGeom prst="line">
            <a:avLst/>
          </a:prstGeom>
          <a:noFill/>
          <a:ln w="3175">
            <a:solidFill>
              <a:schemeClr val="tx1"/>
            </a:solidFill>
            <a:prstDash val="lgDash"/>
            <a:round/>
            <a:headEnd/>
            <a:tailEnd/>
          </a:ln>
        </p:spPr>
        <p:txBody>
          <a:bodyPr/>
          <a:lstStyle/>
          <a:p>
            <a:endParaRPr lang="en-US"/>
          </a:p>
        </p:txBody>
      </p:sp>
      <p:sp>
        <p:nvSpPr>
          <p:cNvPr id="30738" name="Line 18"/>
          <p:cNvSpPr>
            <a:spLocks noChangeShapeType="1"/>
          </p:cNvSpPr>
          <p:nvPr/>
        </p:nvSpPr>
        <p:spPr bwMode="auto">
          <a:xfrm>
            <a:off x="3581400" y="962025"/>
            <a:ext cx="0" cy="1905000"/>
          </a:xfrm>
          <a:prstGeom prst="line">
            <a:avLst/>
          </a:prstGeom>
          <a:noFill/>
          <a:ln w="3175">
            <a:solidFill>
              <a:schemeClr val="tx1"/>
            </a:solidFill>
            <a:prstDash val="lgDash"/>
            <a:round/>
            <a:headEnd/>
            <a:tailEnd/>
          </a:ln>
        </p:spPr>
        <p:txBody>
          <a:bodyPr/>
          <a:lstStyle/>
          <a:p>
            <a:endParaRPr lang="en-US"/>
          </a:p>
        </p:txBody>
      </p:sp>
      <p:sp>
        <p:nvSpPr>
          <p:cNvPr id="30739" name="Line 19"/>
          <p:cNvSpPr>
            <a:spLocks noChangeShapeType="1"/>
          </p:cNvSpPr>
          <p:nvPr/>
        </p:nvSpPr>
        <p:spPr bwMode="auto">
          <a:xfrm>
            <a:off x="3733800" y="962025"/>
            <a:ext cx="0" cy="1905000"/>
          </a:xfrm>
          <a:prstGeom prst="line">
            <a:avLst/>
          </a:prstGeom>
          <a:noFill/>
          <a:ln w="3175">
            <a:solidFill>
              <a:schemeClr val="tx1"/>
            </a:solidFill>
            <a:prstDash val="lgDash"/>
            <a:round/>
            <a:headEnd/>
            <a:tailEnd/>
          </a:ln>
        </p:spPr>
        <p:txBody>
          <a:bodyPr/>
          <a:lstStyle/>
          <a:p>
            <a:endParaRPr lang="en-US"/>
          </a:p>
        </p:txBody>
      </p:sp>
      <p:sp>
        <p:nvSpPr>
          <p:cNvPr id="30740" name="Line 20"/>
          <p:cNvSpPr>
            <a:spLocks noChangeShapeType="1"/>
          </p:cNvSpPr>
          <p:nvPr/>
        </p:nvSpPr>
        <p:spPr bwMode="auto">
          <a:xfrm>
            <a:off x="3886200" y="990600"/>
            <a:ext cx="0" cy="1905000"/>
          </a:xfrm>
          <a:prstGeom prst="line">
            <a:avLst/>
          </a:prstGeom>
          <a:noFill/>
          <a:ln w="3175">
            <a:solidFill>
              <a:schemeClr val="tx1"/>
            </a:solidFill>
            <a:prstDash val="lgDash"/>
            <a:round/>
            <a:headEnd/>
            <a:tailEnd/>
          </a:ln>
        </p:spPr>
        <p:txBody>
          <a:bodyPr/>
          <a:lstStyle/>
          <a:p>
            <a:endParaRPr lang="en-US"/>
          </a:p>
        </p:txBody>
      </p:sp>
      <p:sp>
        <p:nvSpPr>
          <p:cNvPr id="30741" name="Line 21"/>
          <p:cNvSpPr>
            <a:spLocks noChangeShapeType="1"/>
          </p:cNvSpPr>
          <p:nvPr/>
        </p:nvSpPr>
        <p:spPr bwMode="auto">
          <a:xfrm>
            <a:off x="4038600" y="962025"/>
            <a:ext cx="0" cy="1905000"/>
          </a:xfrm>
          <a:prstGeom prst="line">
            <a:avLst/>
          </a:prstGeom>
          <a:noFill/>
          <a:ln w="3175">
            <a:solidFill>
              <a:schemeClr val="tx1"/>
            </a:solidFill>
            <a:prstDash val="lgDash"/>
            <a:round/>
            <a:headEnd/>
            <a:tailEnd/>
          </a:ln>
        </p:spPr>
        <p:txBody>
          <a:bodyPr/>
          <a:lstStyle/>
          <a:p>
            <a:endParaRPr lang="en-US"/>
          </a:p>
        </p:txBody>
      </p:sp>
      <p:sp>
        <p:nvSpPr>
          <p:cNvPr id="30742" name="Line 22"/>
          <p:cNvSpPr>
            <a:spLocks noChangeShapeType="1"/>
          </p:cNvSpPr>
          <p:nvPr/>
        </p:nvSpPr>
        <p:spPr bwMode="auto">
          <a:xfrm>
            <a:off x="1447800" y="3429000"/>
            <a:ext cx="0" cy="1905000"/>
          </a:xfrm>
          <a:prstGeom prst="line">
            <a:avLst/>
          </a:prstGeom>
          <a:noFill/>
          <a:ln w="19050">
            <a:solidFill>
              <a:schemeClr val="tx1"/>
            </a:solidFill>
            <a:round/>
            <a:headEnd type="triangle" w="med" len="med"/>
            <a:tailEnd/>
          </a:ln>
        </p:spPr>
        <p:txBody>
          <a:bodyPr/>
          <a:lstStyle/>
          <a:p>
            <a:endParaRPr lang="en-US"/>
          </a:p>
        </p:txBody>
      </p:sp>
      <p:sp>
        <p:nvSpPr>
          <p:cNvPr id="30743" name="Line 23"/>
          <p:cNvSpPr>
            <a:spLocks noChangeShapeType="1"/>
          </p:cNvSpPr>
          <p:nvPr/>
        </p:nvSpPr>
        <p:spPr bwMode="auto">
          <a:xfrm>
            <a:off x="914400" y="4800600"/>
            <a:ext cx="3276600" cy="0"/>
          </a:xfrm>
          <a:prstGeom prst="line">
            <a:avLst/>
          </a:prstGeom>
          <a:noFill/>
          <a:ln w="19050">
            <a:solidFill>
              <a:schemeClr val="tx1"/>
            </a:solidFill>
            <a:round/>
            <a:headEnd/>
            <a:tailEnd type="triangle" w="med" len="med"/>
          </a:ln>
        </p:spPr>
        <p:txBody>
          <a:bodyPr/>
          <a:lstStyle/>
          <a:p>
            <a:endParaRPr lang="en-US"/>
          </a:p>
        </p:txBody>
      </p:sp>
      <p:sp>
        <p:nvSpPr>
          <p:cNvPr id="30744" name="Line 24"/>
          <p:cNvSpPr>
            <a:spLocks noChangeShapeType="1"/>
          </p:cNvSpPr>
          <p:nvPr/>
        </p:nvSpPr>
        <p:spPr bwMode="auto">
          <a:xfrm>
            <a:off x="1600200" y="3429000"/>
            <a:ext cx="0" cy="1905000"/>
          </a:xfrm>
          <a:prstGeom prst="line">
            <a:avLst/>
          </a:prstGeom>
          <a:noFill/>
          <a:ln w="3175">
            <a:solidFill>
              <a:schemeClr val="tx1"/>
            </a:solidFill>
            <a:prstDash val="lgDash"/>
            <a:round/>
            <a:headEnd/>
            <a:tailEnd/>
          </a:ln>
        </p:spPr>
        <p:txBody>
          <a:bodyPr/>
          <a:lstStyle/>
          <a:p>
            <a:endParaRPr lang="en-US"/>
          </a:p>
        </p:txBody>
      </p:sp>
      <p:sp>
        <p:nvSpPr>
          <p:cNvPr id="30745" name="Line 25"/>
          <p:cNvSpPr>
            <a:spLocks noChangeShapeType="1"/>
          </p:cNvSpPr>
          <p:nvPr/>
        </p:nvSpPr>
        <p:spPr bwMode="auto">
          <a:xfrm>
            <a:off x="1752600" y="3429000"/>
            <a:ext cx="0" cy="1905000"/>
          </a:xfrm>
          <a:prstGeom prst="line">
            <a:avLst/>
          </a:prstGeom>
          <a:noFill/>
          <a:ln w="3175">
            <a:solidFill>
              <a:schemeClr val="tx1"/>
            </a:solidFill>
            <a:prstDash val="lgDash"/>
            <a:round/>
            <a:headEnd/>
            <a:tailEnd/>
          </a:ln>
        </p:spPr>
        <p:txBody>
          <a:bodyPr/>
          <a:lstStyle/>
          <a:p>
            <a:endParaRPr lang="en-US"/>
          </a:p>
        </p:txBody>
      </p:sp>
      <p:sp>
        <p:nvSpPr>
          <p:cNvPr id="30746" name="Line 26"/>
          <p:cNvSpPr>
            <a:spLocks noChangeShapeType="1"/>
          </p:cNvSpPr>
          <p:nvPr/>
        </p:nvSpPr>
        <p:spPr bwMode="auto">
          <a:xfrm>
            <a:off x="1905000" y="3429000"/>
            <a:ext cx="0" cy="1905000"/>
          </a:xfrm>
          <a:prstGeom prst="line">
            <a:avLst/>
          </a:prstGeom>
          <a:noFill/>
          <a:ln w="3175">
            <a:solidFill>
              <a:schemeClr val="tx1"/>
            </a:solidFill>
            <a:prstDash val="lgDash"/>
            <a:round/>
            <a:headEnd/>
            <a:tailEnd/>
          </a:ln>
        </p:spPr>
        <p:txBody>
          <a:bodyPr/>
          <a:lstStyle/>
          <a:p>
            <a:endParaRPr lang="en-US"/>
          </a:p>
        </p:txBody>
      </p:sp>
      <p:sp>
        <p:nvSpPr>
          <p:cNvPr id="30747" name="Line 27"/>
          <p:cNvSpPr>
            <a:spLocks noChangeShapeType="1"/>
          </p:cNvSpPr>
          <p:nvPr/>
        </p:nvSpPr>
        <p:spPr bwMode="auto">
          <a:xfrm>
            <a:off x="2057400" y="3429000"/>
            <a:ext cx="0" cy="1905000"/>
          </a:xfrm>
          <a:prstGeom prst="line">
            <a:avLst/>
          </a:prstGeom>
          <a:noFill/>
          <a:ln w="3175">
            <a:solidFill>
              <a:schemeClr val="tx1"/>
            </a:solidFill>
            <a:prstDash val="lgDash"/>
            <a:round/>
            <a:headEnd/>
            <a:tailEnd/>
          </a:ln>
        </p:spPr>
        <p:txBody>
          <a:bodyPr/>
          <a:lstStyle/>
          <a:p>
            <a:endParaRPr lang="en-US"/>
          </a:p>
        </p:txBody>
      </p:sp>
      <p:sp>
        <p:nvSpPr>
          <p:cNvPr id="30748" name="Line 28"/>
          <p:cNvSpPr>
            <a:spLocks noChangeShapeType="1"/>
          </p:cNvSpPr>
          <p:nvPr/>
        </p:nvSpPr>
        <p:spPr bwMode="auto">
          <a:xfrm>
            <a:off x="2209800" y="3429000"/>
            <a:ext cx="0" cy="1905000"/>
          </a:xfrm>
          <a:prstGeom prst="line">
            <a:avLst/>
          </a:prstGeom>
          <a:noFill/>
          <a:ln w="3175">
            <a:solidFill>
              <a:schemeClr val="tx1"/>
            </a:solidFill>
            <a:prstDash val="lgDash"/>
            <a:round/>
            <a:headEnd/>
            <a:tailEnd/>
          </a:ln>
        </p:spPr>
        <p:txBody>
          <a:bodyPr/>
          <a:lstStyle/>
          <a:p>
            <a:endParaRPr lang="en-US"/>
          </a:p>
        </p:txBody>
      </p:sp>
      <p:sp>
        <p:nvSpPr>
          <p:cNvPr id="30749" name="Line 29"/>
          <p:cNvSpPr>
            <a:spLocks noChangeShapeType="1"/>
          </p:cNvSpPr>
          <p:nvPr/>
        </p:nvSpPr>
        <p:spPr bwMode="auto">
          <a:xfrm>
            <a:off x="2362200" y="3429000"/>
            <a:ext cx="0" cy="1905000"/>
          </a:xfrm>
          <a:prstGeom prst="line">
            <a:avLst/>
          </a:prstGeom>
          <a:noFill/>
          <a:ln w="3175">
            <a:solidFill>
              <a:schemeClr val="tx1"/>
            </a:solidFill>
            <a:prstDash val="lgDash"/>
            <a:round/>
            <a:headEnd/>
            <a:tailEnd/>
          </a:ln>
        </p:spPr>
        <p:txBody>
          <a:bodyPr/>
          <a:lstStyle/>
          <a:p>
            <a:endParaRPr lang="en-US"/>
          </a:p>
        </p:txBody>
      </p:sp>
      <p:sp>
        <p:nvSpPr>
          <p:cNvPr id="30750" name="Line 30"/>
          <p:cNvSpPr>
            <a:spLocks noChangeShapeType="1"/>
          </p:cNvSpPr>
          <p:nvPr/>
        </p:nvSpPr>
        <p:spPr bwMode="auto">
          <a:xfrm>
            <a:off x="2514600" y="3429000"/>
            <a:ext cx="0" cy="1905000"/>
          </a:xfrm>
          <a:prstGeom prst="line">
            <a:avLst/>
          </a:prstGeom>
          <a:noFill/>
          <a:ln w="3175">
            <a:solidFill>
              <a:schemeClr val="tx1"/>
            </a:solidFill>
            <a:prstDash val="lgDash"/>
            <a:round/>
            <a:headEnd/>
            <a:tailEnd/>
          </a:ln>
        </p:spPr>
        <p:txBody>
          <a:bodyPr/>
          <a:lstStyle/>
          <a:p>
            <a:endParaRPr lang="en-US"/>
          </a:p>
        </p:txBody>
      </p:sp>
      <p:sp>
        <p:nvSpPr>
          <p:cNvPr id="30751" name="Line 31"/>
          <p:cNvSpPr>
            <a:spLocks noChangeShapeType="1"/>
          </p:cNvSpPr>
          <p:nvPr/>
        </p:nvSpPr>
        <p:spPr bwMode="auto">
          <a:xfrm>
            <a:off x="2667000" y="3429000"/>
            <a:ext cx="0" cy="1905000"/>
          </a:xfrm>
          <a:prstGeom prst="line">
            <a:avLst/>
          </a:prstGeom>
          <a:noFill/>
          <a:ln w="3175">
            <a:solidFill>
              <a:schemeClr val="tx1"/>
            </a:solidFill>
            <a:prstDash val="lgDash"/>
            <a:round/>
            <a:headEnd/>
            <a:tailEnd/>
          </a:ln>
        </p:spPr>
        <p:txBody>
          <a:bodyPr/>
          <a:lstStyle/>
          <a:p>
            <a:endParaRPr lang="en-US"/>
          </a:p>
        </p:txBody>
      </p:sp>
      <p:sp>
        <p:nvSpPr>
          <p:cNvPr id="30752" name="Line 32"/>
          <p:cNvSpPr>
            <a:spLocks noChangeShapeType="1"/>
          </p:cNvSpPr>
          <p:nvPr/>
        </p:nvSpPr>
        <p:spPr bwMode="auto">
          <a:xfrm>
            <a:off x="2819400" y="3429000"/>
            <a:ext cx="0" cy="1905000"/>
          </a:xfrm>
          <a:prstGeom prst="line">
            <a:avLst/>
          </a:prstGeom>
          <a:noFill/>
          <a:ln w="3175">
            <a:solidFill>
              <a:schemeClr val="tx1"/>
            </a:solidFill>
            <a:prstDash val="lgDash"/>
            <a:round/>
            <a:headEnd/>
            <a:tailEnd/>
          </a:ln>
        </p:spPr>
        <p:txBody>
          <a:bodyPr/>
          <a:lstStyle/>
          <a:p>
            <a:endParaRPr lang="en-US"/>
          </a:p>
        </p:txBody>
      </p:sp>
      <p:sp>
        <p:nvSpPr>
          <p:cNvPr id="30753" name="Line 33"/>
          <p:cNvSpPr>
            <a:spLocks noChangeShapeType="1"/>
          </p:cNvSpPr>
          <p:nvPr/>
        </p:nvSpPr>
        <p:spPr bwMode="auto">
          <a:xfrm>
            <a:off x="2971800" y="3429000"/>
            <a:ext cx="0" cy="1905000"/>
          </a:xfrm>
          <a:prstGeom prst="line">
            <a:avLst/>
          </a:prstGeom>
          <a:noFill/>
          <a:ln w="3175">
            <a:solidFill>
              <a:schemeClr val="tx1"/>
            </a:solidFill>
            <a:prstDash val="lgDash"/>
            <a:round/>
            <a:headEnd/>
            <a:tailEnd/>
          </a:ln>
        </p:spPr>
        <p:txBody>
          <a:bodyPr/>
          <a:lstStyle/>
          <a:p>
            <a:endParaRPr lang="en-US"/>
          </a:p>
        </p:txBody>
      </p:sp>
      <p:sp>
        <p:nvSpPr>
          <p:cNvPr id="30754" name="Line 34"/>
          <p:cNvSpPr>
            <a:spLocks noChangeShapeType="1"/>
          </p:cNvSpPr>
          <p:nvPr/>
        </p:nvSpPr>
        <p:spPr bwMode="auto">
          <a:xfrm>
            <a:off x="3124200" y="3429000"/>
            <a:ext cx="0" cy="1905000"/>
          </a:xfrm>
          <a:prstGeom prst="line">
            <a:avLst/>
          </a:prstGeom>
          <a:noFill/>
          <a:ln w="3175">
            <a:solidFill>
              <a:schemeClr val="tx1"/>
            </a:solidFill>
            <a:prstDash val="lgDash"/>
            <a:round/>
            <a:headEnd/>
            <a:tailEnd/>
          </a:ln>
        </p:spPr>
        <p:txBody>
          <a:bodyPr/>
          <a:lstStyle/>
          <a:p>
            <a:endParaRPr lang="en-US"/>
          </a:p>
        </p:txBody>
      </p:sp>
      <p:sp>
        <p:nvSpPr>
          <p:cNvPr id="30755" name="Line 35"/>
          <p:cNvSpPr>
            <a:spLocks noChangeShapeType="1"/>
          </p:cNvSpPr>
          <p:nvPr/>
        </p:nvSpPr>
        <p:spPr bwMode="auto">
          <a:xfrm>
            <a:off x="3276600" y="3429000"/>
            <a:ext cx="0" cy="1905000"/>
          </a:xfrm>
          <a:prstGeom prst="line">
            <a:avLst/>
          </a:prstGeom>
          <a:noFill/>
          <a:ln w="3175">
            <a:solidFill>
              <a:schemeClr val="tx1"/>
            </a:solidFill>
            <a:prstDash val="lgDash"/>
            <a:round/>
            <a:headEnd/>
            <a:tailEnd/>
          </a:ln>
        </p:spPr>
        <p:txBody>
          <a:bodyPr/>
          <a:lstStyle/>
          <a:p>
            <a:endParaRPr lang="en-US"/>
          </a:p>
        </p:txBody>
      </p:sp>
      <p:sp>
        <p:nvSpPr>
          <p:cNvPr id="30756" name="Line 36"/>
          <p:cNvSpPr>
            <a:spLocks noChangeShapeType="1"/>
          </p:cNvSpPr>
          <p:nvPr/>
        </p:nvSpPr>
        <p:spPr bwMode="auto">
          <a:xfrm>
            <a:off x="3429000" y="3429000"/>
            <a:ext cx="0" cy="1905000"/>
          </a:xfrm>
          <a:prstGeom prst="line">
            <a:avLst/>
          </a:prstGeom>
          <a:noFill/>
          <a:ln w="3175">
            <a:solidFill>
              <a:schemeClr val="tx1"/>
            </a:solidFill>
            <a:prstDash val="lgDash"/>
            <a:round/>
            <a:headEnd/>
            <a:tailEnd/>
          </a:ln>
        </p:spPr>
        <p:txBody>
          <a:bodyPr/>
          <a:lstStyle/>
          <a:p>
            <a:endParaRPr lang="en-US"/>
          </a:p>
        </p:txBody>
      </p:sp>
      <p:sp>
        <p:nvSpPr>
          <p:cNvPr id="30757" name="Line 37"/>
          <p:cNvSpPr>
            <a:spLocks noChangeShapeType="1"/>
          </p:cNvSpPr>
          <p:nvPr/>
        </p:nvSpPr>
        <p:spPr bwMode="auto">
          <a:xfrm>
            <a:off x="3581400" y="3429000"/>
            <a:ext cx="0" cy="1905000"/>
          </a:xfrm>
          <a:prstGeom prst="line">
            <a:avLst/>
          </a:prstGeom>
          <a:noFill/>
          <a:ln w="3175">
            <a:solidFill>
              <a:schemeClr val="tx1"/>
            </a:solidFill>
            <a:prstDash val="lgDash"/>
            <a:round/>
            <a:headEnd/>
            <a:tailEnd/>
          </a:ln>
        </p:spPr>
        <p:txBody>
          <a:bodyPr/>
          <a:lstStyle/>
          <a:p>
            <a:endParaRPr lang="en-US"/>
          </a:p>
        </p:txBody>
      </p:sp>
      <p:sp>
        <p:nvSpPr>
          <p:cNvPr id="30758" name="Line 38"/>
          <p:cNvSpPr>
            <a:spLocks noChangeShapeType="1"/>
          </p:cNvSpPr>
          <p:nvPr/>
        </p:nvSpPr>
        <p:spPr bwMode="auto">
          <a:xfrm>
            <a:off x="3733800" y="3429000"/>
            <a:ext cx="0" cy="1905000"/>
          </a:xfrm>
          <a:prstGeom prst="line">
            <a:avLst/>
          </a:prstGeom>
          <a:noFill/>
          <a:ln w="3175">
            <a:solidFill>
              <a:schemeClr val="tx1"/>
            </a:solidFill>
            <a:prstDash val="lgDash"/>
            <a:round/>
            <a:headEnd/>
            <a:tailEnd/>
          </a:ln>
        </p:spPr>
        <p:txBody>
          <a:bodyPr/>
          <a:lstStyle/>
          <a:p>
            <a:endParaRPr lang="en-US"/>
          </a:p>
        </p:txBody>
      </p:sp>
      <p:sp>
        <p:nvSpPr>
          <p:cNvPr id="30759" name="Line 39"/>
          <p:cNvSpPr>
            <a:spLocks noChangeShapeType="1"/>
          </p:cNvSpPr>
          <p:nvPr/>
        </p:nvSpPr>
        <p:spPr bwMode="auto">
          <a:xfrm>
            <a:off x="3886200" y="3429000"/>
            <a:ext cx="0" cy="1905000"/>
          </a:xfrm>
          <a:prstGeom prst="line">
            <a:avLst/>
          </a:prstGeom>
          <a:noFill/>
          <a:ln w="3175">
            <a:solidFill>
              <a:schemeClr val="tx1"/>
            </a:solidFill>
            <a:prstDash val="lgDash"/>
            <a:round/>
            <a:headEnd/>
            <a:tailEnd/>
          </a:ln>
        </p:spPr>
        <p:txBody>
          <a:bodyPr/>
          <a:lstStyle/>
          <a:p>
            <a:endParaRPr lang="en-US"/>
          </a:p>
        </p:txBody>
      </p:sp>
      <p:sp>
        <p:nvSpPr>
          <p:cNvPr id="30760" name="Line 40"/>
          <p:cNvSpPr>
            <a:spLocks noChangeShapeType="1"/>
          </p:cNvSpPr>
          <p:nvPr/>
        </p:nvSpPr>
        <p:spPr bwMode="auto">
          <a:xfrm>
            <a:off x="4038600" y="3429000"/>
            <a:ext cx="0" cy="1905000"/>
          </a:xfrm>
          <a:prstGeom prst="line">
            <a:avLst/>
          </a:prstGeom>
          <a:noFill/>
          <a:ln w="3175">
            <a:solidFill>
              <a:schemeClr val="tx1"/>
            </a:solidFill>
            <a:prstDash val="lgDash"/>
            <a:round/>
            <a:headEnd/>
            <a:tailEnd/>
          </a:ln>
        </p:spPr>
        <p:txBody>
          <a:bodyPr/>
          <a:lstStyle/>
          <a:p>
            <a:endParaRPr lang="en-US"/>
          </a:p>
        </p:txBody>
      </p:sp>
      <p:sp>
        <p:nvSpPr>
          <p:cNvPr id="30761" name="Line 41"/>
          <p:cNvSpPr>
            <a:spLocks noChangeShapeType="1"/>
          </p:cNvSpPr>
          <p:nvPr/>
        </p:nvSpPr>
        <p:spPr bwMode="auto">
          <a:xfrm>
            <a:off x="1371600" y="1600200"/>
            <a:ext cx="2743200" cy="0"/>
          </a:xfrm>
          <a:prstGeom prst="line">
            <a:avLst/>
          </a:prstGeom>
          <a:noFill/>
          <a:ln w="3175">
            <a:solidFill>
              <a:schemeClr val="tx1"/>
            </a:solidFill>
            <a:prstDash val="lgDash"/>
            <a:round/>
            <a:headEnd/>
            <a:tailEnd/>
          </a:ln>
        </p:spPr>
        <p:txBody>
          <a:bodyPr/>
          <a:lstStyle/>
          <a:p>
            <a:endParaRPr lang="en-US"/>
          </a:p>
        </p:txBody>
      </p:sp>
      <p:sp>
        <p:nvSpPr>
          <p:cNvPr id="30762" name="Line 42"/>
          <p:cNvSpPr>
            <a:spLocks noChangeShapeType="1"/>
          </p:cNvSpPr>
          <p:nvPr/>
        </p:nvSpPr>
        <p:spPr bwMode="auto">
          <a:xfrm>
            <a:off x="1371600" y="1219200"/>
            <a:ext cx="2743200" cy="0"/>
          </a:xfrm>
          <a:prstGeom prst="line">
            <a:avLst/>
          </a:prstGeom>
          <a:noFill/>
          <a:ln w="3175">
            <a:solidFill>
              <a:schemeClr val="tx1"/>
            </a:solidFill>
            <a:prstDash val="lgDash"/>
            <a:round/>
            <a:headEnd/>
            <a:tailEnd/>
          </a:ln>
        </p:spPr>
        <p:txBody>
          <a:bodyPr/>
          <a:lstStyle/>
          <a:p>
            <a:endParaRPr lang="en-US"/>
          </a:p>
        </p:txBody>
      </p:sp>
      <p:sp>
        <p:nvSpPr>
          <p:cNvPr id="30763" name="Line 43"/>
          <p:cNvSpPr>
            <a:spLocks noChangeShapeType="1"/>
          </p:cNvSpPr>
          <p:nvPr/>
        </p:nvSpPr>
        <p:spPr bwMode="auto">
          <a:xfrm>
            <a:off x="1371600" y="1981200"/>
            <a:ext cx="2743200" cy="0"/>
          </a:xfrm>
          <a:prstGeom prst="line">
            <a:avLst/>
          </a:prstGeom>
          <a:noFill/>
          <a:ln w="3175">
            <a:solidFill>
              <a:schemeClr val="tx1"/>
            </a:solidFill>
            <a:prstDash val="lgDash"/>
            <a:round/>
            <a:headEnd/>
            <a:tailEnd/>
          </a:ln>
        </p:spPr>
        <p:txBody>
          <a:bodyPr/>
          <a:lstStyle/>
          <a:p>
            <a:endParaRPr lang="en-US"/>
          </a:p>
        </p:txBody>
      </p:sp>
      <p:sp>
        <p:nvSpPr>
          <p:cNvPr id="30764" name="Line 44"/>
          <p:cNvSpPr>
            <a:spLocks noChangeShapeType="1"/>
          </p:cNvSpPr>
          <p:nvPr/>
        </p:nvSpPr>
        <p:spPr bwMode="auto">
          <a:xfrm>
            <a:off x="1371600" y="2667000"/>
            <a:ext cx="2743200" cy="0"/>
          </a:xfrm>
          <a:prstGeom prst="line">
            <a:avLst/>
          </a:prstGeom>
          <a:noFill/>
          <a:ln w="3175">
            <a:solidFill>
              <a:schemeClr val="tx1"/>
            </a:solidFill>
            <a:prstDash val="lgDash"/>
            <a:round/>
            <a:headEnd/>
            <a:tailEnd/>
          </a:ln>
        </p:spPr>
        <p:txBody>
          <a:bodyPr/>
          <a:lstStyle/>
          <a:p>
            <a:endParaRPr lang="en-US"/>
          </a:p>
        </p:txBody>
      </p:sp>
      <p:sp>
        <p:nvSpPr>
          <p:cNvPr id="30765" name="Line 45"/>
          <p:cNvSpPr>
            <a:spLocks noChangeShapeType="1"/>
          </p:cNvSpPr>
          <p:nvPr/>
        </p:nvSpPr>
        <p:spPr bwMode="auto">
          <a:xfrm>
            <a:off x="1371600" y="4038600"/>
            <a:ext cx="2743200" cy="0"/>
          </a:xfrm>
          <a:prstGeom prst="line">
            <a:avLst/>
          </a:prstGeom>
          <a:noFill/>
          <a:ln w="3175">
            <a:solidFill>
              <a:schemeClr val="tx1"/>
            </a:solidFill>
            <a:prstDash val="lgDash"/>
            <a:round/>
            <a:headEnd/>
            <a:tailEnd/>
          </a:ln>
        </p:spPr>
        <p:txBody>
          <a:bodyPr/>
          <a:lstStyle/>
          <a:p>
            <a:endParaRPr lang="en-US"/>
          </a:p>
        </p:txBody>
      </p:sp>
      <p:sp>
        <p:nvSpPr>
          <p:cNvPr id="30766" name="Line 46"/>
          <p:cNvSpPr>
            <a:spLocks noChangeShapeType="1"/>
          </p:cNvSpPr>
          <p:nvPr/>
        </p:nvSpPr>
        <p:spPr bwMode="auto">
          <a:xfrm>
            <a:off x="1371600" y="3657600"/>
            <a:ext cx="2743200" cy="0"/>
          </a:xfrm>
          <a:prstGeom prst="line">
            <a:avLst/>
          </a:prstGeom>
          <a:noFill/>
          <a:ln w="3175">
            <a:solidFill>
              <a:schemeClr val="tx1"/>
            </a:solidFill>
            <a:prstDash val="lgDash"/>
            <a:round/>
            <a:headEnd/>
            <a:tailEnd/>
          </a:ln>
        </p:spPr>
        <p:txBody>
          <a:bodyPr/>
          <a:lstStyle/>
          <a:p>
            <a:endParaRPr lang="en-US"/>
          </a:p>
        </p:txBody>
      </p:sp>
      <p:sp>
        <p:nvSpPr>
          <p:cNvPr id="30767" name="Line 47"/>
          <p:cNvSpPr>
            <a:spLocks noChangeShapeType="1"/>
          </p:cNvSpPr>
          <p:nvPr/>
        </p:nvSpPr>
        <p:spPr bwMode="auto">
          <a:xfrm>
            <a:off x="1371600" y="4419600"/>
            <a:ext cx="2743200" cy="0"/>
          </a:xfrm>
          <a:prstGeom prst="line">
            <a:avLst/>
          </a:prstGeom>
          <a:noFill/>
          <a:ln w="3175">
            <a:solidFill>
              <a:schemeClr val="tx1"/>
            </a:solidFill>
            <a:prstDash val="lgDash"/>
            <a:round/>
            <a:headEnd/>
            <a:tailEnd/>
          </a:ln>
        </p:spPr>
        <p:txBody>
          <a:bodyPr/>
          <a:lstStyle/>
          <a:p>
            <a:endParaRPr lang="en-US"/>
          </a:p>
        </p:txBody>
      </p:sp>
      <p:sp>
        <p:nvSpPr>
          <p:cNvPr id="30768" name="Line 48"/>
          <p:cNvSpPr>
            <a:spLocks noChangeShapeType="1"/>
          </p:cNvSpPr>
          <p:nvPr/>
        </p:nvSpPr>
        <p:spPr bwMode="auto">
          <a:xfrm>
            <a:off x="1371600" y="5105400"/>
            <a:ext cx="2743200" cy="0"/>
          </a:xfrm>
          <a:prstGeom prst="line">
            <a:avLst/>
          </a:prstGeom>
          <a:noFill/>
          <a:ln w="3175">
            <a:solidFill>
              <a:schemeClr val="tx1"/>
            </a:solidFill>
            <a:prstDash val="lgDash"/>
            <a:round/>
            <a:headEnd/>
            <a:tailEnd/>
          </a:ln>
        </p:spPr>
        <p:txBody>
          <a:bodyPr/>
          <a:lstStyle/>
          <a:p>
            <a:endParaRPr lang="en-US"/>
          </a:p>
        </p:txBody>
      </p:sp>
      <p:grpSp>
        <p:nvGrpSpPr>
          <p:cNvPr id="30769" name="Group 49"/>
          <p:cNvGrpSpPr>
            <a:grpSpLocks/>
          </p:cNvGrpSpPr>
          <p:nvPr/>
        </p:nvGrpSpPr>
        <p:grpSpPr bwMode="auto">
          <a:xfrm>
            <a:off x="1409700" y="1019175"/>
            <a:ext cx="2705100" cy="1682750"/>
            <a:chOff x="888" y="642"/>
            <a:chExt cx="1704" cy="1060"/>
          </a:xfrm>
        </p:grpSpPr>
        <p:sp>
          <p:nvSpPr>
            <p:cNvPr id="30795" name="Rectangle 50"/>
            <p:cNvSpPr>
              <a:spLocks noChangeArrowheads="1"/>
            </p:cNvSpPr>
            <p:nvPr/>
          </p:nvSpPr>
          <p:spPr bwMode="auto">
            <a:xfrm>
              <a:off x="888" y="144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96" name="Rectangle 51"/>
            <p:cNvSpPr>
              <a:spLocks noChangeArrowheads="1"/>
            </p:cNvSpPr>
            <p:nvPr/>
          </p:nvSpPr>
          <p:spPr bwMode="auto">
            <a:xfrm>
              <a:off x="1750" y="9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97" name="Rectangle 52"/>
            <p:cNvSpPr>
              <a:spLocks noChangeArrowheads="1"/>
            </p:cNvSpPr>
            <p:nvPr/>
          </p:nvSpPr>
          <p:spPr bwMode="auto">
            <a:xfrm>
              <a:off x="1656"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98" name="Rectangle 53"/>
            <p:cNvSpPr>
              <a:spLocks noChangeArrowheads="1"/>
            </p:cNvSpPr>
            <p:nvPr/>
          </p:nvSpPr>
          <p:spPr bwMode="auto">
            <a:xfrm>
              <a:off x="1558" y="13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99" name="Rectangle 54"/>
            <p:cNvSpPr>
              <a:spLocks noChangeArrowheads="1"/>
            </p:cNvSpPr>
            <p:nvPr/>
          </p:nvSpPr>
          <p:spPr bwMode="auto">
            <a:xfrm>
              <a:off x="1462" y="15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0" name="Rectangle 55"/>
            <p:cNvSpPr>
              <a:spLocks noChangeArrowheads="1"/>
            </p:cNvSpPr>
            <p:nvPr/>
          </p:nvSpPr>
          <p:spPr bwMode="auto">
            <a:xfrm>
              <a:off x="1368" y="165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1" name="Rectangle 56"/>
            <p:cNvSpPr>
              <a:spLocks noChangeArrowheads="1"/>
            </p:cNvSpPr>
            <p:nvPr/>
          </p:nvSpPr>
          <p:spPr bwMode="auto">
            <a:xfrm>
              <a:off x="1176" y="133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2" name="Rectangle 57"/>
            <p:cNvSpPr>
              <a:spLocks noChangeArrowheads="1"/>
            </p:cNvSpPr>
            <p:nvPr/>
          </p:nvSpPr>
          <p:spPr bwMode="auto">
            <a:xfrm>
              <a:off x="1078"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3" name="Rectangle 58"/>
            <p:cNvSpPr>
              <a:spLocks noChangeArrowheads="1"/>
            </p:cNvSpPr>
            <p:nvPr/>
          </p:nvSpPr>
          <p:spPr bwMode="auto">
            <a:xfrm>
              <a:off x="1270" y="1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4" name="Rectangle 59"/>
            <p:cNvSpPr>
              <a:spLocks noChangeArrowheads="1"/>
            </p:cNvSpPr>
            <p:nvPr/>
          </p:nvSpPr>
          <p:spPr bwMode="auto">
            <a:xfrm>
              <a:off x="984"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5" name="Rectangle 60"/>
            <p:cNvSpPr>
              <a:spLocks noChangeArrowheads="1"/>
            </p:cNvSpPr>
            <p:nvPr/>
          </p:nvSpPr>
          <p:spPr bwMode="auto">
            <a:xfrm>
              <a:off x="2134" y="7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6" name="Rectangle 61"/>
            <p:cNvSpPr>
              <a:spLocks noChangeArrowheads="1"/>
            </p:cNvSpPr>
            <p:nvPr/>
          </p:nvSpPr>
          <p:spPr bwMode="auto">
            <a:xfrm>
              <a:off x="2038"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7" name="Rectangle 62"/>
            <p:cNvSpPr>
              <a:spLocks noChangeArrowheads="1"/>
            </p:cNvSpPr>
            <p:nvPr/>
          </p:nvSpPr>
          <p:spPr bwMode="auto">
            <a:xfrm>
              <a:off x="1942"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8" name="Rectangle 63"/>
            <p:cNvSpPr>
              <a:spLocks noChangeArrowheads="1"/>
            </p:cNvSpPr>
            <p:nvPr/>
          </p:nvSpPr>
          <p:spPr bwMode="auto">
            <a:xfrm>
              <a:off x="2328"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9" name="Rectangle 64"/>
            <p:cNvSpPr>
              <a:spLocks noChangeArrowheads="1"/>
            </p:cNvSpPr>
            <p:nvPr/>
          </p:nvSpPr>
          <p:spPr bwMode="auto">
            <a:xfrm>
              <a:off x="2427"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0" name="Rectangle 65"/>
            <p:cNvSpPr>
              <a:spLocks noChangeArrowheads="1"/>
            </p:cNvSpPr>
            <p:nvPr/>
          </p:nvSpPr>
          <p:spPr bwMode="auto">
            <a:xfrm>
              <a:off x="2232" y="8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1" name="Rectangle 66"/>
            <p:cNvSpPr>
              <a:spLocks noChangeArrowheads="1"/>
            </p:cNvSpPr>
            <p:nvPr/>
          </p:nvSpPr>
          <p:spPr bwMode="auto">
            <a:xfrm>
              <a:off x="1848" y="7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2" name="Freeform 67"/>
            <p:cNvSpPr>
              <a:spLocks/>
            </p:cNvSpPr>
            <p:nvPr/>
          </p:nvSpPr>
          <p:spPr bwMode="auto">
            <a:xfrm>
              <a:off x="912" y="648"/>
              <a:ext cx="1680" cy="1032"/>
            </a:xfrm>
            <a:custGeom>
              <a:avLst/>
              <a:gdLst>
                <a:gd name="T0" fmla="*/ 0 w 1680"/>
                <a:gd name="T1" fmla="*/ 840 h 1032"/>
                <a:gd name="T2" fmla="*/ 96 w 1680"/>
                <a:gd name="T3" fmla="*/ 600 h 1032"/>
                <a:gd name="T4" fmla="*/ 192 w 1680"/>
                <a:gd name="T5" fmla="*/ 600 h 1032"/>
                <a:gd name="T6" fmla="*/ 288 w 1680"/>
                <a:gd name="T7" fmla="*/ 744 h 1032"/>
                <a:gd name="T8" fmla="*/ 384 w 1680"/>
                <a:gd name="T9" fmla="*/ 936 h 1032"/>
                <a:gd name="T10" fmla="*/ 480 w 1680"/>
                <a:gd name="T11" fmla="*/ 1032 h 1032"/>
                <a:gd name="T12" fmla="*/ 576 w 1680"/>
                <a:gd name="T13" fmla="*/ 936 h 1032"/>
                <a:gd name="T14" fmla="*/ 672 w 1680"/>
                <a:gd name="T15" fmla="*/ 696 h 1032"/>
                <a:gd name="T16" fmla="*/ 768 w 1680"/>
                <a:gd name="T17" fmla="*/ 600 h 1032"/>
                <a:gd name="T18" fmla="*/ 960 w 1680"/>
                <a:gd name="T19" fmla="*/ 120 h 1032"/>
                <a:gd name="T20" fmla="*/ 1152 w 1680"/>
                <a:gd name="T21" fmla="*/ 24 h 1032"/>
                <a:gd name="T22" fmla="*/ 1344 w 1680"/>
                <a:gd name="T23" fmla="*/ 264 h 1032"/>
                <a:gd name="T24" fmla="*/ 1440 w 1680"/>
                <a:gd name="T25" fmla="*/ 360 h 1032"/>
                <a:gd name="T26" fmla="*/ 1584 w 1680"/>
                <a:gd name="T27" fmla="*/ 360 h 1032"/>
                <a:gd name="T28" fmla="*/ 1680 w 1680"/>
                <a:gd name="T29" fmla="*/ 312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0"/>
                <a:gd name="T46" fmla="*/ 0 h 1032"/>
                <a:gd name="T47" fmla="*/ 1680 w 1680"/>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0" h="1032">
                  <a:moveTo>
                    <a:pt x="0" y="840"/>
                  </a:moveTo>
                  <a:cubicBezTo>
                    <a:pt x="32" y="740"/>
                    <a:pt x="64" y="640"/>
                    <a:pt x="96" y="600"/>
                  </a:cubicBezTo>
                  <a:cubicBezTo>
                    <a:pt x="128" y="560"/>
                    <a:pt x="160" y="576"/>
                    <a:pt x="192" y="600"/>
                  </a:cubicBezTo>
                  <a:cubicBezTo>
                    <a:pt x="224" y="624"/>
                    <a:pt x="256" y="688"/>
                    <a:pt x="288" y="744"/>
                  </a:cubicBezTo>
                  <a:cubicBezTo>
                    <a:pt x="320" y="800"/>
                    <a:pt x="352" y="888"/>
                    <a:pt x="384" y="936"/>
                  </a:cubicBezTo>
                  <a:cubicBezTo>
                    <a:pt x="416" y="984"/>
                    <a:pt x="448" y="1032"/>
                    <a:pt x="480" y="1032"/>
                  </a:cubicBezTo>
                  <a:cubicBezTo>
                    <a:pt x="512" y="1032"/>
                    <a:pt x="544" y="992"/>
                    <a:pt x="576" y="936"/>
                  </a:cubicBezTo>
                  <a:cubicBezTo>
                    <a:pt x="608" y="880"/>
                    <a:pt x="640" y="752"/>
                    <a:pt x="672" y="696"/>
                  </a:cubicBezTo>
                  <a:cubicBezTo>
                    <a:pt x="704" y="640"/>
                    <a:pt x="720" y="696"/>
                    <a:pt x="768" y="600"/>
                  </a:cubicBezTo>
                  <a:cubicBezTo>
                    <a:pt x="816" y="504"/>
                    <a:pt x="896" y="216"/>
                    <a:pt x="960" y="120"/>
                  </a:cubicBezTo>
                  <a:cubicBezTo>
                    <a:pt x="1024" y="24"/>
                    <a:pt x="1088" y="0"/>
                    <a:pt x="1152" y="24"/>
                  </a:cubicBezTo>
                  <a:cubicBezTo>
                    <a:pt x="1216" y="48"/>
                    <a:pt x="1296" y="208"/>
                    <a:pt x="1344" y="264"/>
                  </a:cubicBezTo>
                  <a:cubicBezTo>
                    <a:pt x="1392" y="320"/>
                    <a:pt x="1400" y="344"/>
                    <a:pt x="1440" y="360"/>
                  </a:cubicBezTo>
                  <a:cubicBezTo>
                    <a:pt x="1480" y="376"/>
                    <a:pt x="1544" y="368"/>
                    <a:pt x="1584" y="360"/>
                  </a:cubicBezTo>
                  <a:cubicBezTo>
                    <a:pt x="1624" y="352"/>
                    <a:pt x="1664" y="320"/>
                    <a:pt x="1680" y="312"/>
                  </a:cubicBezTo>
                </a:path>
              </a:pathLst>
            </a:custGeom>
            <a:noFill/>
            <a:ln w="22225">
              <a:solidFill>
                <a:schemeClr val="tx1"/>
              </a:solidFill>
              <a:round/>
              <a:headEnd/>
              <a:tailEnd/>
            </a:ln>
          </p:spPr>
          <p:txBody>
            <a:bodyPr/>
            <a:lstStyle/>
            <a:p>
              <a:endParaRPr lang="en-US"/>
            </a:p>
          </p:txBody>
        </p:sp>
      </p:grpSp>
      <p:sp>
        <p:nvSpPr>
          <p:cNvPr id="30770" name="Text Box 68"/>
          <p:cNvSpPr txBox="1">
            <a:spLocks noChangeArrowheads="1"/>
          </p:cNvSpPr>
          <p:nvPr/>
        </p:nvSpPr>
        <p:spPr bwMode="auto">
          <a:xfrm>
            <a:off x="4343400" y="1066800"/>
            <a:ext cx="1600200" cy="244475"/>
          </a:xfrm>
          <a:prstGeom prst="rect">
            <a:avLst/>
          </a:prstGeom>
          <a:noFill/>
          <a:ln w="9525">
            <a:noFill/>
            <a:miter lim="800000"/>
            <a:headEnd/>
            <a:tailEnd/>
          </a:ln>
        </p:spPr>
        <p:txBody>
          <a:bodyPr lIns="0" tIns="0" rIns="0" bIns="0">
            <a:spAutoFit/>
          </a:bodyPr>
          <a:lstStyle/>
          <a:p>
            <a:pPr>
              <a:spcBef>
                <a:spcPct val="50000"/>
              </a:spcBef>
            </a:pPr>
            <a:r>
              <a:rPr lang="en-US" sz="1600" i="1">
                <a:latin typeface="Times New Roman" pitchFamily="18" charset="0"/>
              </a:rPr>
              <a:t>h =</a:t>
            </a:r>
            <a:r>
              <a:rPr lang="en-US" sz="1600">
                <a:latin typeface="Times New Roman" pitchFamily="18" charset="0"/>
              </a:rPr>
              <a:t>[1/3  1/3  1/3]</a:t>
            </a:r>
          </a:p>
        </p:txBody>
      </p:sp>
      <p:sp>
        <p:nvSpPr>
          <p:cNvPr id="30771" name="Text Box 69"/>
          <p:cNvSpPr txBox="1">
            <a:spLocks noChangeArrowheads="1"/>
          </p:cNvSpPr>
          <p:nvPr/>
        </p:nvSpPr>
        <p:spPr bwMode="auto">
          <a:xfrm>
            <a:off x="1143000" y="838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x</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0772" name="Text Box 70"/>
          <p:cNvSpPr txBox="1">
            <a:spLocks noChangeArrowheads="1"/>
          </p:cNvSpPr>
          <p:nvPr/>
        </p:nvSpPr>
        <p:spPr bwMode="auto">
          <a:xfrm>
            <a:off x="1066800" y="33528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y</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0773" name="Text Box 71"/>
          <p:cNvSpPr txBox="1">
            <a:spLocks noChangeArrowheads="1"/>
          </p:cNvSpPr>
          <p:nvPr/>
        </p:nvSpPr>
        <p:spPr bwMode="auto">
          <a:xfrm>
            <a:off x="4114800" y="2362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0774" name="Text Box 72"/>
          <p:cNvSpPr txBox="1">
            <a:spLocks noChangeArrowheads="1"/>
          </p:cNvSpPr>
          <p:nvPr/>
        </p:nvSpPr>
        <p:spPr bwMode="auto">
          <a:xfrm>
            <a:off x="4114800" y="48006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0775" name="Rectangle 73"/>
          <p:cNvSpPr>
            <a:spLocks noChangeArrowheads="1"/>
          </p:cNvSpPr>
          <p:nvPr/>
        </p:nvSpPr>
        <p:spPr bwMode="auto">
          <a:xfrm>
            <a:off x="1409700" y="4756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76" name="Rectangle 82"/>
          <p:cNvSpPr>
            <a:spLocks noChangeArrowheads="1"/>
          </p:cNvSpPr>
          <p:nvPr/>
        </p:nvSpPr>
        <p:spPr bwMode="auto">
          <a:xfrm>
            <a:off x="1557338" y="4638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77" name="Text Box 90"/>
          <p:cNvSpPr txBox="1">
            <a:spLocks noChangeArrowheads="1"/>
          </p:cNvSpPr>
          <p:nvPr/>
        </p:nvSpPr>
        <p:spPr bwMode="auto">
          <a:xfrm>
            <a:off x="4343400" y="1447800"/>
            <a:ext cx="3124200" cy="244475"/>
          </a:xfrm>
          <a:prstGeom prst="rect">
            <a:avLst/>
          </a:prstGeom>
          <a:noFill/>
          <a:ln w="9525">
            <a:noFill/>
            <a:miter lim="800000"/>
            <a:headEnd/>
            <a:tailEnd/>
          </a:ln>
        </p:spPr>
        <p:txBody>
          <a:bodyPr lIns="0" tIns="0" rIns="0" bIns="0">
            <a:spAutoFit/>
          </a:bodyPr>
          <a:lstStyle/>
          <a:p>
            <a:pPr>
              <a:spcBef>
                <a:spcPct val="50000"/>
              </a:spcBef>
            </a:pPr>
            <a:r>
              <a:rPr lang="en-US" sz="1600" i="1">
                <a:latin typeface="Times New Roman" pitchFamily="18" charset="0"/>
              </a:rPr>
              <a:t>h</a:t>
            </a:r>
            <a:r>
              <a:rPr lang="en-US" sz="1600">
                <a:latin typeface="Times New Roman" pitchFamily="18" charset="0"/>
              </a:rPr>
              <a:t>[0]=1/3    </a:t>
            </a:r>
            <a:r>
              <a:rPr lang="en-US" sz="1600" i="1">
                <a:latin typeface="Times New Roman" pitchFamily="18" charset="0"/>
              </a:rPr>
              <a:t>h</a:t>
            </a:r>
            <a:r>
              <a:rPr lang="en-US" sz="1600">
                <a:latin typeface="Times New Roman" pitchFamily="18" charset="0"/>
              </a:rPr>
              <a:t>[1]=1/3    </a:t>
            </a:r>
            <a:r>
              <a:rPr lang="en-US" sz="1600" i="1">
                <a:latin typeface="Times New Roman" pitchFamily="18" charset="0"/>
              </a:rPr>
              <a:t>h</a:t>
            </a:r>
            <a:r>
              <a:rPr lang="en-US" sz="1600">
                <a:latin typeface="Times New Roman" pitchFamily="18" charset="0"/>
              </a:rPr>
              <a:t>[2]=1/3</a:t>
            </a:r>
          </a:p>
        </p:txBody>
      </p:sp>
      <p:sp>
        <p:nvSpPr>
          <p:cNvPr id="30778" name="Text Box 91"/>
          <p:cNvSpPr txBox="1">
            <a:spLocks noChangeArrowheads="1"/>
          </p:cNvSpPr>
          <p:nvPr/>
        </p:nvSpPr>
        <p:spPr bwMode="auto">
          <a:xfrm>
            <a:off x="4343400" y="685800"/>
            <a:ext cx="1600200" cy="244475"/>
          </a:xfrm>
          <a:prstGeom prst="rect">
            <a:avLst/>
          </a:prstGeom>
          <a:noFill/>
          <a:ln w="9525">
            <a:noFill/>
            <a:miter lim="800000"/>
            <a:headEnd/>
            <a:tailEnd/>
          </a:ln>
        </p:spPr>
        <p:txBody>
          <a:bodyPr lIns="0" tIns="0" rIns="0" bIns="0">
            <a:spAutoFit/>
          </a:bodyPr>
          <a:lstStyle/>
          <a:p>
            <a:pPr>
              <a:spcBef>
                <a:spcPct val="50000"/>
              </a:spcBef>
            </a:pPr>
            <a:r>
              <a:rPr lang="en-US" sz="1600"/>
              <a:t>Tr</a:t>
            </a:r>
            <a:r>
              <a:rPr lang="sr-Latn-CS" sz="1600"/>
              <a:t>eć</a:t>
            </a:r>
            <a:r>
              <a:rPr lang="en-US" sz="1600"/>
              <a:t>eg reda</a:t>
            </a:r>
            <a:r>
              <a:rPr lang="en-US" sz="1600" i="1">
                <a:latin typeface="Times New Roman" pitchFamily="18" charset="0"/>
              </a:rPr>
              <a:t> </a:t>
            </a:r>
            <a:r>
              <a:rPr lang="sr-Latn-CS" sz="1600" i="1">
                <a:latin typeface="Times New Roman" pitchFamily="18" charset="0"/>
              </a:rPr>
              <a:t>N=</a:t>
            </a:r>
            <a:r>
              <a:rPr lang="sr-Latn-CS" sz="1600">
                <a:latin typeface="Times New Roman" pitchFamily="18" charset="0"/>
              </a:rPr>
              <a:t>3</a:t>
            </a:r>
            <a:endParaRPr lang="en-US" sz="1600">
              <a:latin typeface="Times New Roman" pitchFamily="18" charset="0"/>
            </a:endParaRPr>
          </a:p>
        </p:txBody>
      </p:sp>
      <p:sp>
        <p:nvSpPr>
          <p:cNvPr id="30779" name="Text Box 92"/>
          <p:cNvSpPr txBox="1">
            <a:spLocks noChangeArrowheads="1"/>
          </p:cNvSpPr>
          <p:nvPr/>
        </p:nvSpPr>
        <p:spPr bwMode="auto">
          <a:xfrm>
            <a:off x="4572000" y="3886200"/>
            <a:ext cx="3581400" cy="215444"/>
          </a:xfrm>
          <a:prstGeom prst="rect">
            <a:avLst/>
          </a:prstGeom>
          <a:noFill/>
          <a:ln w="9525">
            <a:noFill/>
            <a:miter lim="800000"/>
            <a:headEnd/>
            <a:tailEnd/>
          </a:ln>
        </p:spPr>
        <p:txBody>
          <a:bodyPr lIns="0" tIns="0" rIns="0" bIns="0">
            <a:spAutoFit/>
          </a:bodyPr>
          <a:lstStyle/>
          <a:p>
            <a:pPr>
              <a:spcBef>
                <a:spcPct val="50000"/>
              </a:spcBef>
            </a:pPr>
            <a:r>
              <a:rPr lang="sr-Latn-CS" sz="1400" b="1" i="1" dirty="0">
                <a:latin typeface="Times New Roman" pitchFamily="18" charset="0"/>
              </a:rPr>
              <a:t>y</a:t>
            </a:r>
            <a:r>
              <a:rPr lang="en-US" sz="1400" dirty="0">
                <a:latin typeface="Times New Roman" pitchFamily="18" charset="0"/>
              </a:rPr>
              <a:t>[</a:t>
            </a:r>
            <a:r>
              <a:rPr lang="sr-Latn-CS" sz="1400" dirty="0">
                <a:latin typeface="Times New Roman" pitchFamily="18" charset="0"/>
              </a:rPr>
              <a:t>2</a:t>
            </a:r>
            <a:r>
              <a:rPr lang="en-US" sz="1400" dirty="0">
                <a:latin typeface="Times New Roman" pitchFamily="18" charset="0"/>
              </a:rPr>
              <a:t>]</a:t>
            </a:r>
            <a:r>
              <a:rPr lang="sr-Latn-CS" sz="1400" dirty="0">
                <a:latin typeface="Times New Roman" pitchFamily="18" charset="0"/>
              </a:rPr>
              <a:t> = </a:t>
            </a:r>
            <a:r>
              <a:rPr lang="en-US" sz="1400" i="1" dirty="0" smtClean="0">
                <a:latin typeface="Times New Roman" pitchFamily="18" charset="0"/>
              </a:rPr>
              <a:t>h</a:t>
            </a:r>
            <a:r>
              <a:rPr lang="en-US" sz="1400" dirty="0" smtClean="0">
                <a:latin typeface="Times New Roman" pitchFamily="18" charset="0"/>
              </a:rPr>
              <a:t>[</a:t>
            </a:r>
            <a:r>
              <a:rPr lang="sr-Latn-CS" sz="1400" dirty="0" smtClean="0">
                <a:latin typeface="Times New Roman" pitchFamily="18" charset="0"/>
              </a:rPr>
              <a:t>0</a:t>
            </a:r>
            <a:r>
              <a:rPr lang="en-US" sz="1400" dirty="0" smtClean="0">
                <a:latin typeface="Times New Roman" pitchFamily="18" charset="0"/>
              </a:rPr>
              <a:t>] </a:t>
            </a:r>
            <a:r>
              <a:rPr lang="sr-Latn-CS" sz="1400" b="1" i="1" dirty="0" smtClean="0">
                <a:solidFill>
                  <a:srgbClr val="C00000"/>
                </a:solidFill>
                <a:latin typeface="Times New Roman" pitchFamily="18" charset="0"/>
              </a:rPr>
              <a:t>x</a:t>
            </a:r>
            <a:r>
              <a:rPr lang="en-US" sz="1400" b="1" dirty="0" smtClean="0">
                <a:solidFill>
                  <a:srgbClr val="C00000"/>
                </a:solidFill>
                <a:latin typeface="Times New Roman" pitchFamily="18" charset="0"/>
              </a:rPr>
              <a:t>[</a:t>
            </a:r>
            <a:r>
              <a:rPr lang="sr-Latn-CS" sz="1400" b="1" dirty="0" smtClean="0">
                <a:solidFill>
                  <a:srgbClr val="C00000"/>
                </a:solidFill>
                <a:latin typeface="Times New Roman" pitchFamily="18" charset="0"/>
              </a:rPr>
              <a:t>2</a:t>
            </a:r>
            <a:r>
              <a:rPr lang="en-US" sz="1400" b="1" dirty="0" smtClean="0">
                <a:solidFill>
                  <a:srgbClr val="C00000"/>
                </a:solidFill>
                <a:latin typeface="Times New Roman" pitchFamily="18" charset="0"/>
              </a:rPr>
              <a:t>]</a:t>
            </a:r>
            <a:r>
              <a:rPr lang="sr-Latn-CS" sz="1400" dirty="0" smtClean="0">
                <a:latin typeface="Times New Roman" pitchFamily="18" charset="0"/>
              </a:rPr>
              <a:t> </a:t>
            </a:r>
            <a:r>
              <a:rPr lang="sr-Latn-CS" sz="1400" dirty="0" smtClean="0">
                <a:latin typeface="Times New Roman" pitchFamily="18" charset="0"/>
              </a:rPr>
              <a:t>+</a:t>
            </a:r>
            <a:r>
              <a:rPr lang="sr-Latn-CS" sz="1400" dirty="0" smtClean="0">
                <a:latin typeface="Times New Roman" pitchFamily="18" charset="0"/>
              </a:rPr>
              <a:t> </a:t>
            </a:r>
            <a:r>
              <a:rPr lang="en-US" sz="1400" i="1" dirty="0">
                <a:latin typeface="Times New Roman" pitchFamily="18" charset="0"/>
              </a:rPr>
              <a:t>h</a:t>
            </a:r>
            <a:r>
              <a:rPr lang="en-US" sz="1400" dirty="0">
                <a:latin typeface="Times New Roman" pitchFamily="18" charset="0"/>
              </a:rPr>
              <a:t>[</a:t>
            </a:r>
            <a:r>
              <a:rPr lang="sr-Latn-CS" sz="1400" dirty="0">
                <a:latin typeface="Times New Roman" pitchFamily="18" charset="0"/>
              </a:rPr>
              <a:t>1</a:t>
            </a:r>
            <a:r>
              <a:rPr lang="en-US" sz="1400" dirty="0">
                <a:latin typeface="Times New Roman" pitchFamily="18" charset="0"/>
              </a:rPr>
              <a:t>] </a:t>
            </a:r>
            <a:r>
              <a:rPr lang="sr-Latn-CS" sz="1400" b="1" i="1" dirty="0">
                <a:latin typeface="Times New Roman" pitchFamily="18" charset="0"/>
              </a:rPr>
              <a:t>x</a:t>
            </a:r>
            <a:r>
              <a:rPr lang="en-US" sz="1400" dirty="0">
                <a:latin typeface="Times New Roman" pitchFamily="18" charset="0"/>
              </a:rPr>
              <a:t>[</a:t>
            </a:r>
            <a:r>
              <a:rPr lang="sr-Latn-CS" sz="1400" dirty="0">
                <a:latin typeface="Times New Roman" pitchFamily="18" charset="0"/>
              </a:rPr>
              <a:t>1</a:t>
            </a:r>
            <a:r>
              <a:rPr lang="en-US" sz="1400" dirty="0">
                <a:latin typeface="Times New Roman" pitchFamily="18" charset="0"/>
              </a:rPr>
              <a:t>]</a:t>
            </a:r>
            <a:r>
              <a:rPr lang="sr-Latn-CS" sz="1400" dirty="0" smtClean="0">
                <a:latin typeface="Times New Roman" pitchFamily="18" charset="0"/>
              </a:rPr>
              <a:t>+</a:t>
            </a:r>
            <a:r>
              <a:rPr lang="en-US" sz="1400" i="1" dirty="0" smtClean="0">
                <a:latin typeface="Times New Roman" pitchFamily="18" charset="0"/>
              </a:rPr>
              <a:t>h</a:t>
            </a:r>
            <a:r>
              <a:rPr lang="en-US" sz="1400" dirty="0" smtClean="0">
                <a:latin typeface="Times New Roman" pitchFamily="18" charset="0"/>
              </a:rPr>
              <a:t>[</a:t>
            </a:r>
            <a:r>
              <a:rPr lang="sr-Latn-CS" sz="1400" dirty="0" smtClean="0">
                <a:latin typeface="Times New Roman" pitchFamily="18" charset="0"/>
              </a:rPr>
              <a:t>2</a:t>
            </a:r>
            <a:r>
              <a:rPr lang="en-US" sz="1400" dirty="0" smtClean="0">
                <a:latin typeface="Times New Roman" pitchFamily="18" charset="0"/>
              </a:rPr>
              <a:t>]</a:t>
            </a:r>
            <a:r>
              <a:rPr lang="en-US" sz="1400" b="1" dirty="0" smtClean="0">
                <a:latin typeface="Times New Roman" pitchFamily="18" charset="0"/>
              </a:rPr>
              <a:t> </a:t>
            </a:r>
            <a:r>
              <a:rPr lang="sr-Latn-CS" sz="1400" b="1" i="1" dirty="0" smtClean="0">
                <a:latin typeface="Times New Roman" pitchFamily="18" charset="0"/>
              </a:rPr>
              <a:t>x</a:t>
            </a:r>
            <a:r>
              <a:rPr lang="en-US" sz="1400" dirty="0" smtClean="0">
                <a:latin typeface="Times New Roman" pitchFamily="18" charset="0"/>
              </a:rPr>
              <a:t>[0]</a:t>
            </a:r>
            <a:r>
              <a:rPr lang="sr-Latn-CS" sz="1400" dirty="0" smtClean="0">
                <a:latin typeface="Times New Roman" pitchFamily="18" charset="0"/>
              </a:rPr>
              <a:t> = </a:t>
            </a:r>
            <a:r>
              <a:rPr lang="sr-Latn-CS" sz="1400" dirty="0">
                <a:latin typeface="Times New Roman" pitchFamily="18" charset="0"/>
              </a:rPr>
              <a:t>1,333</a:t>
            </a:r>
            <a:endParaRPr lang="en-US" sz="1400" dirty="0">
              <a:latin typeface="Times New Roman" pitchFamily="18" charset="0"/>
            </a:endParaRPr>
          </a:p>
        </p:txBody>
      </p:sp>
      <p:sp>
        <p:nvSpPr>
          <p:cNvPr id="30780" name="Text Box 95"/>
          <p:cNvSpPr txBox="1">
            <a:spLocks noChangeArrowheads="1"/>
          </p:cNvSpPr>
          <p:nvPr/>
        </p:nvSpPr>
        <p:spPr bwMode="auto">
          <a:xfrm>
            <a:off x="4267200" y="2667000"/>
            <a:ext cx="48006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x</a:t>
            </a:r>
            <a:r>
              <a:rPr lang="sr-Latn-CS">
                <a:latin typeface="Times New Roman" pitchFamily="18" charset="0"/>
              </a:rPr>
              <a:t> = </a:t>
            </a:r>
            <a:r>
              <a:rPr lang="en-US">
                <a:latin typeface="Times New Roman" pitchFamily="18" charset="0"/>
              </a:rPr>
              <a:t>0</a:t>
            </a:r>
            <a:r>
              <a:rPr lang="sr-Latn-CS">
                <a:latin typeface="Times New Roman" pitchFamily="18" charset="0"/>
              </a:rPr>
              <a:t>    2     2     1   -1     -2      -1      1      2     4   6...</a:t>
            </a:r>
            <a:endParaRPr lang="en-US">
              <a:solidFill>
                <a:srgbClr val="0000CC"/>
              </a:solidFill>
              <a:latin typeface="Times New Roman" pitchFamily="18" charset="0"/>
            </a:endParaRPr>
          </a:p>
        </p:txBody>
      </p:sp>
      <p:sp>
        <p:nvSpPr>
          <p:cNvPr id="30781" name="Text Box 96"/>
          <p:cNvSpPr txBox="1">
            <a:spLocks noChangeArrowheads="1"/>
          </p:cNvSpPr>
          <p:nvPr/>
        </p:nvSpPr>
        <p:spPr bwMode="auto">
          <a:xfrm>
            <a:off x="4267200" y="3124200"/>
            <a:ext cx="45720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y</a:t>
            </a:r>
            <a:r>
              <a:rPr lang="sr-Latn-CS">
                <a:latin typeface="Times New Roman" pitchFamily="18" charset="0"/>
              </a:rPr>
              <a:t> = </a:t>
            </a:r>
            <a:r>
              <a:rPr lang="en-US" sz="1600">
                <a:latin typeface="Times New Roman" pitchFamily="18" charset="0"/>
              </a:rPr>
              <a:t>0</a:t>
            </a:r>
            <a:r>
              <a:rPr lang="sr-Latn-CS">
                <a:latin typeface="Times New Roman" pitchFamily="18" charset="0"/>
              </a:rPr>
              <a:t>   </a:t>
            </a:r>
            <a:r>
              <a:rPr lang="sr-Latn-CS" sz="1600">
                <a:latin typeface="Times New Roman" pitchFamily="18" charset="0"/>
              </a:rPr>
              <a:t>0,7</a:t>
            </a:r>
            <a:r>
              <a:rPr lang="sr-Latn-CS">
                <a:latin typeface="Times New Roman" pitchFamily="18" charset="0"/>
              </a:rPr>
              <a:t>   </a:t>
            </a:r>
            <a:r>
              <a:rPr lang="sr-Latn-CS" sz="1600" b="1">
                <a:latin typeface="Times New Roman" pitchFamily="18" charset="0"/>
              </a:rPr>
              <a:t>1,3</a:t>
            </a:r>
            <a:endParaRPr lang="en-US" b="1">
              <a:solidFill>
                <a:srgbClr val="0000CC"/>
              </a:solidFill>
              <a:latin typeface="Times New Roman" pitchFamily="18" charset="0"/>
            </a:endParaRPr>
          </a:p>
        </p:txBody>
      </p:sp>
      <p:sp>
        <p:nvSpPr>
          <p:cNvPr id="30782" name="Text Box 97"/>
          <p:cNvSpPr txBox="1">
            <a:spLocks noChangeArrowheads="1"/>
          </p:cNvSpPr>
          <p:nvPr/>
        </p:nvSpPr>
        <p:spPr bwMode="auto">
          <a:xfrm>
            <a:off x="1219200" y="1905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0783" name="Text Box 98"/>
          <p:cNvSpPr txBox="1">
            <a:spLocks noChangeArrowheads="1"/>
          </p:cNvSpPr>
          <p:nvPr/>
        </p:nvSpPr>
        <p:spPr bwMode="auto">
          <a:xfrm>
            <a:off x="1219200" y="1524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0784" name="Text Box 99"/>
          <p:cNvSpPr txBox="1">
            <a:spLocks noChangeArrowheads="1"/>
          </p:cNvSpPr>
          <p:nvPr/>
        </p:nvSpPr>
        <p:spPr bwMode="auto">
          <a:xfrm>
            <a:off x="1219200" y="1143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sp>
        <p:nvSpPr>
          <p:cNvPr id="30785" name="Text Box 100"/>
          <p:cNvSpPr txBox="1">
            <a:spLocks noChangeArrowheads="1"/>
          </p:cNvSpPr>
          <p:nvPr/>
        </p:nvSpPr>
        <p:spPr bwMode="auto">
          <a:xfrm>
            <a:off x="1219200" y="4343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0786" name="Text Box 101"/>
          <p:cNvSpPr txBox="1">
            <a:spLocks noChangeArrowheads="1"/>
          </p:cNvSpPr>
          <p:nvPr/>
        </p:nvSpPr>
        <p:spPr bwMode="auto">
          <a:xfrm>
            <a:off x="1219200" y="3962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0787" name="Text Box 102"/>
          <p:cNvSpPr txBox="1">
            <a:spLocks noChangeArrowheads="1"/>
          </p:cNvSpPr>
          <p:nvPr/>
        </p:nvSpPr>
        <p:spPr bwMode="auto">
          <a:xfrm>
            <a:off x="1219200" y="3581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grpSp>
        <p:nvGrpSpPr>
          <p:cNvPr id="30788" name="Group 103"/>
          <p:cNvGrpSpPr>
            <a:grpSpLocks/>
          </p:cNvGrpSpPr>
          <p:nvPr/>
        </p:nvGrpSpPr>
        <p:grpSpPr bwMode="auto">
          <a:xfrm>
            <a:off x="4572000" y="2867025"/>
            <a:ext cx="990600" cy="304800"/>
            <a:chOff x="3600" y="1344"/>
            <a:chExt cx="624" cy="192"/>
          </a:xfrm>
        </p:grpSpPr>
        <p:sp>
          <p:nvSpPr>
            <p:cNvPr id="30791" name="Line 104"/>
            <p:cNvSpPr>
              <a:spLocks noChangeShapeType="1"/>
            </p:cNvSpPr>
            <p:nvPr/>
          </p:nvSpPr>
          <p:spPr bwMode="auto">
            <a:xfrm>
              <a:off x="3648" y="1392"/>
              <a:ext cx="528" cy="0"/>
            </a:xfrm>
            <a:prstGeom prst="line">
              <a:avLst/>
            </a:prstGeom>
            <a:noFill/>
            <a:ln w="38100">
              <a:solidFill>
                <a:srgbClr val="CC3300"/>
              </a:solidFill>
              <a:round/>
              <a:headEnd/>
              <a:tailEnd/>
            </a:ln>
          </p:spPr>
          <p:txBody>
            <a:bodyPr/>
            <a:lstStyle/>
            <a:p>
              <a:endParaRPr lang="en-US"/>
            </a:p>
          </p:txBody>
        </p:sp>
        <p:sp>
          <p:nvSpPr>
            <p:cNvPr id="30792" name="Line 105"/>
            <p:cNvSpPr>
              <a:spLocks noChangeShapeType="1"/>
            </p:cNvSpPr>
            <p:nvPr/>
          </p:nvSpPr>
          <p:spPr bwMode="auto">
            <a:xfrm flipH="1" flipV="1">
              <a:off x="3600" y="1344"/>
              <a:ext cx="48" cy="48"/>
            </a:xfrm>
            <a:prstGeom prst="line">
              <a:avLst/>
            </a:prstGeom>
            <a:noFill/>
            <a:ln w="38100">
              <a:solidFill>
                <a:srgbClr val="CC3300"/>
              </a:solidFill>
              <a:round/>
              <a:headEnd/>
              <a:tailEnd/>
            </a:ln>
          </p:spPr>
          <p:txBody>
            <a:bodyPr/>
            <a:lstStyle/>
            <a:p>
              <a:endParaRPr lang="en-US"/>
            </a:p>
          </p:txBody>
        </p:sp>
        <p:sp>
          <p:nvSpPr>
            <p:cNvPr id="30793" name="Line 106"/>
            <p:cNvSpPr>
              <a:spLocks noChangeShapeType="1"/>
            </p:cNvSpPr>
            <p:nvPr/>
          </p:nvSpPr>
          <p:spPr bwMode="auto">
            <a:xfrm>
              <a:off x="4176" y="1392"/>
              <a:ext cx="0" cy="144"/>
            </a:xfrm>
            <a:prstGeom prst="line">
              <a:avLst/>
            </a:prstGeom>
            <a:noFill/>
            <a:ln w="38100">
              <a:solidFill>
                <a:srgbClr val="CC3300"/>
              </a:solidFill>
              <a:round/>
              <a:headEnd/>
              <a:tailEnd type="triangle" w="med" len="med"/>
            </a:ln>
          </p:spPr>
          <p:txBody>
            <a:bodyPr/>
            <a:lstStyle/>
            <a:p>
              <a:endParaRPr lang="en-US"/>
            </a:p>
          </p:txBody>
        </p:sp>
        <p:sp>
          <p:nvSpPr>
            <p:cNvPr id="30794" name="Line 107"/>
            <p:cNvSpPr>
              <a:spLocks noChangeShapeType="1"/>
            </p:cNvSpPr>
            <p:nvPr/>
          </p:nvSpPr>
          <p:spPr bwMode="auto">
            <a:xfrm flipV="1">
              <a:off x="4176" y="1344"/>
              <a:ext cx="48" cy="48"/>
            </a:xfrm>
            <a:prstGeom prst="line">
              <a:avLst/>
            </a:prstGeom>
            <a:noFill/>
            <a:ln w="38100">
              <a:solidFill>
                <a:srgbClr val="CC3300"/>
              </a:solidFill>
              <a:round/>
              <a:headEnd/>
              <a:tailEnd/>
            </a:ln>
          </p:spPr>
          <p:txBody>
            <a:bodyPr/>
            <a:lstStyle/>
            <a:p>
              <a:endParaRPr lang="en-US"/>
            </a:p>
          </p:txBody>
        </p:sp>
      </p:grpSp>
      <p:sp>
        <p:nvSpPr>
          <p:cNvPr id="30789" name="Rectangle 110"/>
          <p:cNvSpPr>
            <a:spLocks noChangeArrowheads="1"/>
          </p:cNvSpPr>
          <p:nvPr/>
        </p:nvSpPr>
        <p:spPr bwMode="auto">
          <a:xfrm>
            <a:off x="1708150" y="45624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509039" name="Text Box 111"/>
          <p:cNvSpPr txBox="1">
            <a:spLocks noChangeArrowheads="1"/>
          </p:cNvSpPr>
          <p:nvPr/>
        </p:nvSpPr>
        <p:spPr bwMode="auto">
          <a:xfrm>
            <a:off x="4648200" y="4343400"/>
            <a:ext cx="3733800" cy="1108075"/>
          </a:xfrm>
          <a:prstGeom prst="rect">
            <a:avLst/>
          </a:prstGeom>
          <a:solidFill>
            <a:schemeClr val="folHlink"/>
          </a:solidFill>
          <a:ln w="9525">
            <a:solidFill>
              <a:schemeClr val="tx1"/>
            </a:solidFill>
            <a:miter lim="800000"/>
            <a:headEnd/>
            <a:tailEnd/>
          </a:ln>
        </p:spPr>
        <p:txBody>
          <a:bodyPr>
            <a:spAutoFit/>
          </a:bodyPr>
          <a:lstStyle/>
          <a:p>
            <a:pPr eaLnBrk="1" hangingPunct="1">
              <a:spcBef>
                <a:spcPct val="50000"/>
              </a:spcBef>
            </a:pPr>
            <a:r>
              <a:rPr lang="sr-Latn-CS" sz="1200">
                <a:latin typeface="Tahoma" pitchFamily="34" charset="0"/>
              </a:rPr>
              <a:t>//Za svako novo </a:t>
            </a:r>
            <a:r>
              <a:rPr lang="sr-Latn-CS" sz="1200" i="1">
                <a:latin typeface="Tahoma" pitchFamily="34" charset="0"/>
              </a:rPr>
              <a:t>x</a:t>
            </a:r>
            <a:r>
              <a:rPr lang="en-US" sz="1200" i="1">
                <a:latin typeface="Tahoma" pitchFamily="34" charset="0"/>
              </a:rPr>
              <a:t>[n]</a:t>
            </a:r>
            <a:r>
              <a:rPr lang="en-US" sz="1200">
                <a:latin typeface="Tahoma" pitchFamily="34" charset="0"/>
              </a:rPr>
              <a:t> </a:t>
            </a:r>
            <a:r>
              <a:rPr lang="sr-Latn-CS" sz="1200">
                <a:latin typeface="Tahoma" pitchFamily="34" charset="0"/>
              </a:rPr>
              <a:t> na ulazu, </a:t>
            </a:r>
            <a:r>
              <a:rPr lang="en-US" sz="1200">
                <a:latin typeface="Tahoma" pitchFamily="34" charset="0"/>
              </a:rPr>
              <a:t>treba i</a:t>
            </a:r>
            <a:r>
              <a:rPr lang="sr-Latn-CS" sz="1200">
                <a:latin typeface="Tahoma" pitchFamily="34" charset="0"/>
              </a:rPr>
              <a:t>z</a:t>
            </a:r>
            <a:r>
              <a:rPr lang="en-US" sz="1200">
                <a:latin typeface="Tahoma" pitchFamily="34" charset="0"/>
              </a:rPr>
              <a:t>ra</a:t>
            </a:r>
            <a:r>
              <a:rPr lang="sr-Latn-CS" sz="1200">
                <a:latin typeface="Tahoma" pitchFamily="34" charset="0"/>
              </a:rPr>
              <a:t>č</a:t>
            </a:r>
            <a:r>
              <a:rPr lang="en-US" sz="1200">
                <a:latin typeface="Tahoma" pitchFamily="34" charset="0"/>
              </a:rPr>
              <a:t>unati</a:t>
            </a:r>
            <a:r>
              <a:rPr lang="sr-Latn-CS" sz="1200">
                <a:latin typeface="Tahoma" pitchFamily="34" charset="0"/>
              </a:rPr>
              <a:t>:</a:t>
            </a:r>
            <a:endParaRPr lang="en-US" sz="1200">
              <a:latin typeface="Tahoma" pitchFamily="34" charset="0"/>
            </a:endParaRPr>
          </a:p>
          <a:p>
            <a:pPr eaLnBrk="1" hangingPunct="1">
              <a:spcBef>
                <a:spcPct val="50000"/>
              </a:spcBef>
            </a:pPr>
            <a:r>
              <a:rPr lang="en-US" sz="1200" b="1">
                <a:latin typeface="Courier New" pitchFamily="49" charset="0"/>
              </a:rPr>
              <a:t>for (k = 0;</a:t>
            </a:r>
            <a:r>
              <a:rPr lang="sr-Latn-CS" sz="1200" b="1">
                <a:latin typeface="Courier New" pitchFamily="49" charset="0"/>
              </a:rPr>
              <a:t> </a:t>
            </a:r>
            <a:r>
              <a:rPr lang="en-US" sz="1200" b="1">
                <a:latin typeface="Courier New" pitchFamily="49" charset="0"/>
              </a:rPr>
              <a:t>k&lt;N;</a:t>
            </a:r>
            <a:r>
              <a:rPr lang="sr-Latn-CS" sz="1200" b="1">
                <a:latin typeface="Courier New" pitchFamily="49" charset="0"/>
              </a:rPr>
              <a:t> </a:t>
            </a:r>
            <a:r>
              <a:rPr lang="en-US" sz="1200" b="1">
                <a:latin typeface="Courier New" pitchFamily="49" charset="0"/>
              </a:rPr>
              <a:t>k++)</a:t>
            </a:r>
          </a:p>
          <a:p>
            <a:pPr eaLnBrk="1" hangingPunct="1">
              <a:spcBef>
                <a:spcPct val="50000"/>
              </a:spcBef>
            </a:pPr>
            <a:r>
              <a:rPr lang="sr-Latn-CS" sz="1200" b="1">
                <a:latin typeface="Courier New" pitchFamily="49" charset="0"/>
              </a:rPr>
              <a:t>    </a:t>
            </a:r>
            <a:r>
              <a:rPr lang="en-US" sz="1200" b="1">
                <a:latin typeface="Courier New" pitchFamily="49" charset="0"/>
              </a:rPr>
              <a:t>y[n] = y[n] + h[k]*x[n-k];</a:t>
            </a:r>
            <a:r>
              <a:rPr lang="en-US" sz="1200">
                <a:latin typeface="Tahoma" pitchFamily="34" charset="0"/>
              </a:rPr>
              <a:t> </a:t>
            </a:r>
            <a:endParaRPr lang="sr-Latn-CS" sz="1200">
              <a:latin typeface="Tahoma" pitchFamily="34" charset="0"/>
            </a:endParaRPr>
          </a:p>
          <a:p>
            <a:pPr eaLnBrk="1" hangingPunct="1">
              <a:spcBef>
                <a:spcPct val="50000"/>
              </a:spcBef>
            </a:pPr>
            <a:endParaRPr lang="en-US" sz="12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0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EE5162E8-5A03-4398-8EE9-CA454F65AA11}" type="slidenum">
              <a:rPr lang="en-US" smtClean="0">
                <a:cs typeface="Arial" pitchFamily="34" charset="0"/>
              </a:rPr>
              <a:pPr/>
              <a:t>29</a:t>
            </a:fld>
            <a:endParaRPr lang="en-US" smtClean="0">
              <a:cs typeface="Arial" pitchFamily="34" charset="0"/>
            </a:endParaRPr>
          </a:p>
        </p:txBody>
      </p:sp>
      <p:sp>
        <p:nvSpPr>
          <p:cNvPr id="31747" name="Line 4"/>
          <p:cNvSpPr>
            <a:spLocks noChangeShapeType="1"/>
          </p:cNvSpPr>
          <p:nvPr/>
        </p:nvSpPr>
        <p:spPr bwMode="auto">
          <a:xfrm>
            <a:off x="1447800" y="962025"/>
            <a:ext cx="0" cy="1905000"/>
          </a:xfrm>
          <a:prstGeom prst="line">
            <a:avLst/>
          </a:prstGeom>
          <a:noFill/>
          <a:ln w="19050">
            <a:solidFill>
              <a:schemeClr val="tx1"/>
            </a:solidFill>
            <a:round/>
            <a:headEnd type="triangle" w="med" len="med"/>
            <a:tailEnd/>
          </a:ln>
        </p:spPr>
        <p:txBody>
          <a:bodyPr/>
          <a:lstStyle/>
          <a:p>
            <a:endParaRPr lang="en-US"/>
          </a:p>
        </p:txBody>
      </p:sp>
      <p:sp>
        <p:nvSpPr>
          <p:cNvPr id="31748" name="Line 5"/>
          <p:cNvSpPr>
            <a:spLocks noChangeShapeType="1"/>
          </p:cNvSpPr>
          <p:nvPr/>
        </p:nvSpPr>
        <p:spPr bwMode="auto">
          <a:xfrm>
            <a:off x="990600" y="2333625"/>
            <a:ext cx="3200400" cy="0"/>
          </a:xfrm>
          <a:prstGeom prst="line">
            <a:avLst/>
          </a:prstGeom>
          <a:noFill/>
          <a:ln w="19050">
            <a:solidFill>
              <a:schemeClr val="tx1"/>
            </a:solidFill>
            <a:round/>
            <a:headEnd/>
            <a:tailEnd type="triangle" w="med" len="med"/>
          </a:ln>
        </p:spPr>
        <p:txBody>
          <a:bodyPr/>
          <a:lstStyle/>
          <a:p>
            <a:endParaRPr lang="en-US"/>
          </a:p>
        </p:txBody>
      </p:sp>
      <p:sp>
        <p:nvSpPr>
          <p:cNvPr id="31749" name="Line 6"/>
          <p:cNvSpPr>
            <a:spLocks noChangeShapeType="1"/>
          </p:cNvSpPr>
          <p:nvPr/>
        </p:nvSpPr>
        <p:spPr bwMode="auto">
          <a:xfrm>
            <a:off x="1600200" y="962025"/>
            <a:ext cx="0" cy="1905000"/>
          </a:xfrm>
          <a:prstGeom prst="line">
            <a:avLst/>
          </a:prstGeom>
          <a:noFill/>
          <a:ln w="3175">
            <a:solidFill>
              <a:schemeClr val="tx1"/>
            </a:solidFill>
            <a:prstDash val="lgDash"/>
            <a:round/>
            <a:headEnd/>
            <a:tailEnd/>
          </a:ln>
        </p:spPr>
        <p:txBody>
          <a:bodyPr/>
          <a:lstStyle/>
          <a:p>
            <a:endParaRPr lang="en-US"/>
          </a:p>
        </p:txBody>
      </p:sp>
      <p:sp>
        <p:nvSpPr>
          <p:cNvPr id="31750" name="Line 7"/>
          <p:cNvSpPr>
            <a:spLocks noChangeShapeType="1"/>
          </p:cNvSpPr>
          <p:nvPr/>
        </p:nvSpPr>
        <p:spPr bwMode="auto">
          <a:xfrm>
            <a:off x="1752600" y="962025"/>
            <a:ext cx="0" cy="1905000"/>
          </a:xfrm>
          <a:prstGeom prst="line">
            <a:avLst/>
          </a:prstGeom>
          <a:noFill/>
          <a:ln w="3175">
            <a:solidFill>
              <a:schemeClr val="tx1"/>
            </a:solidFill>
            <a:prstDash val="lgDash"/>
            <a:round/>
            <a:headEnd/>
            <a:tailEnd/>
          </a:ln>
        </p:spPr>
        <p:txBody>
          <a:bodyPr/>
          <a:lstStyle/>
          <a:p>
            <a:endParaRPr lang="en-US"/>
          </a:p>
        </p:txBody>
      </p:sp>
      <p:sp>
        <p:nvSpPr>
          <p:cNvPr id="31751" name="Line 8"/>
          <p:cNvSpPr>
            <a:spLocks noChangeShapeType="1"/>
          </p:cNvSpPr>
          <p:nvPr/>
        </p:nvSpPr>
        <p:spPr bwMode="auto">
          <a:xfrm>
            <a:off x="1905000" y="962025"/>
            <a:ext cx="0" cy="1905000"/>
          </a:xfrm>
          <a:prstGeom prst="line">
            <a:avLst/>
          </a:prstGeom>
          <a:noFill/>
          <a:ln w="3175">
            <a:solidFill>
              <a:schemeClr val="tx1"/>
            </a:solidFill>
            <a:prstDash val="lgDash"/>
            <a:round/>
            <a:headEnd/>
            <a:tailEnd/>
          </a:ln>
        </p:spPr>
        <p:txBody>
          <a:bodyPr/>
          <a:lstStyle/>
          <a:p>
            <a:endParaRPr lang="en-US"/>
          </a:p>
        </p:txBody>
      </p:sp>
      <p:sp>
        <p:nvSpPr>
          <p:cNvPr id="31752" name="Line 9"/>
          <p:cNvSpPr>
            <a:spLocks noChangeShapeType="1"/>
          </p:cNvSpPr>
          <p:nvPr/>
        </p:nvSpPr>
        <p:spPr bwMode="auto">
          <a:xfrm>
            <a:off x="2057400" y="962025"/>
            <a:ext cx="0" cy="1905000"/>
          </a:xfrm>
          <a:prstGeom prst="line">
            <a:avLst/>
          </a:prstGeom>
          <a:noFill/>
          <a:ln w="3175">
            <a:solidFill>
              <a:schemeClr val="tx1"/>
            </a:solidFill>
            <a:prstDash val="lgDash"/>
            <a:round/>
            <a:headEnd/>
            <a:tailEnd/>
          </a:ln>
        </p:spPr>
        <p:txBody>
          <a:bodyPr/>
          <a:lstStyle/>
          <a:p>
            <a:endParaRPr lang="en-US"/>
          </a:p>
        </p:txBody>
      </p:sp>
      <p:sp>
        <p:nvSpPr>
          <p:cNvPr id="31753" name="Line 10"/>
          <p:cNvSpPr>
            <a:spLocks noChangeShapeType="1"/>
          </p:cNvSpPr>
          <p:nvPr/>
        </p:nvSpPr>
        <p:spPr bwMode="auto">
          <a:xfrm>
            <a:off x="2209800" y="962025"/>
            <a:ext cx="0" cy="1905000"/>
          </a:xfrm>
          <a:prstGeom prst="line">
            <a:avLst/>
          </a:prstGeom>
          <a:noFill/>
          <a:ln w="3175">
            <a:solidFill>
              <a:schemeClr val="tx1"/>
            </a:solidFill>
            <a:prstDash val="lgDash"/>
            <a:round/>
            <a:headEnd/>
            <a:tailEnd/>
          </a:ln>
        </p:spPr>
        <p:txBody>
          <a:bodyPr/>
          <a:lstStyle/>
          <a:p>
            <a:endParaRPr lang="en-US"/>
          </a:p>
        </p:txBody>
      </p:sp>
      <p:sp>
        <p:nvSpPr>
          <p:cNvPr id="31754" name="Line 11"/>
          <p:cNvSpPr>
            <a:spLocks noChangeShapeType="1"/>
          </p:cNvSpPr>
          <p:nvPr/>
        </p:nvSpPr>
        <p:spPr bwMode="auto">
          <a:xfrm>
            <a:off x="2362200" y="962025"/>
            <a:ext cx="0" cy="1905000"/>
          </a:xfrm>
          <a:prstGeom prst="line">
            <a:avLst/>
          </a:prstGeom>
          <a:noFill/>
          <a:ln w="3175">
            <a:solidFill>
              <a:schemeClr val="tx1"/>
            </a:solidFill>
            <a:prstDash val="lgDash"/>
            <a:round/>
            <a:headEnd/>
            <a:tailEnd/>
          </a:ln>
        </p:spPr>
        <p:txBody>
          <a:bodyPr/>
          <a:lstStyle/>
          <a:p>
            <a:endParaRPr lang="en-US"/>
          </a:p>
        </p:txBody>
      </p:sp>
      <p:sp>
        <p:nvSpPr>
          <p:cNvPr id="31755" name="Line 12"/>
          <p:cNvSpPr>
            <a:spLocks noChangeShapeType="1"/>
          </p:cNvSpPr>
          <p:nvPr/>
        </p:nvSpPr>
        <p:spPr bwMode="auto">
          <a:xfrm>
            <a:off x="2514600" y="962025"/>
            <a:ext cx="0" cy="1905000"/>
          </a:xfrm>
          <a:prstGeom prst="line">
            <a:avLst/>
          </a:prstGeom>
          <a:noFill/>
          <a:ln w="3175">
            <a:solidFill>
              <a:schemeClr val="tx1"/>
            </a:solidFill>
            <a:prstDash val="lgDash"/>
            <a:round/>
            <a:headEnd/>
            <a:tailEnd/>
          </a:ln>
        </p:spPr>
        <p:txBody>
          <a:bodyPr/>
          <a:lstStyle/>
          <a:p>
            <a:endParaRPr lang="en-US"/>
          </a:p>
        </p:txBody>
      </p:sp>
      <p:sp>
        <p:nvSpPr>
          <p:cNvPr id="31756" name="Line 13"/>
          <p:cNvSpPr>
            <a:spLocks noChangeShapeType="1"/>
          </p:cNvSpPr>
          <p:nvPr/>
        </p:nvSpPr>
        <p:spPr bwMode="auto">
          <a:xfrm>
            <a:off x="2667000" y="962025"/>
            <a:ext cx="0" cy="1905000"/>
          </a:xfrm>
          <a:prstGeom prst="line">
            <a:avLst/>
          </a:prstGeom>
          <a:noFill/>
          <a:ln w="3175">
            <a:solidFill>
              <a:schemeClr val="tx1"/>
            </a:solidFill>
            <a:prstDash val="lgDash"/>
            <a:round/>
            <a:headEnd/>
            <a:tailEnd/>
          </a:ln>
        </p:spPr>
        <p:txBody>
          <a:bodyPr/>
          <a:lstStyle/>
          <a:p>
            <a:endParaRPr lang="en-US"/>
          </a:p>
        </p:txBody>
      </p:sp>
      <p:sp>
        <p:nvSpPr>
          <p:cNvPr id="31757" name="Line 14"/>
          <p:cNvSpPr>
            <a:spLocks noChangeShapeType="1"/>
          </p:cNvSpPr>
          <p:nvPr/>
        </p:nvSpPr>
        <p:spPr bwMode="auto">
          <a:xfrm>
            <a:off x="2819400" y="962025"/>
            <a:ext cx="0" cy="1905000"/>
          </a:xfrm>
          <a:prstGeom prst="line">
            <a:avLst/>
          </a:prstGeom>
          <a:noFill/>
          <a:ln w="3175">
            <a:solidFill>
              <a:schemeClr val="tx1"/>
            </a:solidFill>
            <a:prstDash val="lgDash"/>
            <a:round/>
            <a:headEnd/>
            <a:tailEnd/>
          </a:ln>
        </p:spPr>
        <p:txBody>
          <a:bodyPr/>
          <a:lstStyle/>
          <a:p>
            <a:endParaRPr lang="en-US"/>
          </a:p>
        </p:txBody>
      </p:sp>
      <p:sp>
        <p:nvSpPr>
          <p:cNvPr id="31758" name="Line 15"/>
          <p:cNvSpPr>
            <a:spLocks noChangeShapeType="1"/>
          </p:cNvSpPr>
          <p:nvPr/>
        </p:nvSpPr>
        <p:spPr bwMode="auto">
          <a:xfrm>
            <a:off x="2971800" y="962025"/>
            <a:ext cx="0" cy="1905000"/>
          </a:xfrm>
          <a:prstGeom prst="line">
            <a:avLst/>
          </a:prstGeom>
          <a:noFill/>
          <a:ln w="3175">
            <a:solidFill>
              <a:schemeClr val="tx1"/>
            </a:solidFill>
            <a:prstDash val="lgDash"/>
            <a:round/>
            <a:headEnd/>
            <a:tailEnd/>
          </a:ln>
        </p:spPr>
        <p:txBody>
          <a:bodyPr/>
          <a:lstStyle/>
          <a:p>
            <a:endParaRPr lang="en-US"/>
          </a:p>
        </p:txBody>
      </p:sp>
      <p:sp>
        <p:nvSpPr>
          <p:cNvPr id="31759" name="Line 16"/>
          <p:cNvSpPr>
            <a:spLocks noChangeShapeType="1"/>
          </p:cNvSpPr>
          <p:nvPr/>
        </p:nvSpPr>
        <p:spPr bwMode="auto">
          <a:xfrm>
            <a:off x="3124200" y="962025"/>
            <a:ext cx="0" cy="1905000"/>
          </a:xfrm>
          <a:prstGeom prst="line">
            <a:avLst/>
          </a:prstGeom>
          <a:noFill/>
          <a:ln w="3175">
            <a:solidFill>
              <a:schemeClr val="tx1"/>
            </a:solidFill>
            <a:prstDash val="lgDash"/>
            <a:round/>
            <a:headEnd/>
            <a:tailEnd/>
          </a:ln>
        </p:spPr>
        <p:txBody>
          <a:bodyPr/>
          <a:lstStyle/>
          <a:p>
            <a:endParaRPr lang="en-US"/>
          </a:p>
        </p:txBody>
      </p:sp>
      <p:sp>
        <p:nvSpPr>
          <p:cNvPr id="31760" name="Line 17"/>
          <p:cNvSpPr>
            <a:spLocks noChangeShapeType="1"/>
          </p:cNvSpPr>
          <p:nvPr/>
        </p:nvSpPr>
        <p:spPr bwMode="auto">
          <a:xfrm>
            <a:off x="3276600" y="962025"/>
            <a:ext cx="0" cy="1905000"/>
          </a:xfrm>
          <a:prstGeom prst="line">
            <a:avLst/>
          </a:prstGeom>
          <a:noFill/>
          <a:ln w="3175">
            <a:solidFill>
              <a:schemeClr val="tx1"/>
            </a:solidFill>
            <a:prstDash val="lgDash"/>
            <a:round/>
            <a:headEnd/>
            <a:tailEnd/>
          </a:ln>
        </p:spPr>
        <p:txBody>
          <a:bodyPr/>
          <a:lstStyle/>
          <a:p>
            <a:endParaRPr lang="en-US"/>
          </a:p>
        </p:txBody>
      </p:sp>
      <p:sp>
        <p:nvSpPr>
          <p:cNvPr id="31761" name="Line 18"/>
          <p:cNvSpPr>
            <a:spLocks noChangeShapeType="1"/>
          </p:cNvSpPr>
          <p:nvPr/>
        </p:nvSpPr>
        <p:spPr bwMode="auto">
          <a:xfrm>
            <a:off x="3429000" y="962025"/>
            <a:ext cx="0" cy="1905000"/>
          </a:xfrm>
          <a:prstGeom prst="line">
            <a:avLst/>
          </a:prstGeom>
          <a:noFill/>
          <a:ln w="3175">
            <a:solidFill>
              <a:schemeClr val="tx1"/>
            </a:solidFill>
            <a:prstDash val="lgDash"/>
            <a:round/>
            <a:headEnd/>
            <a:tailEnd/>
          </a:ln>
        </p:spPr>
        <p:txBody>
          <a:bodyPr/>
          <a:lstStyle/>
          <a:p>
            <a:endParaRPr lang="en-US"/>
          </a:p>
        </p:txBody>
      </p:sp>
      <p:sp>
        <p:nvSpPr>
          <p:cNvPr id="31762" name="Line 19"/>
          <p:cNvSpPr>
            <a:spLocks noChangeShapeType="1"/>
          </p:cNvSpPr>
          <p:nvPr/>
        </p:nvSpPr>
        <p:spPr bwMode="auto">
          <a:xfrm>
            <a:off x="3581400" y="962025"/>
            <a:ext cx="0" cy="1905000"/>
          </a:xfrm>
          <a:prstGeom prst="line">
            <a:avLst/>
          </a:prstGeom>
          <a:noFill/>
          <a:ln w="3175">
            <a:solidFill>
              <a:schemeClr val="tx1"/>
            </a:solidFill>
            <a:prstDash val="lgDash"/>
            <a:round/>
            <a:headEnd/>
            <a:tailEnd/>
          </a:ln>
        </p:spPr>
        <p:txBody>
          <a:bodyPr/>
          <a:lstStyle/>
          <a:p>
            <a:endParaRPr lang="en-US"/>
          </a:p>
        </p:txBody>
      </p:sp>
      <p:sp>
        <p:nvSpPr>
          <p:cNvPr id="31763" name="Line 20"/>
          <p:cNvSpPr>
            <a:spLocks noChangeShapeType="1"/>
          </p:cNvSpPr>
          <p:nvPr/>
        </p:nvSpPr>
        <p:spPr bwMode="auto">
          <a:xfrm>
            <a:off x="3733800" y="962025"/>
            <a:ext cx="0" cy="1905000"/>
          </a:xfrm>
          <a:prstGeom prst="line">
            <a:avLst/>
          </a:prstGeom>
          <a:noFill/>
          <a:ln w="3175">
            <a:solidFill>
              <a:schemeClr val="tx1"/>
            </a:solidFill>
            <a:prstDash val="lgDash"/>
            <a:round/>
            <a:headEnd/>
            <a:tailEnd/>
          </a:ln>
        </p:spPr>
        <p:txBody>
          <a:bodyPr/>
          <a:lstStyle/>
          <a:p>
            <a:endParaRPr lang="en-US"/>
          </a:p>
        </p:txBody>
      </p:sp>
      <p:sp>
        <p:nvSpPr>
          <p:cNvPr id="31764" name="Line 21"/>
          <p:cNvSpPr>
            <a:spLocks noChangeShapeType="1"/>
          </p:cNvSpPr>
          <p:nvPr/>
        </p:nvSpPr>
        <p:spPr bwMode="auto">
          <a:xfrm>
            <a:off x="3886200" y="962025"/>
            <a:ext cx="0" cy="1905000"/>
          </a:xfrm>
          <a:prstGeom prst="line">
            <a:avLst/>
          </a:prstGeom>
          <a:noFill/>
          <a:ln w="3175">
            <a:solidFill>
              <a:schemeClr val="tx1"/>
            </a:solidFill>
            <a:prstDash val="lgDash"/>
            <a:round/>
            <a:headEnd/>
            <a:tailEnd/>
          </a:ln>
        </p:spPr>
        <p:txBody>
          <a:bodyPr/>
          <a:lstStyle/>
          <a:p>
            <a:endParaRPr lang="en-US"/>
          </a:p>
        </p:txBody>
      </p:sp>
      <p:sp>
        <p:nvSpPr>
          <p:cNvPr id="31765" name="Line 22"/>
          <p:cNvSpPr>
            <a:spLocks noChangeShapeType="1"/>
          </p:cNvSpPr>
          <p:nvPr/>
        </p:nvSpPr>
        <p:spPr bwMode="auto">
          <a:xfrm>
            <a:off x="4038600" y="962025"/>
            <a:ext cx="0" cy="1905000"/>
          </a:xfrm>
          <a:prstGeom prst="line">
            <a:avLst/>
          </a:prstGeom>
          <a:noFill/>
          <a:ln w="3175">
            <a:solidFill>
              <a:schemeClr val="tx1"/>
            </a:solidFill>
            <a:prstDash val="lgDash"/>
            <a:round/>
            <a:headEnd/>
            <a:tailEnd/>
          </a:ln>
        </p:spPr>
        <p:txBody>
          <a:bodyPr/>
          <a:lstStyle/>
          <a:p>
            <a:endParaRPr lang="en-US"/>
          </a:p>
        </p:txBody>
      </p:sp>
      <p:sp>
        <p:nvSpPr>
          <p:cNvPr id="31766" name="Line 26"/>
          <p:cNvSpPr>
            <a:spLocks noChangeShapeType="1"/>
          </p:cNvSpPr>
          <p:nvPr/>
        </p:nvSpPr>
        <p:spPr bwMode="auto">
          <a:xfrm>
            <a:off x="1447800" y="3429000"/>
            <a:ext cx="0" cy="1905000"/>
          </a:xfrm>
          <a:prstGeom prst="line">
            <a:avLst/>
          </a:prstGeom>
          <a:noFill/>
          <a:ln w="19050">
            <a:solidFill>
              <a:schemeClr val="tx1"/>
            </a:solidFill>
            <a:round/>
            <a:headEnd type="triangle" w="med" len="med"/>
            <a:tailEnd/>
          </a:ln>
        </p:spPr>
        <p:txBody>
          <a:bodyPr/>
          <a:lstStyle/>
          <a:p>
            <a:endParaRPr lang="en-US"/>
          </a:p>
        </p:txBody>
      </p:sp>
      <p:sp>
        <p:nvSpPr>
          <p:cNvPr id="31767" name="Line 27"/>
          <p:cNvSpPr>
            <a:spLocks noChangeShapeType="1"/>
          </p:cNvSpPr>
          <p:nvPr/>
        </p:nvSpPr>
        <p:spPr bwMode="auto">
          <a:xfrm>
            <a:off x="914400" y="4800600"/>
            <a:ext cx="3276600" cy="0"/>
          </a:xfrm>
          <a:prstGeom prst="line">
            <a:avLst/>
          </a:prstGeom>
          <a:noFill/>
          <a:ln w="19050">
            <a:solidFill>
              <a:schemeClr val="tx1"/>
            </a:solidFill>
            <a:round/>
            <a:headEnd/>
            <a:tailEnd type="triangle" w="med" len="med"/>
          </a:ln>
        </p:spPr>
        <p:txBody>
          <a:bodyPr/>
          <a:lstStyle/>
          <a:p>
            <a:endParaRPr lang="en-US"/>
          </a:p>
        </p:txBody>
      </p:sp>
      <p:sp>
        <p:nvSpPr>
          <p:cNvPr id="31768" name="Line 28"/>
          <p:cNvSpPr>
            <a:spLocks noChangeShapeType="1"/>
          </p:cNvSpPr>
          <p:nvPr/>
        </p:nvSpPr>
        <p:spPr bwMode="auto">
          <a:xfrm>
            <a:off x="1600200" y="3429000"/>
            <a:ext cx="0" cy="1905000"/>
          </a:xfrm>
          <a:prstGeom prst="line">
            <a:avLst/>
          </a:prstGeom>
          <a:noFill/>
          <a:ln w="3175">
            <a:solidFill>
              <a:schemeClr val="tx1"/>
            </a:solidFill>
            <a:prstDash val="lgDash"/>
            <a:round/>
            <a:headEnd/>
            <a:tailEnd/>
          </a:ln>
        </p:spPr>
        <p:txBody>
          <a:bodyPr/>
          <a:lstStyle/>
          <a:p>
            <a:endParaRPr lang="en-US"/>
          </a:p>
        </p:txBody>
      </p:sp>
      <p:sp>
        <p:nvSpPr>
          <p:cNvPr id="31769" name="Line 29"/>
          <p:cNvSpPr>
            <a:spLocks noChangeShapeType="1"/>
          </p:cNvSpPr>
          <p:nvPr/>
        </p:nvSpPr>
        <p:spPr bwMode="auto">
          <a:xfrm>
            <a:off x="1752600" y="3429000"/>
            <a:ext cx="0" cy="1905000"/>
          </a:xfrm>
          <a:prstGeom prst="line">
            <a:avLst/>
          </a:prstGeom>
          <a:noFill/>
          <a:ln w="3175">
            <a:solidFill>
              <a:schemeClr val="tx1"/>
            </a:solidFill>
            <a:prstDash val="lgDash"/>
            <a:round/>
            <a:headEnd/>
            <a:tailEnd/>
          </a:ln>
        </p:spPr>
        <p:txBody>
          <a:bodyPr/>
          <a:lstStyle/>
          <a:p>
            <a:endParaRPr lang="en-US"/>
          </a:p>
        </p:txBody>
      </p:sp>
      <p:sp>
        <p:nvSpPr>
          <p:cNvPr id="31770" name="Line 30"/>
          <p:cNvSpPr>
            <a:spLocks noChangeShapeType="1"/>
          </p:cNvSpPr>
          <p:nvPr/>
        </p:nvSpPr>
        <p:spPr bwMode="auto">
          <a:xfrm>
            <a:off x="1905000" y="3429000"/>
            <a:ext cx="0" cy="1905000"/>
          </a:xfrm>
          <a:prstGeom prst="line">
            <a:avLst/>
          </a:prstGeom>
          <a:noFill/>
          <a:ln w="3175">
            <a:solidFill>
              <a:schemeClr val="tx1"/>
            </a:solidFill>
            <a:prstDash val="lgDash"/>
            <a:round/>
            <a:headEnd/>
            <a:tailEnd/>
          </a:ln>
        </p:spPr>
        <p:txBody>
          <a:bodyPr/>
          <a:lstStyle/>
          <a:p>
            <a:endParaRPr lang="en-US"/>
          </a:p>
        </p:txBody>
      </p:sp>
      <p:sp>
        <p:nvSpPr>
          <p:cNvPr id="31771" name="Line 31"/>
          <p:cNvSpPr>
            <a:spLocks noChangeShapeType="1"/>
          </p:cNvSpPr>
          <p:nvPr/>
        </p:nvSpPr>
        <p:spPr bwMode="auto">
          <a:xfrm>
            <a:off x="2057400" y="3429000"/>
            <a:ext cx="0" cy="1905000"/>
          </a:xfrm>
          <a:prstGeom prst="line">
            <a:avLst/>
          </a:prstGeom>
          <a:noFill/>
          <a:ln w="3175">
            <a:solidFill>
              <a:schemeClr val="tx1"/>
            </a:solidFill>
            <a:prstDash val="lgDash"/>
            <a:round/>
            <a:headEnd/>
            <a:tailEnd/>
          </a:ln>
        </p:spPr>
        <p:txBody>
          <a:bodyPr/>
          <a:lstStyle/>
          <a:p>
            <a:endParaRPr lang="en-US"/>
          </a:p>
        </p:txBody>
      </p:sp>
      <p:sp>
        <p:nvSpPr>
          <p:cNvPr id="31772" name="Line 32"/>
          <p:cNvSpPr>
            <a:spLocks noChangeShapeType="1"/>
          </p:cNvSpPr>
          <p:nvPr/>
        </p:nvSpPr>
        <p:spPr bwMode="auto">
          <a:xfrm>
            <a:off x="2209800" y="3429000"/>
            <a:ext cx="0" cy="1905000"/>
          </a:xfrm>
          <a:prstGeom prst="line">
            <a:avLst/>
          </a:prstGeom>
          <a:noFill/>
          <a:ln w="3175">
            <a:solidFill>
              <a:schemeClr val="tx1"/>
            </a:solidFill>
            <a:prstDash val="lgDash"/>
            <a:round/>
            <a:headEnd/>
            <a:tailEnd/>
          </a:ln>
        </p:spPr>
        <p:txBody>
          <a:bodyPr/>
          <a:lstStyle/>
          <a:p>
            <a:endParaRPr lang="en-US"/>
          </a:p>
        </p:txBody>
      </p:sp>
      <p:sp>
        <p:nvSpPr>
          <p:cNvPr id="31773" name="Line 33"/>
          <p:cNvSpPr>
            <a:spLocks noChangeShapeType="1"/>
          </p:cNvSpPr>
          <p:nvPr/>
        </p:nvSpPr>
        <p:spPr bwMode="auto">
          <a:xfrm>
            <a:off x="2362200" y="3429000"/>
            <a:ext cx="0" cy="1905000"/>
          </a:xfrm>
          <a:prstGeom prst="line">
            <a:avLst/>
          </a:prstGeom>
          <a:noFill/>
          <a:ln w="3175">
            <a:solidFill>
              <a:schemeClr val="tx1"/>
            </a:solidFill>
            <a:prstDash val="lgDash"/>
            <a:round/>
            <a:headEnd/>
            <a:tailEnd/>
          </a:ln>
        </p:spPr>
        <p:txBody>
          <a:bodyPr/>
          <a:lstStyle/>
          <a:p>
            <a:endParaRPr lang="en-US"/>
          </a:p>
        </p:txBody>
      </p:sp>
      <p:sp>
        <p:nvSpPr>
          <p:cNvPr id="31774" name="Line 34"/>
          <p:cNvSpPr>
            <a:spLocks noChangeShapeType="1"/>
          </p:cNvSpPr>
          <p:nvPr/>
        </p:nvSpPr>
        <p:spPr bwMode="auto">
          <a:xfrm>
            <a:off x="2514600" y="3429000"/>
            <a:ext cx="0" cy="1905000"/>
          </a:xfrm>
          <a:prstGeom prst="line">
            <a:avLst/>
          </a:prstGeom>
          <a:noFill/>
          <a:ln w="3175">
            <a:solidFill>
              <a:schemeClr val="tx1"/>
            </a:solidFill>
            <a:prstDash val="lgDash"/>
            <a:round/>
            <a:headEnd/>
            <a:tailEnd/>
          </a:ln>
        </p:spPr>
        <p:txBody>
          <a:bodyPr/>
          <a:lstStyle/>
          <a:p>
            <a:endParaRPr lang="en-US"/>
          </a:p>
        </p:txBody>
      </p:sp>
      <p:sp>
        <p:nvSpPr>
          <p:cNvPr id="31775" name="Line 35"/>
          <p:cNvSpPr>
            <a:spLocks noChangeShapeType="1"/>
          </p:cNvSpPr>
          <p:nvPr/>
        </p:nvSpPr>
        <p:spPr bwMode="auto">
          <a:xfrm>
            <a:off x="2667000" y="3429000"/>
            <a:ext cx="0" cy="1905000"/>
          </a:xfrm>
          <a:prstGeom prst="line">
            <a:avLst/>
          </a:prstGeom>
          <a:noFill/>
          <a:ln w="3175">
            <a:solidFill>
              <a:schemeClr val="tx1"/>
            </a:solidFill>
            <a:prstDash val="lgDash"/>
            <a:round/>
            <a:headEnd/>
            <a:tailEnd/>
          </a:ln>
        </p:spPr>
        <p:txBody>
          <a:bodyPr/>
          <a:lstStyle/>
          <a:p>
            <a:endParaRPr lang="en-US"/>
          </a:p>
        </p:txBody>
      </p:sp>
      <p:sp>
        <p:nvSpPr>
          <p:cNvPr id="31776" name="Line 36"/>
          <p:cNvSpPr>
            <a:spLocks noChangeShapeType="1"/>
          </p:cNvSpPr>
          <p:nvPr/>
        </p:nvSpPr>
        <p:spPr bwMode="auto">
          <a:xfrm>
            <a:off x="2819400" y="3429000"/>
            <a:ext cx="0" cy="1905000"/>
          </a:xfrm>
          <a:prstGeom prst="line">
            <a:avLst/>
          </a:prstGeom>
          <a:noFill/>
          <a:ln w="3175">
            <a:solidFill>
              <a:schemeClr val="tx1"/>
            </a:solidFill>
            <a:prstDash val="lgDash"/>
            <a:round/>
            <a:headEnd/>
            <a:tailEnd/>
          </a:ln>
        </p:spPr>
        <p:txBody>
          <a:bodyPr/>
          <a:lstStyle/>
          <a:p>
            <a:endParaRPr lang="en-US"/>
          </a:p>
        </p:txBody>
      </p:sp>
      <p:sp>
        <p:nvSpPr>
          <p:cNvPr id="31777" name="Line 37"/>
          <p:cNvSpPr>
            <a:spLocks noChangeShapeType="1"/>
          </p:cNvSpPr>
          <p:nvPr/>
        </p:nvSpPr>
        <p:spPr bwMode="auto">
          <a:xfrm>
            <a:off x="2971800" y="3429000"/>
            <a:ext cx="0" cy="1905000"/>
          </a:xfrm>
          <a:prstGeom prst="line">
            <a:avLst/>
          </a:prstGeom>
          <a:noFill/>
          <a:ln w="3175">
            <a:solidFill>
              <a:schemeClr val="tx1"/>
            </a:solidFill>
            <a:prstDash val="lgDash"/>
            <a:round/>
            <a:headEnd/>
            <a:tailEnd/>
          </a:ln>
        </p:spPr>
        <p:txBody>
          <a:bodyPr/>
          <a:lstStyle/>
          <a:p>
            <a:endParaRPr lang="en-US"/>
          </a:p>
        </p:txBody>
      </p:sp>
      <p:sp>
        <p:nvSpPr>
          <p:cNvPr id="31778" name="Line 38"/>
          <p:cNvSpPr>
            <a:spLocks noChangeShapeType="1"/>
          </p:cNvSpPr>
          <p:nvPr/>
        </p:nvSpPr>
        <p:spPr bwMode="auto">
          <a:xfrm>
            <a:off x="3124200" y="3429000"/>
            <a:ext cx="0" cy="1905000"/>
          </a:xfrm>
          <a:prstGeom prst="line">
            <a:avLst/>
          </a:prstGeom>
          <a:noFill/>
          <a:ln w="3175">
            <a:solidFill>
              <a:schemeClr val="tx1"/>
            </a:solidFill>
            <a:prstDash val="lgDash"/>
            <a:round/>
            <a:headEnd/>
            <a:tailEnd/>
          </a:ln>
        </p:spPr>
        <p:txBody>
          <a:bodyPr/>
          <a:lstStyle/>
          <a:p>
            <a:endParaRPr lang="en-US"/>
          </a:p>
        </p:txBody>
      </p:sp>
      <p:sp>
        <p:nvSpPr>
          <p:cNvPr id="31779" name="Line 39"/>
          <p:cNvSpPr>
            <a:spLocks noChangeShapeType="1"/>
          </p:cNvSpPr>
          <p:nvPr/>
        </p:nvSpPr>
        <p:spPr bwMode="auto">
          <a:xfrm>
            <a:off x="3276600" y="3429000"/>
            <a:ext cx="0" cy="1905000"/>
          </a:xfrm>
          <a:prstGeom prst="line">
            <a:avLst/>
          </a:prstGeom>
          <a:noFill/>
          <a:ln w="3175">
            <a:solidFill>
              <a:schemeClr val="tx1"/>
            </a:solidFill>
            <a:prstDash val="lgDash"/>
            <a:round/>
            <a:headEnd/>
            <a:tailEnd/>
          </a:ln>
        </p:spPr>
        <p:txBody>
          <a:bodyPr/>
          <a:lstStyle/>
          <a:p>
            <a:endParaRPr lang="en-US"/>
          </a:p>
        </p:txBody>
      </p:sp>
      <p:sp>
        <p:nvSpPr>
          <p:cNvPr id="31780" name="Line 40"/>
          <p:cNvSpPr>
            <a:spLocks noChangeShapeType="1"/>
          </p:cNvSpPr>
          <p:nvPr/>
        </p:nvSpPr>
        <p:spPr bwMode="auto">
          <a:xfrm>
            <a:off x="3429000" y="3429000"/>
            <a:ext cx="0" cy="1905000"/>
          </a:xfrm>
          <a:prstGeom prst="line">
            <a:avLst/>
          </a:prstGeom>
          <a:noFill/>
          <a:ln w="3175">
            <a:solidFill>
              <a:schemeClr val="tx1"/>
            </a:solidFill>
            <a:prstDash val="lgDash"/>
            <a:round/>
            <a:headEnd/>
            <a:tailEnd/>
          </a:ln>
        </p:spPr>
        <p:txBody>
          <a:bodyPr/>
          <a:lstStyle/>
          <a:p>
            <a:endParaRPr lang="en-US"/>
          </a:p>
        </p:txBody>
      </p:sp>
      <p:sp>
        <p:nvSpPr>
          <p:cNvPr id="31781" name="Line 41"/>
          <p:cNvSpPr>
            <a:spLocks noChangeShapeType="1"/>
          </p:cNvSpPr>
          <p:nvPr/>
        </p:nvSpPr>
        <p:spPr bwMode="auto">
          <a:xfrm>
            <a:off x="3581400" y="3429000"/>
            <a:ext cx="0" cy="1905000"/>
          </a:xfrm>
          <a:prstGeom prst="line">
            <a:avLst/>
          </a:prstGeom>
          <a:noFill/>
          <a:ln w="3175">
            <a:solidFill>
              <a:schemeClr val="tx1"/>
            </a:solidFill>
            <a:prstDash val="lgDash"/>
            <a:round/>
            <a:headEnd/>
            <a:tailEnd/>
          </a:ln>
        </p:spPr>
        <p:txBody>
          <a:bodyPr/>
          <a:lstStyle/>
          <a:p>
            <a:endParaRPr lang="en-US"/>
          </a:p>
        </p:txBody>
      </p:sp>
      <p:sp>
        <p:nvSpPr>
          <p:cNvPr id="31782" name="Line 42"/>
          <p:cNvSpPr>
            <a:spLocks noChangeShapeType="1"/>
          </p:cNvSpPr>
          <p:nvPr/>
        </p:nvSpPr>
        <p:spPr bwMode="auto">
          <a:xfrm>
            <a:off x="3733800" y="3429000"/>
            <a:ext cx="0" cy="1905000"/>
          </a:xfrm>
          <a:prstGeom prst="line">
            <a:avLst/>
          </a:prstGeom>
          <a:noFill/>
          <a:ln w="3175">
            <a:solidFill>
              <a:schemeClr val="tx1"/>
            </a:solidFill>
            <a:prstDash val="lgDash"/>
            <a:round/>
            <a:headEnd/>
            <a:tailEnd/>
          </a:ln>
        </p:spPr>
        <p:txBody>
          <a:bodyPr/>
          <a:lstStyle/>
          <a:p>
            <a:endParaRPr lang="en-US"/>
          </a:p>
        </p:txBody>
      </p:sp>
      <p:sp>
        <p:nvSpPr>
          <p:cNvPr id="31783" name="Line 43"/>
          <p:cNvSpPr>
            <a:spLocks noChangeShapeType="1"/>
          </p:cNvSpPr>
          <p:nvPr/>
        </p:nvSpPr>
        <p:spPr bwMode="auto">
          <a:xfrm>
            <a:off x="3886200" y="3429000"/>
            <a:ext cx="0" cy="1905000"/>
          </a:xfrm>
          <a:prstGeom prst="line">
            <a:avLst/>
          </a:prstGeom>
          <a:noFill/>
          <a:ln w="3175">
            <a:solidFill>
              <a:schemeClr val="tx1"/>
            </a:solidFill>
            <a:prstDash val="lgDash"/>
            <a:round/>
            <a:headEnd/>
            <a:tailEnd/>
          </a:ln>
        </p:spPr>
        <p:txBody>
          <a:bodyPr/>
          <a:lstStyle/>
          <a:p>
            <a:endParaRPr lang="en-US"/>
          </a:p>
        </p:txBody>
      </p:sp>
      <p:sp>
        <p:nvSpPr>
          <p:cNvPr id="31784" name="Line 44"/>
          <p:cNvSpPr>
            <a:spLocks noChangeShapeType="1"/>
          </p:cNvSpPr>
          <p:nvPr/>
        </p:nvSpPr>
        <p:spPr bwMode="auto">
          <a:xfrm>
            <a:off x="4038600" y="3429000"/>
            <a:ext cx="0" cy="1905000"/>
          </a:xfrm>
          <a:prstGeom prst="line">
            <a:avLst/>
          </a:prstGeom>
          <a:noFill/>
          <a:ln w="3175">
            <a:solidFill>
              <a:schemeClr val="tx1"/>
            </a:solidFill>
            <a:prstDash val="lgDash"/>
            <a:round/>
            <a:headEnd/>
            <a:tailEnd/>
          </a:ln>
        </p:spPr>
        <p:txBody>
          <a:bodyPr/>
          <a:lstStyle/>
          <a:p>
            <a:endParaRPr lang="en-US"/>
          </a:p>
        </p:txBody>
      </p:sp>
      <p:sp>
        <p:nvSpPr>
          <p:cNvPr id="31785" name="Line 49"/>
          <p:cNvSpPr>
            <a:spLocks noChangeShapeType="1"/>
          </p:cNvSpPr>
          <p:nvPr/>
        </p:nvSpPr>
        <p:spPr bwMode="auto">
          <a:xfrm>
            <a:off x="1371600" y="1600200"/>
            <a:ext cx="2743200" cy="0"/>
          </a:xfrm>
          <a:prstGeom prst="line">
            <a:avLst/>
          </a:prstGeom>
          <a:noFill/>
          <a:ln w="3175">
            <a:solidFill>
              <a:schemeClr val="tx1"/>
            </a:solidFill>
            <a:prstDash val="lgDash"/>
            <a:round/>
            <a:headEnd/>
            <a:tailEnd/>
          </a:ln>
        </p:spPr>
        <p:txBody>
          <a:bodyPr/>
          <a:lstStyle/>
          <a:p>
            <a:endParaRPr lang="en-US"/>
          </a:p>
        </p:txBody>
      </p:sp>
      <p:sp>
        <p:nvSpPr>
          <p:cNvPr id="31786" name="Line 50"/>
          <p:cNvSpPr>
            <a:spLocks noChangeShapeType="1"/>
          </p:cNvSpPr>
          <p:nvPr/>
        </p:nvSpPr>
        <p:spPr bwMode="auto">
          <a:xfrm>
            <a:off x="1371600" y="1219200"/>
            <a:ext cx="2743200" cy="0"/>
          </a:xfrm>
          <a:prstGeom prst="line">
            <a:avLst/>
          </a:prstGeom>
          <a:noFill/>
          <a:ln w="3175">
            <a:solidFill>
              <a:schemeClr val="tx1"/>
            </a:solidFill>
            <a:prstDash val="lgDash"/>
            <a:round/>
            <a:headEnd/>
            <a:tailEnd/>
          </a:ln>
        </p:spPr>
        <p:txBody>
          <a:bodyPr/>
          <a:lstStyle/>
          <a:p>
            <a:endParaRPr lang="en-US"/>
          </a:p>
        </p:txBody>
      </p:sp>
      <p:sp>
        <p:nvSpPr>
          <p:cNvPr id="31787" name="Line 51"/>
          <p:cNvSpPr>
            <a:spLocks noChangeShapeType="1"/>
          </p:cNvSpPr>
          <p:nvPr/>
        </p:nvSpPr>
        <p:spPr bwMode="auto">
          <a:xfrm>
            <a:off x="1371600" y="1981200"/>
            <a:ext cx="2743200" cy="0"/>
          </a:xfrm>
          <a:prstGeom prst="line">
            <a:avLst/>
          </a:prstGeom>
          <a:noFill/>
          <a:ln w="3175">
            <a:solidFill>
              <a:schemeClr val="tx1"/>
            </a:solidFill>
            <a:prstDash val="lgDash"/>
            <a:round/>
            <a:headEnd/>
            <a:tailEnd/>
          </a:ln>
        </p:spPr>
        <p:txBody>
          <a:bodyPr/>
          <a:lstStyle/>
          <a:p>
            <a:endParaRPr lang="en-US"/>
          </a:p>
        </p:txBody>
      </p:sp>
      <p:sp>
        <p:nvSpPr>
          <p:cNvPr id="31788" name="Line 52"/>
          <p:cNvSpPr>
            <a:spLocks noChangeShapeType="1"/>
          </p:cNvSpPr>
          <p:nvPr/>
        </p:nvSpPr>
        <p:spPr bwMode="auto">
          <a:xfrm>
            <a:off x="1371600" y="2667000"/>
            <a:ext cx="2743200" cy="0"/>
          </a:xfrm>
          <a:prstGeom prst="line">
            <a:avLst/>
          </a:prstGeom>
          <a:noFill/>
          <a:ln w="3175">
            <a:solidFill>
              <a:schemeClr val="tx1"/>
            </a:solidFill>
            <a:prstDash val="lgDash"/>
            <a:round/>
            <a:headEnd/>
            <a:tailEnd/>
          </a:ln>
        </p:spPr>
        <p:txBody>
          <a:bodyPr/>
          <a:lstStyle/>
          <a:p>
            <a:endParaRPr lang="en-US"/>
          </a:p>
        </p:txBody>
      </p:sp>
      <p:sp>
        <p:nvSpPr>
          <p:cNvPr id="31789" name="Line 53"/>
          <p:cNvSpPr>
            <a:spLocks noChangeShapeType="1"/>
          </p:cNvSpPr>
          <p:nvPr/>
        </p:nvSpPr>
        <p:spPr bwMode="auto">
          <a:xfrm>
            <a:off x="1371600" y="4038600"/>
            <a:ext cx="2743200" cy="0"/>
          </a:xfrm>
          <a:prstGeom prst="line">
            <a:avLst/>
          </a:prstGeom>
          <a:noFill/>
          <a:ln w="3175">
            <a:solidFill>
              <a:schemeClr val="tx1"/>
            </a:solidFill>
            <a:prstDash val="lgDash"/>
            <a:round/>
            <a:headEnd/>
            <a:tailEnd/>
          </a:ln>
        </p:spPr>
        <p:txBody>
          <a:bodyPr/>
          <a:lstStyle/>
          <a:p>
            <a:endParaRPr lang="en-US"/>
          </a:p>
        </p:txBody>
      </p:sp>
      <p:sp>
        <p:nvSpPr>
          <p:cNvPr id="31790" name="Line 54"/>
          <p:cNvSpPr>
            <a:spLocks noChangeShapeType="1"/>
          </p:cNvSpPr>
          <p:nvPr/>
        </p:nvSpPr>
        <p:spPr bwMode="auto">
          <a:xfrm>
            <a:off x="1371600" y="3657600"/>
            <a:ext cx="2743200" cy="0"/>
          </a:xfrm>
          <a:prstGeom prst="line">
            <a:avLst/>
          </a:prstGeom>
          <a:noFill/>
          <a:ln w="3175">
            <a:solidFill>
              <a:schemeClr val="tx1"/>
            </a:solidFill>
            <a:prstDash val="lgDash"/>
            <a:round/>
            <a:headEnd/>
            <a:tailEnd/>
          </a:ln>
        </p:spPr>
        <p:txBody>
          <a:bodyPr/>
          <a:lstStyle/>
          <a:p>
            <a:endParaRPr lang="en-US"/>
          </a:p>
        </p:txBody>
      </p:sp>
      <p:sp>
        <p:nvSpPr>
          <p:cNvPr id="31791" name="Line 55"/>
          <p:cNvSpPr>
            <a:spLocks noChangeShapeType="1"/>
          </p:cNvSpPr>
          <p:nvPr/>
        </p:nvSpPr>
        <p:spPr bwMode="auto">
          <a:xfrm>
            <a:off x="1371600" y="4419600"/>
            <a:ext cx="2743200" cy="0"/>
          </a:xfrm>
          <a:prstGeom prst="line">
            <a:avLst/>
          </a:prstGeom>
          <a:noFill/>
          <a:ln w="3175">
            <a:solidFill>
              <a:schemeClr val="tx1"/>
            </a:solidFill>
            <a:prstDash val="lgDash"/>
            <a:round/>
            <a:headEnd/>
            <a:tailEnd/>
          </a:ln>
        </p:spPr>
        <p:txBody>
          <a:bodyPr/>
          <a:lstStyle/>
          <a:p>
            <a:endParaRPr lang="en-US"/>
          </a:p>
        </p:txBody>
      </p:sp>
      <p:sp>
        <p:nvSpPr>
          <p:cNvPr id="31792" name="Line 56"/>
          <p:cNvSpPr>
            <a:spLocks noChangeShapeType="1"/>
          </p:cNvSpPr>
          <p:nvPr/>
        </p:nvSpPr>
        <p:spPr bwMode="auto">
          <a:xfrm>
            <a:off x="1371600" y="5105400"/>
            <a:ext cx="2743200" cy="0"/>
          </a:xfrm>
          <a:prstGeom prst="line">
            <a:avLst/>
          </a:prstGeom>
          <a:noFill/>
          <a:ln w="3175">
            <a:solidFill>
              <a:schemeClr val="tx1"/>
            </a:solidFill>
            <a:prstDash val="lgDash"/>
            <a:round/>
            <a:headEnd/>
            <a:tailEnd/>
          </a:ln>
        </p:spPr>
        <p:txBody>
          <a:bodyPr/>
          <a:lstStyle/>
          <a:p>
            <a:endParaRPr lang="en-US"/>
          </a:p>
        </p:txBody>
      </p:sp>
      <p:grpSp>
        <p:nvGrpSpPr>
          <p:cNvPr id="31793" name="Group 79"/>
          <p:cNvGrpSpPr>
            <a:grpSpLocks/>
          </p:cNvGrpSpPr>
          <p:nvPr/>
        </p:nvGrpSpPr>
        <p:grpSpPr bwMode="auto">
          <a:xfrm>
            <a:off x="1409700" y="1019175"/>
            <a:ext cx="2705100" cy="1682750"/>
            <a:chOff x="888" y="642"/>
            <a:chExt cx="1704" cy="1060"/>
          </a:xfrm>
        </p:grpSpPr>
        <p:sp>
          <p:nvSpPr>
            <p:cNvPr id="31832" name="Rectangle 47"/>
            <p:cNvSpPr>
              <a:spLocks noChangeArrowheads="1"/>
            </p:cNvSpPr>
            <p:nvPr/>
          </p:nvSpPr>
          <p:spPr bwMode="auto">
            <a:xfrm>
              <a:off x="888" y="144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3" name="Rectangle 57"/>
            <p:cNvSpPr>
              <a:spLocks noChangeArrowheads="1"/>
            </p:cNvSpPr>
            <p:nvPr/>
          </p:nvSpPr>
          <p:spPr bwMode="auto">
            <a:xfrm>
              <a:off x="1750" y="9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4" name="Rectangle 58"/>
            <p:cNvSpPr>
              <a:spLocks noChangeArrowheads="1"/>
            </p:cNvSpPr>
            <p:nvPr/>
          </p:nvSpPr>
          <p:spPr bwMode="auto">
            <a:xfrm>
              <a:off x="1656"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5" name="Rectangle 59"/>
            <p:cNvSpPr>
              <a:spLocks noChangeArrowheads="1"/>
            </p:cNvSpPr>
            <p:nvPr/>
          </p:nvSpPr>
          <p:spPr bwMode="auto">
            <a:xfrm>
              <a:off x="1558" y="13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6" name="Rectangle 60"/>
            <p:cNvSpPr>
              <a:spLocks noChangeArrowheads="1"/>
            </p:cNvSpPr>
            <p:nvPr/>
          </p:nvSpPr>
          <p:spPr bwMode="auto">
            <a:xfrm>
              <a:off x="1462" y="15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7" name="Rectangle 61"/>
            <p:cNvSpPr>
              <a:spLocks noChangeArrowheads="1"/>
            </p:cNvSpPr>
            <p:nvPr/>
          </p:nvSpPr>
          <p:spPr bwMode="auto">
            <a:xfrm>
              <a:off x="1368" y="165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8" name="Rectangle 62"/>
            <p:cNvSpPr>
              <a:spLocks noChangeArrowheads="1"/>
            </p:cNvSpPr>
            <p:nvPr/>
          </p:nvSpPr>
          <p:spPr bwMode="auto">
            <a:xfrm>
              <a:off x="1176" y="133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39" name="Rectangle 63"/>
            <p:cNvSpPr>
              <a:spLocks noChangeArrowheads="1"/>
            </p:cNvSpPr>
            <p:nvPr/>
          </p:nvSpPr>
          <p:spPr bwMode="auto">
            <a:xfrm>
              <a:off x="1078"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0" name="Rectangle 64"/>
            <p:cNvSpPr>
              <a:spLocks noChangeArrowheads="1"/>
            </p:cNvSpPr>
            <p:nvPr/>
          </p:nvSpPr>
          <p:spPr bwMode="auto">
            <a:xfrm>
              <a:off x="1270" y="1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1" name="Rectangle 65"/>
            <p:cNvSpPr>
              <a:spLocks noChangeArrowheads="1"/>
            </p:cNvSpPr>
            <p:nvPr/>
          </p:nvSpPr>
          <p:spPr bwMode="auto">
            <a:xfrm>
              <a:off x="984"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2" name="Rectangle 66"/>
            <p:cNvSpPr>
              <a:spLocks noChangeArrowheads="1"/>
            </p:cNvSpPr>
            <p:nvPr/>
          </p:nvSpPr>
          <p:spPr bwMode="auto">
            <a:xfrm>
              <a:off x="2134" y="7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3" name="Rectangle 67"/>
            <p:cNvSpPr>
              <a:spLocks noChangeArrowheads="1"/>
            </p:cNvSpPr>
            <p:nvPr/>
          </p:nvSpPr>
          <p:spPr bwMode="auto">
            <a:xfrm>
              <a:off x="2038"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4" name="Rectangle 68"/>
            <p:cNvSpPr>
              <a:spLocks noChangeArrowheads="1"/>
            </p:cNvSpPr>
            <p:nvPr/>
          </p:nvSpPr>
          <p:spPr bwMode="auto">
            <a:xfrm>
              <a:off x="1942"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5" name="Rectangle 69"/>
            <p:cNvSpPr>
              <a:spLocks noChangeArrowheads="1"/>
            </p:cNvSpPr>
            <p:nvPr/>
          </p:nvSpPr>
          <p:spPr bwMode="auto">
            <a:xfrm>
              <a:off x="2328"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6" name="Rectangle 70"/>
            <p:cNvSpPr>
              <a:spLocks noChangeArrowheads="1"/>
            </p:cNvSpPr>
            <p:nvPr/>
          </p:nvSpPr>
          <p:spPr bwMode="auto">
            <a:xfrm>
              <a:off x="2427"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7" name="Rectangle 71"/>
            <p:cNvSpPr>
              <a:spLocks noChangeArrowheads="1"/>
            </p:cNvSpPr>
            <p:nvPr/>
          </p:nvSpPr>
          <p:spPr bwMode="auto">
            <a:xfrm>
              <a:off x="2232" y="8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8" name="Rectangle 48"/>
            <p:cNvSpPr>
              <a:spLocks noChangeArrowheads="1"/>
            </p:cNvSpPr>
            <p:nvPr/>
          </p:nvSpPr>
          <p:spPr bwMode="auto">
            <a:xfrm>
              <a:off x="1848" y="7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849" name="Freeform 72"/>
            <p:cNvSpPr>
              <a:spLocks/>
            </p:cNvSpPr>
            <p:nvPr/>
          </p:nvSpPr>
          <p:spPr bwMode="auto">
            <a:xfrm>
              <a:off x="912" y="648"/>
              <a:ext cx="1680" cy="1032"/>
            </a:xfrm>
            <a:custGeom>
              <a:avLst/>
              <a:gdLst>
                <a:gd name="T0" fmla="*/ 0 w 1680"/>
                <a:gd name="T1" fmla="*/ 840 h 1032"/>
                <a:gd name="T2" fmla="*/ 96 w 1680"/>
                <a:gd name="T3" fmla="*/ 600 h 1032"/>
                <a:gd name="T4" fmla="*/ 192 w 1680"/>
                <a:gd name="T5" fmla="*/ 600 h 1032"/>
                <a:gd name="T6" fmla="*/ 288 w 1680"/>
                <a:gd name="T7" fmla="*/ 744 h 1032"/>
                <a:gd name="T8" fmla="*/ 384 w 1680"/>
                <a:gd name="T9" fmla="*/ 936 h 1032"/>
                <a:gd name="T10" fmla="*/ 480 w 1680"/>
                <a:gd name="T11" fmla="*/ 1032 h 1032"/>
                <a:gd name="T12" fmla="*/ 576 w 1680"/>
                <a:gd name="T13" fmla="*/ 936 h 1032"/>
                <a:gd name="T14" fmla="*/ 672 w 1680"/>
                <a:gd name="T15" fmla="*/ 696 h 1032"/>
                <a:gd name="T16" fmla="*/ 768 w 1680"/>
                <a:gd name="T17" fmla="*/ 600 h 1032"/>
                <a:gd name="T18" fmla="*/ 960 w 1680"/>
                <a:gd name="T19" fmla="*/ 120 h 1032"/>
                <a:gd name="T20" fmla="*/ 1152 w 1680"/>
                <a:gd name="T21" fmla="*/ 24 h 1032"/>
                <a:gd name="T22" fmla="*/ 1344 w 1680"/>
                <a:gd name="T23" fmla="*/ 264 h 1032"/>
                <a:gd name="T24" fmla="*/ 1440 w 1680"/>
                <a:gd name="T25" fmla="*/ 360 h 1032"/>
                <a:gd name="T26" fmla="*/ 1584 w 1680"/>
                <a:gd name="T27" fmla="*/ 360 h 1032"/>
                <a:gd name="T28" fmla="*/ 1680 w 1680"/>
                <a:gd name="T29" fmla="*/ 312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0"/>
                <a:gd name="T46" fmla="*/ 0 h 1032"/>
                <a:gd name="T47" fmla="*/ 1680 w 1680"/>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0" h="1032">
                  <a:moveTo>
                    <a:pt x="0" y="840"/>
                  </a:moveTo>
                  <a:cubicBezTo>
                    <a:pt x="32" y="740"/>
                    <a:pt x="64" y="640"/>
                    <a:pt x="96" y="600"/>
                  </a:cubicBezTo>
                  <a:cubicBezTo>
                    <a:pt x="128" y="560"/>
                    <a:pt x="160" y="576"/>
                    <a:pt x="192" y="600"/>
                  </a:cubicBezTo>
                  <a:cubicBezTo>
                    <a:pt x="224" y="624"/>
                    <a:pt x="256" y="688"/>
                    <a:pt x="288" y="744"/>
                  </a:cubicBezTo>
                  <a:cubicBezTo>
                    <a:pt x="320" y="800"/>
                    <a:pt x="352" y="888"/>
                    <a:pt x="384" y="936"/>
                  </a:cubicBezTo>
                  <a:cubicBezTo>
                    <a:pt x="416" y="984"/>
                    <a:pt x="448" y="1032"/>
                    <a:pt x="480" y="1032"/>
                  </a:cubicBezTo>
                  <a:cubicBezTo>
                    <a:pt x="512" y="1032"/>
                    <a:pt x="544" y="992"/>
                    <a:pt x="576" y="936"/>
                  </a:cubicBezTo>
                  <a:cubicBezTo>
                    <a:pt x="608" y="880"/>
                    <a:pt x="640" y="752"/>
                    <a:pt x="672" y="696"/>
                  </a:cubicBezTo>
                  <a:cubicBezTo>
                    <a:pt x="704" y="640"/>
                    <a:pt x="720" y="696"/>
                    <a:pt x="768" y="600"/>
                  </a:cubicBezTo>
                  <a:cubicBezTo>
                    <a:pt x="816" y="504"/>
                    <a:pt x="896" y="216"/>
                    <a:pt x="960" y="120"/>
                  </a:cubicBezTo>
                  <a:cubicBezTo>
                    <a:pt x="1024" y="24"/>
                    <a:pt x="1088" y="0"/>
                    <a:pt x="1152" y="24"/>
                  </a:cubicBezTo>
                  <a:cubicBezTo>
                    <a:pt x="1216" y="48"/>
                    <a:pt x="1296" y="208"/>
                    <a:pt x="1344" y="264"/>
                  </a:cubicBezTo>
                  <a:cubicBezTo>
                    <a:pt x="1392" y="320"/>
                    <a:pt x="1400" y="344"/>
                    <a:pt x="1440" y="360"/>
                  </a:cubicBezTo>
                  <a:cubicBezTo>
                    <a:pt x="1480" y="376"/>
                    <a:pt x="1544" y="368"/>
                    <a:pt x="1584" y="360"/>
                  </a:cubicBezTo>
                  <a:cubicBezTo>
                    <a:pt x="1624" y="352"/>
                    <a:pt x="1664" y="320"/>
                    <a:pt x="1680" y="312"/>
                  </a:cubicBezTo>
                </a:path>
              </a:pathLst>
            </a:custGeom>
            <a:noFill/>
            <a:ln w="22225">
              <a:solidFill>
                <a:schemeClr val="tx1"/>
              </a:solidFill>
              <a:round/>
              <a:headEnd/>
              <a:tailEnd/>
            </a:ln>
          </p:spPr>
          <p:txBody>
            <a:bodyPr/>
            <a:lstStyle/>
            <a:p>
              <a:endParaRPr lang="en-US"/>
            </a:p>
          </p:txBody>
        </p:sp>
      </p:grpSp>
      <p:sp>
        <p:nvSpPr>
          <p:cNvPr id="31794" name="Text Box 75"/>
          <p:cNvSpPr txBox="1">
            <a:spLocks noChangeArrowheads="1"/>
          </p:cNvSpPr>
          <p:nvPr/>
        </p:nvSpPr>
        <p:spPr bwMode="auto">
          <a:xfrm>
            <a:off x="1143000" y="838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x</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1795" name="Text Box 76"/>
          <p:cNvSpPr txBox="1">
            <a:spLocks noChangeArrowheads="1"/>
          </p:cNvSpPr>
          <p:nvPr/>
        </p:nvSpPr>
        <p:spPr bwMode="auto">
          <a:xfrm>
            <a:off x="1066800" y="33528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y</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1796" name="Text Box 77"/>
          <p:cNvSpPr txBox="1">
            <a:spLocks noChangeArrowheads="1"/>
          </p:cNvSpPr>
          <p:nvPr/>
        </p:nvSpPr>
        <p:spPr bwMode="auto">
          <a:xfrm>
            <a:off x="4114800" y="2362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1797" name="Text Box 78"/>
          <p:cNvSpPr txBox="1">
            <a:spLocks noChangeArrowheads="1"/>
          </p:cNvSpPr>
          <p:nvPr/>
        </p:nvSpPr>
        <p:spPr bwMode="auto">
          <a:xfrm>
            <a:off x="4114800" y="48006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1798" name="Rectangle 81"/>
          <p:cNvSpPr>
            <a:spLocks noChangeArrowheads="1"/>
          </p:cNvSpPr>
          <p:nvPr/>
        </p:nvSpPr>
        <p:spPr bwMode="auto">
          <a:xfrm>
            <a:off x="1409700" y="4756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99" name="Rectangle 82"/>
          <p:cNvSpPr>
            <a:spLocks noChangeArrowheads="1"/>
          </p:cNvSpPr>
          <p:nvPr/>
        </p:nvSpPr>
        <p:spPr bwMode="auto">
          <a:xfrm>
            <a:off x="2778125" y="42989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0" name="Rectangle 83"/>
          <p:cNvSpPr>
            <a:spLocks noChangeArrowheads="1"/>
          </p:cNvSpPr>
          <p:nvPr/>
        </p:nvSpPr>
        <p:spPr bwMode="auto">
          <a:xfrm>
            <a:off x="2628900" y="4629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1" name="Rectangle 84"/>
          <p:cNvSpPr>
            <a:spLocks noChangeArrowheads="1"/>
          </p:cNvSpPr>
          <p:nvPr/>
        </p:nvSpPr>
        <p:spPr bwMode="auto">
          <a:xfrm>
            <a:off x="2473325" y="48545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2" name="Rectangle 85"/>
          <p:cNvSpPr>
            <a:spLocks noChangeArrowheads="1"/>
          </p:cNvSpPr>
          <p:nvPr/>
        </p:nvSpPr>
        <p:spPr bwMode="auto">
          <a:xfrm>
            <a:off x="2320925" y="4924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3" name="Rectangle 86"/>
          <p:cNvSpPr>
            <a:spLocks noChangeArrowheads="1"/>
          </p:cNvSpPr>
          <p:nvPr/>
        </p:nvSpPr>
        <p:spPr bwMode="auto">
          <a:xfrm>
            <a:off x="2174875" y="48577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4" name="Rectangle 87"/>
          <p:cNvSpPr>
            <a:spLocks noChangeArrowheads="1"/>
          </p:cNvSpPr>
          <p:nvPr/>
        </p:nvSpPr>
        <p:spPr bwMode="auto">
          <a:xfrm>
            <a:off x="1863725" y="4503738"/>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5" name="Rectangle 88"/>
          <p:cNvSpPr>
            <a:spLocks noChangeArrowheads="1"/>
          </p:cNvSpPr>
          <p:nvPr/>
        </p:nvSpPr>
        <p:spPr bwMode="auto">
          <a:xfrm>
            <a:off x="1714500" y="454660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6" name="Rectangle 89"/>
          <p:cNvSpPr>
            <a:spLocks noChangeArrowheads="1"/>
          </p:cNvSpPr>
          <p:nvPr/>
        </p:nvSpPr>
        <p:spPr bwMode="auto">
          <a:xfrm>
            <a:off x="2019300" y="4633913"/>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7" name="Rectangle 90"/>
          <p:cNvSpPr>
            <a:spLocks noChangeArrowheads="1"/>
          </p:cNvSpPr>
          <p:nvPr/>
        </p:nvSpPr>
        <p:spPr bwMode="auto">
          <a:xfrm>
            <a:off x="1557338" y="4638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8" name="Rectangle 91"/>
          <p:cNvSpPr>
            <a:spLocks noChangeArrowheads="1"/>
          </p:cNvSpPr>
          <p:nvPr/>
        </p:nvSpPr>
        <p:spPr bwMode="auto">
          <a:xfrm>
            <a:off x="3387725" y="3527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09" name="Rectangle 92"/>
          <p:cNvSpPr>
            <a:spLocks noChangeArrowheads="1"/>
          </p:cNvSpPr>
          <p:nvPr/>
        </p:nvSpPr>
        <p:spPr bwMode="auto">
          <a:xfrm>
            <a:off x="3238500" y="3527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10" name="Rectangle 93"/>
          <p:cNvSpPr>
            <a:spLocks noChangeArrowheads="1"/>
          </p:cNvSpPr>
          <p:nvPr/>
        </p:nvSpPr>
        <p:spPr bwMode="auto">
          <a:xfrm>
            <a:off x="3081338" y="37020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11" name="Rectangle 94"/>
          <p:cNvSpPr>
            <a:spLocks noChangeArrowheads="1"/>
          </p:cNvSpPr>
          <p:nvPr/>
        </p:nvSpPr>
        <p:spPr bwMode="auto">
          <a:xfrm>
            <a:off x="3690938" y="38036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12" name="Rectangle 95"/>
          <p:cNvSpPr>
            <a:spLocks noChangeArrowheads="1"/>
          </p:cNvSpPr>
          <p:nvPr/>
        </p:nvSpPr>
        <p:spPr bwMode="auto">
          <a:xfrm>
            <a:off x="3843338" y="3922713"/>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13" name="Rectangle 96"/>
          <p:cNvSpPr>
            <a:spLocks noChangeArrowheads="1"/>
          </p:cNvSpPr>
          <p:nvPr/>
        </p:nvSpPr>
        <p:spPr bwMode="auto">
          <a:xfrm>
            <a:off x="3540125" y="3622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14" name="Rectangle 97"/>
          <p:cNvSpPr>
            <a:spLocks noChangeArrowheads="1"/>
          </p:cNvSpPr>
          <p:nvPr/>
        </p:nvSpPr>
        <p:spPr bwMode="auto">
          <a:xfrm>
            <a:off x="2933700" y="39973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815" name="Text Box 101"/>
          <p:cNvSpPr txBox="1">
            <a:spLocks noChangeArrowheads="1"/>
          </p:cNvSpPr>
          <p:nvPr/>
        </p:nvSpPr>
        <p:spPr bwMode="auto">
          <a:xfrm>
            <a:off x="4572000" y="3886200"/>
            <a:ext cx="3581400" cy="212725"/>
          </a:xfrm>
          <a:prstGeom prst="rect">
            <a:avLst/>
          </a:prstGeom>
          <a:noFill/>
          <a:ln w="9525">
            <a:noFill/>
            <a:miter lim="800000"/>
            <a:headEnd/>
            <a:tailEnd/>
          </a:ln>
        </p:spPr>
        <p:txBody>
          <a:bodyPr lIns="0" tIns="0" rIns="0" bIns="0">
            <a:spAutoFit/>
          </a:bodyPr>
          <a:lstStyle/>
          <a:p>
            <a:pPr>
              <a:spcBef>
                <a:spcPct val="50000"/>
              </a:spcBef>
            </a:pPr>
            <a:r>
              <a:rPr lang="sr-Latn-CS" sz="1400" b="1" i="1">
                <a:latin typeface="Times New Roman" pitchFamily="18" charset="0"/>
              </a:rPr>
              <a:t>y</a:t>
            </a:r>
            <a:r>
              <a:rPr lang="en-US" sz="1400">
                <a:latin typeface="Times New Roman" pitchFamily="18" charset="0"/>
              </a:rPr>
              <a:t>[</a:t>
            </a:r>
            <a:r>
              <a:rPr lang="sr-Latn-CS" sz="1400">
                <a:latin typeface="Times New Roman" pitchFamily="18" charset="0"/>
              </a:rPr>
              <a:t>2</a:t>
            </a:r>
            <a:r>
              <a:rPr lang="en-US" sz="1400">
                <a:latin typeface="Times New Roman" pitchFamily="18" charset="0"/>
              </a:rPr>
              <a:t>]</a:t>
            </a:r>
            <a:r>
              <a:rPr lang="sr-Latn-CS" sz="1400">
                <a:latin typeface="Times New Roman" pitchFamily="18" charset="0"/>
              </a:rPr>
              <a:t> = </a:t>
            </a:r>
            <a:r>
              <a:rPr lang="en-US" sz="1400" i="1">
                <a:latin typeface="Times New Roman" pitchFamily="18" charset="0"/>
              </a:rPr>
              <a:t>h</a:t>
            </a:r>
            <a:r>
              <a:rPr lang="en-US" sz="1400">
                <a:latin typeface="Times New Roman" pitchFamily="18" charset="0"/>
              </a:rPr>
              <a:t>[0]</a:t>
            </a:r>
            <a:r>
              <a:rPr lang="en-US" sz="1400" b="1">
                <a:latin typeface="Times New Roman" pitchFamily="18" charset="0"/>
              </a:rPr>
              <a:t> </a:t>
            </a:r>
            <a:r>
              <a:rPr lang="sr-Latn-CS" sz="1400" b="1" i="1">
                <a:latin typeface="Times New Roman" pitchFamily="18" charset="0"/>
              </a:rPr>
              <a:t>x</a:t>
            </a:r>
            <a:r>
              <a:rPr lang="en-US" sz="1400">
                <a:latin typeface="Times New Roman" pitchFamily="18" charset="0"/>
              </a:rPr>
              <a:t>[0]</a:t>
            </a:r>
            <a:r>
              <a:rPr lang="sr-Latn-CS" sz="1400">
                <a:latin typeface="Times New Roman" pitchFamily="18" charset="0"/>
              </a:rPr>
              <a:t>+ </a:t>
            </a:r>
            <a:r>
              <a:rPr lang="en-US" sz="1400" i="1">
                <a:latin typeface="Times New Roman" pitchFamily="18" charset="0"/>
              </a:rPr>
              <a:t>h</a:t>
            </a:r>
            <a:r>
              <a:rPr lang="en-US" sz="1400">
                <a:latin typeface="Times New Roman" pitchFamily="18" charset="0"/>
              </a:rPr>
              <a:t>[</a:t>
            </a:r>
            <a:r>
              <a:rPr lang="sr-Latn-CS" sz="1400">
                <a:latin typeface="Times New Roman" pitchFamily="18" charset="0"/>
              </a:rPr>
              <a:t>1</a:t>
            </a:r>
            <a:r>
              <a:rPr lang="en-US" sz="1400">
                <a:latin typeface="Times New Roman" pitchFamily="18" charset="0"/>
              </a:rPr>
              <a:t>] </a:t>
            </a:r>
            <a:r>
              <a:rPr lang="sr-Latn-CS" sz="1400" b="1" i="1">
                <a:latin typeface="Times New Roman" pitchFamily="18" charset="0"/>
              </a:rPr>
              <a:t>x</a:t>
            </a:r>
            <a:r>
              <a:rPr lang="en-US" sz="1400">
                <a:latin typeface="Times New Roman" pitchFamily="18" charset="0"/>
              </a:rPr>
              <a:t>[</a:t>
            </a:r>
            <a:r>
              <a:rPr lang="sr-Latn-CS" sz="1400">
                <a:latin typeface="Times New Roman" pitchFamily="18" charset="0"/>
              </a:rPr>
              <a:t>1</a:t>
            </a:r>
            <a:r>
              <a:rPr lang="en-US" sz="1400">
                <a:latin typeface="Times New Roman" pitchFamily="18" charset="0"/>
              </a:rPr>
              <a:t>]</a:t>
            </a:r>
            <a:r>
              <a:rPr lang="sr-Latn-CS" sz="1400">
                <a:latin typeface="Times New Roman" pitchFamily="18" charset="0"/>
              </a:rPr>
              <a:t>+ </a:t>
            </a:r>
            <a:r>
              <a:rPr lang="en-US" sz="1400" i="1">
                <a:latin typeface="Times New Roman" pitchFamily="18" charset="0"/>
              </a:rPr>
              <a:t>h</a:t>
            </a:r>
            <a:r>
              <a:rPr lang="en-US" sz="1400">
                <a:latin typeface="Times New Roman" pitchFamily="18" charset="0"/>
              </a:rPr>
              <a:t>[</a:t>
            </a:r>
            <a:r>
              <a:rPr lang="sr-Latn-CS" sz="1400">
                <a:latin typeface="Times New Roman" pitchFamily="18" charset="0"/>
              </a:rPr>
              <a:t>2</a:t>
            </a:r>
            <a:r>
              <a:rPr lang="en-US" sz="1400">
                <a:latin typeface="Times New Roman" pitchFamily="18" charset="0"/>
              </a:rPr>
              <a:t>] </a:t>
            </a:r>
            <a:r>
              <a:rPr lang="sr-Latn-CS" sz="1400" b="1" i="1">
                <a:solidFill>
                  <a:srgbClr val="0000CC"/>
                </a:solidFill>
                <a:latin typeface="Times New Roman" pitchFamily="18" charset="0"/>
              </a:rPr>
              <a:t>x</a:t>
            </a:r>
            <a:r>
              <a:rPr lang="en-US" sz="1400">
                <a:solidFill>
                  <a:srgbClr val="0000CC"/>
                </a:solidFill>
                <a:latin typeface="Times New Roman" pitchFamily="18" charset="0"/>
              </a:rPr>
              <a:t>[</a:t>
            </a:r>
            <a:r>
              <a:rPr lang="sr-Latn-CS" sz="1400">
                <a:solidFill>
                  <a:srgbClr val="0000CC"/>
                </a:solidFill>
                <a:latin typeface="Times New Roman" pitchFamily="18" charset="0"/>
              </a:rPr>
              <a:t>2</a:t>
            </a:r>
            <a:r>
              <a:rPr lang="en-US" sz="1400">
                <a:solidFill>
                  <a:srgbClr val="0000CC"/>
                </a:solidFill>
                <a:latin typeface="Times New Roman" pitchFamily="18" charset="0"/>
              </a:rPr>
              <a:t>]</a:t>
            </a:r>
            <a:r>
              <a:rPr lang="sr-Latn-CS" sz="1400">
                <a:latin typeface="Times New Roman" pitchFamily="18" charset="0"/>
              </a:rPr>
              <a:t> = 1,333</a:t>
            </a:r>
            <a:endParaRPr lang="en-US" sz="1400">
              <a:latin typeface="Times New Roman" pitchFamily="18" charset="0"/>
            </a:endParaRPr>
          </a:p>
        </p:txBody>
      </p:sp>
      <p:sp>
        <p:nvSpPr>
          <p:cNvPr id="31816" name="Text Box 102"/>
          <p:cNvSpPr txBox="1">
            <a:spLocks noChangeArrowheads="1"/>
          </p:cNvSpPr>
          <p:nvPr/>
        </p:nvSpPr>
        <p:spPr bwMode="auto">
          <a:xfrm>
            <a:off x="4572000" y="4267200"/>
            <a:ext cx="3429000" cy="215444"/>
          </a:xfrm>
          <a:prstGeom prst="rect">
            <a:avLst/>
          </a:prstGeom>
          <a:noFill/>
          <a:ln w="9525">
            <a:noFill/>
            <a:miter lim="800000"/>
            <a:headEnd/>
            <a:tailEnd/>
          </a:ln>
        </p:spPr>
        <p:txBody>
          <a:bodyPr lIns="0" tIns="0" rIns="0" bIns="0">
            <a:spAutoFit/>
          </a:bodyPr>
          <a:lstStyle/>
          <a:p>
            <a:pPr>
              <a:spcBef>
                <a:spcPct val="50000"/>
              </a:spcBef>
            </a:pPr>
            <a:r>
              <a:rPr lang="sr-Latn-CS" sz="1400" b="1" i="1" dirty="0">
                <a:latin typeface="Times New Roman" pitchFamily="18" charset="0"/>
              </a:rPr>
              <a:t>y</a:t>
            </a:r>
            <a:r>
              <a:rPr lang="en-US" sz="1400" dirty="0">
                <a:latin typeface="Times New Roman" pitchFamily="18" charset="0"/>
              </a:rPr>
              <a:t>[</a:t>
            </a:r>
            <a:r>
              <a:rPr lang="sr-Latn-CS" sz="1400" dirty="0">
                <a:latin typeface="Times New Roman" pitchFamily="18" charset="0"/>
              </a:rPr>
              <a:t>3</a:t>
            </a:r>
            <a:r>
              <a:rPr lang="en-US" sz="1400" dirty="0">
                <a:latin typeface="Times New Roman" pitchFamily="18" charset="0"/>
              </a:rPr>
              <a:t>]</a:t>
            </a:r>
            <a:r>
              <a:rPr lang="sr-Latn-CS" sz="1400" dirty="0">
                <a:latin typeface="Times New Roman" pitchFamily="18" charset="0"/>
              </a:rPr>
              <a:t> = </a:t>
            </a:r>
            <a:r>
              <a:rPr lang="en-US" sz="1400" i="1" dirty="0" smtClean="0">
                <a:latin typeface="Times New Roman" pitchFamily="18" charset="0"/>
              </a:rPr>
              <a:t>h</a:t>
            </a:r>
            <a:r>
              <a:rPr lang="en-US" sz="1400" dirty="0" smtClean="0">
                <a:latin typeface="Times New Roman" pitchFamily="18" charset="0"/>
              </a:rPr>
              <a:t>[0] </a:t>
            </a:r>
            <a:r>
              <a:rPr lang="sr-Latn-CS" sz="1400" b="1" i="1" dirty="0">
                <a:latin typeface="Times New Roman" pitchFamily="18" charset="0"/>
              </a:rPr>
              <a:t>x</a:t>
            </a:r>
            <a:r>
              <a:rPr lang="en-US" sz="1400" dirty="0">
                <a:latin typeface="Times New Roman" pitchFamily="18" charset="0"/>
              </a:rPr>
              <a:t>[</a:t>
            </a:r>
            <a:r>
              <a:rPr lang="sr-Latn-CS" sz="1400" dirty="0">
                <a:latin typeface="Times New Roman" pitchFamily="18" charset="0"/>
              </a:rPr>
              <a:t>1</a:t>
            </a:r>
            <a:r>
              <a:rPr lang="en-US" sz="1400" dirty="0">
                <a:latin typeface="Times New Roman" pitchFamily="18" charset="0"/>
              </a:rPr>
              <a:t>]</a:t>
            </a:r>
            <a:r>
              <a:rPr lang="sr-Latn-CS" sz="1400" dirty="0">
                <a:latin typeface="Times New Roman" pitchFamily="18" charset="0"/>
              </a:rPr>
              <a:t>+ </a:t>
            </a:r>
            <a:r>
              <a:rPr lang="en-US" sz="1400" i="1" dirty="0" smtClean="0">
                <a:latin typeface="Times New Roman" pitchFamily="18" charset="0"/>
              </a:rPr>
              <a:t>h</a:t>
            </a:r>
            <a:r>
              <a:rPr lang="en-US" sz="1400" dirty="0" smtClean="0">
                <a:latin typeface="Times New Roman" pitchFamily="18" charset="0"/>
              </a:rPr>
              <a:t>[1] </a:t>
            </a:r>
            <a:r>
              <a:rPr lang="sr-Latn-CS" sz="1400" b="1" i="1" dirty="0">
                <a:latin typeface="Times New Roman" pitchFamily="18" charset="0"/>
              </a:rPr>
              <a:t>x</a:t>
            </a:r>
            <a:r>
              <a:rPr lang="en-US" sz="1400" dirty="0">
                <a:latin typeface="Times New Roman" pitchFamily="18" charset="0"/>
              </a:rPr>
              <a:t>[</a:t>
            </a:r>
            <a:r>
              <a:rPr lang="sr-Latn-CS" sz="1400" dirty="0">
                <a:latin typeface="Times New Roman" pitchFamily="18" charset="0"/>
              </a:rPr>
              <a:t>2</a:t>
            </a:r>
            <a:r>
              <a:rPr lang="en-US" sz="1400" dirty="0">
                <a:latin typeface="Times New Roman" pitchFamily="18" charset="0"/>
              </a:rPr>
              <a:t>]</a:t>
            </a:r>
            <a:r>
              <a:rPr lang="sr-Latn-CS" sz="1400" dirty="0">
                <a:latin typeface="Times New Roman" pitchFamily="18" charset="0"/>
              </a:rPr>
              <a:t>+ </a:t>
            </a:r>
            <a:r>
              <a:rPr lang="en-US" sz="1400" i="1" dirty="0" smtClean="0">
                <a:latin typeface="Times New Roman" pitchFamily="18" charset="0"/>
              </a:rPr>
              <a:t>h</a:t>
            </a:r>
            <a:r>
              <a:rPr lang="en-US" sz="1400" dirty="0" smtClean="0">
                <a:latin typeface="Times New Roman" pitchFamily="18" charset="0"/>
              </a:rPr>
              <a:t>[2] </a:t>
            </a:r>
            <a:r>
              <a:rPr lang="sr-Latn-CS" sz="1400" b="1" i="1" dirty="0">
                <a:solidFill>
                  <a:srgbClr val="0000CC"/>
                </a:solidFill>
                <a:latin typeface="Times New Roman" pitchFamily="18" charset="0"/>
              </a:rPr>
              <a:t>x</a:t>
            </a:r>
            <a:r>
              <a:rPr lang="en-US" sz="1400" dirty="0">
                <a:solidFill>
                  <a:srgbClr val="0000CC"/>
                </a:solidFill>
                <a:latin typeface="Times New Roman" pitchFamily="18" charset="0"/>
              </a:rPr>
              <a:t>[</a:t>
            </a:r>
            <a:r>
              <a:rPr lang="sr-Latn-CS" sz="1400" dirty="0">
                <a:solidFill>
                  <a:srgbClr val="0000CC"/>
                </a:solidFill>
                <a:latin typeface="Times New Roman" pitchFamily="18" charset="0"/>
              </a:rPr>
              <a:t>3</a:t>
            </a:r>
            <a:r>
              <a:rPr lang="en-US" sz="1400" dirty="0">
                <a:solidFill>
                  <a:srgbClr val="0000CC"/>
                </a:solidFill>
                <a:latin typeface="Times New Roman" pitchFamily="18" charset="0"/>
              </a:rPr>
              <a:t>] </a:t>
            </a:r>
            <a:r>
              <a:rPr lang="sr-Latn-CS" sz="1400" dirty="0">
                <a:latin typeface="Times New Roman" pitchFamily="18" charset="0"/>
              </a:rPr>
              <a:t>= 1,666</a:t>
            </a:r>
            <a:endParaRPr lang="en-US" sz="1400" dirty="0">
              <a:latin typeface="Times New Roman" pitchFamily="18" charset="0"/>
            </a:endParaRPr>
          </a:p>
        </p:txBody>
      </p:sp>
      <p:sp>
        <p:nvSpPr>
          <p:cNvPr id="31817" name="Text Box 104"/>
          <p:cNvSpPr txBox="1">
            <a:spLocks noChangeArrowheads="1"/>
          </p:cNvSpPr>
          <p:nvPr/>
        </p:nvSpPr>
        <p:spPr bwMode="auto">
          <a:xfrm>
            <a:off x="4267200" y="2667000"/>
            <a:ext cx="4800600" cy="274638"/>
          </a:xfrm>
          <a:prstGeom prst="rect">
            <a:avLst/>
          </a:prstGeom>
          <a:noFill/>
          <a:ln w="9525">
            <a:noFill/>
            <a:miter lim="800000"/>
            <a:headEnd/>
            <a:tailEnd/>
          </a:ln>
        </p:spPr>
        <p:txBody>
          <a:bodyPr lIns="0" tIns="0" rIns="0" bIns="0">
            <a:spAutoFit/>
          </a:bodyPr>
          <a:lstStyle/>
          <a:p>
            <a:pPr>
              <a:spcBef>
                <a:spcPct val="50000"/>
              </a:spcBef>
            </a:pPr>
            <a:r>
              <a:rPr lang="sr-Latn-CS" b="1" i="1" dirty="0">
                <a:latin typeface="Times New Roman" pitchFamily="18" charset="0"/>
              </a:rPr>
              <a:t>x</a:t>
            </a:r>
            <a:r>
              <a:rPr lang="sr-Latn-CS" dirty="0">
                <a:latin typeface="Times New Roman" pitchFamily="18" charset="0"/>
              </a:rPr>
              <a:t> = </a:t>
            </a:r>
            <a:r>
              <a:rPr lang="en-US" dirty="0">
                <a:latin typeface="Times New Roman" pitchFamily="18" charset="0"/>
              </a:rPr>
              <a:t>0</a:t>
            </a:r>
            <a:r>
              <a:rPr lang="sr-Latn-CS" dirty="0">
                <a:latin typeface="Times New Roman" pitchFamily="18" charset="0"/>
              </a:rPr>
              <a:t>    2     2     1   -1     -2      -1      1      2     4   6...</a:t>
            </a:r>
            <a:endParaRPr lang="en-US" dirty="0">
              <a:solidFill>
                <a:srgbClr val="0000CC"/>
              </a:solidFill>
              <a:latin typeface="Times New Roman" pitchFamily="18" charset="0"/>
            </a:endParaRPr>
          </a:p>
        </p:txBody>
      </p:sp>
      <p:sp>
        <p:nvSpPr>
          <p:cNvPr id="31818" name="Text Box 105"/>
          <p:cNvSpPr txBox="1">
            <a:spLocks noChangeArrowheads="1"/>
          </p:cNvSpPr>
          <p:nvPr/>
        </p:nvSpPr>
        <p:spPr bwMode="auto">
          <a:xfrm>
            <a:off x="4267200" y="3124200"/>
            <a:ext cx="45720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y</a:t>
            </a:r>
            <a:r>
              <a:rPr lang="sr-Latn-CS">
                <a:latin typeface="Times New Roman" pitchFamily="18" charset="0"/>
              </a:rPr>
              <a:t> = </a:t>
            </a:r>
            <a:r>
              <a:rPr lang="en-US" sz="1600">
                <a:latin typeface="Times New Roman" pitchFamily="18" charset="0"/>
              </a:rPr>
              <a:t>0</a:t>
            </a:r>
            <a:r>
              <a:rPr lang="sr-Latn-CS">
                <a:latin typeface="Times New Roman" pitchFamily="18" charset="0"/>
              </a:rPr>
              <a:t>   </a:t>
            </a:r>
            <a:r>
              <a:rPr lang="sr-Latn-CS" sz="1600">
                <a:latin typeface="Times New Roman" pitchFamily="18" charset="0"/>
              </a:rPr>
              <a:t>0,7</a:t>
            </a:r>
            <a:r>
              <a:rPr lang="sr-Latn-CS">
                <a:latin typeface="Times New Roman" pitchFamily="18" charset="0"/>
              </a:rPr>
              <a:t>   </a:t>
            </a:r>
            <a:r>
              <a:rPr lang="sr-Latn-CS" sz="1600" b="1">
                <a:latin typeface="Times New Roman" pitchFamily="18" charset="0"/>
              </a:rPr>
              <a:t>1,3</a:t>
            </a:r>
            <a:r>
              <a:rPr lang="sr-Latn-CS">
                <a:latin typeface="Times New Roman" pitchFamily="18" charset="0"/>
              </a:rPr>
              <a:t>  </a:t>
            </a:r>
            <a:r>
              <a:rPr lang="sr-Latn-CS" sz="1600" b="1">
                <a:latin typeface="Times New Roman" pitchFamily="18" charset="0"/>
              </a:rPr>
              <a:t>1,7</a:t>
            </a:r>
            <a:r>
              <a:rPr lang="sr-Latn-CS" sz="1600">
                <a:latin typeface="Times New Roman" pitchFamily="18" charset="0"/>
              </a:rPr>
              <a:t>  </a:t>
            </a:r>
            <a:r>
              <a:rPr lang="sr-Latn-CS" sz="1600" b="1">
                <a:latin typeface="Times New Roman" pitchFamily="18" charset="0"/>
              </a:rPr>
              <a:t>0,7</a:t>
            </a:r>
            <a:r>
              <a:rPr lang="sr-Latn-CS" sz="1600">
                <a:latin typeface="Times New Roman" pitchFamily="18" charset="0"/>
              </a:rPr>
              <a:t>   -0,7   -1,3   -0,7   0,6    2,3   4</a:t>
            </a:r>
            <a:endParaRPr lang="en-US">
              <a:solidFill>
                <a:srgbClr val="0000CC"/>
              </a:solidFill>
              <a:latin typeface="Times New Roman" pitchFamily="18" charset="0"/>
            </a:endParaRPr>
          </a:p>
        </p:txBody>
      </p:sp>
      <p:sp>
        <p:nvSpPr>
          <p:cNvPr id="31819" name="Text Box 108"/>
          <p:cNvSpPr txBox="1">
            <a:spLocks noChangeArrowheads="1"/>
          </p:cNvSpPr>
          <p:nvPr/>
        </p:nvSpPr>
        <p:spPr bwMode="auto">
          <a:xfrm>
            <a:off x="1219200" y="1905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1820" name="Text Box 109"/>
          <p:cNvSpPr txBox="1">
            <a:spLocks noChangeArrowheads="1"/>
          </p:cNvSpPr>
          <p:nvPr/>
        </p:nvSpPr>
        <p:spPr bwMode="auto">
          <a:xfrm>
            <a:off x="1219200" y="1524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1821" name="Text Box 110"/>
          <p:cNvSpPr txBox="1">
            <a:spLocks noChangeArrowheads="1"/>
          </p:cNvSpPr>
          <p:nvPr/>
        </p:nvSpPr>
        <p:spPr bwMode="auto">
          <a:xfrm>
            <a:off x="1219200" y="1143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sp>
        <p:nvSpPr>
          <p:cNvPr id="31822" name="Text Box 111"/>
          <p:cNvSpPr txBox="1">
            <a:spLocks noChangeArrowheads="1"/>
          </p:cNvSpPr>
          <p:nvPr/>
        </p:nvSpPr>
        <p:spPr bwMode="auto">
          <a:xfrm>
            <a:off x="1219200" y="4343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1823" name="Text Box 112"/>
          <p:cNvSpPr txBox="1">
            <a:spLocks noChangeArrowheads="1"/>
          </p:cNvSpPr>
          <p:nvPr/>
        </p:nvSpPr>
        <p:spPr bwMode="auto">
          <a:xfrm>
            <a:off x="1219200" y="3962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1824" name="Text Box 113"/>
          <p:cNvSpPr txBox="1">
            <a:spLocks noChangeArrowheads="1"/>
          </p:cNvSpPr>
          <p:nvPr/>
        </p:nvSpPr>
        <p:spPr bwMode="auto">
          <a:xfrm>
            <a:off x="1219200" y="3581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grpSp>
        <p:nvGrpSpPr>
          <p:cNvPr id="31825" name="Group 123"/>
          <p:cNvGrpSpPr>
            <a:grpSpLocks/>
          </p:cNvGrpSpPr>
          <p:nvPr/>
        </p:nvGrpSpPr>
        <p:grpSpPr bwMode="auto">
          <a:xfrm>
            <a:off x="4953000" y="2895600"/>
            <a:ext cx="990600" cy="304800"/>
            <a:chOff x="3600" y="1344"/>
            <a:chExt cx="624" cy="192"/>
          </a:xfrm>
        </p:grpSpPr>
        <p:sp>
          <p:nvSpPr>
            <p:cNvPr id="31828" name="Line 119"/>
            <p:cNvSpPr>
              <a:spLocks noChangeShapeType="1"/>
            </p:cNvSpPr>
            <p:nvPr/>
          </p:nvSpPr>
          <p:spPr bwMode="auto">
            <a:xfrm>
              <a:off x="3648" y="1392"/>
              <a:ext cx="528" cy="0"/>
            </a:xfrm>
            <a:prstGeom prst="line">
              <a:avLst/>
            </a:prstGeom>
            <a:noFill/>
            <a:ln w="38100">
              <a:solidFill>
                <a:srgbClr val="CC3300"/>
              </a:solidFill>
              <a:round/>
              <a:headEnd/>
              <a:tailEnd/>
            </a:ln>
          </p:spPr>
          <p:txBody>
            <a:bodyPr/>
            <a:lstStyle/>
            <a:p>
              <a:endParaRPr lang="en-US"/>
            </a:p>
          </p:txBody>
        </p:sp>
        <p:sp>
          <p:nvSpPr>
            <p:cNvPr id="31829" name="Line 120"/>
            <p:cNvSpPr>
              <a:spLocks noChangeShapeType="1"/>
            </p:cNvSpPr>
            <p:nvPr/>
          </p:nvSpPr>
          <p:spPr bwMode="auto">
            <a:xfrm flipH="1" flipV="1">
              <a:off x="3600" y="1344"/>
              <a:ext cx="48" cy="48"/>
            </a:xfrm>
            <a:prstGeom prst="line">
              <a:avLst/>
            </a:prstGeom>
            <a:noFill/>
            <a:ln w="38100">
              <a:solidFill>
                <a:srgbClr val="CC3300"/>
              </a:solidFill>
              <a:round/>
              <a:headEnd/>
              <a:tailEnd/>
            </a:ln>
          </p:spPr>
          <p:txBody>
            <a:bodyPr/>
            <a:lstStyle/>
            <a:p>
              <a:endParaRPr lang="en-US"/>
            </a:p>
          </p:txBody>
        </p:sp>
        <p:sp>
          <p:nvSpPr>
            <p:cNvPr id="31830" name="Line 121"/>
            <p:cNvSpPr>
              <a:spLocks noChangeShapeType="1"/>
            </p:cNvSpPr>
            <p:nvPr/>
          </p:nvSpPr>
          <p:spPr bwMode="auto">
            <a:xfrm>
              <a:off x="4176" y="1392"/>
              <a:ext cx="0" cy="144"/>
            </a:xfrm>
            <a:prstGeom prst="line">
              <a:avLst/>
            </a:prstGeom>
            <a:noFill/>
            <a:ln w="38100">
              <a:solidFill>
                <a:srgbClr val="CC3300"/>
              </a:solidFill>
              <a:round/>
              <a:headEnd/>
              <a:tailEnd type="triangle" w="med" len="med"/>
            </a:ln>
          </p:spPr>
          <p:txBody>
            <a:bodyPr/>
            <a:lstStyle/>
            <a:p>
              <a:endParaRPr lang="en-US"/>
            </a:p>
          </p:txBody>
        </p:sp>
        <p:sp>
          <p:nvSpPr>
            <p:cNvPr id="31831" name="Line 122"/>
            <p:cNvSpPr>
              <a:spLocks noChangeShapeType="1"/>
            </p:cNvSpPr>
            <p:nvPr/>
          </p:nvSpPr>
          <p:spPr bwMode="auto">
            <a:xfrm flipV="1">
              <a:off x="4176" y="1344"/>
              <a:ext cx="48" cy="48"/>
            </a:xfrm>
            <a:prstGeom prst="line">
              <a:avLst/>
            </a:prstGeom>
            <a:noFill/>
            <a:ln w="38100">
              <a:solidFill>
                <a:srgbClr val="CC3300"/>
              </a:solidFill>
              <a:round/>
              <a:headEnd/>
              <a:tailEnd/>
            </a:ln>
          </p:spPr>
          <p:txBody>
            <a:bodyPr/>
            <a:lstStyle/>
            <a:p>
              <a:endParaRPr lang="en-US"/>
            </a:p>
          </p:txBody>
        </p:sp>
      </p:grpSp>
      <p:sp>
        <p:nvSpPr>
          <p:cNvPr id="31826" name="Rectangle 125"/>
          <p:cNvSpPr>
            <a:spLocks noChangeArrowheads="1"/>
          </p:cNvSpPr>
          <p:nvPr/>
        </p:nvSpPr>
        <p:spPr bwMode="auto">
          <a:xfrm>
            <a:off x="1958050" y="762000"/>
            <a:ext cx="2274425" cy="5029200"/>
          </a:xfrm>
          <a:prstGeom prst="rect">
            <a:avLst/>
          </a:prstGeom>
          <a:solidFill>
            <a:schemeClr val="bg1">
              <a:alpha val="96861"/>
            </a:schemeClr>
          </a:solidFill>
          <a:ln w="9525">
            <a:noFill/>
            <a:miter lim="800000"/>
            <a:headEnd/>
            <a:tailEnd/>
          </a:ln>
        </p:spPr>
        <p:txBody>
          <a:bodyPr wrap="none" anchor="ctr"/>
          <a:lstStyle/>
          <a:p>
            <a:endParaRPr lang="en-US"/>
          </a:p>
        </p:txBody>
      </p:sp>
      <p:sp>
        <p:nvSpPr>
          <p:cNvPr id="31827" name="Rectangle 126"/>
          <p:cNvSpPr>
            <a:spLocks noChangeArrowheads="1"/>
          </p:cNvSpPr>
          <p:nvPr/>
        </p:nvSpPr>
        <p:spPr bwMode="auto">
          <a:xfrm>
            <a:off x="6019800" y="2438400"/>
            <a:ext cx="2971800" cy="990600"/>
          </a:xfrm>
          <a:prstGeom prst="rect">
            <a:avLst/>
          </a:prstGeom>
          <a:solidFill>
            <a:schemeClr val="bg1">
              <a:alpha val="96861"/>
            </a:scheme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513C594D-8B58-4EA6-8BFF-7D940499D30C}" type="slidenum">
              <a:rPr lang="en-US" smtClean="0">
                <a:cs typeface="Arial" pitchFamily="34" charset="0"/>
              </a:rPr>
              <a:pPr/>
              <a:t>3</a:t>
            </a:fld>
            <a:endParaRPr lang="en-US" smtClean="0">
              <a:cs typeface="Arial" pitchFamily="34" charset="0"/>
            </a:endParaRPr>
          </a:p>
        </p:txBody>
      </p:sp>
      <p:sp>
        <p:nvSpPr>
          <p:cNvPr id="14339" name="Rectangle 2"/>
          <p:cNvSpPr>
            <a:spLocks noGrp="1" noChangeArrowheads="1"/>
          </p:cNvSpPr>
          <p:nvPr>
            <p:ph type="title"/>
          </p:nvPr>
        </p:nvSpPr>
        <p:spPr>
          <a:xfrm>
            <a:off x="304800" y="304800"/>
            <a:ext cx="8707438" cy="838200"/>
          </a:xfrm>
        </p:spPr>
        <p:txBody>
          <a:bodyPr/>
          <a:lstStyle/>
          <a:p>
            <a:pPr eaLnBrk="1" hangingPunct="1"/>
            <a:r>
              <a:rPr lang="sr-Latn-CS" smtClean="0"/>
              <a:t>Šta je </a:t>
            </a:r>
            <a:r>
              <a:rPr lang="sr-Latn-CS" b="1" smtClean="0"/>
              <a:t>digitalna</a:t>
            </a:r>
            <a:r>
              <a:rPr lang="sr-Latn-CS" smtClean="0"/>
              <a:t> obrada signala</a:t>
            </a:r>
            <a:r>
              <a:rPr lang="en-US" smtClean="0"/>
              <a:t>?</a:t>
            </a:r>
          </a:p>
        </p:txBody>
      </p:sp>
      <p:sp>
        <p:nvSpPr>
          <p:cNvPr id="14340" name="Rectangle 3"/>
          <p:cNvSpPr>
            <a:spLocks noGrp="1" noChangeArrowheads="1"/>
          </p:cNvSpPr>
          <p:nvPr>
            <p:ph type="body" idx="1"/>
          </p:nvPr>
        </p:nvSpPr>
        <p:spPr>
          <a:xfrm>
            <a:off x="534988" y="3657600"/>
            <a:ext cx="7775575" cy="2209800"/>
          </a:xfrm>
        </p:spPr>
        <p:txBody>
          <a:bodyPr/>
          <a:lstStyle/>
          <a:p>
            <a:pPr eaLnBrk="1" hangingPunct="1">
              <a:lnSpc>
                <a:spcPct val="80000"/>
              </a:lnSpc>
            </a:pPr>
            <a:r>
              <a:rPr lang="sr-Latn-CS" sz="2800" smtClean="0"/>
              <a:t>Šta sa</a:t>
            </a:r>
            <a:r>
              <a:rPr lang="en-US" sz="2800" smtClean="0"/>
              <a:t> analog</a:t>
            </a:r>
            <a:r>
              <a:rPr lang="sr-Latn-CS" sz="2800" smtClean="0"/>
              <a:t>nim</a:t>
            </a:r>
            <a:r>
              <a:rPr lang="en-US" sz="2800" smtClean="0"/>
              <a:t> signal</a:t>
            </a:r>
            <a:r>
              <a:rPr lang="sr-Latn-CS" sz="2800" smtClean="0"/>
              <a:t>ima</a:t>
            </a:r>
            <a:r>
              <a:rPr lang="en-US" sz="2800" smtClean="0"/>
              <a:t>? </a:t>
            </a:r>
          </a:p>
        </p:txBody>
      </p:sp>
      <p:sp>
        <p:nvSpPr>
          <p:cNvPr id="14341" name="Line 4"/>
          <p:cNvSpPr>
            <a:spLocks noChangeShapeType="1"/>
          </p:cNvSpPr>
          <p:nvPr/>
        </p:nvSpPr>
        <p:spPr bwMode="auto">
          <a:xfrm>
            <a:off x="2209800" y="198120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4342" name="Rectangle 5"/>
          <p:cNvSpPr>
            <a:spLocks noChangeArrowheads="1"/>
          </p:cNvSpPr>
          <p:nvPr/>
        </p:nvSpPr>
        <p:spPr bwMode="auto">
          <a:xfrm>
            <a:off x="3352800" y="1600200"/>
            <a:ext cx="2133600" cy="838200"/>
          </a:xfrm>
          <a:prstGeom prst="rect">
            <a:avLst/>
          </a:prstGeom>
          <a:noFill/>
          <a:ln w="9525">
            <a:solidFill>
              <a:schemeClr val="tx1"/>
            </a:solidFill>
            <a:miter lim="800000"/>
            <a:headEnd/>
            <a:tailEnd/>
          </a:ln>
        </p:spPr>
        <p:txBody>
          <a:bodyPr wrap="none" anchor="ctr"/>
          <a:lstStyle/>
          <a:p>
            <a:endParaRPr lang="en-US"/>
          </a:p>
        </p:txBody>
      </p:sp>
      <p:sp>
        <p:nvSpPr>
          <p:cNvPr id="14343" name="Text Box 6"/>
          <p:cNvSpPr txBox="1">
            <a:spLocks noChangeArrowheads="1"/>
          </p:cNvSpPr>
          <p:nvPr/>
        </p:nvSpPr>
        <p:spPr bwMode="auto">
          <a:xfrm>
            <a:off x="3429000" y="1828800"/>
            <a:ext cx="1947863"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 Digital</a:t>
            </a:r>
            <a:r>
              <a:rPr lang="sr-Latn-CS" sz="1600" b="1">
                <a:latin typeface="Tahoma" pitchFamily="34" charset="0"/>
              </a:rPr>
              <a:t>na obrada</a:t>
            </a:r>
            <a:endParaRPr lang="en-US" sz="1600" b="1">
              <a:latin typeface="Tahoma" pitchFamily="34" charset="0"/>
            </a:endParaRPr>
          </a:p>
        </p:txBody>
      </p:sp>
      <p:sp>
        <p:nvSpPr>
          <p:cNvPr id="14344" name="Line 7"/>
          <p:cNvSpPr>
            <a:spLocks noChangeShapeType="1"/>
          </p:cNvSpPr>
          <p:nvPr/>
        </p:nvSpPr>
        <p:spPr bwMode="auto">
          <a:xfrm>
            <a:off x="5486400" y="1981200"/>
            <a:ext cx="1143000" cy="0"/>
          </a:xfrm>
          <a:prstGeom prst="line">
            <a:avLst/>
          </a:prstGeom>
          <a:noFill/>
          <a:ln w="9525">
            <a:solidFill>
              <a:schemeClr val="tx1"/>
            </a:solidFill>
            <a:round/>
            <a:headEnd/>
            <a:tailEnd type="triangle" w="med" len="med"/>
          </a:ln>
        </p:spPr>
        <p:txBody>
          <a:bodyPr wrap="none" anchor="ctr"/>
          <a:lstStyle/>
          <a:p>
            <a:endParaRPr lang="en-US"/>
          </a:p>
        </p:txBody>
      </p:sp>
      <p:sp>
        <p:nvSpPr>
          <p:cNvPr id="14345" name="Text Box 8"/>
          <p:cNvSpPr txBox="1">
            <a:spLocks noChangeArrowheads="1"/>
          </p:cNvSpPr>
          <p:nvPr/>
        </p:nvSpPr>
        <p:spPr bwMode="auto">
          <a:xfrm>
            <a:off x="304800" y="1676400"/>
            <a:ext cx="2349500"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Digital</a:t>
            </a:r>
            <a:r>
              <a:rPr lang="sr-Latn-CS" sz="1600" b="1">
                <a:latin typeface="Tahoma" pitchFamily="34" charset="0"/>
              </a:rPr>
              <a:t>ni</a:t>
            </a:r>
            <a:r>
              <a:rPr lang="en-US" sz="1600" b="1">
                <a:latin typeface="Tahoma" pitchFamily="34" charset="0"/>
              </a:rPr>
              <a:t> </a:t>
            </a:r>
            <a:r>
              <a:rPr lang="sr-Latn-CS" sz="1600" b="1">
                <a:latin typeface="Tahoma" pitchFamily="34" charset="0"/>
              </a:rPr>
              <a:t>s</a:t>
            </a:r>
            <a:r>
              <a:rPr lang="en-US" sz="1600" b="1">
                <a:latin typeface="Tahoma" pitchFamily="34" charset="0"/>
              </a:rPr>
              <a:t>ignal</a:t>
            </a:r>
            <a:r>
              <a:rPr lang="sr-Latn-CS" sz="1600" b="1">
                <a:latin typeface="Tahoma" pitchFamily="34" charset="0"/>
              </a:rPr>
              <a:t> - ulaz</a:t>
            </a:r>
            <a:endParaRPr lang="en-US" sz="1600" b="1">
              <a:latin typeface="Tahoma" pitchFamily="34" charset="0"/>
            </a:endParaRPr>
          </a:p>
        </p:txBody>
      </p:sp>
      <p:sp>
        <p:nvSpPr>
          <p:cNvPr id="14346" name="Text Box 10"/>
          <p:cNvSpPr txBox="1">
            <a:spLocks noChangeArrowheads="1"/>
          </p:cNvSpPr>
          <p:nvPr/>
        </p:nvSpPr>
        <p:spPr bwMode="auto">
          <a:xfrm>
            <a:off x="2514600" y="2514600"/>
            <a:ext cx="4648200" cy="825500"/>
          </a:xfrm>
          <a:prstGeom prst="rect">
            <a:avLst/>
          </a:prstGeom>
          <a:noFill/>
          <a:ln w="9525">
            <a:noFill/>
            <a:miter lim="800000"/>
            <a:headEnd/>
            <a:tailEnd/>
          </a:ln>
        </p:spPr>
        <p:txBody>
          <a:bodyPr>
            <a:spAutoFit/>
          </a:bodyPr>
          <a:lstStyle/>
          <a:p>
            <a:pPr eaLnBrk="1" hangingPunct="1"/>
            <a:r>
              <a:rPr lang="sr-Latn-CS" sz="1600">
                <a:latin typeface="Tahoma" pitchFamily="34" charset="0"/>
              </a:rPr>
              <a:t>Operacija ili transformacija nad digitalnim</a:t>
            </a:r>
            <a:r>
              <a:rPr lang="en-US" sz="1600">
                <a:latin typeface="Tahoma" pitchFamily="34" charset="0"/>
              </a:rPr>
              <a:t>  </a:t>
            </a:r>
            <a:r>
              <a:rPr lang="sr-Latn-CS" sz="1600">
                <a:latin typeface="Tahoma" pitchFamily="34" charset="0"/>
              </a:rPr>
              <a:t>signalom</a:t>
            </a:r>
            <a:r>
              <a:rPr lang="en-US" sz="1600">
                <a:latin typeface="Tahoma" pitchFamily="34" charset="0"/>
              </a:rPr>
              <a:t> (</a:t>
            </a:r>
            <a:r>
              <a:rPr lang="sr-Latn-CS" sz="1600">
                <a:latin typeface="Tahoma" pitchFamily="34" charset="0"/>
              </a:rPr>
              <a:t>pomoću računara ili specijalizovanog hardvera</a:t>
            </a:r>
            <a:r>
              <a:rPr lang="en-US" sz="1600">
                <a:latin typeface="Tahoma" pitchFamily="34" charset="0"/>
              </a:rPr>
              <a:t>)</a:t>
            </a:r>
          </a:p>
        </p:txBody>
      </p:sp>
      <p:sp>
        <p:nvSpPr>
          <p:cNvPr id="14347" name="Text Box 35"/>
          <p:cNvSpPr txBox="1">
            <a:spLocks noChangeArrowheads="1"/>
          </p:cNvSpPr>
          <p:nvPr/>
        </p:nvSpPr>
        <p:spPr bwMode="auto">
          <a:xfrm>
            <a:off x="6477000" y="1676400"/>
            <a:ext cx="2387600" cy="336550"/>
          </a:xfrm>
          <a:prstGeom prst="rect">
            <a:avLst/>
          </a:prstGeom>
          <a:noFill/>
          <a:ln w="9525">
            <a:noFill/>
            <a:miter lim="800000"/>
            <a:headEnd/>
            <a:tailEnd/>
          </a:ln>
        </p:spPr>
        <p:txBody>
          <a:bodyPr wrap="none">
            <a:spAutoFit/>
          </a:bodyPr>
          <a:lstStyle/>
          <a:p>
            <a:pPr eaLnBrk="1" hangingPunct="1"/>
            <a:r>
              <a:rPr lang="en-US" sz="1600" b="1">
                <a:latin typeface="Tahoma" pitchFamily="34" charset="0"/>
              </a:rPr>
              <a:t>Digital</a:t>
            </a:r>
            <a:r>
              <a:rPr lang="sr-Latn-CS" sz="1600" b="1">
                <a:latin typeface="Tahoma" pitchFamily="34" charset="0"/>
              </a:rPr>
              <a:t>ni</a:t>
            </a:r>
            <a:r>
              <a:rPr lang="en-US" sz="1600" b="1">
                <a:latin typeface="Tahoma" pitchFamily="34" charset="0"/>
              </a:rPr>
              <a:t> </a:t>
            </a:r>
            <a:r>
              <a:rPr lang="sr-Latn-CS" sz="1600" b="1">
                <a:latin typeface="Tahoma" pitchFamily="34" charset="0"/>
              </a:rPr>
              <a:t>s</a:t>
            </a:r>
            <a:r>
              <a:rPr lang="en-US" sz="1600" b="1">
                <a:latin typeface="Tahoma" pitchFamily="34" charset="0"/>
              </a:rPr>
              <a:t>ignal</a:t>
            </a:r>
            <a:r>
              <a:rPr lang="sr-Latn-CS" sz="1600" b="1">
                <a:latin typeface="Tahoma" pitchFamily="34" charset="0"/>
              </a:rPr>
              <a:t> - izlaz</a:t>
            </a:r>
            <a:endParaRPr lang="en-US" sz="1600" b="1">
              <a:latin typeface="Tahoma" pitchFamily="34" charset="0"/>
            </a:endParaRPr>
          </a:p>
        </p:txBody>
      </p:sp>
      <p:grpSp>
        <p:nvGrpSpPr>
          <p:cNvPr id="2" name="Group 43"/>
          <p:cNvGrpSpPr>
            <a:grpSpLocks/>
          </p:cNvGrpSpPr>
          <p:nvPr/>
        </p:nvGrpSpPr>
        <p:grpSpPr bwMode="auto">
          <a:xfrm>
            <a:off x="152400" y="4572000"/>
            <a:ext cx="8856663" cy="762000"/>
            <a:chOff x="96" y="2880"/>
            <a:chExt cx="5579" cy="480"/>
          </a:xfrm>
        </p:grpSpPr>
        <p:sp>
          <p:nvSpPr>
            <p:cNvPr id="14349" name="Text Box 13"/>
            <p:cNvSpPr txBox="1">
              <a:spLocks noChangeArrowheads="1"/>
            </p:cNvSpPr>
            <p:nvPr/>
          </p:nvSpPr>
          <p:spPr bwMode="auto">
            <a:xfrm>
              <a:off x="96" y="2916"/>
              <a:ext cx="1115" cy="366"/>
            </a:xfrm>
            <a:prstGeom prst="rect">
              <a:avLst/>
            </a:prstGeom>
            <a:noFill/>
            <a:ln w="9525">
              <a:noFill/>
              <a:miter lim="800000"/>
              <a:headEnd/>
              <a:tailEnd/>
            </a:ln>
          </p:spPr>
          <p:txBody>
            <a:bodyPr wrap="none">
              <a:spAutoFit/>
            </a:bodyPr>
            <a:lstStyle/>
            <a:p>
              <a:pPr algn="ctr" eaLnBrk="1" hangingPunct="1"/>
              <a:r>
                <a:rPr lang="sr-Latn-CS" sz="1600">
                  <a:latin typeface="Tahoma" pitchFamily="34" charset="0"/>
                </a:rPr>
                <a:t>Analogni</a:t>
              </a:r>
              <a:r>
                <a:rPr lang="en-US" sz="1600">
                  <a:latin typeface="Tahoma" pitchFamily="34" charset="0"/>
                </a:rPr>
                <a:t> </a:t>
              </a:r>
              <a:r>
                <a:rPr lang="sr-Latn-CS" sz="1600">
                  <a:latin typeface="Tahoma" pitchFamily="34" charset="0"/>
                </a:rPr>
                <a:t>s</a:t>
              </a:r>
              <a:r>
                <a:rPr lang="en-US" sz="1600">
                  <a:latin typeface="Tahoma" pitchFamily="34" charset="0"/>
                </a:rPr>
                <a:t>ignal</a:t>
              </a:r>
              <a:r>
                <a:rPr lang="sr-Latn-CS" sz="1600">
                  <a:latin typeface="Tahoma" pitchFamily="34" charset="0"/>
                </a:rPr>
                <a:t> – </a:t>
              </a:r>
            </a:p>
            <a:p>
              <a:pPr algn="ctr" eaLnBrk="1" hangingPunct="1"/>
              <a:r>
                <a:rPr lang="sr-Latn-CS" sz="1600">
                  <a:latin typeface="Tahoma" pitchFamily="34" charset="0"/>
                </a:rPr>
                <a:t>ulaz</a:t>
              </a:r>
              <a:endParaRPr lang="en-US" sz="1600">
                <a:latin typeface="Tahoma" pitchFamily="34" charset="0"/>
              </a:endParaRPr>
            </a:p>
          </p:txBody>
        </p:sp>
        <p:sp>
          <p:nvSpPr>
            <p:cNvPr id="14350" name="Line 14"/>
            <p:cNvSpPr>
              <a:spLocks noChangeShapeType="1"/>
            </p:cNvSpPr>
            <p:nvPr/>
          </p:nvSpPr>
          <p:spPr bwMode="auto">
            <a:xfrm>
              <a:off x="1008" y="3120"/>
              <a:ext cx="288" cy="0"/>
            </a:xfrm>
            <a:prstGeom prst="line">
              <a:avLst/>
            </a:prstGeom>
            <a:noFill/>
            <a:ln w="9525">
              <a:solidFill>
                <a:schemeClr val="tx1"/>
              </a:solidFill>
              <a:round/>
              <a:headEnd type="oval" w="med" len="med"/>
              <a:tailEnd type="triangle" w="med" len="med"/>
            </a:ln>
          </p:spPr>
          <p:txBody>
            <a:bodyPr wrap="none" anchor="ctr"/>
            <a:lstStyle/>
            <a:p>
              <a:endParaRPr lang="en-US"/>
            </a:p>
          </p:txBody>
        </p:sp>
        <p:sp>
          <p:nvSpPr>
            <p:cNvPr id="14351" name="Text Box 17"/>
            <p:cNvSpPr txBox="1">
              <a:spLocks noChangeArrowheads="1"/>
            </p:cNvSpPr>
            <p:nvPr/>
          </p:nvSpPr>
          <p:spPr bwMode="auto">
            <a:xfrm>
              <a:off x="1296" y="2928"/>
              <a:ext cx="744" cy="366"/>
            </a:xfrm>
            <a:prstGeom prst="rect">
              <a:avLst/>
            </a:prstGeom>
            <a:noFill/>
            <a:ln w="9525">
              <a:noFill/>
              <a:miter lim="800000"/>
              <a:headEnd/>
              <a:tailEnd/>
            </a:ln>
          </p:spPr>
          <p:txBody>
            <a:bodyPr>
              <a:spAutoFit/>
            </a:bodyPr>
            <a:lstStyle/>
            <a:p>
              <a:pPr algn="ctr" eaLnBrk="1" hangingPunct="1"/>
              <a:r>
                <a:rPr lang="en-US" sz="1600" b="1">
                  <a:latin typeface="Tahoma" pitchFamily="34" charset="0"/>
                </a:rPr>
                <a:t>AD</a:t>
              </a:r>
              <a:r>
                <a:rPr lang="sr-Latn-CS" sz="1600">
                  <a:latin typeface="Tahoma" pitchFamily="34" charset="0"/>
                </a:rPr>
                <a:t> konverzija</a:t>
              </a:r>
              <a:endParaRPr lang="en-US" sz="1600">
                <a:latin typeface="Tahoma" pitchFamily="34" charset="0"/>
              </a:endParaRPr>
            </a:p>
          </p:txBody>
        </p:sp>
        <p:sp>
          <p:nvSpPr>
            <p:cNvPr id="14352" name="Line 18"/>
            <p:cNvSpPr>
              <a:spLocks noChangeShapeType="1"/>
            </p:cNvSpPr>
            <p:nvPr/>
          </p:nvSpPr>
          <p:spPr bwMode="auto">
            <a:xfrm>
              <a:off x="2064" y="3120"/>
              <a:ext cx="192" cy="0"/>
            </a:xfrm>
            <a:prstGeom prst="line">
              <a:avLst/>
            </a:prstGeom>
            <a:noFill/>
            <a:ln w="9525">
              <a:solidFill>
                <a:schemeClr val="tx1"/>
              </a:solidFill>
              <a:round/>
              <a:headEnd/>
              <a:tailEnd type="triangle" w="med" len="med"/>
            </a:ln>
          </p:spPr>
          <p:txBody>
            <a:bodyPr wrap="none" anchor="ctr"/>
            <a:lstStyle/>
            <a:p>
              <a:endParaRPr lang="en-US"/>
            </a:p>
          </p:txBody>
        </p:sp>
        <p:sp>
          <p:nvSpPr>
            <p:cNvPr id="14353" name="Rectangle 19"/>
            <p:cNvSpPr>
              <a:spLocks noChangeArrowheads="1"/>
            </p:cNvSpPr>
            <p:nvPr/>
          </p:nvSpPr>
          <p:spPr bwMode="auto">
            <a:xfrm>
              <a:off x="2256" y="2880"/>
              <a:ext cx="1056" cy="480"/>
            </a:xfrm>
            <a:prstGeom prst="rect">
              <a:avLst/>
            </a:prstGeom>
            <a:noFill/>
            <a:ln w="9525">
              <a:solidFill>
                <a:schemeClr val="tx1"/>
              </a:solidFill>
              <a:miter lim="800000"/>
              <a:headEnd/>
              <a:tailEnd/>
            </a:ln>
          </p:spPr>
          <p:txBody>
            <a:bodyPr wrap="none" anchor="ctr"/>
            <a:lstStyle/>
            <a:p>
              <a:endParaRPr lang="en-US"/>
            </a:p>
          </p:txBody>
        </p:sp>
        <p:sp>
          <p:nvSpPr>
            <p:cNvPr id="14354" name="Text Box 22"/>
            <p:cNvSpPr txBox="1">
              <a:spLocks noChangeArrowheads="1"/>
            </p:cNvSpPr>
            <p:nvPr/>
          </p:nvSpPr>
          <p:spPr bwMode="auto">
            <a:xfrm>
              <a:off x="2256" y="3024"/>
              <a:ext cx="1041" cy="212"/>
            </a:xfrm>
            <a:prstGeom prst="rect">
              <a:avLst/>
            </a:prstGeom>
            <a:noFill/>
            <a:ln w="9525">
              <a:noFill/>
              <a:miter lim="800000"/>
              <a:headEnd/>
              <a:tailEnd/>
            </a:ln>
          </p:spPr>
          <p:txBody>
            <a:bodyPr wrap="none">
              <a:spAutoFit/>
            </a:bodyPr>
            <a:lstStyle/>
            <a:p>
              <a:pPr eaLnBrk="1" hangingPunct="1"/>
              <a:r>
                <a:rPr lang="en-US" sz="1600">
                  <a:latin typeface="Tahoma" pitchFamily="34" charset="0"/>
                </a:rPr>
                <a:t>Digital</a:t>
              </a:r>
              <a:r>
                <a:rPr lang="sr-Latn-CS" sz="1600">
                  <a:latin typeface="Tahoma" pitchFamily="34" charset="0"/>
                </a:rPr>
                <a:t>na obrada</a:t>
              </a:r>
              <a:endParaRPr lang="en-US" sz="1600">
                <a:latin typeface="Tahoma" pitchFamily="34" charset="0"/>
              </a:endParaRPr>
            </a:p>
          </p:txBody>
        </p:sp>
        <p:sp>
          <p:nvSpPr>
            <p:cNvPr id="14355" name="Line 24"/>
            <p:cNvSpPr>
              <a:spLocks noChangeShapeType="1"/>
            </p:cNvSpPr>
            <p:nvPr/>
          </p:nvSpPr>
          <p:spPr bwMode="auto">
            <a:xfrm>
              <a:off x="3312" y="3120"/>
              <a:ext cx="240" cy="0"/>
            </a:xfrm>
            <a:prstGeom prst="line">
              <a:avLst/>
            </a:prstGeom>
            <a:noFill/>
            <a:ln w="9525">
              <a:solidFill>
                <a:schemeClr val="tx1"/>
              </a:solidFill>
              <a:round/>
              <a:headEnd/>
              <a:tailEnd type="triangle" w="med" len="med"/>
            </a:ln>
          </p:spPr>
          <p:txBody>
            <a:bodyPr wrap="none" anchor="ctr"/>
            <a:lstStyle/>
            <a:p>
              <a:endParaRPr lang="en-US"/>
            </a:p>
          </p:txBody>
        </p:sp>
        <p:sp>
          <p:nvSpPr>
            <p:cNvPr id="14356" name="Rectangle 28"/>
            <p:cNvSpPr>
              <a:spLocks noChangeArrowheads="1"/>
            </p:cNvSpPr>
            <p:nvPr/>
          </p:nvSpPr>
          <p:spPr bwMode="auto">
            <a:xfrm>
              <a:off x="3552" y="2880"/>
              <a:ext cx="816" cy="480"/>
            </a:xfrm>
            <a:prstGeom prst="rect">
              <a:avLst/>
            </a:prstGeom>
            <a:noFill/>
            <a:ln w="9525">
              <a:solidFill>
                <a:schemeClr val="tx1"/>
              </a:solidFill>
              <a:miter lim="800000"/>
              <a:headEnd/>
              <a:tailEnd/>
            </a:ln>
          </p:spPr>
          <p:txBody>
            <a:bodyPr wrap="none" anchor="ctr"/>
            <a:lstStyle/>
            <a:p>
              <a:pPr algn="ctr" eaLnBrk="1" hangingPunct="1"/>
              <a:endParaRPr lang="en-US" sz="1600" b="1">
                <a:solidFill>
                  <a:schemeClr val="tx2"/>
                </a:solidFill>
                <a:latin typeface="Tahoma" pitchFamily="34" charset="0"/>
              </a:endParaRPr>
            </a:p>
          </p:txBody>
        </p:sp>
        <p:sp>
          <p:nvSpPr>
            <p:cNvPr id="14357" name="Text Box 30"/>
            <p:cNvSpPr txBox="1">
              <a:spLocks noChangeArrowheads="1"/>
            </p:cNvSpPr>
            <p:nvPr/>
          </p:nvSpPr>
          <p:spPr bwMode="auto">
            <a:xfrm>
              <a:off x="3558" y="2946"/>
              <a:ext cx="816" cy="366"/>
            </a:xfrm>
            <a:prstGeom prst="rect">
              <a:avLst/>
            </a:prstGeom>
            <a:noFill/>
            <a:ln w="9525">
              <a:noFill/>
              <a:miter lim="800000"/>
              <a:headEnd/>
              <a:tailEnd/>
            </a:ln>
          </p:spPr>
          <p:txBody>
            <a:bodyPr>
              <a:spAutoFit/>
            </a:bodyPr>
            <a:lstStyle/>
            <a:p>
              <a:pPr algn="ctr" eaLnBrk="1" hangingPunct="1"/>
              <a:r>
                <a:rPr lang="sr-Latn-CS" sz="1600" b="1">
                  <a:latin typeface="Tahoma" pitchFamily="34" charset="0"/>
                </a:rPr>
                <a:t>DA </a:t>
              </a:r>
              <a:r>
                <a:rPr lang="sr-Latn-CS" sz="1600">
                  <a:latin typeface="Tahoma" pitchFamily="34" charset="0"/>
                </a:rPr>
                <a:t>konverzija</a:t>
              </a:r>
              <a:endParaRPr lang="en-US" sz="1600">
                <a:latin typeface="Tahoma" pitchFamily="34" charset="0"/>
              </a:endParaRPr>
            </a:p>
          </p:txBody>
        </p:sp>
        <p:sp>
          <p:nvSpPr>
            <p:cNvPr id="14358" name="Line 31"/>
            <p:cNvSpPr>
              <a:spLocks noChangeShapeType="1"/>
            </p:cNvSpPr>
            <p:nvPr/>
          </p:nvSpPr>
          <p:spPr bwMode="auto">
            <a:xfrm>
              <a:off x="4368" y="3120"/>
              <a:ext cx="240" cy="0"/>
            </a:xfrm>
            <a:prstGeom prst="line">
              <a:avLst/>
            </a:prstGeom>
            <a:noFill/>
            <a:ln w="9525">
              <a:solidFill>
                <a:schemeClr val="tx1"/>
              </a:solidFill>
              <a:round/>
              <a:headEnd/>
              <a:tailEnd type="triangle" w="med" len="med"/>
            </a:ln>
          </p:spPr>
          <p:txBody>
            <a:bodyPr wrap="none" anchor="ctr"/>
            <a:lstStyle/>
            <a:p>
              <a:endParaRPr lang="en-US"/>
            </a:p>
          </p:txBody>
        </p:sp>
        <p:sp>
          <p:nvSpPr>
            <p:cNvPr id="14359" name="Rectangle 15"/>
            <p:cNvSpPr>
              <a:spLocks noChangeArrowheads="1"/>
            </p:cNvSpPr>
            <p:nvPr/>
          </p:nvSpPr>
          <p:spPr bwMode="auto">
            <a:xfrm>
              <a:off x="1296" y="2880"/>
              <a:ext cx="768" cy="480"/>
            </a:xfrm>
            <a:prstGeom prst="rect">
              <a:avLst/>
            </a:prstGeom>
            <a:noFill/>
            <a:ln w="9525">
              <a:solidFill>
                <a:schemeClr val="tx1"/>
              </a:solidFill>
              <a:miter lim="800000"/>
              <a:headEnd/>
              <a:tailEnd/>
            </a:ln>
          </p:spPr>
          <p:txBody>
            <a:bodyPr wrap="none" anchor="ctr"/>
            <a:lstStyle/>
            <a:p>
              <a:pPr algn="ctr" eaLnBrk="1" hangingPunct="1"/>
              <a:endParaRPr lang="en-US" sz="1600" b="1">
                <a:solidFill>
                  <a:schemeClr val="tx2"/>
                </a:solidFill>
                <a:latin typeface="Tahoma" pitchFamily="34" charset="0"/>
              </a:endParaRPr>
            </a:p>
          </p:txBody>
        </p:sp>
        <p:sp>
          <p:nvSpPr>
            <p:cNvPr id="14360" name="Text Box 41"/>
            <p:cNvSpPr txBox="1">
              <a:spLocks noChangeArrowheads="1"/>
            </p:cNvSpPr>
            <p:nvPr/>
          </p:nvSpPr>
          <p:spPr bwMode="auto">
            <a:xfrm>
              <a:off x="4560" y="2928"/>
              <a:ext cx="1115" cy="366"/>
            </a:xfrm>
            <a:prstGeom prst="rect">
              <a:avLst/>
            </a:prstGeom>
            <a:noFill/>
            <a:ln w="9525">
              <a:noFill/>
              <a:miter lim="800000"/>
              <a:headEnd/>
              <a:tailEnd/>
            </a:ln>
          </p:spPr>
          <p:txBody>
            <a:bodyPr wrap="none">
              <a:spAutoFit/>
            </a:bodyPr>
            <a:lstStyle/>
            <a:p>
              <a:pPr algn="ctr" eaLnBrk="1" hangingPunct="1"/>
              <a:r>
                <a:rPr lang="sr-Latn-CS" sz="1600">
                  <a:latin typeface="Tahoma" pitchFamily="34" charset="0"/>
                </a:rPr>
                <a:t>Analogni</a:t>
              </a:r>
              <a:r>
                <a:rPr lang="en-US" sz="1600">
                  <a:latin typeface="Tahoma" pitchFamily="34" charset="0"/>
                </a:rPr>
                <a:t> </a:t>
              </a:r>
              <a:r>
                <a:rPr lang="sr-Latn-CS" sz="1600">
                  <a:latin typeface="Tahoma" pitchFamily="34" charset="0"/>
                </a:rPr>
                <a:t>s</a:t>
              </a:r>
              <a:r>
                <a:rPr lang="en-US" sz="1600">
                  <a:latin typeface="Tahoma" pitchFamily="34" charset="0"/>
                </a:rPr>
                <a:t>ignal</a:t>
              </a:r>
              <a:r>
                <a:rPr lang="sr-Latn-CS" sz="1600">
                  <a:latin typeface="Tahoma" pitchFamily="34" charset="0"/>
                </a:rPr>
                <a:t> – </a:t>
              </a:r>
            </a:p>
            <a:p>
              <a:pPr algn="ctr" eaLnBrk="1" hangingPunct="1"/>
              <a:r>
                <a:rPr lang="en-US" sz="1600">
                  <a:latin typeface="Tahoma" pitchFamily="34" charset="0"/>
                </a:rPr>
                <a:t>izlaz</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16FE9456-F702-40E4-8B71-E8A616A1733D}" type="slidenum">
              <a:rPr lang="en-US" smtClean="0">
                <a:cs typeface="Arial" pitchFamily="34" charset="0"/>
              </a:rPr>
              <a:pPr/>
              <a:t>30</a:t>
            </a:fld>
            <a:endParaRPr lang="en-US" smtClean="0">
              <a:cs typeface="Arial" pitchFamily="34" charset="0"/>
            </a:endParaRPr>
          </a:p>
        </p:txBody>
      </p:sp>
      <p:sp>
        <p:nvSpPr>
          <p:cNvPr id="32771" name="Line 3"/>
          <p:cNvSpPr>
            <a:spLocks noChangeShapeType="1"/>
          </p:cNvSpPr>
          <p:nvPr/>
        </p:nvSpPr>
        <p:spPr bwMode="auto">
          <a:xfrm>
            <a:off x="1447800" y="962025"/>
            <a:ext cx="0" cy="1905000"/>
          </a:xfrm>
          <a:prstGeom prst="line">
            <a:avLst/>
          </a:prstGeom>
          <a:noFill/>
          <a:ln w="19050">
            <a:solidFill>
              <a:schemeClr val="tx1"/>
            </a:solidFill>
            <a:round/>
            <a:headEnd type="triangle" w="med" len="med"/>
            <a:tailEnd/>
          </a:ln>
        </p:spPr>
        <p:txBody>
          <a:bodyPr/>
          <a:lstStyle/>
          <a:p>
            <a:endParaRPr lang="en-US"/>
          </a:p>
        </p:txBody>
      </p:sp>
      <p:sp>
        <p:nvSpPr>
          <p:cNvPr id="32772" name="Line 4"/>
          <p:cNvSpPr>
            <a:spLocks noChangeShapeType="1"/>
          </p:cNvSpPr>
          <p:nvPr/>
        </p:nvSpPr>
        <p:spPr bwMode="auto">
          <a:xfrm>
            <a:off x="990600" y="2333625"/>
            <a:ext cx="3200400" cy="0"/>
          </a:xfrm>
          <a:prstGeom prst="line">
            <a:avLst/>
          </a:prstGeom>
          <a:noFill/>
          <a:ln w="19050">
            <a:solidFill>
              <a:schemeClr val="tx1"/>
            </a:solidFill>
            <a:round/>
            <a:headEnd/>
            <a:tailEnd type="triangle" w="med" len="med"/>
          </a:ln>
        </p:spPr>
        <p:txBody>
          <a:bodyPr/>
          <a:lstStyle/>
          <a:p>
            <a:endParaRPr lang="en-US"/>
          </a:p>
        </p:txBody>
      </p:sp>
      <p:sp>
        <p:nvSpPr>
          <p:cNvPr id="32773" name="Line 5"/>
          <p:cNvSpPr>
            <a:spLocks noChangeShapeType="1"/>
          </p:cNvSpPr>
          <p:nvPr/>
        </p:nvSpPr>
        <p:spPr bwMode="auto">
          <a:xfrm>
            <a:off x="1600200" y="962025"/>
            <a:ext cx="0" cy="1905000"/>
          </a:xfrm>
          <a:prstGeom prst="line">
            <a:avLst/>
          </a:prstGeom>
          <a:noFill/>
          <a:ln w="3175">
            <a:solidFill>
              <a:schemeClr val="tx1"/>
            </a:solidFill>
            <a:prstDash val="lgDash"/>
            <a:round/>
            <a:headEnd/>
            <a:tailEnd/>
          </a:ln>
        </p:spPr>
        <p:txBody>
          <a:bodyPr/>
          <a:lstStyle/>
          <a:p>
            <a:endParaRPr lang="en-US"/>
          </a:p>
        </p:txBody>
      </p:sp>
      <p:sp>
        <p:nvSpPr>
          <p:cNvPr id="32774" name="Line 6"/>
          <p:cNvSpPr>
            <a:spLocks noChangeShapeType="1"/>
          </p:cNvSpPr>
          <p:nvPr/>
        </p:nvSpPr>
        <p:spPr bwMode="auto">
          <a:xfrm>
            <a:off x="1752600" y="962025"/>
            <a:ext cx="0" cy="1905000"/>
          </a:xfrm>
          <a:prstGeom prst="line">
            <a:avLst/>
          </a:prstGeom>
          <a:noFill/>
          <a:ln w="3175">
            <a:solidFill>
              <a:schemeClr val="tx1"/>
            </a:solidFill>
            <a:prstDash val="lgDash"/>
            <a:round/>
            <a:headEnd/>
            <a:tailEnd/>
          </a:ln>
        </p:spPr>
        <p:txBody>
          <a:bodyPr/>
          <a:lstStyle/>
          <a:p>
            <a:endParaRPr lang="en-US"/>
          </a:p>
        </p:txBody>
      </p:sp>
      <p:sp>
        <p:nvSpPr>
          <p:cNvPr id="32775" name="Line 7"/>
          <p:cNvSpPr>
            <a:spLocks noChangeShapeType="1"/>
          </p:cNvSpPr>
          <p:nvPr/>
        </p:nvSpPr>
        <p:spPr bwMode="auto">
          <a:xfrm>
            <a:off x="1905000" y="962025"/>
            <a:ext cx="0" cy="1905000"/>
          </a:xfrm>
          <a:prstGeom prst="line">
            <a:avLst/>
          </a:prstGeom>
          <a:noFill/>
          <a:ln w="3175">
            <a:solidFill>
              <a:schemeClr val="tx1"/>
            </a:solidFill>
            <a:prstDash val="lgDash"/>
            <a:round/>
            <a:headEnd/>
            <a:tailEnd/>
          </a:ln>
        </p:spPr>
        <p:txBody>
          <a:bodyPr/>
          <a:lstStyle/>
          <a:p>
            <a:endParaRPr lang="en-US"/>
          </a:p>
        </p:txBody>
      </p:sp>
      <p:sp>
        <p:nvSpPr>
          <p:cNvPr id="32776" name="Line 8"/>
          <p:cNvSpPr>
            <a:spLocks noChangeShapeType="1"/>
          </p:cNvSpPr>
          <p:nvPr/>
        </p:nvSpPr>
        <p:spPr bwMode="auto">
          <a:xfrm>
            <a:off x="2057400" y="962025"/>
            <a:ext cx="0" cy="1905000"/>
          </a:xfrm>
          <a:prstGeom prst="line">
            <a:avLst/>
          </a:prstGeom>
          <a:noFill/>
          <a:ln w="3175">
            <a:solidFill>
              <a:schemeClr val="tx1"/>
            </a:solidFill>
            <a:prstDash val="lgDash"/>
            <a:round/>
            <a:headEnd/>
            <a:tailEnd/>
          </a:ln>
        </p:spPr>
        <p:txBody>
          <a:bodyPr/>
          <a:lstStyle/>
          <a:p>
            <a:endParaRPr lang="en-US"/>
          </a:p>
        </p:txBody>
      </p:sp>
      <p:sp>
        <p:nvSpPr>
          <p:cNvPr id="32777" name="Line 9"/>
          <p:cNvSpPr>
            <a:spLocks noChangeShapeType="1"/>
          </p:cNvSpPr>
          <p:nvPr/>
        </p:nvSpPr>
        <p:spPr bwMode="auto">
          <a:xfrm>
            <a:off x="2209800" y="962025"/>
            <a:ext cx="0" cy="1905000"/>
          </a:xfrm>
          <a:prstGeom prst="line">
            <a:avLst/>
          </a:prstGeom>
          <a:noFill/>
          <a:ln w="3175">
            <a:solidFill>
              <a:schemeClr val="tx1"/>
            </a:solidFill>
            <a:prstDash val="lgDash"/>
            <a:round/>
            <a:headEnd/>
            <a:tailEnd/>
          </a:ln>
        </p:spPr>
        <p:txBody>
          <a:bodyPr/>
          <a:lstStyle/>
          <a:p>
            <a:endParaRPr lang="en-US"/>
          </a:p>
        </p:txBody>
      </p:sp>
      <p:sp>
        <p:nvSpPr>
          <p:cNvPr id="32778" name="Line 10"/>
          <p:cNvSpPr>
            <a:spLocks noChangeShapeType="1"/>
          </p:cNvSpPr>
          <p:nvPr/>
        </p:nvSpPr>
        <p:spPr bwMode="auto">
          <a:xfrm>
            <a:off x="2362200" y="962025"/>
            <a:ext cx="0" cy="1905000"/>
          </a:xfrm>
          <a:prstGeom prst="line">
            <a:avLst/>
          </a:prstGeom>
          <a:noFill/>
          <a:ln w="3175">
            <a:solidFill>
              <a:schemeClr val="tx1"/>
            </a:solidFill>
            <a:prstDash val="lgDash"/>
            <a:round/>
            <a:headEnd/>
            <a:tailEnd/>
          </a:ln>
        </p:spPr>
        <p:txBody>
          <a:bodyPr/>
          <a:lstStyle/>
          <a:p>
            <a:endParaRPr lang="en-US"/>
          </a:p>
        </p:txBody>
      </p:sp>
      <p:sp>
        <p:nvSpPr>
          <p:cNvPr id="32779" name="Line 11"/>
          <p:cNvSpPr>
            <a:spLocks noChangeShapeType="1"/>
          </p:cNvSpPr>
          <p:nvPr/>
        </p:nvSpPr>
        <p:spPr bwMode="auto">
          <a:xfrm>
            <a:off x="2514600" y="962025"/>
            <a:ext cx="0" cy="1905000"/>
          </a:xfrm>
          <a:prstGeom prst="line">
            <a:avLst/>
          </a:prstGeom>
          <a:noFill/>
          <a:ln w="3175">
            <a:solidFill>
              <a:schemeClr val="tx1"/>
            </a:solidFill>
            <a:prstDash val="lgDash"/>
            <a:round/>
            <a:headEnd/>
            <a:tailEnd/>
          </a:ln>
        </p:spPr>
        <p:txBody>
          <a:bodyPr/>
          <a:lstStyle/>
          <a:p>
            <a:endParaRPr lang="en-US"/>
          </a:p>
        </p:txBody>
      </p:sp>
      <p:sp>
        <p:nvSpPr>
          <p:cNvPr id="32780" name="Line 12"/>
          <p:cNvSpPr>
            <a:spLocks noChangeShapeType="1"/>
          </p:cNvSpPr>
          <p:nvPr/>
        </p:nvSpPr>
        <p:spPr bwMode="auto">
          <a:xfrm>
            <a:off x="2667000" y="962025"/>
            <a:ext cx="0" cy="1905000"/>
          </a:xfrm>
          <a:prstGeom prst="line">
            <a:avLst/>
          </a:prstGeom>
          <a:noFill/>
          <a:ln w="3175">
            <a:solidFill>
              <a:schemeClr val="tx1"/>
            </a:solidFill>
            <a:prstDash val="lgDash"/>
            <a:round/>
            <a:headEnd/>
            <a:tailEnd/>
          </a:ln>
        </p:spPr>
        <p:txBody>
          <a:bodyPr/>
          <a:lstStyle/>
          <a:p>
            <a:endParaRPr lang="en-US"/>
          </a:p>
        </p:txBody>
      </p:sp>
      <p:sp>
        <p:nvSpPr>
          <p:cNvPr id="32781" name="Line 13"/>
          <p:cNvSpPr>
            <a:spLocks noChangeShapeType="1"/>
          </p:cNvSpPr>
          <p:nvPr/>
        </p:nvSpPr>
        <p:spPr bwMode="auto">
          <a:xfrm>
            <a:off x="2819400" y="962025"/>
            <a:ext cx="0" cy="1905000"/>
          </a:xfrm>
          <a:prstGeom prst="line">
            <a:avLst/>
          </a:prstGeom>
          <a:noFill/>
          <a:ln w="3175">
            <a:solidFill>
              <a:schemeClr val="tx1"/>
            </a:solidFill>
            <a:prstDash val="lgDash"/>
            <a:round/>
            <a:headEnd/>
            <a:tailEnd/>
          </a:ln>
        </p:spPr>
        <p:txBody>
          <a:bodyPr/>
          <a:lstStyle/>
          <a:p>
            <a:endParaRPr lang="en-US"/>
          </a:p>
        </p:txBody>
      </p:sp>
      <p:sp>
        <p:nvSpPr>
          <p:cNvPr id="32782" name="Line 14"/>
          <p:cNvSpPr>
            <a:spLocks noChangeShapeType="1"/>
          </p:cNvSpPr>
          <p:nvPr/>
        </p:nvSpPr>
        <p:spPr bwMode="auto">
          <a:xfrm>
            <a:off x="2971800" y="962025"/>
            <a:ext cx="0" cy="1905000"/>
          </a:xfrm>
          <a:prstGeom prst="line">
            <a:avLst/>
          </a:prstGeom>
          <a:noFill/>
          <a:ln w="3175">
            <a:solidFill>
              <a:schemeClr val="tx1"/>
            </a:solidFill>
            <a:prstDash val="lgDash"/>
            <a:round/>
            <a:headEnd/>
            <a:tailEnd/>
          </a:ln>
        </p:spPr>
        <p:txBody>
          <a:bodyPr/>
          <a:lstStyle/>
          <a:p>
            <a:endParaRPr lang="en-US"/>
          </a:p>
        </p:txBody>
      </p:sp>
      <p:sp>
        <p:nvSpPr>
          <p:cNvPr id="32783" name="Line 15"/>
          <p:cNvSpPr>
            <a:spLocks noChangeShapeType="1"/>
          </p:cNvSpPr>
          <p:nvPr/>
        </p:nvSpPr>
        <p:spPr bwMode="auto">
          <a:xfrm>
            <a:off x="3124200" y="962025"/>
            <a:ext cx="0" cy="1905000"/>
          </a:xfrm>
          <a:prstGeom prst="line">
            <a:avLst/>
          </a:prstGeom>
          <a:noFill/>
          <a:ln w="3175">
            <a:solidFill>
              <a:schemeClr val="tx1"/>
            </a:solidFill>
            <a:prstDash val="lgDash"/>
            <a:round/>
            <a:headEnd/>
            <a:tailEnd/>
          </a:ln>
        </p:spPr>
        <p:txBody>
          <a:bodyPr/>
          <a:lstStyle/>
          <a:p>
            <a:endParaRPr lang="en-US"/>
          </a:p>
        </p:txBody>
      </p:sp>
      <p:sp>
        <p:nvSpPr>
          <p:cNvPr id="32784" name="Line 16"/>
          <p:cNvSpPr>
            <a:spLocks noChangeShapeType="1"/>
          </p:cNvSpPr>
          <p:nvPr/>
        </p:nvSpPr>
        <p:spPr bwMode="auto">
          <a:xfrm>
            <a:off x="3276600" y="962025"/>
            <a:ext cx="0" cy="1905000"/>
          </a:xfrm>
          <a:prstGeom prst="line">
            <a:avLst/>
          </a:prstGeom>
          <a:noFill/>
          <a:ln w="3175">
            <a:solidFill>
              <a:schemeClr val="tx1"/>
            </a:solidFill>
            <a:prstDash val="lgDash"/>
            <a:round/>
            <a:headEnd/>
            <a:tailEnd/>
          </a:ln>
        </p:spPr>
        <p:txBody>
          <a:bodyPr/>
          <a:lstStyle/>
          <a:p>
            <a:endParaRPr lang="en-US"/>
          </a:p>
        </p:txBody>
      </p:sp>
      <p:sp>
        <p:nvSpPr>
          <p:cNvPr id="32785" name="Line 17"/>
          <p:cNvSpPr>
            <a:spLocks noChangeShapeType="1"/>
          </p:cNvSpPr>
          <p:nvPr/>
        </p:nvSpPr>
        <p:spPr bwMode="auto">
          <a:xfrm>
            <a:off x="3429000" y="962025"/>
            <a:ext cx="0" cy="1905000"/>
          </a:xfrm>
          <a:prstGeom prst="line">
            <a:avLst/>
          </a:prstGeom>
          <a:noFill/>
          <a:ln w="3175">
            <a:solidFill>
              <a:schemeClr val="tx1"/>
            </a:solidFill>
            <a:prstDash val="lgDash"/>
            <a:round/>
            <a:headEnd/>
            <a:tailEnd/>
          </a:ln>
        </p:spPr>
        <p:txBody>
          <a:bodyPr/>
          <a:lstStyle/>
          <a:p>
            <a:endParaRPr lang="en-US"/>
          </a:p>
        </p:txBody>
      </p:sp>
      <p:sp>
        <p:nvSpPr>
          <p:cNvPr id="32786" name="Line 18"/>
          <p:cNvSpPr>
            <a:spLocks noChangeShapeType="1"/>
          </p:cNvSpPr>
          <p:nvPr/>
        </p:nvSpPr>
        <p:spPr bwMode="auto">
          <a:xfrm>
            <a:off x="3581400" y="962025"/>
            <a:ext cx="0" cy="1905000"/>
          </a:xfrm>
          <a:prstGeom prst="line">
            <a:avLst/>
          </a:prstGeom>
          <a:noFill/>
          <a:ln w="3175">
            <a:solidFill>
              <a:schemeClr val="tx1"/>
            </a:solidFill>
            <a:prstDash val="lgDash"/>
            <a:round/>
            <a:headEnd/>
            <a:tailEnd/>
          </a:ln>
        </p:spPr>
        <p:txBody>
          <a:bodyPr/>
          <a:lstStyle/>
          <a:p>
            <a:endParaRPr lang="en-US"/>
          </a:p>
        </p:txBody>
      </p:sp>
      <p:sp>
        <p:nvSpPr>
          <p:cNvPr id="32787" name="Line 19"/>
          <p:cNvSpPr>
            <a:spLocks noChangeShapeType="1"/>
          </p:cNvSpPr>
          <p:nvPr/>
        </p:nvSpPr>
        <p:spPr bwMode="auto">
          <a:xfrm>
            <a:off x="3733800" y="962025"/>
            <a:ext cx="0" cy="1905000"/>
          </a:xfrm>
          <a:prstGeom prst="line">
            <a:avLst/>
          </a:prstGeom>
          <a:noFill/>
          <a:ln w="3175">
            <a:solidFill>
              <a:schemeClr val="tx1"/>
            </a:solidFill>
            <a:prstDash val="lgDash"/>
            <a:round/>
            <a:headEnd/>
            <a:tailEnd/>
          </a:ln>
        </p:spPr>
        <p:txBody>
          <a:bodyPr/>
          <a:lstStyle/>
          <a:p>
            <a:endParaRPr lang="en-US"/>
          </a:p>
        </p:txBody>
      </p:sp>
      <p:sp>
        <p:nvSpPr>
          <p:cNvPr id="32788" name="Line 20"/>
          <p:cNvSpPr>
            <a:spLocks noChangeShapeType="1"/>
          </p:cNvSpPr>
          <p:nvPr/>
        </p:nvSpPr>
        <p:spPr bwMode="auto">
          <a:xfrm>
            <a:off x="3886200" y="962025"/>
            <a:ext cx="0" cy="1905000"/>
          </a:xfrm>
          <a:prstGeom prst="line">
            <a:avLst/>
          </a:prstGeom>
          <a:noFill/>
          <a:ln w="3175">
            <a:solidFill>
              <a:schemeClr val="tx1"/>
            </a:solidFill>
            <a:prstDash val="lgDash"/>
            <a:round/>
            <a:headEnd/>
            <a:tailEnd/>
          </a:ln>
        </p:spPr>
        <p:txBody>
          <a:bodyPr/>
          <a:lstStyle/>
          <a:p>
            <a:endParaRPr lang="en-US"/>
          </a:p>
        </p:txBody>
      </p:sp>
      <p:sp>
        <p:nvSpPr>
          <p:cNvPr id="32789" name="Line 21"/>
          <p:cNvSpPr>
            <a:spLocks noChangeShapeType="1"/>
          </p:cNvSpPr>
          <p:nvPr/>
        </p:nvSpPr>
        <p:spPr bwMode="auto">
          <a:xfrm>
            <a:off x="4038600" y="962025"/>
            <a:ext cx="0" cy="1905000"/>
          </a:xfrm>
          <a:prstGeom prst="line">
            <a:avLst/>
          </a:prstGeom>
          <a:noFill/>
          <a:ln w="3175">
            <a:solidFill>
              <a:schemeClr val="tx1"/>
            </a:solidFill>
            <a:prstDash val="lgDash"/>
            <a:round/>
            <a:headEnd/>
            <a:tailEnd/>
          </a:ln>
        </p:spPr>
        <p:txBody>
          <a:bodyPr/>
          <a:lstStyle/>
          <a:p>
            <a:endParaRPr lang="en-US"/>
          </a:p>
        </p:txBody>
      </p:sp>
      <p:sp>
        <p:nvSpPr>
          <p:cNvPr id="32790" name="Line 22"/>
          <p:cNvSpPr>
            <a:spLocks noChangeShapeType="1"/>
          </p:cNvSpPr>
          <p:nvPr/>
        </p:nvSpPr>
        <p:spPr bwMode="auto">
          <a:xfrm>
            <a:off x="1447800" y="3429000"/>
            <a:ext cx="0" cy="1905000"/>
          </a:xfrm>
          <a:prstGeom prst="line">
            <a:avLst/>
          </a:prstGeom>
          <a:noFill/>
          <a:ln w="19050">
            <a:solidFill>
              <a:schemeClr val="tx1"/>
            </a:solidFill>
            <a:round/>
            <a:headEnd type="triangle" w="med" len="med"/>
            <a:tailEnd/>
          </a:ln>
        </p:spPr>
        <p:txBody>
          <a:bodyPr/>
          <a:lstStyle/>
          <a:p>
            <a:endParaRPr lang="en-US"/>
          </a:p>
        </p:txBody>
      </p:sp>
      <p:sp>
        <p:nvSpPr>
          <p:cNvPr id="32791" name="Line 23"/>
          <p:cNvSpPr>
            <a:spLocks noChangeShapeType="1"/>
          </p:cNvSpPr>
          <p:nvPr/>
        </p:nvSpPr>
        <p:spPr bwMode="auto">
          <a:xfrm>
            <a:off x="914400" y="4800600"/>
            <a:ext cx="3276600" cy="0"/>
          </a:xfrm>
          <a:prstGeom prst="line">
            <a:avLst/>
          </a:prstGeom>
          <a:noFill/>
          <a:ln w="19050">
            <a:solidFill>
              <a:schemeClr val="tx1"/>
            </a:solidFill>
            <a:round/>
            <a:headEnd/>
            <a:tailEnd type="triangle" w="med" len="med"/>
          </a:ln>
        </p:spPr>
        <p:txBody>
          <a:bodyPr/>
          <a:lstStyle/>
          <a:p>
            <a:endParaRPr lang="en-US"/>
          </a:p>
        </p:txBody>
      </p:sp>
      <p:sp>
        <p:nvSpPr>
          <p:cNvPr id="32792" name="Line 24"/>
          <p:cNvSpPr>
            <a:spLocks noChangeShapeType="1"/>
          </p:cNvSpPr>
          <p:nvPr/>
        </p:nvSpPr>
        <p:spPr bwMode="auto">
          <a:xfrm>
            <a:off x="1600200" y="3429000"/>
            <a:ext cx="0" cy="1905000"/>
          </a:xfrm>
          <a:prstGeom prst="line">
            <a:avLst/>
          </a:prstGeom>
          <a:noFill/>
          <a:ln w="3175">
            <a:solidFill>
              <a:schemeClr val="tx1"/>
            </a:solidFill>
            <a:prstDash val="lgDash"/>
            <a:round/>
            <a:headEnd/>
            <a:tailEnd/>
          </a:ln>
        </p:spPr>
        <p:txBody>
          <a:bodyPr/>
          <a:lstStyle/>
          <a:p>
            <a:endParaRPr lang="en-US"/>
          </a:p>
        </p:txBody>
      </p:sp>
      <p:sp>
        <p:nvSpPr>
          <p:cNvPr id="32793" name="Line 25"/>
          <p:cNvSpPr>
            <a:spLocks noChangeShapeType="1"/>
          </p:cNvSpPr>
          <p:nvPr/>
        </p:nvSpPr>
        <p:spPr bwMode="auto">
          <a:xfrm>
            <a:off x="1752600" y="3429000"/>
            <a:ext cx="0" cy="1905000"/>
          </a:xfrm>
          <a:prstGeom prst="line">
            <a:avLst/>
          </a:prstGeom>
          <a:noFill/>
          <a:ln w="3175">
            <a:solidFill>
              <a:schemeClr val="tx1"/>
            </a:solidFill>
            <a:prstDash val="lgDash"/>
            <a:round/>
            <a:headEnd/>
            <a:tailEnd/>
          </a:ln>
        </p:spPr>
        <p:txBody>
          <a:bodyPr/>
          <a:lstStyle/>
          <a:p>
            <a:endParaRPr lang="en-US"/>
          </a:p>
        </p:txBody>
      </p:sp>
      <p:sp>
        <p:nvSpPr>
          <p:cNvPr id="32794" name="Line 26"/>
          <p:cNvSpPr>
            <a:spLocks noChangeShapeType="1"/>
          </p:cNvSpPr>
          <p:nvPr/>
        </p:nvSpPr>
        <p:spPr bwMode="auto">
          <a:xfrm>
            <a:off x="1905000" y="3429000"/>
            <a:ext cx="0" cy="1905000"/>
          </a:xfrm>
          <a:prstGeom prst="line">
            <a:avLst/>
          </a:prstGeom>
          <a:noFill/>
          <a:ln w="3175">
            <a:solidFill>
              <a:schemeClr val="tx1"/>
            </a:solidFill>
            <a:prstDash val="lgDash"/>
            <a:round/>
            <a:headEnd/>
            <a:tailEnd/>
          </a:ln>
        </p:spPr>
        <p:txBody>
          <a:bodyPr/>
          <a:lstStyle/>
          <a:p>
            <a:endParaRPr lang="en-US"/>
          </a:p>
        </p:txBody>
      </p:sp>
      <p:sp>
        <p:nvSpPr>
          <p:cNvPr id="32795" name="Line 27"/>
          <p:cNvSpPr>
            <a:spLocks noChangeShapeType="1"/>
          </p:cNvSpPr>
          <p:nvPr/>
        </p:nvSpPr>
        <p:spPr bwMode="auto">
          <a:xfrm>
            <a:off x="2057400" y="3429000"/>
            <a:ext cx="0" cy="1905000"/>
          </a:xfrm>
          <a:prstGeom prst="line">
            <a:avLst/>
          </a:prstGeom>
          <a:noFill/>
          <a:ln w="3175">
            <a:solidFill>
              <a:schemeClr val="tx1"/>
            </a:solidFill>
            <a:prstDash val="lgDash"/>
            <a:round/>
            <a:headEnd/>
            <a:tailEnd/>
          </a:ln>
        </p:spPr>
        <p:txBody>
          <a:bodyPr/>
          <a:lstStyle/>
          <a:p>
            <a:endParaRPr lang="en-US"/>
          </a:p>
        </p:txBody>
      </p:sp>
      <p:sp>
        <p:nvSpPr>
          <p:cNvPr id="32796" name="Line 28"/>
          <p:cNvSpPr>
            <a:spLocks noChangeShapeType="1"/>
          </p:cNvSpPr>
          <p:nvPr/>
        </p:nvSpPr>
        <p:spPr bwMode="auto">
          <a:xfrm>
            <a:off x="2209800" y="3429000"/>
            <a:ext cx="0" cy="1905000"/>
          </a:xfrm>
          <a:prstGeom prst="line">
            <a:avLst/>
          </a:prstGeom>
          <a:noFill/>
          <a:ln w="3175">
            <a:solidFill>
              <a:schemeClr val="tx1"/>
            </a:solidFill>
            <a:prstDash val="lgDash"/>
            <a:round/>
            <a:headEnd/>
            <a:tailEnd/>
          </a:ln>
        </p:spPr>
        <p:txBody>
          <a:bodyPr/>
          <a:lstStyle/>
          <a:p>
            <a:endParaRPr lang="en-US"/>
          </a:p>
        </p:txBody>
      </p:sp>
      <p:sp>
        <p:nvSpPr>
          <p:cNvPr id="32797" name="Line 29"/>
          <p:cNvSpPr>
            <a:spLocks noChangeShapeType="1"/>
          </p:cNvSpPr>
          <p:nvPr/>
        </p:nvSpPr>
        <p:spPr bwMode="auto">
          <a:xfrm>
            <a:off x="2362200" y="3429000"/>
            <a:ext cx="0" cy="1905000"/>
          </a:xfrm>
          <a:prstGeom prst="line">
            <a:avLst/>
          </a:prstGeom>
          <a:noFill/>
          <a:ln w="3175">
            <a:solidFill>
              <a:schemeClr val="tx1"/>
            </a:solidFill>
            <a:prstDash val="lgDash"/>
            <a:round/>
            <a:headEnd/>
            <a:tailEnd/>
          </a:ln>
        </p:spPr>
        <p:txBody>
          <a:bodyPr/>
          <a:lstStyle/>
          <a:p>
            <a:endParaRPr lang="en-US"/>
          </a:p>
        </p:txBody>
      </p:sp>
      <p:sp>
        <p:nvSpPr>
          <p:cNvPr id="32798" name="Line 30"/>
          <p:cNvSpPr>
            <a:spLocks noChangeShapeType="1"/>
          </p:cNvSpPr>
          <p:nvPr/>
        </p:nvSpPr>
        <p:spPr bwMode="auto">
          <a:xfrm>
            <a:off x="2514600" y="3429000"/>
            <a:ext cx="0" cy="1905000"/>
          </a:xfrm>
          <a:prstGeom prst="line">
            <a:avLst/>
          </a:prstGeom>
          <a:noFill/>
          <a:ln w="3175">
            <a:solidFill>
              <a:schemeClr val="tx1"/>
            </a:solidFill>
            <a:prstDash val="lgDash"/>
            <a:round/>
            <a:headEnd/>
            <a:tailEnd/>
          </a:ln>
        </p:spPr>
        <p:txBody>
          <a:bodyPr/>
          <a:lstStyle/>
          <a:p>
            <a:endParaRPr lang="en-US"/>
          </a:p>
        </p:txBody>
      </p:sp>
      <p:sp>
        <p:nvSpPr>
          <p:cNvPr id="32799" name="Line 31"/>
          <p:cNvSpPr>
            <a:spLocks noChangeShapeType="1"/>
          </p:cNvSpPr>
          <p:nvPr/>
        </p:nvSpPr>
        <p:spPr bwMode="auto">
          <a:xfrm>
            <a:off x="2667000" y="3429000"/>
            <a:ext cx="0" cy="1905000"/>
          </a:xfrm>
          <a:prstGeom prst="line">
            <a:avLst/>
          </a:prstGeom>
          <a:noFill/>
          <a:ln w="3175">
            <a:solidFill>
              <a:schemeClr val="tx1"/>
            </a:solidFill>
            <a:prstDash val="lgDash"/>
            <a:round/>
            <a:headEnd/>
            <a:tailEnd/>
          </a:ln>
        </p:spPr>
        <p:txBody>
          <a:bodyPr/>
          <a:lstStyle/>
          <a:p>
            <a:endParaRPr lang="en-US"/>
          </a:p>
        </p:txBody>
      </p:sp>
      <p:sp>
        <p:nvSpPr>
          <p:cNvPr id="32800" name="Line 32"/>
          <p:cNvSpPr>
            <a:spLocks noChangeShapeType="1"/>
          </p:cNvSpPr>
          <p:nvPr/>
        </p:nvSpPr>
        <p:spPr bwMode="auto">
          <a:xfrm>
            <a:off x="2819400" y="3429000"/>
            <a:ext cx="0" cy="1905000"/>
          </a:xfrm>
          <a:prstGeom prst="line">
            <a:avLst/>
          </a:prstGeom>
          <a:noFill/>
          <a:ln w="3175">
            <a:solidFill>
              <a:schemeClr val="tx1"/>
            </a:solidFill>
            <a:prstDash val="lgDash"/>
            <a:round/>
            <a:headEnd/>
            <a:tailEnd/>
          </a:ln>
        </p:spPr>
        <p:txBody>
          <a:bodyPr/>
          <a:lstStyle/>
          <a:p>
            <a:endParaRPr lang="en-US"/>
          </a:p>
        </p:txBody>
      </p:sp>
      <p:sp>
        <p:nvSpPr>
          <p:cNvPr id="32801" name="Line 33"/>
          <p:cNvSpPr>
            <a:spLocks noChangeShapeType="1"/>
          </p:cNvSpPr>
          <p:nvPr/>
        </p:nvSpPr>
        <p:spPr bwMode="auto">
          <a:xfrm>
            <a:off x="2971800" y="3429000"/>
            <a:ext cx="0" cy="1905000"/>
          </a:xfrm>
          <a:prstGeom prst="line">
            <a:avLst/>
          </a:prstGeom>
          <a:noFill/>
          <a:ln w="3175">
            <a:solidFill>
              <a:schemeClr val="tx1"/>
            </a:solidFill>
            <a:prstDash val="lgDash"/>
            <a:round/>
            <a:headEnd/>
            <a:tailEnd/>
          </a:ln>
        </p:spPr>
        <p:txBody>
          <a:bodyPr/>
          <a:lstStyle/>
          <a:p>
            <a:endParaRPr lang="en-US"/>
          </a:p>
        </p:txBody>
      </p:sp>
      <p:sp>
        <p:nvSpPr>
          <p:cNvPr id="32802" name="Line 34"/>
          <p:cNvSpPr>
            <a:spLocks noChangeShapeType="1"/>
          </p:cNvSpPr>
          <p:nvPr/>
        </p:nvSpPr>
        <p:spPr bwMode="auto">
          <a:xfrm>
            <a:off x="3124200" y="3429000"/>
            <a:ext cx="0" cy="1905000"/>
          </a:xfrm>
          <a:prstGeom prst="line">
            <a:avLst/>
          </a:prstGeom>
          <a:noFill/>
          <a:ln w="3175">
            <a:solidFill>
              <a:schemeClr val="tx1"/>
            </a:solidFill>
            <a:prstDash val="lgDash"/>
            <a:round/>
            <a:headEnd/>
            <a:tailEnd/>
          </a:ln>
        </p:spPr>
        <p:txBody>
          <a:bodyPr/>
          <a:lstStyle/>
          <a:p>
            <a:endParaRPr lang="en-US"/>
          </a:p>
        </p:txBody>
      </p:sp>
      <p:sp>
        <p:nvSpPr>
          <p:cNvPr id="32803" name="Line 35"/>
          <p:cNvSpPr>
            <a:spLocks noChangeShapeType="1"/>
          </p:cNvSpPr>
          <p:nvPr/>
        </p:nvSpPr>
        <p:spPr bwMode="auto">
          <a:xfrm>
            <a:off x="3276600" y="3429000"/>
            <a:ext cx="0" cy="1905000"/>
          </a:xfrm>
          <a:prstGeom prst="line">
            <a:avLst/>
          </a:prstGeom>
          <a:noFill/>
          <a:ln w="3175">
            <a:solidFill>
              <a:schemeClr val="tx1"/>
            </a:solidFill>
            <a:prstDash val="lgDash"/>
            <a:round/>
            <a:headEnd/>
            <a:tailEnd/>
          </a:ln>
        </p:spPr>
        <p:txBody>
          <a:bodyPr/>
          <a:lstStyle/>
          <a:p>
            <a:endParaRPr lang="en-US"/>
          </a:p>
        </p:txBody>
      </p:sp>
      <p:sp>
        <p:nvSpPr>
          <p:cNvPr id="32804" name="Line 36"/>
          <p:cNvSpPr>
            <a:spLocks noChangeShapeType="1"/>
          </p:cNvSpPr>
          <p:nvPr/>
        </p:nvSpPr>
        <p:spPr bwMode="auto">
          <a:xfrm>
            <a:off x="3429000" y="3429000"/>
            <a:ext cx="0" cy="1905000"/>
          </a:xfrm>
          <a:prstGeom prst="line">
            <a:avLst/>
          </a:prstGeom>
          <a:noFill/>
          <a:ln w="3175">
            <a:solidFill>
              <a:schemeClr val="tx1"/>
            </a:solidFill>
            <a:prstDash val="lgDash"/>
            <a:round/>
            <a:headEnd/>
            <a:tailEnd/>
          </a:ln>
        </p:spPr>
        <p:txBody>
          <a:bodyPr/>
          <a:lstStyle/>
          <a:p>
            <a:endParaRPr lang="en-US"/>
          </a:p>
        </p:txBody>
      </p:sp>
      <p:sp>
        <p:nvSpPr>
          <p:cNvPr id="32805" name="Line 37"/>
          <p:cNvSpPr>
            <a:spLocks noChangeShapeType="1"/>
          </p:cNvSpPr>
          <p:nvPr/>
        </p:nvSpPr>
        <p:spPr bwMode="auto">
          <a:xfrm>
            <a:off x="3581400" y="3429000"/>
            <a:ext cx="0" cy="1905000"/>
          </a:xfrm>
          <a:prstGeom prst="line">
            <a:avLst/>
          </a:prstGeom>
          <a:noFill/>
          <a:ln w="3175">
            <a:solidFill>
              <a:schemeClr val="tx1"/>
            </a:solidFill>
            <a:prstDash val="lgDash"/>
            <a:round/>
            <a:headEnd/>
            <a:tailEnd/>
          </a:ln>
        </p:spPr>
        <p:txBody>
          <a:bodyPr/>
          <a:lstStyle/>
          <a:p>
            <a:endParaRPr lang="en-US"/>
          </a:p>
        </p:txBody>
      </p:sp>
      <p:sp>
        <p:nvSpPr>
          <p:cNvPr id="32806" name="Line 38"/>
          <p:cNvSpPr>
            <a:spLocks noChangeShapeType="1"/>
          </p:cNvSpPr>
          <p:nvPr/>
        </p:nvSpPr>
        <p:spPr bwMode="auto">
          <a:xfrm>
            <a:off x="3733800" y="3429000"/>
            <a:ext cx="0" cy="1905000"/>
          </a:xfrm>
          <a:prstGeom prst="line">
            <a:avLst/>
          </a:prstGeom>
          <a:noFill/>
          <a:ln w="3175">
            <a:solidFill>
              <a:schemeClr val="tx1"/>
            </a:solidFill>
            <a:prstDash val="lgDash"/>
            <a:round/>
            <a:headEnd/>
            <a:tailEnd/>
          </a:ln>
        </p:spPr>
        <p:txBody>
          <a:bodyPr/>
          <a:lstStyle/>
          <a:p>
            <a:endParaRPr lang="en-US"/>
          </a:p>
        </p:txBody>
      </p:sp>
      <p:sp>
        <p:nvSpPr>
          <p:cNvPr id="32807" name="Line 39"/>
          <p:cNvSpPr>
            <a:spLocks noChangeShapeType="1"/>
          </p:cNvSpPr>
          <p:nvPr/>
        </p:nvSpPr>
        <p:spPr bwMode="auto">
          <a:xfrm>
            <a:off x="3886200" y="3429000"/>
            <a:ext cx="0" cy="1905000"/>
          </a:xfrm>
          <a:prstGeom prst="line">
            <a:avLst/>
          </a:prstGeom>
          <a:noFill/>
          <a:ln w="3175">
            <a:solidFill>
              <a:schemeClr val="tx1"/>
            </a:solidFill>
            <a:prstDash val="lgDash"/>
            <a:round/>
            <a:headEnd/>
            <a:tailEnd/>
          </a:ln>
        </p:spPr>
        <p:txBody>
          <a:bodyPr/>
          <a:lstStyle/>
          <a:p>
            <a:endParaRPr lang="en-US"/>
          </a:p>
        </p:txBody>
      </p:sp>
      <p:sp>
        <p:nvSpPr>
          <p:cNvPr id="32808" name="Line 40"/>
          <p:cNvSpPr>
            <a:spLocks noChangeShapeType="1"/>
          </p:cNvSpPr>
          <p:nvPr/>
        </p:nvSpPr>
        <p:spPr bwMode="auto">
          <a:xfrm>
            <a:off x="4038600" y="3429000"/>
            <a:ext cx="0" cy="1905000"/>
          </a:xfrm>
          <a:prstGeom prst="line">
            <a:avLst/>
          </a:prstGeom>
          <a:noFill/>
          <a:ln w="3175">
            <a:solidFill>
              <a:schemeClr val="tx1"/>
            </a:solidFill>
            <a:prstDash val="lgDash"/>
            <a:round/>
            <a:headEnd/>
            <a:tailEnd/>
          </a:ln>
        </p:spPr>
        <p:txBody>
          <a:bodyPr/>
          <a:lstStyle/>
          <a:p>
            <a:endParaRPr lang="en-US"/>
          </a:p>
        </p:txBody>
      </p:sp>
      <p:sp>
        <p:nvSpPr>
          <p:cNvPr id="32809" name="Line 41"/>
          <p:cNvSpPr>
            <a:spLocks noChangeShapeType="1"/>
          </p:cNvSpPr>
          <p:nvPr/>
        </p:nvSpPr>
        <p:spPr bwMode="auto">
          <a:xfrm>
            <a:off x="1371600" y="1600200"/>
            <a:ext cx="2743200" cy="0"/>
          </a:xfrm>
          <a:prstGeom prst="line">
            <a:avLst/>
          </a:prstGeom>
          <a:noFill/>
          <a:ln w="3175">
            <a:solidFill>
              <a:schemeClr val="tx1"/>
            </a:solidFill>
            <a:prstDash val="lgDash"/>
            <a:round/>
            <a:headEnd/>
            <a:tailEnd/>
          </a:ln>
        </p:spPr>
        <p:txBody>
          <a:bodyPr/>
          <a:lstStyle/>
          <a:p>
            <a:endParaRPr lang="en-US"/>
          </a:p>
        </p:txBody>
      </p:sp>
      <p:sp>
        <p:nvSpPr>
          <p:cNvPr id="32810" name="Line 42"/>
          <p:cNvSpPr>
            <a:spLocks noChangeShapeType="1"/>
          </p:cNvSpPr>
          <p:nvPr/>
        </p:nvSpPr>
        <p:spPr bwMode="auto">
          <a:xfrm>
            <a:off x="1371600" y="1219200"/>
            <a:ext cx="2743200" cy="0"/>
          </a:xfrm>
          <a:prstGeom prst="line">
            <a:avLst/>
          </a:prstGeom>
          <a:noFill/>
          <a:ln w="3175">
            <a:solidFill>
              <a:schemeClr val="tx1"/>
            </a:solidFill>
            <a:prstDash val="lgDash"/>
            <a:round/>
            <a:headEnd/>
            <a:tailEnd/>
          </a:ln>
        </p:spPr>
        <p:txBody>
          <a:bodyPr/>
          <a:lstStyle/>
          <a:p>
            <a:endParaRPr lang="en-US"/>
          </a:p>
        </p:txBody>
      </p:sp>
      <p:sp>
        <p:nvSpPr>
          <p:cNvPr id="32811" name="Line 43"/>
          <p:cNvSpPr>
            <a:spLocks noChangeShapeType="1"/>
          </p:cNvSpPr>
          <p:nvPr/>
        </p:nvSpPr>
        <p:spPr bwMode="auto">
          <a:xfrm>
            <a:off x="1371600" y="1981200"/>
            <a:ext cx="2743200" cy="0"/>
          </a:xfrm>
          <a:prstGeom prst="line">
            <a:avLst/>
          </a:prstGeom>
          <a:noFill/>
          <a:ln w="3175">
            <a:solidFill>
              <a:schemeClr val="tx1"/>
            </a:solidFill>
            <a:prstDash val="lgDash"/>
            <a:round/>
            <a:headEnd/>
            <a:tailEnd/>
          </a:ln>
        </p:spPr>
        <p:txBody>
          <a:bodyPr/>
          <a:lstStyle/>
          <a:p>
            <a:endParaRPr lang="en-US"/>
          </a:p>
        </p:txBody>
      </p:sp>
      <p:sp>
        <p:nvSpPr>
          <p:cNvPr id="32812" name="Line 44"/>
          <p:cNvSpPr>
            <a:spLocks noChangeShapeType="1"/>
          </p:cNvSpPr>
          <p:nvPr/>
        </p:nvSpPr>
        <p:spPr bwMode="auto">
          <a:xfrm>
            <a:off x="1371600" y="2667000"/>
            <a:ext cx="2743200" cy="0"/>
          </a:xfrm>
          <a:prstGeom prst="line">
            <a:avLst/>
          </a:prstGeom>
          <a:noFill/>
          <a:ln w="3175">
            <a:solidFill>
              <a:schemeClr val="tx1"/>
            </a:solidFill>
            <a:prstDash val="lgDash"/>
            <a:round/>
            <a:headEnd/>
            <a:tailEnd/>
          </a:ln>
        </p:spPr>
        <p:txBody>
          <a:bodyPr/>
          <a:lstStyle/>
          <a:p>
            <a:endParaRPr lang="en-US"/>
          </a:p>
        </p:txBody>
      </p:sp>
      <p:sp>
        <p:nvSpPr>
          <p:cNvPr id="32813" name="Line 45"/>
          <p:cNvSpPr>
            <a:spLocks noChangeShapeType="1"/>
          </p:cNvSpPr>
          <p:nvPr/>
        </p:nvSpPr>
        <p:spPr bwMode="auto">
          <a:xfrm>
            <a:off x="1371600" y="4038600"/>
            <a:ext cx="2743200" cy="0"/>
          </a:xfrm>
          <a:prstGeom prst="line">
            <a:avLst/>
          </a:prstGeom>
          <a:noFill/>
          <a:ln w="3175">
            <a:solidFill>
              <a:schemeClr val="tx1"/>
            </a:solidFill>
            <a:prstDash val="lgDash"/>
            <a:round/>
            <a:headEnd/>
            <a:tailEnd/>
          </a:ln>
        </p:spPr>
        <p:txBody>
          <a:bodyPr/>
          <a:lstStyle/>
          <a:p>
            <a:endParaRPr lang="en-US"/>
          </a:p>
        </p:txBody>
      </p:sp>
      <p:sp>
        <p:nvSpPr>
          <p:cNvPr id="32814" name="Line 46"/>
          <p:cNvSpPr>
            <a:spLocks noChangeShapeType="1"/>
          </p:cNvSpPr>
          <p:nvPr/>
        </p:nvSpPr>
        <p:spPr bwMode="auto">
          <a:xfrm>
            <a:off x="1371600" y="3657600"/>
            <a:ext cx="2743200" cy="0"/>
          </a:xfrm>
          <a:prstGeom prst="line">
            <a:avLst/>
          </a:prstGeom>
          <a:noFill/>
          <a:ln w="3175">
            <a:solidFill>
              <a:schemeClr val="tx1"/>
            </a:solidFill>
            <a:prstDash val="lgDash"/>
            <a:round/>
            <a:headEnd/>
            <a:tailEnd/>
          </a:ln>
        </p:spPr>
        <p:txBody>
          <a:bodyPr/>
          <a:lstStyle/>
          <a:p>
            <a:endParaRPr lang="en-US"/>
          </a:p>
        </p:txBody>
      </p:sp>
      <p:sp>
        <p:nvSpPr>
          <p:cNvPr id="32815" name="Line 47"/>
          <p:cNvSpPr>
            <a:spLocks noChangeShapeType="1"/>
          </p:cNvSpPr>
          <p:nvPr/>
        </p:nvSpPr>
        <p:spPr bwMode="auto">
          <a:xfrm>
            <a:off x="1371600" y="4419600"/>
            <a:ext cx="2743200" cy="0"/>
          </a:xfrm>
          <a:prstGeom prst="line">
            <a:avLst/>
          </a:prstGeom>
          <a:noFill/>
          <a:ln w="3175">
            <a:solidFill>
              <a:schemeClr val="tx1"/>
            </a:solidFill>
            <a:prstDash val="lgDash"/>
            <a:round/>
            <a:headEnd/>
            <a:tailEnd/>
          </a:ln>
        </p:spPr>
        <p:txBody>
          <a:bodyPr/>
          <a:lstStyle/>
          <a:p>
            <a:endParaRPr lang="en-US"/>
          </a:p>
        </p:txBody>
      </p:sp>
      <p:sp>
        <p:nvSpPr>
          <p:cNvPr id="32816" name="Line 48"/>
          <p:cNvSpPr>
            <a:spLocks noChangeShapeType="1"/>
          </p:cNvSpPr>
          <p:nvPr/>
        </p:nvSpPr>
        <p:spPr bwMode="auto">
          <a:xfrm>
            <a:off x="1371600" y="5105400"/>
            <a:ext cx="2743200" cy="0"/>
          </a:xfrm>
          <a:prstGeom prst="line">
            <a:avLst/>
          </a:prstGeom>
          <a:noFill/>
          <a:ln w="3175">
            <a:solidFill>
              <a:schemeClr val="tx1"/>
            </a:solidFill>
            <a:prstDash val="lgDash"/>
            <a:round/>
            <a:headEnd/>
            <a:tailEnd/>
          </a:ln>
        </p:spPr>
        <p:txBody>
          <a:bodyPr/>
          <a:lstStyle/>
          <a:p>
            <a:endParaRPr lang="en-US"/>
          </a:p>
        </p:txBody>
      </p:sp>
      <p:grpSp>
        <p:nvGrpSpPr>
          <p:cNvPr id="32817" name="Group 49"/>
          <p:cNvGrpSpPr>
            <a:grpSpLocks/>
          </p:cNvGrpSpPr>
          <p:nvPr/>
        </p:nvGrpSpPr>
        <p:grpSpPr bwMode="auto">
          <a:xfrm>
            <a:off x="1409700" y="1019175"/>
            <a:ext cx="2705100" cy="1682750"/>
            <a:chOff x="888" y="642"/>
            <a:chExt cx="1704" cy="1060"/>
          </a:xfrm>
        </p:grpSpPr>
        <p:sp>
          <p:nvSpPr>
            <p:cNvPr id="32856" name="Rectangle 50"/>
            <p:cNvSpPr>
              <a:spLocks noChangeArrowheads="1"/>
            </p:cNvSpPr>
            <p:nvPr/>
          </p:nvSpPr>
          <p:spPr bwMode="auto">
            <a:xfrm>
              <a:off x="888" y="144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7" name="Rectangle 51"/>
            <p:cNvSpPr>
              <a:spLocks noChangeArrowheads="1"/>
            </p:cNvSpPr>
            <p:nvPr/>
          </p:nvSpPr>
          <p:spPr bwMode="auto">
            <a:xfrm>
              <a:off x="1750" y="9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8" name="Rectangle 52"/>
            <p:cNvSpPr>
              <a:spLocks noChangeArrowheads="1"/>
            </p:cNvSpPr>
            <p:nvPr/>
          </p:nvSpPr>
          <p:spPr bwMode="auto">
            <a:xfrm>
              <a:off x="1656"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59" name="Rectangle 53"/>
            <p:cNvSpPr>
              <a:spLocks noChangeArrowheads="1"/>
            </p:cNvSpPr>
            <p:nvPr/>
          </p:nvSpPr>
          <p:spPr bwMode="auto">
            <a:xfrm>
              <a:off x="1558" y="13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0" name="Rectangle 54"/>
            <p:cNvSpPr>
              <a:spLocks noChangeArrowheads="1"/>
            </p:cNvSpPr>
            <p:nvPr/>
          </p:nvSpPr>
          <p:spPr bwMode="auto">
            <a:xfrm>
              <a:off x="1462" y="15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1" name="Rectangle 55"/>
            <p:cNvSpPr>
              <a:spLocks noChangeArrowheads="1"/>
            </p:cNvSpPr>
            <p:nvPr/>
          </p:nvSpPr>
          <p:spPr bwMode="auto">
            <a:xfrm>
              <a:off x="1368" y="165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2" name="Rectangle 56"/>
            <p:cNvSpPr>
              <a:spLocks noChangeArrowheads="1"/>
            </p:cNvSpPr>
            <p:nvPr/>
          </p:nvSpPr>
          <p:spPr bwMode="auto">
            <a:xfrm>
              <a:off x="1176" y="133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3" name="Rectangle 57"/>
            <p:cNvSpPr>
              <a:spLocks noChangeArrowheads="1"/>
            </p:cNvSpPr>
            <p:nvPr/>
          </p:nvSpPr>
          <p:spPr bwMode="auto">
            <a:xfrm>
              <a:off x="1078"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4" name="Rectangle 58"/>
            <p:cNvSpPr>
              <a:spLocks noChangeArrowheads="1"/>
            </p:cNvSpPr>
            <p:nvPr/>
          </p:nvSpPr>
          <p:spPr bwMode="auto">
            <a:xfrm>
              <a:off x="1270" y="1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5" name="Rectangle 59"/>
            <p:cNvSpPr>
              <a:spLocks noChangeArrowheads="1"/>
            </p:cNvSpPr>
            <p:nvPr/>
          </p:nvSpPr>
          <p:spPr bwMode="auto">
            <a:xfrm>
              <a:off x="984"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6" name="Rectangle 60"/>
            <p:cNvSpPr>
              <a:spLocks noChangeArrowheads="1"/>
            </p:cNvSpPr>
            <p:nvPr/>
          </p:nvSpPr>
          <p:spPr bwMode="auto">
            <a:xfrm>
              <a:off x="2134" y="7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7" name="Rectangle 61"/>
            <p:cNvSpPr>
              <a:spLocks noChangeArrowheads="1"/>
            </p:cNvSpPr>
            <p:nvPr/>
          </p:nvSpPr>
          <p:spPr bwMode="auto">
            <a:xfrm>
              <a:off x="2038"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8" name="Rectangle 62"/>
            <p:cNvSpPr>
              <a:spLocks noChangeArrowheads="1"/>
            </p:cNvSpPr>
            <p:nvPr/>
          </p:nvSpPr>
          <p:spPr bwMode="auto">
            <a:xfrm>
              <a:off x="1942"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69" name="Rectangle 63"/>
            <p:cNvSpPr>
              <a:spLocks noChangeArrowheads="1"/>
            </p:cNvSpPr>
            <p:nvPr/>
          </p:nvSpPr>
          <p:spPr bwMode="auto">
            <a:xfrm>
              <a:off x="2328"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70" name="Rectangle 64"/>
            <p:cNvSpPr>
              <a:spLocks noChangeArrowheads="1"/>
            </p:cNvSpPr>
            <p:nvPr/>
          </p:nvSpPr>
          <p:spPr bwMode="auto">
            <a:xfrm>
              <a:off x="2427"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71" name="Rectangle 65"/>
            <p:cNvSpPr>
              <a:spLocks noChangeArrowheads="1"/>
            </p:cNvSpPr>
            <p:nvPr/>
          </p:nvSpPr>
          <p:spPr bwMode="auto">
            <a:xfrm>
              <a:off x="2232" y="8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72" name="Rectangle 66"/>
            <p:cNvSpPr>
              <a:spLocks noChangeArrowheads="1"/>
            </p:cNvSpPr>
            <p:nvPr/>
          </p:nvSpPr>
          <p:spPr bwMode="auto">
            <a:xfrm>
              <a:off x="1848" y="7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873" name="Freeform 67"/>
            <p:cNvSpPr>
              <a:spLocks/>
            </p:cNvSpPr>
            <p:nvPr/>
          </p:nvSpPr>
          <p:spPr bwMode="auto">
            <a:xfrm>
              <a:off x="912" y="648"/>
              <a:ext cx="1680" cy="1032"/>
            </a:xfrm>
            <a:custGeom>
              <a:avLst/>
              <a:gdLst>
                <a:gd name="T0" fmla="*/ 0 w 1680"/>
                <a:gd name="T1" fmla="*/ 840 h 1032"/>
                <a:gd name="T2" fmla="*/ 96 w 1680"/>
                <a:gd name="T3" fmla="*/ 600 h 1032"/>
                <a:gd name="T4" fmla="*/ 192 w 1680"/>
                <a:gd name="T5" fmla="*/ 600 h 1032"/>
                <a:gd name="T6" fmla="*/ 288 w 1680"/>
                <a:gd name="T7" fmla="*/ 744 h 1032"/>
                <a:gd name="T8" fmla="*/ 384 w 1680"/>
                <a:gd name="T9" fmla="*/ 936 h 1032"/>
                <a:gd name="T10" fmla="*/ 480 w 1680"/>
                <a:gd name="T11" fmla="*/ 1032 h 1032"/>
                <a:gd name="T12" fmla="*/ 576 w 1680"/>
                <a:gd name="T13" fmla="*/ 936 h 1032"/>
                <a:gd name="T14" fmla="*/ 672 w 1680"/>
                <a:gd name="T15" fmla="*/ 696 h 1032"/>
                <a:gd name="T16" fmla="*/ 768 w 1680"/>
                <a:gd name="T17" fmla="*/ 600 h 1032"/>
                <a:gd name="T18" fmla="*/ 960 w 1680"/>
                <a:gd name="T19" fmla="*/ 120 h 1032"/>
                <a:gd name="T20" fmla="*/ 1152 w 1680"/>
                <a:gd name="T21" fmla="*/ 24 h 1032"/>
                <a:gd name="T22" fmla="*/ 1344 w 1680"/>
                <a:gd name="T23" fmla="*/ 264 h 1032"/>
                <a:gd name="T24" fmla="*/ 1440 w 1680"/>
                <a:gd name="T25" fmla="*/ 360 h 1032"/>
                <a:gd name="T26" fmla="*/ 1584 w 1680"/>
                <a:gd name="T27" fmla="*/ 360 h 1032"/>
                <a:gd name="T28" fmla="*/ 1680 w 1680"/>
                <a:gd name="T29" fmla="*/ 312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0"/>
                <a:gd name="T46" fmla="*/ 0 h 1032"/>
                <a:gd name="T47" fmla="*/ 1680 w 1680"/>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0" h="1032">
                  <a:moveTo>
                    <a:pt x="0" y="840"/>
                  </a:moveTo>
                  <a:cubicBezTo>
                    <a:pt x="32" y="740"/>
                    <a:pt x="64" y="640"/>
                    <a:pt x="96" y="600"/>
                  </a:cubicBezTo>
                  <a:cubicBezTo>
                    <a:pt x="128" y="560"/>
                    <a:pt x="160" y="576"/>
                    <a:pt x="192" y="600"/>
                  </a:cubicBezTo>
                  <a:cubicBezTo>
                    <a:pt x="224" y="624"/>
                    <a:pt x="256" y="688"/>
                    <a:pt x="288" y="744"/>
                  </a:cubicBezTo>
                  <a:cubicBezTo>
                    <a:pt x="320" y="800"/>
                    <a:pt x="352" y="888"/>
                    <a:pt x="384" y="936"/>
                  </a:cubicBezTo>
                  <a:cubicBezTo>
                    <a:pt x="416" y="984"/>
                    <a:pt x="448" y="1032"/>
                    <a:pt x="480" y="1032"/>
                  </a:cubicBezTo>
                  <a:cubicBezTo>
                    <a:pt x="512" y="1032"/>
                    <a:pt x="544" y="992"/>
                    <a:pt x="576" y="936"/>
                  </a:cubicBezTo>
                  <a:cubicBezTo>
                    <a:pt x="608" y="880"/>
                    <a:pt x="640" y="752"/>
                    <a:pt x="672" y="696"/>
                  </a:cubicBezTo>
                  <a:cubicBezTo>
                    <a:pt x="704" y="640"/>
                    <a:pt x="720" y="696"/>
                    <a:pt x="768" y="600"/>
                  </a:cubicBezTo>
                  <a:cubicBezTo>
                    <a:pt x="816" y="504"/>
                    <a:pt x="896" y="216"/>
                    <a:pt x="960" y="120"/>
                  </a:cubicBezTo>
                  <a:cubicBezTo>
                    <a:pt x="1024" y="24"/>
                    <a:pt x="1088" y="0"/>
                    <a:pt x="1152" y="24"/>
                  </a:cubicBezTo>
                  <a:cubicBezTo>
                    <a:pt x="1216" y="48"/>
                    <a:pt x="1296" y="208"/>
                    <a:pt x="1344" y="264"/>
                  </a:cubicBezTo>
                  <a:cubicBezTo>
                    <a:pt x="1392" y="320"/>
                    <a:pt x="1400" y="344"/>
                    <a:pt x="1440" y="360"/>
                  </a:cubicBezTo>
                  <a:cubicBezTo>
                    <a:pt x="1480" y="376"/>
                    <a:pt x="1544" y="368"/>
                    <a:pt x="1584" y="360"/>
                  </a:cubicBezTo>
                  <a:cubicBezTo>
                    <a:pt x="1624" y="352"/>
                    <a:pt x="1664" y="320"/>
                    <a:pt x="1680" y="312"/>
                  </a:cubicBezTo>
                </a:path>
              </a:pathLst>
            </a:custGeom>
            <a:noFill/>
            <a:ln w="22225">
              <a:solidFill>
                <a:schemeClr val="tx1"/>
              </a:solidFill>
              <a:round/>
              <a:headEnd/>
              <a:tailEnd/>
            </a:ln>
          </p:spPr>
          <p:txBody>
            <a:bodyPr/>
            <a:lstStyle/>
            <a:p>
              <a:endParaRPr lang="en-US"/>
            </a:p>
          </p:txBody>
        </p:sp>
      </p:grpSp>
      <p:sp>
        <p:nvSpPr>
          <p:cNvPr id="32818" name="Text Box 69"/>
          <p:cNvSpPr txBox="1">
            <a:spLocks noChangeArrowheads="1"/>
          </p:cNvSpPr>
          <p:nvPr/>
        </p:nvSpPr>
        <p:spPr bwMode="auto">
          <a:xfrm>
            <a:off x="1143000" y="838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x</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2819" name="Text Box 70"/>
          <p:cNvSpPr txBox="1">
            <a:spLocks noChangeArrowheads="1"/>
          </p:cNvSpPr>
          <p:nvPr/>
        </p:nvSpPr>
        <p:spPr bwMode="auto">
          <a:xfrm>
            <a:off x="1066800" y="33528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y</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2820" name="Text Box 71"/>
          <p:cNvSpPr txBox="1">
            <a:spLocks noChangeArrowheads="1"/>
          </p:cNvSpPr>
          <p:nvPr/>
        </p:nvSpPr>
        <p:spPr bwMode="auto">
          <a:xfrm>
            <a:off x="4114800" y="2362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2821" name="Text Box 72"/>
          <p:cNvSpPr txBox="1">
            <a:spLocks noChangeArrowheads="1"/>
          </p:cNvSpPr>
          <p:nvPr/>
        </p:nvSpPr>
        <p:spPr bwMode="auto">
          <a:xfrm>
            <a:off x="4114800" y="48006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2822" name="Rectangle 73"/>
          <p:cNvSpPr>
            <a:spLocks noChangeArrowheads="1"/>
          </p:cNvSpPr>
          <p:nvPr/>
        </p:nvSpPr>
        <p:spPr bwMode="auto">
          <a:xfrm>
            <a:off x="1409700" y="4756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3" name="Rectangle 74"/>
          <p:cNvSpPr>
            <a:spLocks noChangeArrowheads="1"/>
          </p:cNvSpPr>
          <p:nvPr/>
        </p:nvSpPr>
        <p:spPr bwMode="auto">
          <a:xfrm>
            <a:off x="2778125" y="42989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4" name="Rectangle 75"/>
          <p:cNvSpPr>
            <a:spLocks noChangeArrowheads="1"/>
          </p:cNvSpPr>
          <p:nvPr/>
        </p:nvSpPr>
        <p:spPr bwMode="auto">
          <a:xfrm>
            <a:off x="2628900" y="4629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5" name="Rectangle 76"/>
          <p:cNvSpPr>
            <a:spLocks noChangeArrowheads="1"/>
          </p:cNvSpPr>
          <p:nvPr/>
        </p:nvSpPr>
        <p:spPr bwMode="auto">
          <a:xfrm>
            <a:off x="2473325" y="48545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6" name="Rectangle 77"/>
          <p:cNvSpPr>
            <a:spLocks noChangeArrowheads="1"/>
          </p:cNvSpPr>
          <p:nvPr/>
        </p:nvSpPr>
        <p:spPr bwMode="auto">
          <a:xfrm>
            <a:off x="2320925" y="4924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7" name="Rectangle 78"/>
          <p:cNvSpPr>
            <a:spLocks noChangeArrowheads="1"/>
          </p:cNvSpPr>
          <p:nvPr/>
        </p:nvSpPr>
        <p:spPr bwMode="auto">
          <a:xfrm>
            <a:off x="2174875" y="48577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8" name="Rectangle 79"/>
          <p:cNvSpPr>
            <a:spLocks noChangeArrowheads="1"/>
          </p:cNvSpPr>
          <p:nvPr/>
        </p:nvSpPr>
        <p:spPr bwMode="auto">
          <a:xfrm>
            <a:off x="1863725" y="4503738"/>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29" name="Rectangle 80"/>
          <p:cNvSpPr>
            <a:spLocks noChangeArrowheads="1"/>
          </p:cNvSpPr>
          <p:nvPr/>
        </p:nvSpPr>
        <p:spPr bwMode="auto">
          <a:xfrm>
            <a:off x="1714500" y="454660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0" name="Rectangle 81"/>
          <p:cNvSpPr>
            <a:spLocks noChangeArrowheads="1"/>
          </p:cNvSpPr>
          <p:nvPr/>
        </p:nvSpPr>
        <p:spPr bwMode="auto">
          <a:xfrm>
            <a:off x="2019300" y="4633913"/>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1" name="Rectangle 82"/>
          <p:cNvSpPr>
            <a:spLocks noChangeArrowheads="1"/>
          </p:cNvSpPr>
          <p:nvPr/>
        </p:nvSpPr>
        <p:spPr bwMode="auto">
          <a:xfrm>
            <a:off x="1557338" y="4638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2" name="Rectangle 83"/>
          <p:cNvSpPr>
            <a:spLocks noChangeArrowheads="1"/>
          </p:cNvSpPr>
          <p:nvPr/>
        </p:nvSpPr>
        <p:spPr bwMode="auto">
          <a:xfrm>
            <a:off x="3387725" y="3527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3" name="Rectangle 84"/>
          <p:cNvSpPr>
            <a:spLocks noChangeArrowheads="1"/>
          </p:cNvSpPr>
          <p:nvPr/>
        </p:nvSpPr>
        <p:spPr bwMode="auto">
          <a:xfrm>
            <a:off x="3238500" y="3527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4" name="Rectangle 85"/>
          <p:cNvSpPr>
            <a:spLocks noChangeArrowheads="1"/>
          </p:cNvSpPr>
          <p:nvPr/>
        </p:nvSpPr>
        <p:spPr bwMode="auto">
          <a:xfrm>
            <a:off x="3081338" y="37020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5" name="Rectangle 86"/>
          <p:cNvSpPr>
            <a:spLocks noChangeArrowheads="1"/>
          </p:cNvSpPr>
          <p:nvPr/>
        </p:nvSpPr>
        <p:spPr bwMode="auto">
          <a:xfrm>
            <a:off x="3690938" y="38036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6" name="Rectangle 87"/>
          <p:cNvSpPr>
            <a:spLocks noChangeArrowheads="1"/>
          </p:cNvSpPr>
          <p:nvPr/>
        </p:nvSpPr>
        <p:spPr bwMode="auto">
          <a:xfrm>
            <a:off x="3843338" y="3922713"/>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7" name="Rectangle 88"/>
          <p:cNvSpPr>
            <a:spLocks noChangeArrowheads="1"/>
          </p:cNvSpPr>
          <p:nvPr/>
        </p:nvSpPr>
        <p:spPr bwMode="auto">
          <a:xfrm>
            <a:off x="3540125" y="3622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8" name="Rectangle 89"/>
          <p:cNvSpPr>
            <a:spLocks noChangeArrowheads="1"/>
          </p:cNvSpPr>
          <p:nvPr/>
        </p:nvSpPr>
        <p:spPr bwMode="auto">
          <a:xfrm>
            <a:off x="2933700" y="39973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839" name="Text Box 92"/>
          <p:cNvSpPr txBox="1">
            <a:spLocks noChangeArrowheads="1"/>
          </p:cNvSpPr>
          <p:nvPr/>
        </p:nvSpPr>
        <p:spPr bwMode="auto">
          <a:xfrm>
            <a:off x="4572000" y="3886200"/>
            <a:ext cx="3581400" cy="215444"/>
          </a:xfrm>
          <a:prstGeom prst="rect">
            <a:avLst/>
          </a:prstGeom>
          <a:noFill/>
          <a:ln w="9525">
            <a:noFill/>
            <a:miter lim="800000"/>
            <a:headEnd/>
            <a:tailEnd/>
          </a:ln>
        </p:spPr>
        <p:txBody>
          <a:bodyPr lIns="0" tIns="0" rIns="0" bIns="0">
            <a:spAutoFit/>
          </a:bodyPr>
          <a:lstStyle/>
          <a:p>
            <a:pPr>
              <a:spcBef>
                <a:spcPct val="50000"/>
              </a:spcBef>
            </a:pPr>
            <a:r>
              <a:rPr lang="sr-Latn-CS" sz="1400" b="1" i="1" dirty="0">
                <a:latin typeface="Times New Roman" pitchFamily="18" charset="0"/>
              </a:rPr>
              <a:t>y</a:t>
            </a:r>
            <a:r>
              <a:rPr lang="en-US" sz="1400" dirty="0">
                <a:latin typeface="Times New Roman" pitchFamily="18" charset="0"/>
              </a:rPr>
              <a:t>[</a:t>
            </a:r>
            <a:r>
              <a:rPr lang="sr-Latn-CS" sz="1400" dirty="0">
                <a:latin typeface="Times New Roman" pitchFamily="18" charset="0"/>
              </a:rPr>
              <a:t>2</a:t>
            </a:r>
            <a:r>
              <a:rPr lang="en-US" sz="1400" dirty="0">
                <a:latin typeface="Times New Roman" pitchFamily="18" charset="0"/>
              </a:rPr>
              <a:t>]</a:t>
            </a:r>
            <a:r>
              <a:rPr lang="sr-Latn-CS" sz="1400" dirty="0">
                <a:latin typeface="Times New Roman" pitchFamily="18" charset="0"/>
              </a:rPr>
              <a:t> = </a:t>
            </a:r>
            <a:r>
              <a:rPr lang="en-US" sz="1400" i="1" dirty="0">
                <a:latin typeface="Times New Roman" pitchFamily="18" charset="0"/>
              </a:rPr>
              <a:t>h</a:t>
            </a:r>
            <a:r>
              <a:rPr lang="en-US" sz="1400" dirty="0">
                <a:latin typeface="Times New Roman" pitchFamily="18" charset="0"/>
              </a:rPr>
              <a:t>[0]</a:t>
            </a:r>
            <a:r>
              <a:rPr lang="en-US" sz="1400" b="1" dirty="0">
                <a:latin typeface="Times New Roman" pitchFamily="18" charset="0"/>
              </a:rPr>
              <a:t> </a:t>
            </a:r>
            <a:r>
              <a:rPr lang="sr-Latn-CS" sz="1400" b="1" i="1" dirty="0" smtClean="0">
                <a:solidFill>
                  <a:srgbClr val="C00000"/>
                </a:solidFill>
                <a:latin typeface="Times New Roman" pitchFamily="18" charset="0"/>
              </a:rPr>
              <a:t>x</a:t>
            </a:r>
            <a:r>
              <a:rPr lang="en-US" sz="1400" b="1" dirty="0" smtClean="0">
                <a:solidFill>
                  <a:srgbClr val="C00000"/>
                </a:solidFill>
                <a:latin typeface="Times New Roman" pitchFamily="18" charset="0"/>
              </a:rPr>
              <a:t>[</a:t>
            </a:r>
            <a:r>
              <a:rPr lang="sr-Latn-CS" sz="1400" b="1" dirty="0" smtClean="0">
                <a:solidFill>
                  <a:srgbClr val="C00000"/>
                </a:solidFill>
                <a:latin typeface="Times New Roman" pitchFamily="18" charset="0"/>
              </a:rPr>
              <a:t>2</a:t>
            </a:r>
            <a:r>
              <a:rPr lang="en-US" sz="1400" b="1" dirty="0" smtClean="0">
                <a:solidFill>
                  <a:srgbClr val="C00000"/>
                </a:solidFill>
                <a:latin typeface="Times New Roman" pitchFamily="18" charset="0"/>
              </a:rPr>
              <a:t>]</a:t>
            </a:r>
            <a:r>
              <a:rPr lang="en-US" sz="1400" b="1" dirty="0" smtClean="0">
                <a:solidFill>
                  <a:srgbClr val="0000CC"/>
                </a:solidFill>
                <a:latin typeface="Times New Roman" pitchFamily="18" charset="0"/>
              </a:rPr>
              <a:t> </a:t>
            </a:r>
            <a:r>
              <a:rPr lang="sr-Latn-CS" sz="1400" dirty="0" smtClean="0">
                <a:latin typeface="Times New Roman" pitchFamily="18" charset="0"/>
              </a:rPr>
              <a:t>+ </a:t>
            </a:r>
            <a:r>
              <a:rPr lang="en-US" sz="1400" i="1" dirty="0">
                <a:latin typeface="Times New Roman" pitchFamily="18" charset="0"/>
              </a:rPr>
              <a:t>h</a:t>
            </a:r>
            <a:r>
              <a:rPr lang="en-US" sz="1400" dirty="0">
                <a:latin typeface="Times New Roman" pitchFamily="18" charset="0"/>
              </a:rPr>
              <a:t>[</a:t>
            </a:r>
            <a:r>
              <a:rPr lang="sr-Latn-CS" sz="1400" dirty="0">
                <a:latin typeface="Times New Roman" pitchFamily="18" charset="0"/>
              </a:rPr>
              <a:t>1</a:t>
            </a:r>
            <a:r>
              <a:rPr lang="en-US" sz="1400" dirty="0">
                <a:latin typeface="Times New Roman" pitchFamily="18" charset="0"/>
              </a:rPr>
              <a:t>] </a:t>
            </a:r>
            <a:r>
              <a:rPr lang="sr-Latn-CS" sz="1400" b="1" i="1" dirty="0">
                <a:latin typeface="Times New Roman" pitchFamily="18" charset="0"/>
              </a:rPr>
              <a:t>x</a:t>
            </a:r>
            <a:r>
              <a:rPr lang="en-US" sz="1400" dirty="0">
                <a:latin typeface="Times New Roman" pitchFamily="18" charset="0"/>
              </a:rPr>
              <a:t>[</a:t>
            </a:r>
            <a:r>
              <a:rPr lang="sr-Latn-CS" sz="1400" dirty="0">
                <a:latin typeface="Times New Roman" pitchFamily="18" charset="0"/>
              </a:rPr>
              <a:t>1</a:t>
            </a:r>
            <a:r>
              <a:rPr lang="en-US" sz="1400" dirty="0">
                <a:latin typeface="Times New Roman" pitchFamily="18" charset="0"/>
              </a:rPr>
              <a:t>]</a:t>
            </a:r>
            <a:r>
              <a:rPr lang="sr-Latn-CS" sz="1400" dirty="0">
                <a:latin typeface="Times New Roman" pitchFamily="18" charset="0"/>
              </a:rPr>
              <a:t>+ </a:t>
            </a:r>
            <a:r>
              <a:rPr lang="en-US" sz="1400" i="1" dirty="0">
                <a:latin typeface="Times New Roman" pitchFamily="18" charset="0"/>
              </a:rPr>
              <a:t>h</a:t>
            </a:r>
            <a:r>
              <a:rPr lang="en-US" sz="1400" dirty="0">
                <a:latin typeface="Times New Roman" pitchFamily="18" charset="0"/>
              </a:rPr>
              <a:t>[</a:t>
            </a:r>
            <a:r>
              <a:rPr lang="sr-Latn-CS" sz="1400" dirty="0">
                <a:latin typeface="Times New Roman" pitchFamily="18" charset="0"/>
              </a:rPr>
              <a:t>2</a:t>
            </a:r>
            <a:r>
              <a:rPr lang="en-US" sz="1400" dirty="0">
                <a:latin typeface="Times New Roman" pitchFamily="18" charset="0"/>
              </a:rPr>
              <a:t>] </a:t>
            </a:r>
            <a:r>
              <a:rPr lang="sr-Latn-CS" sz="1400" b="1" i="1" dirty="0">
                <a:latin typeface="Times New Roman" pitchFamily="18" charset="0"/>
              </a:rPr>
              <a:t>x</a:t>
            </a:r>
            <a:r>
              <a:rPr lang="en-US" sz="1400" dirty="0" smtClean="0">
                <a:latin typeface="Times New Roman" pitchFamily="18" charset="0"/>
              </a:rPr>
              <a:t>[</a:t>
            </a:r>
            <a:r>
              <a:rPr lang="sr-Latn-CS" sz="1400" dirty="0" smtClean="0">
                <a:latin typeface="Times New Roman" pitchFamily="18" charset="0"/>
              </a:rPr>
              <a:t>0</a:t>
            </a:r>
            <a:r>
              <a:rPr lang="en-US" sz="1400" dirty="0" smtClean="0">
                <a:latin typeface="Times New Roman" pitchFamily="18" charset="0"/>
              </a:rPr>
              <a:t>]</a:t>
            </a:r>
            <a:r>
              <a:rPr lang="sr-Latn-CS" sz="1400" dirty="0" smtClean="0">
                <a:latin typeface="Times New Roman" pitchFamily="18" charset="0"/>
              </a:rPr>
              <a:t> </a:t>
            </a:r>
            <a:r>
              <a:rPr lang="sr-Latn-CS" sz="1400" dirty="0">
                <a:latin typeface="Times New Roman" pitchFamily="18" charset="0"/>
              </a:rPr>
              <a:t>= 1,333</a:t>
            </a:r>
            <a:endParaRPr lang="en-US" sz="1400" dirty="0">
              <a:latin typeface="Times New Roman" pitchFamily="18" charset="0"/>
            </a:endParaRPr>
          </a:p>
        </p:txBody>
      </p:sp>
      <p:sp>
        <p:nvSpPr>
          <p:cNvPr id="32840" name="Text Box 93"/>
          <p:cNvSpPr txBox="1">
            <a:spLocks noChangeArrowheads="1"/>
          </p:cNvSpPr>
          <p:nvPr/>
        </p:nvSpPr>
        <p:spPr bwMode="auto">
          <a:xfrm>
            <a:off x="4572000" y="4267200"/>
            <a:ext cx="3429000" cy="215444"/>
          </a:xfrm>
          <a:prstGeom prst="rect">
            <a:avLst/>
          </a:prstGeom>
          <a:noFill/>
          <a:ln w="9525">
            <a:noFill/>
            <a:miter lim="800000"/>
            <a:headEnd/>
            <a:tailEnd/>
          </a:ln>
        </p:spPr>
        <p:txBody>
          <a:bodyPr lIns="0" tIns="0" rIns="0" bIns="0">
            <a:spAutoFit/>
          </a:bodyPr>
          <a:lstStyle/>
          <a:p>
            <a:pPr>
              <a:spcBef>
                <a:spcPct val="50000"/>
              </a:spcBef>
            </a:pPr>
            <a:r>
              <a:rPr lang="sr-Latn-CS" sz="1400" b="1" i="1" dirty="0">
                <a:latin typeface="Times New Roman" pitchFamily="18" charset="0"/>
              </a:rPr>
              <a:t>y</a:t>
            </a:r>
            <a:r>
              <a:rPr lang="en-US" sz="1400" dirty="0">
                <a:latin typeface="Times New Roman" pitchFamily="18" charset="0"/>
              </a:rPr>
              <a:t>[</a:t>
            </a:r>
            <a:r>
              <a:rPr lang="sr-Latn-CS" sz="1400" dirty="0">
                <a:latin typeface="Times New Roman" pitchFamily="18" charset="0"/>
              </a:rPr>
              <a:t>3</a:t>
            </a:r>
            <a:r>
              <a:rPr lang="en-US" sz="1400" dirty="0">
                <a:latin typeface="Times New Roman" pitchFamily="18" charset="0"/>
              </a:rPr>
              <a:t>]</a:t>
            </a:r>
            <a:r>
              <a:rPr lang="sr-Latn-CS" sz="1400" dirty="0">
                <a:latin typeface="Times New Roman" pitchFamily="18" charset="0"/>
              </a:rPr>
              <a:t> = </a:t>
            </a:r>
            <a:r>
              <a:rPr lang="en-US" sz="1400" i="1" dirty="0" smtClean="0">
                <a:latin typeface="Times New Roman" pitchFamily="18" charset="0"/>
              </a:rPr>
              <a:t>h</a:t>
            </a:r>
            <a:r>
              <a:rPr lang="en-US" sz="1400" dirty="0" smtClean="0">
                <a:latin typeface="Times New Roman" pitchFamily="18" charset="0"/>
              </a:rPr>
              <a:t>[0] </a:t>
            </a:r>
            <a:r>
              <a:rPr lang="sr-Latn-CS" sz="1400" b="1" i="1" dirty="0" smtClean="0">
                <a:solidFill>
                  <a:srgbClr val="C00000"/>
                </a:solidFill>
                <a:latin typeface="Times New Roman" pitchFamily="18" charset="0"/>
              </a:rPr>
              <a:t>x</a:t>
            </a:r>
            <a:r>
              <a:rPr lang="en-US" sz="1400" b="1" dirty="0" smtClean="0">
                <a:solidFill>
                  <a:srgbClr val="C00000"/>
                </a:solidFill>
                <a:latin typeface="Times New Roman" pitchFamily="18" charset="0"/>
              </a:rPr>
              <a:t>[</a:t>
            </a:r>
            <a:r>
              <a:rPr lang="sr-Latn-CS" sz="1400" b="1" dirty="0" smtClean="0">
                <a:solidFill>
                  <a:srgbClr val="C00000"/>
                </a:solidFill>
                <a:latin typeface="Times New Roman" pitchFamily="18" charset="0"/>
              </a:rPr>
              <a:t>3</a:t>
            </a:r>
            <a:r>
              <a:rPr lang="en-US" sz="1400" b="1" dirty="0" smtClean="0">
                <a:solidFill>
                  <a:srgbClr val="C00000"/>
                </a:solidFill>
                <a:latin typeface="Times New Roman" pitchFamily="18" charset="0"/>
              </a:rPr>
              <a:t>]</a:t>
            </a:r>
            <a:r>
              <a:rPr lang="sr-Latn-CS" sz="1400" b="1" i="1" dirty="0" smtClean="0">
                <a:latin typeface="Times New Roman" pitchFamily="18" charset="0"/>
              </a:rPr>
              <a:t> </a:t>
            </a:r>
            <a:r>
              <a:rPr lang="sr-Latn-CS" sz="1400" dirty="0" smtClean="0">
                <a:latin typeface="Times New Roman" pitchFamily="18" charset="0"/>
              </a:rPr>
              <a:t>+ </a:t>
            </a:r>
            <a:r>
              <a:rPr lang="en-US" sz="1400" i="1" dirty="0" smtClean="0">
                <a:latin typeface="Times New Roman" pitchFamily="18" charset="0"/>
              </a:rPr>
              <a:t>h</a:t>
            </a:r>
            <a:r>
              <a:rPr lang="en-US" sz="1400" dirty="0" smtClean="0">
                <a:latin typeface="Times New Roman" pitchFamily="18" charset="0"/>
              </a:rPr>
              <a:t>[1] </a:t>
            </a:r>
            <a:r>
              <a:rPr lang="sr-Latn-CS" sz="1400" b="1" i="1" dirty="0">
                <a:latin typeface="Times New Roman" pitchFamily="18" charset="0"/>
              </a:rPr>
              <a:t>x</a:t>
            </a:r>
            <a:r>
              <a:rPr lang="en-US" sz="1400" dirty="0">
                <a:latin typeface="Times New Roman" pitchFamily="18" charset="0"/>
              </a:rPr>
              <a:t>[</a:t>
            </a:r>
            <a:r>
              <a:rPr lang="sr-Latn-CS" sz="1400" dirty="0">
                <a:latin typeface="Times New Roman" pitchFamily="18" charset="0"/>
              </a:rPr>
              <a:t>2</a:t>
            </a:r>
            <a:r>
              <a:rPr lang="en-US" sz="1400" dirty="0">
                <a:latin typeface="Times New Roman" pitchFamily="18" charset="0"/>
              </a:rPr>
              <a:t>]</a:t>
            </a:r>
            <a:r>
              <a:rPr lang="sr-Latn-CS" sz="1400" dirty="0">
                <a:latin typeface="Times New Roman" pitchFamily="18" charset="0"/>
              </a:rPr>
              <a:t>+ </a:t>
            </a:r>
            <a:r>
              <a:rPr lang="en-US" sz="1400" i="1" dirty="0" smtClean="0">
                <a:latin typeface="Times New Roman" pitchFamily="18" charset="0"/>
              </a:rPr>
              <a:t>h</a:t>
            </a:r>
            <a:r>
              <a:rPr lang="en-US" sz="1400" dirty="0" smtClean="0">
                <a:latin typeface="Times New Roman" pitchFamily="18" charset="0"/>
              </a:rPr>
              <a:t>[2</a:t>
            </a:r>
            <a:r>
              <a:rPr lang="en-US" sz="1400" dirty="0" smtClean="0">
                <a:latin typeface="Times New Roman" pitchFamily="18" charset="0"/>
              </a:rPr>
              <a:t>]</a:t>
            </a:r>
            <a:r>
              <a:rPr lang="sr-Latn-CS" sz="1400" b="1" i="1" dirty="0" smtClean="0">
                <a:latin typeface="Times New Roman" pitchFamily="18" charset="0"/>
              </a:rPr>
              <a:t> x</a:t>
            </a:r>
            <a:r>
              <a:rPr lang="en-US" sz="1400" dirty="0" smtClean="0">
                <a:latin typeface="Times New Roman" pitchFamily="18" charset="0"/>
              </a:rPr>
              <a:t>[</a:t>
            </a:r>
            <a:r>
              <a:rPr lang="sr-Latn-CS" sz="1400" dirty="0" smtClean="0">
                <a:latin typeface="Times New Roman" pitchFamily="18" charset="0"/>
              </a:rPr>
              <a:t>1</a:t>
            </a:r>
            <a:r>
              <a:rPr lang="en-US" sz="1400" dirty="0" smtClean="0">
                <a:latin typeface="Times New Roman" pitchFamily="18" charset="0"/>
              </a:rPr>
              <a:t>] </a:t>
            </a:r>
            <a:r>
              <a:rPr lang="sr-Latn-CS" sz="1400" dirty="0" smtClean="0">
                <a:latin typeface="Times New Roman" pitchFamily="18" charset="0"/>
              </a:rPr>
              <a:t>= </a:t>
            </a:r>
            <a:r>
              <a:rPr lang="sr-Latn-CS" sz="1400" dirty="0">
                <a:latin typeface="Times New Roman" pitchFamily="18" charset="0"/>
              </a:rPr>
              <a:t>1,666</a:t>
            </a:r>
            <a:endParaRPr lang="en-US" sz="1400" dirty="0">
              <a:latin typeface="Times New Roman" pitchFamily="18" charset="0"/>
            </a:endParaRPr>
          </a:p>
        </p:txBody>
      </p:sp>
      <p:sp>
        <p:nvSpPr>
          <p:cNvPr id="32841" name="Text Box 94"/>
          <p:cNvSpPr txBox="1">
            <a:spLocks noChangeArrowheads="1"/>
          </p:cNvSpPr>
          <p:nvPr/>
        </p:nvSpPr>
        <p:spPr bwMode="auto">
          <a:xfrm>
            <a:off x="4572000" y="4876800"/>
            <a:ext cx="4038600" cy="215444"/>
          </a:xfrm>
          <a:prstGeom prst="rect">
            <a:avLst/>
          </a:prstGeom>
          <a:noFill/>
          <a:ln w="9525">
            <a:noFill/>
            <a:miter lim="800000"/>
            <a:headEnd/>
            <a:tailEnd/>
          </a:ln>
        </p:spPr>
        <p:txBody>
          <a:bodyPr lIns="0" tIns="0" rIns="0" bIns="0">
            <a:spAutoFit/>
          </a:bodyPr>
          <a:lstStyle/>
          <a:p>
            <a:pPr>
              <a:spcBef>
                <a:spcPct val="50000"/>
              </a:spcBef>
            </a:pPr>
            <a:r>
              <a:rPr lang="sr-Latn-CS" sz="1400" b="1" i="1" dirty="0">
                <a:latin typeface="Times New Roman" pitchFamily="18" charset="0"/>
              </a:rPr>
              <a:t>y</a:t>
            </a:r>
            <a:r>
              <a:rPr lang="en-US" sz="1400" dirty="0">
                <a:latin typeface="Times New Roman" pitchFamily="18" charset="0"/>
              </a:rPr>
              <a:t>[</a:t>
            </a:r>
            <a:r>
              <a:rPr lang="sr-Latn-CS" sz="1400" i="1" dirty="0">
                <a:latin typeface="Times New Roman" pitchFamily="18" charset="0"/>
              </a:rPr>
              <a:t>n</a:t>
            </a:r>
            <a:r>
              <a:rPr lang="en-US" sz="1400" dirty="0">
                <a:latin typeface="Times New Roman" pitchFamily="18" charset="0"/>
              </a:rPr>
              <a:t>]</a:t>
            </a:r>
            <a:r>
              <a:rPr lang="sr-Latn-CS" sz="1400" dirty="0">
                <a:latin typeface="Times New Roman" pitchFamily="18" charset="0"/>
              </a:rPr>
              <a:t> = </a:t>
            </a:r>
            <a:r>
              <a:rPr lang="en-US" sz="1400" i="1" dirty="0">
                <a:latin typeface="Times New Roman" pitchFamily="18" charset="0"/>
              </a:rPr>
              <a:t>h</a:t>
            </a:r>
            <a:r>
              <a:rPr lang="en-US" sz="1400" dirty="0">
                <a:latin typeface="Times New Roman" pitchFamily="18" charset="0"/>
              </a:rPr>
              <a:t>[0]</a:t>
            </a:r>
            <a:r>
              <a:rPr lang="en-US" sz="1400" b="1" dirty="0">
                <a:latin typeface="Times New Roman" pitchFamily="18" charset="0"/>
              </a:rPr>
              <a:t> </a:t>
            </a:r>
            <a:r>
              <a:rPr lang="sr-Latn-CS" sz="1400" b="1" i="1" dirty="0" smtClean="0">
                <a:solidFill>
                  <a:srgbClr val="C00000"/>
                </a:solidFill>
                <a:latin typeface="Times New Roman" pitchFamily="18" charset="0"/>
              </a:rPr>
              <a:t>x</a:t>
            </a:r>
            <a:r>
              <a:rPr lang="en-US" sz="1400" b="1" dirty="0" smtClean="0">
                <a:solidFill>
                  <a:srgbClr val="C00000"/>
                </a:solidFill>
                <a:latin typeface="Times New Roman" pitchFamily="18" charset="0"/>
              </a:rPr>
              <a:t>[</a:t>
            </a:r>
            <a:r>
              <a:rPr lang="sr-Latn-CS" sz="1400" b="1" i="1" dirty="0" smtClean="0">
                <a:solidFill>
                  <a:srgbClr val="C00000"/>
                </a:solidFill>
                <a:latin typeface="Times New Roman" pitchFamily="18" charset="0"/>
              </a:rPr>
              <a:t>n</a:t>
            </a:r>
            <a:r>
              <a:rPr lang="en-US" sz="1400" b="1" dirty="0" smtClean="0">
                <a:solidFill>
                  <a:srgbClr val="C00000"/>
                </a:solidFill>
                <a:latin typeface="Times New Roman" pitchFamily="18" charset="0"/>
              </a:rPr>
              <a:t>]</a:t>
            </a:r>
            <a:r>
              <a:rPr lang="sr-Latn-CS" sz="1400" b="1" i="1" dirty="0" smtClean="0">
                <a:latin typeface="Times New Roman" pitchFamily="18" charset="0"/>
              </a:rPr>
              <a:t> </a:t>
            </a:r>
            <a:r>
              <a:rPr lang="sr-Latn-CS" sz="1400" dirty="0" smtClean="0">
                <a:latin typeface="Times New Roman" pitchFamily="18" charset="0"/>
              </a:rPr>
              <a:t>+ </a:t>
            </a:r>
            <a:r>
              <a:rPr lang="en-US" sz="1400" i="1" dirty="0">
                <a:latin typeface="Times New Roman" pitchFamily="18" charset="0"/>
              </a:rPr>
              <a:t>h</a:t>
            </a:r>
            <a:r>
              <a:rPr lang="en-US" sz="1400" dirty="0">
                <a:latin typeface="Times New Roman" pitchFamily="18" charset="0"/>
              </a:rPr>
              <a:t>[</a:t>
            </a:r>
            <a:r>
              <a:rPr lang="sr-Latn-CS" sz="1400" dirty="0">
                <a:latin typeface="Times New Roman" pitchFamily="18" charset="0"/>
              </a:rPr>
              <a:t>1</a:t>
            </a:r>
            <a:r>
              <a:rPr lang="en-US" sz="1400" dirty="0">
                <a:latin typeface="Times New Roman" pitchFamily="18" charset="0"/>
              </a:rPr>
              <a:t>] </a:t>
            </a:r>
            <a:r>
              <a:rPr lang="sr-Latn-CS" sz="1400" b="1" i="1" dirty="0">
                <a:latin typeface="Times New Roman" pitchFamily="18" charset="0"/>
              </a:rPr>
              <a:t>x</a:t>
            </a:r>
            <a:r>
              <a:rPr lang="en-US" sz="1400" dirty="0">
                <a:latin typeface="Times New Roman" pitchFamily="18" charset="0"/>
              </a:rPr>
              <a:t>[</a:t>
            </a:r>
            <a:r>
              <a:rPr lang="sr-Latn-CS" sz="1400" i="1" dirty="0">
                <a:latin typeface="Times New Roman" pitchFamily="18" charset="0"/>
              </a:rPr>
              <a:t>n</a:t>
            </a:r>
            <a:r>
              <a:rPr lang="sr-Latn-CS" sz="1400" dirty="0">
                <a:latin typeface="Times New Roman" pitchFamily="18" charset="0"/>
              </a:rPr>
              <a:t>-1</a:t>
            </a:r>
            <a:r>
              <a:rPr lang="en-US" sz="1400" dirty="0">
                <a:latin typeface="Times New Roman" pitchFamily="18" charset="0"/>
              </a:rPr>
              <a:t>]</a:t>
            </a:r>
            <a:r>
              <a:rPr lang="sr-Latn-CS" sz="1400" dirty="0">
                <a:latin typeface="Times New Roman" pitchFamily="18" charset="0"/>
              </a:rPr>
              <a:t>+ </a:t>
            </a:r>
            <a:r>
              <a:rPr lang="en-US" sz="1400" i="1" dirty="0">
                <a:latin typeface="Times New Roman" pitchFamily="18" charset="0"/>
              </a:rPr>
              <a:t>h</a:t>
            </a:r>
            <a:r>
              <a:rPr lang="en-US" sz="1400" dirty="0">
                <a:latin typeface="Times New Roman" pitchFamily="18" charset="0"/>
              </a:rPr>
              <a:t>[</a:t>
            </a:r>
            <a:r>
              <a:rPr lang="sr-Latn-CS" sz="1400" dirty="0">
                <a:latin typeface="Times New Roman" pitchFamily="18" charset="0"/>
              </a:rPr>
              <a:t>2</a:t>
            </a:r>
            <a:r>
              <a:rPr lang="en-US" sz="1400" dirty="0" smtClean="0">
                <a:latin typeface="Times New Roman" pitchFamily="18" charset="0"/>
              </a:rPr>
              <a:t>]</a:t>
            </a:r>
            <a:r>
              <a:rPr lang="sr-Latn-CS" sz="1400" b="1" i="1" dirty="0" smtClean="0">
                <a:latin typeface="Times New Roman" pitchFamily="18" charset="0"/>
              </a:rPr>
              <a:t> x</a:t>
            </a:r>
            <a:r>
              <a:rPr lang="en-US" sz="1400" dirty="0" smtClean="0">
                <a:latin typeface="Times New Roman" pitchFamily="18" charset="0"/>
              </a:rPr>
              <a:t>[</a:t>
            </a:r>
            <a:r>
              <a:rPr lang="sr-Latn-CS" sz="1400" i="1" dirty="0" smtClean="0">
                <a:latin typeface="Times New Roman" pitchFamily="18" charset="0"/>
              </a:rPr>
              <a:t>n</a:t>
            </a:r>
            <a:r>
              <a:rPr lang="sr-Latn-CS" sz="1400" dirty="0" smtClean="0">
                <a:latin typeface="Times New Roman" pitchFamily="18" charset="0"/>
              </a:rPr>
              <a:t>-2</a:t>
            </a:r>
            <a:r>
              <a:rPr lang="en-US" sz="1400" dirty="0" smtClean="0">
                <a:latin typeface="Times New Roman" pitchFamily="18" charset="0"/>
              </a:rPr>
              <a:t>]</a:t>
            </a:r>
            <a:endParaRPr lang="en-US" sz="1400" dirty="0">
              <a:solidFill>
                <a:srgbClr val="0000CC"/>
              </a:solidFill>
              <a:latin typeface="Times New Roman" pitchFamily="18" charset="0"/>
            </a:endParaRPr>
          </a:p>
        </p:txBody>
      </p:sp>
      <p:sp>
        <p:nvSpPr>
          <p:cNvPr id="32842" name="Text Box 95"/>
          <p:cNvSpPr txBox="1">
            <a:spLocks noChangeArrowheads="1"/>
          </p:cNvSpPr>
          <p:nvPr/>
        </p:nvSpPr>
        <p:spPr bwMode="auto">
          <a:xfrm>
            <a:off x="4267200" y="2667000"/>
            <a:ext cx="48006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x</a:t>
            </a:r>
            <a:r>
              <a:rPr lang="sr-Latn-CS">
                <a:latin typeface="Times New Roman" pitchFamily="18" charset="0"/>
              </a:rPr>
              <a:t> = </a:t>
            </a:r>
            <a:r>
              <a:rPr lang="en-US">
                <a:latin typeface="Times New Roman" pitchFamily="18" charset="0"/>
              </a:rPr>
              <a:t>0</a:t>
            </a:r>
            <a:r>
              <a:rPr lang="sr-Latn-CS">
                <a:latin typeface="Times New Roman" pitchFamily="18" charset="0"/>
              </a:rPr>
              <a:t>    2     2     1   -1     -2     -1      1      2     4</a:t>
            </a:r>
            <a:r>
              <a:rPr lang="en-US">
                <a:latin typeface="Times New Roman" pitchFamily="18" charset="0"/>
              </a:rPr>
              <a:t> </a:t>
            </a:r>
            <a:r>
              <a:rPr lang="sr-Latn-CS">
                <a:latin typeface="Times New Roman" pitchFamily="18" charset="0"/>
              </a:rPr>
              <a:t>...</a:t>
            </a:r>
            <a:endParaRPr lang="en-US">
              <a:solidFill>
                <a:srgbClr val="0000CC"/>
              </a:solidFill>
              <a:latin typeface="Times New Roman" pitchFamily="18" charset="0"/>
            </a:endParaRPr>
          </a:p>
        </p:txBody>
      </p:sp>
      <p:sp>
        <p:nvSpPr>
          <p:cNvPr id="32843" name="Text Box 96"/>
          <p:cNvSpPr txBox="1">
            <a:spLocks noChangeArrowheads="1"/>
          </p:cNvSpPr>
          <p:nvPr/>
        </p:nvSpPr>
        <p:spPr bwMode="auto">
          <a:xfrm>
            <a:off x="4267200" y="3124200"/>
            <a:ext cx="48768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y</a:t>
            </a:r>
            <a:r>
              <a:rPr lang="sr-Latn-CS">
                <a:latin typeface="Times New Roman" pitchFamily="18" charset="0"/>
              </a:rPr>
              <a:t> = </a:t>
            </a:r>
            <a:r>
              <a:rPr lang="en-US" sz="1600">
                <a:latin typeface="Times New Roman" pitchFamily="18" charset="0"/>
              </a:rPr>
              <a:t>0</a:t>
            </a:r>
            <a:r>
              <a:rPr lang="sr-Latn-CS">
                <a:latin typeface="Times New Roman" pitchFamily="18" charset="0"/>
              </a:rPr>
              <a:t>   </a:t>
            </a:r>
            <a:r>
              <a:rPr lang="sr-Latn-CS" sz="1600">
                <a:latin typeface="Times New Roman" pitchFamily="18" charset="0"/>
              </a:rPr>
              <a:t>0,7</a:t>
            </a:r>
            <a:r>
              <a:rPr lang="sr-Latn-CS">
                <a:latin typeface="Times New Roman" pitchFamily="18" charset="0"/>
              </a:rPr>
              <a:t>   </a:t>
            </a:r>
            <a:r>
              <a:rPr lang="sr-Latn-CS" sz="1600" b="1">
                <a:latin typeface="Times New Roman" pitchFamily="18" charset="0"/>
              </a:rPr>
              <a:t>1,3</a:t>
            </a:r>
            <a:r>
              <a:rPr lang="sr-Latn-CS" b="1">
                <a:latin typeface="Times New Roman" pitchFamily="18" charset="0"/>
              </a:rPr>
              <a:t>  </a:t>
            </a:r>
            <a:r>
              <a:rPr lang="sr-Latn-CS" sz="1600" b="1">
                <a:latin typeface="Times New Roman" pitchFamily="18" charset="0"/>
              </a:rPr>
              <a:t>1,7  0,7   -0,7  </a:t>
            </a:r>
            <a:r>
              <a:rPr lang="en-US" sz="1600" b="1">
                <a:latin typeface="Times New Roman" pitchFamily="18" charset="0"/>
              </a:rPr>
              <a:t> </a:t>
            </a:r>
            <a:r>
              <a:rPr lang="sr-Latn-CS" sz="1600" b="1">
                <a:latin typeface="Times New Roman" pitchFamily="18" charset="0"/>
              </a:rPr>
              <a:t> -1,3  </a:t>
            </a:r>
            <a:r>
              <a:rPr lang="en-US" sz="1600" b="1">
                <a:latin typeface="Times New Roman" pitchFamily="18" charset="0"/>
              </a:rPr>
              <a:t> </a:t>
            </a:r>
            <a:r>
              <a:rPr lang="sr-Latn-CS" sz="1600" b="1">
                <a:latin typeface="Times New Roman" pitchFamily="18" charset="0"/>
              </a:rPr>
              <a:t>-0,7   0,6    2,3</a:t>
            </a:r>
            <a:r>
              <a:rPr lang="en-US" sz="1600">
                <a:latin typeface="Times New Roman" pitchFamily="18" charset="0"/>
              </a:rPr>
              <a:t>…</a:t>
            </a:r>
            <a:endParaRPr lang="en-US">
              <a:solidFill>
                <a:srgbClr val="0000CC"/>
              </a:solidFill>
              <a:latin typeface="Times New Roman" pitchFamily="18" charset="0"/>
            </a:endParaRPr>
          </a:p>
        </p:txBody>
      </p:sp>
      <p:sp>
        <p:nvSpPr>
          <p:cNvPr id="32844" name="Text Box 97"/>
          <p:cNvSpPr txBox="1">
            <a:spLocks noChangeArrowheads="1"/>
          </p:cNvSpPr>
          <p:nvPr/>
        </p:nvSpPr>
        <p:spPr bwMode="auto">
          <a:xfrm>
            <a:off x="1219200" y="1905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2845" name="Text Box 98"/>
          <p:cNvSpPr txBox="1">
            <a:spLocks noChangeArrowheads="1"/>
          </p:cNvSpPr>
          <p:nvPr/>
        </p:nvSpPr>
        <p:spPr bwMode="auto">
          <a:xfrm>
            <a:off x="1219200" y="1524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2846" name="Text Box 99"/>
          <p:cNvSpPr txBox="1">
            <a:spLocks noChangeArrowheads="1"/>
          </p:cNvSpPr>
          <p:nvPr/>
        </p:nvSpPr>
        <p:spPr bwMode="auto">
          <a:xfrm>
            <a:off x="1219200" y="1143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sp>
        <p:nvSpPr>
          <p:cNvPr id="32847" name="Text Box 100"/>
          <p:cNvSpPr txBox="1">
            <a:spLocks noChangeArrowheads="1"/>
          </p:cNvSpPr>
          <p:nvPr/>
        </p:nvSpPr>
        <p:spPr bwMode="auto">
          <a:xfrm>
            <a:off x="1219200" y="4343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2848" name="Text Box 101"/>
          <p:cNvSpPr txBox="1">
            <a:spLocks noChangeArrowheads="1"/>
          </p:cNvSpPr>
          <p:nvPr/>
        </p:nvSpPr>
        <p:spPr bwMode="auto">
          <a:xfrm>
            <a:off x="1219200" y="3962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2849" name="Text Box 102"/>
          <p:cNvSpPr txBox="1">
            <a:spLocks noChangeArrowheads="1"/>
          </p:cNvSpPr>
          <p:nvPr/>
        </p:nvSpPr>
        <p:spPr bwMode="auto">
          <a:xfrm>
            <a:off x="1219200" y="3581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grpSp>
        <p:nvGrpSpPr>
          <p:cNvPr id="32850" name="Group 103"/>
          <p:cNvGrpSpPr>
            <a:grpSpLocks/>
          </p:cNvGrpSpPr>
          <p:nvPr/>
        </p:nvGrpSpPr>
        <p:grpSpPr bwMode="auto">
          <a:xfrm>
            <a:off x="7543800" y="2895600"/>
            <a:ext cx="990600" cy="304800"/>
            <a:chOff x="3600" y="1344"/>
            <a:chExt cx="624" cy="192"/>
          </a:xfrm>
        </p:grpSpPr>
        <p:sp>
          <p:nvSpPr>
            <p:cNvPr id="32852" name="Line 104"/>
            <p:cNvSpPr>
              <a:spLocks noChangeShapeType="1"/>
            </p:cNvSpPr>
            <p:nvPr/>
          </p:nvSpPr>
          <p:spPr bwMode="auto">
            <a:xfrm>
              <a:off x="3648" y="1392"/>
              <a:ext cx="528" cy="0"/>
            </a:xfrm>
            <a:prstGeom prst="line">
              <a:avLst/>
            </a:prstGeom>
            <a:noFill/>
            <a:ln w="38100">
              <a:solidFill>
                <a:srgbClr val="CC3300"/>
              </a:solidFill>
              <a:round/>
              <a:headEnd/>
              <a:tailEnd/>
            </a:ln>
          </p:spPr>
          <p:txBody>
            <a:bodyPr/>
            <a:lstStyle/>
            <a:p>
              <a:endParaRPr lang="en-US"/>
            </a:p>
          </p:txBody>
        </p:sp>
        <p:sp>
          <p:nvSpPr>
            <p:cNvPr id="32853" name="Line 105"/>
            <p:cNvSpPr>
              <a:spLocks noChangeShapeType="1"/>
            </p:cNvSpPr>
            <p:nvPr/>
          </p:nvSpPr>
          <p:spPr bwMode="auto">
            <a:xfrm flipH="1" flipV="1">
              <a:off x="3600" y="1344"/>
              <a:ext cx="48" cy="48"/>
            </a:xfrm>
            <a:prstGeom prst="line">
              <a:avLst/>
            </a:prstGeom>
            <a:noFill/>
            <a:ln w="38100">
              <a:solidFill>
                <a:srgbClr val="CC3300"/>
              </a:solidFill>
              <a:round/>
              <a:headEnd/>
              <a:tailEnd/>
            </a:ln>
          </p:spPr>
          <p:txBody>
            <a:bodyPr/>
            <a:lstStyle/>
            <a:p>
              <a:endParaRPr lang="en-US"/>
            </a:p>
          </p:txBody>
        </p:sp>
        <p:sp>
          <p:nvSpPr>
            <p:cNvPr id="32854" name="Line 106"/>
            <p:cNvSpPr>
              <a:spLocks noChangeShapeType="1"/>
            </p:cNvSpPr>
            <p:nvPr/>
          </p:nvSpPr>
          <p:spPr bwMode="auto">
            <a:xfrm>
              <a:off x="4176" y="1392"/>
              <a:ext cx="0" cy="144"/>
            </a:xfrm>
            <a:prstGeom prst="line">
              <a:avLst/>
            </a:prstGeom>
            <a:noFill/>
            <a:ln w="38100">
              <a:solidFill>
                <a:srgbClr val="CC3300"/>
              </a:solidFill>
              <a:round/>
              <a:headEnd/>
              <a:tailEnd type="triangle" w="med" len="med"/>
            </a:ln>
          </p:spPr>
          <p:txBody>
            <a:bodyPr/>
            <a:lstStyle/>
            <a:p>
              <a:endParaRPr lang="en-US"/>
            </a:p>
          </p:txBody>
        </p:sp>
        <p:sp>
          <p:nvSpPr>
            <p:cNvPr id="32855" name="Line 107"/>
            <p:cNvSpPr>
              <a:spLocks noChangeShapeType="1"/>
            </p:cNvSpPr>
            <p:nvPr/>
          </p:nvSpPr>
          <p:spPr bwMode="auto">
            <a:xfrm flipV="1">
              <a:off x="4176" y="1344"/>
              <a:ext cx="48" cy="48"/>
            </a:xfrm>
            <a:prstGeom prst="line">
              <a:avLst/>
            </a:prstGeom>
            <a:noFill/>
            <a:ln w="38100">
              <a:solidFill>
                <a:srgbClr val="CC3300"/>
              </a:solidFill>
              <a:round/>
              <a:headEnd/>
              <a:tailEnd/>
            </a:ln>
          </p:spPr>
          <p:txBody>
            <a:bodyPr/>
            <a:lstStyle/>
            <a:p>
              <a:endParaRPr lang="en-US"/>
            </a:p>
          </p:txBody>
        </p:sp>
      </p:grpSp>
      <p:sp>
        <p:nvSpPr>
          <p:cNvPr id="32851" name="Rectangle 108"/>
          <p:cNvSpPr>
            <a:spLocks noChangeArrowheads="1"/>
          </p:cNvSpPr>
          <p:nvPr/>
        </p:nvSpPr>
        <p:spPr bwMode="auto">
          <a:xfrm>
            <a:off x="2895600" y="762000"/>
            <a:ext cx="1219200" cy="5029200"/>
          </a:xfrm>
          <a:prstGeom prst="rect">
            <a:avLst/>
          </a:prstGeom>
          <a:solidFill>
            <a:schemeClr val="bg1">
              <a:alpha val="96861"/>
            </a:scheme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CEABDABD-58AD-45C0-8B0C-B04D0386E4E2}" type="slidenum">
              <a:rPr lang="en-US" smtClean="0">
                <a:cs typeface="Arial" pitchFamily="34" charset="0"/>
              </a:rPr>
              <a:pPr/>
              <a:t>31</a:t>
            </a:fld>
            <a:endParaRPr lang="en-US" smtClean="0">
              <a:cs typeface="Arial" pitchFamily="34" charset="0"/>
            </a:endParaRPr>
          </a:p>
        </p:txBody>
      </p:sp>
      <p:sp>
        <p:nvSpPr>
          <p:cNvPr id="507906" name="Freeform 2"/>
          <p:cNvSpPr>
            <a:spLocks/>
          </p:cNvSpPr>
          <p:nvPr/>
        </p:nvSpPr>
        <p:spPr bwMode="auto">
          <a:xfrm>
            <a:off x="1447800" y="3524250"/>
            <a:ext cx="2667000" cy="1449388"/>
          </a:xfrm>
          <a:custGeom>
            <a:avLst/>
            <a:gdLst>
              <a:gd name="T0" fmla="*/ 0 w 1680"/>
              <a:gd name="T1" fmla="*/ 2147483647 h 913"/>
              <a:gd name="T2" fmla="*/ 2147483647 w 1680"/>
              <a:gd name="T3" fmla="*/ 2147483647 h 913"/>
              <a:gd name="T4" fmla="*/ 2147483647 w 1680"/>
              <a:gd name="T5" fmla="*/ 2147483647 h 913"/>
              <a:gd name="T6" fmla="*/ 2147483647 w 1680"/>
              <a:gd name="T7" fmla="*/ 2147483647 h 913"/>
              <a:gd name="T8" fmla="*/ 2147483647 w 1680"/>
              <a:gd name="T9" fmla="*/ 2147483647 h 913"/>
              <a:gd name="T10" fmla="*/ 2147483647 w 1680"/>
              <a:gd name="T11" fmla="*/ 2147483647 h 913"/>
              <a:gd name="T12" fmla="*/ 2147483647 w 1680"/>
              <a:gd name="T13" fmla="*/ 2147483647 h 913"/>
              <a:gd name="T14" fmla="*/ 2147483647 w 1680"/>
              <a:gd name="T15" fmla="*/ 2147483647 h 913"/>
              <a:gd name="T16" fmla="*/ 2147483647 w 1680"/>
              <a:gd name="T17" fmla="*/ 2147483647 h 913"/>
              <a:gd name="T18" fmla="*/ 2147483647 w 1680"/>
              <a:gd name="T19" fmla="*/ 2147483647 h 913"/>
              <a:gd name="T20" fmla="*/ 2147483647 w 1680"/>
              <a:gd name="T21" fmla="*/ 2147483647 h 913"/>
              <a:gd name="T22" fmla="*/ 2147483647 w 1680"/>
              <a:gd name="T23" fmla="*/ 2147483647 h 913"/>
              <a:gd name="T24" fmla="*/ 2147483647 w 1680"/>
              <a:gd name="T25" fmla="*/ 2147483647 h 913"/>
              <a:gd name="T26" fmla="*/ 2147483647 w 1680"/>
              <a:gd name="T27" fmla="*/ 2147483647 h 913"/>
              <a:gd name="T28" fmla="*/ 2147483647 w 1680"/>
              <a:gd name="T29" fmla="*/ 2147483647 h 913"/>
              <a:gd name="T30" fmla="*/ 2147483647 w 1680"/>
              <a:gd name="T31" fmla="*/ 2147483647 h 913"/>
              <a:gd name="T32" fmla="*/ 2147483647 w 1680"/>
              <a:gd name="T33" fmla="*/ 2147483647 h 913"/>
              <a:gd name="T34" fmla="*/ 2147483647 w 1680"/>
              <a:gd name="T35" fmla="*/ 2147483647 h 9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80"/>
              <a:gd name="T55" fmla="*/ 0 h 913"/>
              <a:gd name="T56" fmla="*/ 1680 w 1680"/>
              <a:gd name="T57" fmla="*/ 913 h 9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80" h="913">
                <a:moveTo>
                  <a:pt x="0" y="804"/>
                </a:moveTo>
                <a:cubicBezTo>
                  <a:pt x="32" y="768"/>
                  <a:pt x="64" y="732"/>
                  <a:pt x="96" y="708"/>
                </a:cubicBezTo>
                <a:cubicBezTo>
                  <a:pt x="128" y="684"/>
                  <a:pt x="160" y="671"/>
                  <a:pt x="192" y="660"/>
                </a:cubicBezTo>
                <a:cubicBezTo>
                  <a:pt x="224" y="649"/>
                  <a:pt x="254" y="630"/>
                  <a:pt x="286" y="640"/>
                </a:cubicBezTo>
                <a:cubicBezTo>
                  <a:pt x="318" y="650"/>
                  <a:pt x="355" y="683"/>
                  <a:pt x="386" y="722"/>
                </a:cubicBezTo>
                <a:cubicBezTo>
                  <a:pt x="417" y="761"/>
                  <a:pt x="442" y="841"/>
                  <a:pt x="474" y="872"/>
                </a:cubicBezTo>
                <a:cubicBezTo>
                  <a:pt x="506" y="903"/>
                  <a:pt x="546" y="913"/>
                  <a:pt x="580" y="910"/>
                </a:cubicBezTo>
                <a:cubicBezTo>
                  <a:pt x="614" y="907"/>
                  <a:pt x="646" y="889"/>
                  <a:pt x="678" y="856"/>
                </a:cubicBezTo>
                <a:cubicBezTo>
                  <a:pt x="710" y="823"/>
                  <a:pt x="723" y="804"/>
                  <a:pt x="770" y="714"/>
                </a:cubicBezTo>
                <a:cubicBezTo>
                  <a:pt x="817" y="624"/>
                  <a:pt x="911" y="413"/>
                  <a:pt x="958" y="316"/>
                </a:cubicBezTo>
                <a:cubicBezTo>
                  <a:pt x="1005" y="219"/>
                  <a:pt x="1022" y="183"/>
                  <a:pt x="1054" y="134"/>
                </a:cubicBezTo>
                <a:cubicBezTo>
                  <a:pt x="1086" y="85"/>
                  <a:pt x="1117" y="40"/>
                  <a:pt x="1150" y="20"/>
                </a:cubicBezTo>
                <a:cubicBezTo>
                  <a:pt x="1183" y="0"/>
                  <a:pt x="1220" y="5"/>
                  <a:pt x="1252" y="16"/>
                </a:cubicBezTo>
                <a:cubicBezTo>
                  <a:pt x="1284" y="27"/>
                  <a:pt x="1311" y="53"/>
                  <a:pt x="1342" y="84"/>
                </a:cubicBezTo>
                <a:cubicBezTo>
                  <a:pt x="1373" y="115"/>
                  <a:pt x="1403" y="168"/>
                  <a:pt x="1436" y="200"/>
                </a:cubicBezTo>
                <a:cubicBezTo>
                  <a:pt x="1469" y="232"/>
                  <a:pt x="1507" y="254"/>
                  <a:pt x="1540" y="274"/>
                </a:cubicBezTo>
                <a:cubicBezTo>
                  <a:pt x="1573" y="294"/>
                  <a:pt x="1609" y="312"/>
                  <a:pt x="1632" y="320"/>
                </a:cubicBezTo>
                <a:cubicBezTo>
                  <a:pt x="1655" y="328"/>
                  <a:pt x="1667" y="326"/>
                  <a:pt x="1680" y="324"/>
                </a:cubicBezTo>
              </a:path>
            </a:pathLst>
          </a:custGeom>
          <a:noFill/>
          <a:ln w="25400">
            <a:solidFill>
              <a:schemeClr val="tx1"/>
            </a:solidFill>
            <a:round/>
            <a:headEnd/>
            <a:tailEnd/>
          </a:ln>
        </p:spPr>
        <p:txBody>
          <a:bodyPr/>
          <a:lstStyle/>
          <a:p>
            <a:endParaRPr lang="en-US"/>
          </a:p>
        </p:txBody>
      </p:sp>
      <p:sp>
        <p:nvSpPr>
          <p:cNvPr id="33796" name="Line 3"/>
          <p:cNvSpPr>
            <a:spLocks noChangeShapeType="1"/>
          </p:cNvSpPr>
          <p:nvPr/>
        </p:nvSpPr>
        <p:spPr bwMode="auto">
          <a:xfrm>
            <a:off x="1447800" y="962025"/>
            <a:ext cx="0" cy="1905000"/>
          </a:xfrm>
          <a:prstGeom prst="line">
            <a:avLst/>
          </a:prstGeom>
          <a:noFill/>
          <a:ln w="19050">
            <a:solidFill>
              <a:schemeClr val="tx1"/>
            </a:solidFill>
            <a:round/>
            <a:headEnd type="triangle" w="med" len="med"/>
            <a:tailEnd/>
          </a:ln>
        </p:spPr>
        <p:txBody>
          <a:bodyPr/>
          <a:lstStyle/>
          <a:p>
            <a:endParaRPr lang="en-US"/>
          </a:p>
        </p:txBody>
      </p:sp>
      <p:sp>
        <p:nvSpPr>
          <p:cNvPr id="33797" name="Line 4"/>
          <p:cNvSpPr>
            <a:spLocks noChangeShapeType="1"/>
          </p:cNvSpPr>
          <p:nvPr/>
        </p:nvSpPr>
        <p:spPr bwMode="auto">
          <a:xfrm>
            <a:off x="990600" y="2333625"/>
            <a:ext cx="3200400" cy="0"/>
          </a:xfrm>
          <a:prstGeom prst="line">
            <a:avLst/>
          </a:prstGeom>
          <a:noFill/>
          <a:ln w="19050">
            <a:solidFill>
              <a:schemeClr val="tx1"/>
            </a:solidFill>
            <a:round/>
            <a:headEnd/>
            <a:tailEnd type="triangle" w="med" len="med"/>
          </a:ln>
        </p:spPr>
        <p:txBody>
          <a:bodyPr/>
          <a:lstStyle/>
          <a:p>
            <a:endParaRPr lang="en-US"/>
          </a:p>
        </p:txBody>
      </p:sp>
      <p:sp>
        <p:nvSpPr>
          <p:cNvPr id="33798" name="Line 5"/>
          <p:cNvSpPr>
            <a:spLocks noChangeShapeType="1"/>
          </p:cNvSpPr>
          <p:nvPr/>
        </p:nvSpPr>
        <p:spPr bwMode="auto">
          <a:xfrm>
            <a:off x="1600200" y="962025"/>
            <a:ext cx="0" cy="1905000"/>
          </a:xfrm>
          <a:prstGeom prst="line">
            <a:avLst/>
          </a:prstGeom>
          <a:noFill/>
          <a:ln w="3175">
            <a:solidFill>
              <a:schemeClr val="tx1"/>
            </a:solidFill>
            <a:prstDash val="lgDash"/>
            <a:round/>
            <a:headEnd/>
            <a:tailEnd/>
          </a:ln>
        </p:spPr>
        <p:txBody>
          <a:bodyPr/>
          <a:lstStyle/>
          <a:p>
            <a:endParaRPr lang="en-US"/>
          </a:p>
        </p:txBody>
      </p:sp>
      <p:sp>
        <p:nvSpPr>
          <p:cNvPr id="33799" name="Line 6"/>
          <p:cNvSpPr>
            <a:spLocks noChangeShapeType="1"/>
          </p:cNvSpPr>
          <p:nvPr/>
        </p:nvSpPr>
        <p:spPr bwMode="auto">
          <a:xfrm>
            <a:off x="1752600" y="962025"/>
            <a:ext cx="0" cy="1905000"/>
          </a:xfrm>
          <a:prstGeom prst="line">
            <a:avLst/>
          </a:prstGeom>
          <a:noFill/>
          <a:ln w="3175">
            <a:solidFill>
              <a:schemeClr val="tx1"/>
            </a:solidFill>
            <a:prstDash val="lgDash"/>
            <a:round/>
            <a:headEnd/>
            <a:tailEnd/>
          </a:ln>
        </p:spPr>
        <p:txBody>
          <a:bodyPr/>
          <a:lstStyle/>
          <a:p>
            <a:endParaRPr lang="en-US"/>
          </a:p>
        </p:txBody>
      </p:sp>
      <p:sp>
        <p:nvSpPr>
          <p:cNvPr id="33800" name="Line 7"/>
          <p:cNvSpPr>
            <a:spLocks noChangeShapeType="1"/>
          </p:cNvSpPr>
          <p:nvPr/>
        </p:nvSpPr>
        <p:spPr bwMode="auto">
          <a:xfrm>
            <a:off x="1905000" y="962025"/>
            <a:ext cx="0" cy="1905000"/>
          </a:xfrm>
          <a:prstGeom prst="line">
            <a:avLst/>
          </a:prstGeom>
          <a:noFill/>
          <a:ln w="3175">
            <a:solidFill>
              <a:schemeClr val="tx1"/>
            </a:solidFill>
            <a:prstDash val="lgDash"/>
            <a:round/>
            <a:headEnd/>
            <a:tailEnd/>
          </a:ln>
        </p:spPr>
        <p:txBody>
          <a:bodyPr/>
          <a:lstStyle/>
          <a:p>
            <a:endParaRPr lang="en-US"/>
          </a:p>
        </p:txBody>
      </p:sp>
      <p:sp>
        <p:nvSpPr>
          <p:cNvPr id="33801" name="Line 8"/>
          <p:cNvSpPr>
            <a:spLocks noChangeShapeType="1"/>
          </p:cNvSpPr>
          <p:nvPr/>
        </p:nvSpPr>
        <p:spPr bwMode="auto">
          <a:xfrm>
            <a:off x="2057400" y="962025"/>
            <a:ext cx="0" cy="1905000"/>
          </a:xfrm>
          <a:prstGeom prst="line">
            <a:avLst/>
          </a:prstGeom>
          <a:noFill/>
          <a:ln w="3175">
            <a:solidFill>
              <a:schemeClr val="tx1"/>
            </a:solidFill>
            <a:prstDash val="lgDash"/>
            <a:round/>
            <a:headEnd/>
            <a:tailEnd/>
          </a:ln>
        </p:spPr>
        <p:txBody>
          <a:bodyPr/>
          <a:lstStyle/>
          <a:p>
            <a:endParaRPr lang="en-US"/>
          </a:p>
        </p:txBody>
      </p:sp>
      <p:sp>
        <p:nvSpPr>
          <p:cNvPr id="33802" name="Line 9"/>
          <p:cNvSpPr>
            <a:spLocks noChangeShapeType="1"/>
          </p:cNvSpPr>
          <p:nvPr/>
        </p:nvSpPr>
        <p:spPr bwMode="auto">
          <a:xfrm>
            <a:off x="2209800" y="962025"/>
            <a:ext cx="0" cy="1905000"/>
          </a:xfrm>
          <a:prstGeom prst="line">
            <a:avLst/>
          </a:prstGeom>
          <a:noFill/>
          <a:ln w="3175">
            <a:solidFill>
              <a:schemeClr val="tx1"/>
            </a:solidFill>
            <a:prstDash val="lgDash"/>
            <a:round/>
            <a:headEnd/>
            <a:tailEnd/>
          </a:ln>
        </p:spPr>
        <p:txBody>
          <a:bodyPr/>
          <a:lstStyle/>
          <a:p>
            <a:endParaRPr lang="en-US"/>
          </a:p>
        </p:txBody>
      </p:sp>
      <p:sp>
        <p:nvSpPr>
          <p:cNvPr id="33803" name="Line 10"/>
          <p:cNvSpPr>
            <a:spLocks noChangeShapeType="1"/>
          </p:cNvSpPr>
          <p:nvPr/>
        </p:nvSpPr>
        <p:spPr bwMode="auto">
          <a:xfrm>
            <a:off x="2362200" y="962025"/>
            <a:ext cx="0" cy="1905000"/>
          </a:xfrm>
          <a:prstGeom prst="line">
            <a:avLst/>
          </a:prstGeom>
          <a:noFill/>
          <a:ln w="3175">
            <a:solidFill>
              <a:schemeClr val="tx1"/>
            </a:solidFill>
            <a:prstDash val="lgDash"/>
            <a:round/>
            <a:headEnd/>
            <a:tailEnd/>
          </a:ln>
        </p:spPr>
        <p:txBody>
          <a:bodyPr/>
          <a:lstStyle/>
          <a:p>
            <a:endParaRPr lang="en-US"/>
          </a:p>
        </p:txBody>
      </p:sp>
      <p:sp>
        <p:nvSpPr>
          <p:cNvPr id="33804" name="Line 11"/>
          <p:cNvSpPr>
            <a:spLocks noChangeShapeType="1"/>
          </p:cNvSpPr>
          <p:nvPr/>
        </p:nvSpPr>
        <p:spPr bwMode="auto">
          <a:xfrm>
            <a:off x="2514600" y="962025"/>
            <a:ext cx="0" cy="1905000"/>
          </a:xfrm>
          <a:prstGeom prst="line">
            <a:avLst/>
          </a:prstGeom>
          <a:noFill/>
          <a:ln w="3175">
            <a:solidFill>
              <a:schemeClr val="tx1"/>
            </a:solidFill>
            <a:prstDash val="lgDash"/>
            <a:round/>
            <a:headEnd/>
            <a:tailEnd/>
          </a:ln>
        </p:spPr>
        <p:txBody>
          <a:bodyPr/>
          <a:lstStyle/>
          <a:p>
            <a:endParaRPr lang="en-US"/>
          </a:p>
        </p:txBody>
      </p:sp>
      <p:sp>
        <p:nvSpPr>
          <p:cNvPr id="33805" name="Line 12"/>
          <p:cNvSpPr>
            <a:spLocks noChangeShapeType="1"/>
          </p:cNvSpPr>
          <p:nvPr/>
        </p:nvSpPr>
        <p:spPr bwMode="auto">
          <a:xfrm>
            <a:off x="2667000" y="962025"/>
            <a:ext cx="0" cy="1905000"/>
          </a:xfrm>
          <a:prstGeom prst="line">
            <a:avLst/>
          </a:prstGeom>
          <a:noFill/>
          <a:ln w="3175">
            <a:solidFill>
              <a:schemeClr val="tx1"/>
            </a:solidFill>
            <a:prstDash val="lgDash"/>
            <a:round/>
            <a:headEnd/>
            <a:tailEnd/>
          </a:ln>
        </p:spPr>
        <p:txBody>
          <a:bodyPr/>
          <a:lstStyle/>
          <a:p>
            <a:endParaRPr lang="en-US"/>
          </a:p>
        </p:txBody>
      </p:sp>
      <p:sp>
        <p:nvSpPr>
          <p:cNvPr id="33806" name="Line 13"/>
          <p:cNvSpPr>
            <a:spLocks noChangeShapeType="1"/>
          </p:cNvSpPr>
          <p:nvPr/>
        </p:nvSpPr>
        <p:spPr bwMode="auto">
          <a:xfrm>
            <a:off x="2819400" y="962025"/>
            <a:ext cx="0" cy="1905000"/>
          </a:xfrm>
          <a:prstGeom prst="line">
            <a:avLst/>
          </a:prstGeom>
          <a:noFill/>
          <a:ln w="3175">
            <a:solidFill>
              <a:schemeClr val="tx1"/>
            </a:solidFill>
            <a:prstDash val="lgDash"/>
            <a:round/>
            <a:headEnd/>
            <a:tailEnd/>
          </a:ln>
        </p:spPr>
        <p:txBody>
          <a:bodyPr/>
          <a:lstStyle/>
          <a:p>
            <a:endParaRPr lang="en-US"/>
          </a:p>
        </p:txBody>
      </p:sp>
      <p:sp>
        <p:nvSpPr>
          <p:cNvPr id="33807" name="Line 14"/>
          <p:cNvSpPr>
            <a:spLocks noChangeShapeType="1"/>
          </p:cNvSpPr>
          <p:nvPr/>
        </p:nvSpPr>
        <p:spPr bwMode="auto">
          <a:xfrm>
            <a:off x="2971800" y="962025"/>
            <a:ext cx="0" cy="1905000"/>
          </a:xfrm>
          <a:prstGeom prst="line">
            <a:avLst/>
          </a:prstGeom>
          <a:noFill/>
          <a:ln w="3175">
            <a:solidFill>
              <a:schemeClr val="tx1"/>
            </a:solidFill>
            <a:prstDash val="lgDash"/>
            <a:round/>
            <a:headEnd/>
            <a:tailEnd/>
          </a:ln>
        </p:spPr>
        <p:txBody>
          <a:bodyPr/>
          <a:lstStyle/>
          <a:p>
            <a:endParaRPr lang="en-US"/>
          </a:p>
        </p:txBody>
      </p:sp>
      <p:sp>
        <p:nvSpPr>
          <p:cNvPr id="33808" name="Line 15"/>
          <p:cNvSpPr>
            <a:spLocks noChangeShapeType="1"/>
          </p:cNvSpPr>
          <p:nvPr/>
        </p:nvSpPr>
        <p:spPr bwMode="auto">
          <a:xfrm>
            <a:off x="3124200" y="962025"/>
            <a:ext cx="0" cy="1905000"/>
          </a:xfrm>
          <a:prstGeom prst="line">
            <a:avLst/>
          </a:prstGeom>
          <a:noFill/>
          <a:ln w="3175">
            <a:solidFill>
              <a:schemeClr val="tx1"/>
            </a:solidFill>
            <a:prstDash val="lgDash"/>
            <a:round/>
            <a:headEnd/>
            <a:tailEnd/>
          </a:ln>
        </p:spPr>
        <p:txBody>
          <a:bodyPr/>
          <a:lstStyle/>
          <a:p>
            <a:endParaRPr lang="en-US"/>
          </a:p>
        </p:txBody>
      </p:sp>
      <p:sp>
        <p:nvSpPr>
          <p:cNvPr id="33809" name="Line 16"/>
          <p:cNvSpPr>
            <a:spLocks noChangeShapeType="1"/>
          </p:cNvSpPr>
          <p:nvPr/>
        </p:nvSpPr>
        <p:spPr bwMode="auto">
          <a:xfrm>
            <a:off x="3276600" y="962025"/>
            <a:ext cx="0" cy="1905000"/>
          </a:xfrm>
          <a:prstGeom prst="line">
            <a:avLst/>
          </a:prstGeom>
          <a:noFill/>
          <a:ln w="3175">
            <a:solidFill>
              <a:schemeClr val="tx1"/>
            </a:solidFill>
            <a:prstDash val="lgDash"/>
            <a:round/>
            <a:headEnd/>
            <a:tailEnd/>
          </a:ln>
        </p:spPr>
        <p:txBody>
          <a:bodyPr/>
          <a:lstStyle/>
          <a:p>
            <a:endParaRPr lang="en-US"/>
          </a:p>
        </p:txBody>
      </p:sp>
      <p:sp>
        <p:nvSpPr>
          <p:cNvPr id="33810" name="Line 17"/>
          <p:cNvSpPr>
            <a:spLocks noChangeShapeType="1"/>
          </p:cNvSpPr>
          <p:nvPr/>
        </p:nvSpPr>
        <p:spPr bwMode="auto">
          <a:xfrm>
            <a:off x="3429000" y="962025"/>
            <a:ext cx="0" cy="1905000"/>
          </a:xfrm>
          <a:prstGeom prst="line">
            <a:avLst/>
          </a:prstGeom>
          <a:noFill/>
          <a:ln w="3175">
            <a:solidFill>
              <a:schemeClr val="tx1"/>
            </a:solidFill>
            <a:prstDash val="lgDash"/>
            <a:round/>
            <a:headEnd/>
            <a:tailEnd/>
          </a:ln>
        </p:spPr>
        <p:txBody>
          <a:bodyPr/>
          <a:lstStyle/>
          <a:p>
            <a:endParaRPr lang="en-US"/>
          </a:p>
        </p:txBody>
      </p:sp>
      <p:sp>
        <p:nvSpPr>
          <p:cNvPr id="33811" name="Line 18"/>
          <p:cNvSpPr>
            <a:spLocks noChangeShapeType="1"/>
          </p:cNvSpPr>
          <p:nvPr/>
        </p:nvSpPr>
        <p:spPr bwMode="auto">
          <a:xfrm>
            <a:off x="3581400" y="962025"/>
            <a:ext cx="0" cy="1905000"/>
          </a:xfrm>
          <a:prstGeom prst="line">
            <a:avLst/>
          </a:prstGeom>
          <a:noFill/>
          <a:ln w="3175">
            <a:solidFill>
              <a:schemeClr val="tx1"/>
            </a:solidFill>
            <a:prstDash val="lgDash"/>
            <a:round/>
            <a:headEnd/>
            <a:tailEnd/>
          </a:ln>
        </p:spPr>
        <p:txBody>
          <a:bodyPr/>
          <a:lstStyle/>
          <a:p>
            <a:endParaRPr lang="en-US"/>
          </a:p>
        </p:txBody>
      </p:sp>
      <p:sp>
        <p:nvSpPr>
          <p:cNvPr id="33812" name="Line 19"/>
          <p:cNvSpPr>
            <a:spLocks noChangeShapeType="1"/>
          </p:cNvSpPr>
          <p:nvPr/>
        </p:nvSpPr>
        <p:spPr bwMode="auto">
          <a:xfrm>
            <a:off x="3733800" y="962025"/>
            <a:ext cx="0" cy="1905000"/>
          </a:xfrm>
          <a:prstGeom prst="line">
            <a:avLst/>
          </a:prstGeom>
          <a:noFill/>
          <a:ln w="3175">
            <a:solidFill>
              <a:schemeClr val="tx1"/>
            </a:solidFill>
            <a:prstDash val="lgDash"/>
            <a:round/>
            <a:headEnd/>
            <a:tailEnd/>
          </a:ln>
        </p:spPr>
        <p:txBody>
          <a:bodyPr/>
          <a:lstStyle/>
          <a:p>
            <a:endParaRPr lang="en-US"/>
          </a:p>
        </p:txBody>
      </p:sp>
      <p:sp>
        <p:nvSpPr>
          <p:cNvPr id="33813" name="Line 20"/>
          <p:cNvSpPr>
            <a:spLocks noChangeShapeType="1"/>
          </p:cNvSpPr>
          <p:nvPr/>
        </p:nvSpPr>
        <p:spPr bwMode="auto">
          <a:xfrm>
            <a:off x="3886200" y="962025"/>
            <a:ext cx="0" cy="1905000"/>
          </a:xfrm>
          <a:prstGeom prst="line">
            <a:avLst/>
          </a:prstGeom>
          <a:noFill/>
          <a:ln w="3175">
            <a:solidFill>
              <a:schemeClr val="tx1"/>
            </a:solidFill>
            <a:prstDash val="lgDash"/>
            <a:round/>
            <a:headEnd/>
            <a:tailEnd/>
          </a:ln>
        </p:spPr>
        <p:txBody>
          <a:bodyPr/>
          <a:lstStyle/>
          <a:p>
            <a:endParaRPr lang="en-US"/>
          </a:p>
        </p:txBody>
      </p:sp>
      <p:sp>
        <p:nvSpPr>
          <p:cNvPr id="33814" name="Line 21"/>
          <p:cNvSpPr>
            <a:spLocks noChangeShapeType="1"/>
          </p:cNvSpPr>
          <p:nvPr/>
        </p:nvSpPr>
        <p:spPr bwMode="auto">
          <a:xfrm>
            <a:off x="4038600" y="962025"/>
            <a:ext cx="0" cy="1905000"/>
          </a:xfrm>
          <a:prstGeom prst="line">
            <a:avLst/>
          </a:prstGeom>
          <a:noFill/>
          <a:ln w="3175">
            <a:solidFill>
              <a:schemeClr val="tx1"/>
            </a:solidFill>
            <a:prstDash val="lgDash"/>
            <a:round/>
            <a:headEnd/>
            <a:tailEnd/>
          </a:ln>
        </p:spPr>
        <p:txBody>
          <a:bodyPr/>
          <a:lstStyle/>
          <a:p>
            <a:endParaRPr lang="en-US"/>
          </a:p>
        </p:txBody>
      </p:sp>
      <p:sp>
        <p:nvSpPr>
          <p:cNvPr id="33815" name="Line 22"/>
          <p:cNvSpPr>
            <a:spLocks noChangeShapeType="1"/>
          </p:cNvSpPr>
          <p:nvPr/>
        </p:nvSpPr>
        <p:spPr bwMode="auto">
          <a:xfrm>
            <a:off x="1447800" y="3429000"/>
            <a:ext cx="0" cy="1905000"/>
          </a:xfrm>
          <a:prstGeom prst="line">
            <a:avLst/>
          </a:prstGeom>
          <a:noFill/>
          <a:ln w="19050">
            <a:solidFill>
              <a:schemeClr val="tx1"/>
            </a:solidFill>
            <a:round/>
            <a:headEnd type="triangle" w="med" len="med"/>
            <a:tailEnd/>
          </a:ln>
        </p:spPr>
        <p:txBody>
          <a:bodyPr/>
          <a:lstStyle/>
          <a:p>
            <a:endParaRPr lang="en-US"/>
          </a:p>
        </p:txBody>
      </p:sp>
      <p:sp>
        <p:nvSpPr>
          <p:cNvPr id="33816" name="Line 23"/>
          <p:cNvSpPr>
            <a:spLocks noChangeShapeType="1"/>
          </p:cNvSpPr>
          <p:nvPr/>
        </p:nvSpPr>
        <p:spPr bwMode="auto">
          <a:xfrm>
            <a:off x="914400" y="4800600"/>
            <a:ext cx="3276600" cy="0"/>
          </a:xfrm>
          <a:prstGeom prst="line">
            <a:avLst/>
          </a:prstGeom>
          <a:noFill/>
          <a:ln w="19050">
            <a:solidFill>
              <a:schemeClr val="tx1"/>
            </a:solidFill>
            <a:round/>
            <a:headEnd/>
            <a:tailEnd type="triangle" w="med" len="med"/>
          </a:ln>
        </p:spPr>
        <p:txBody>
          <a:bodyPr/>
          <a:lstStyle/>
          <a:p>
            <a:endParaRPr lang="en-US"/>
          </a:p>
        </p:txBody>
      </p:sp>
      <p:sp>
        <p:nvSpPr>
          <p:cNvPr id="33817" name="Line 24"/>
          <p:cNvSpPr>
            <a:spLocks noChangeShapeType="1"/>
          </p:cNvSpPr>
          <p:nvPr/>
        </p:nvSpPr>
        <p:spPr bwMode="auto">
          <a:xfrm>
            <a:off x="1600200" y="3429000"/>
            <a:ext cx="0" cy="1905000"/>
          </a:xfrm>
          <a:prstGeom prst="line">
            <a:avLst/>
          </a:prstGeom>
          <a:noFill/>
          <a:ln w="3175">
            <a:solidFill>
              <a:schemeClr val="tx1"/>
            </a:solidFill>
            <a:prstDash val="lgDash"/>
            <a:round/>
            <a:headEnd/>
            <a:tailEnd/>
          </a:ln>
        </p:spPr>
        <p:txBody>
          <a:bodyPr/>
          <a:lstStyle/>
          <a:p>
            <a:endParaRPr lang="en-US"/>
          </a:p>
        </p:txBody>
      </p:sp>
      <p:sp>
        <p:nvSpPr>
          <p:cNvPr id="33818" name="Line 25"/>
          <p:cNvSpPr>
            <a:spLocks noChangeShapeType="1"/>
          </p:cNvSpPr>
          <p:nvPr/>
        </p:nvSpPr>
        <p:spPr bwMode="auto">
          <a:xfrm>
            <a:off x="1752600" y="3429000"/>
            <a:ext cx="0" cy="1905000"/>
          </a:xfrm>
          <a:prstGeom prst="line">
            <a:avLst/>
          </a:prstGeom>
          <a:noFill/>
          <a:ln w="3175">
            <a:solidFill>
              <a:schemeClr val="tx1"/>
            </a:solidFill>
            <a:prstDash val="lgDash"/>
            <a:round/>
            <a:headEnd/>
            <a:tailEnd/>
          </a:ln>
        </p:spPr>
        <p:txBody>
          <a:bodyPr/>
          <a:lstStyle/>
          <a:p>
            <a:endParaRPr lang="en-US"/>
          </a:p>
        </p:txBody>
      </p:sp>
      <p:sp>
        <p:nvSpPr>
          <p:cNvPr id="33819" name="Line 26"/>
          <p:cNvSpPr>
            <a:spLocks noChangeShapeType="1"/>
          </p:cNvSpPr>
          <p:nvPr/>
        </p:nvSpPr>
        <p:spPr bwMode="auto">
          <a:xfrm>
            <a:off x="1905000" y="3429000"/>
            <a:ext cx="0" cy="1905000"/>
          </a:xfrm>
          <a:prstGeom prst="line">
            <a:avLst/>
          </a:prstGeom>
          <a:noFill/>
          <a:ln w="3175">
            <a:solidFill>
              <a:schemeClr val="tx1"/>
            </a:solidFill>
            <a:prstDash val="lgDash"/>
            <a:round/>
            <a:headEnd/>
            <a:tailEnd/>
          </a:ln>
        </p:spPr>
        <p:txBody>
          <a:bodyPr/>
          <a:lstStyle/>
          <a:p>
            <a:endParaRPr lang="en-US"/>
          </a:p>
        </p:txBody>
      </p:sp>
      <p:sp>
        <p:nvSpPr>
          <p:cNvPr id="33820" name="Line 27"/>
          <p:cNvSpPr>
            <a:spLocks noChangeShapeType="1"/>
          </p:cNvSpPr>
          <p:nvPr/>
        </p:nvSpPr>
        <p:spPr bwMode="auto">
          <a:xfrm>
            <a:off x="2057400" y="3429000"/>
            <a:ext cx="0" cy="1905000"/>
          </a:xfrm>
          <a:prstGeom prst="line">
            <a:avLst/>
          </a:prstGeom>
          <a:noFill/>
          <a:ln w="3175">
            <a:solidFill>
              <a:schemeClr val="tx1"/>
            </a:solidFill>
            <a:prstDash val="lgDash"/>
            <a:round/>
            <a:headEnd/>
            <a:tailEnd/>
          </a:ln>
        </p:spPr>
        <p:txBody>
          <a:bodyPr/>
          <a:lstStyle/>
          <a:p>
            <a:endParaRPr lang="en-US"/>
          </a:p>
        </p:txBody>
      </p:sp>
      <p:sp>
        <p:nvSpPr>
          <p:cNvPr id="33821" name="Line 28"/>
          <p:cNvSpPr>
            <a:spLocks noChangeShapeType="1"/>
          </p:cNvSpPr>
          <p:nvPr/>
        </p:nvSpPr>
        <p:spPr bwMode="auto">
          <a:xfrm>
            <a:off x="2209800" y="3429000"/>
            <a:ext cx="0" cy="1905000"/>
          </a:xfrm>
          <a:prstGeom prst="line">
            <a:avLst/>
          </a:prstGeom>
          <a:noFill/>
          <a:ln w="3175">
            <a:solidFill>
              <a:schemeClr val="tx1"/>
            </a:solidFill>
            <a:prstDash val="lgDash"/>
            <a:round/>
            <a:headEnd/>
            <a:tailEnd/>
          </a:ln>
        </p:spPr>
        <p:txBody>
          <a:bodyPr/>
          <a:lstStyle/>
          <a:p>
            <a:endParaRPr lang="en-US"/>
          </a:p>
        </p:txBody>
      </p:sp>
      <p:sp>
        <p:nvSpPr>
          <p:cNvPr id="33822" name="Line 29"/>
          <p:cNvSpPr>
            <a:spLocks noChangeShapeType="1"/>
          </p:cNvSpPr>
          <p:nvPr/>
        </p:nvSpPr>
        <p:spPr bwMode="auto">
          <a:xfrm>
            <a:off x="2362200" y="3429000"/>
            <a:ext cx="0" cy="1905000"/>
          </a:xfrm>
          <a:prstGeom prst="line">
            <a:avLst/>
          </a:prstGeom>
          <a:noFill/>
          <a:ln w="3175">
            <a:solidFill>
              <a:schemeClr val="tx1"/>
            </a:solidFill>
            <a:prstDash val="lgDash"/>
            <a:round/>
            <a:headEnd/>
            <a:tailEnd/>
          </a:ln>
        </p:spPr>
        <p:txBody>
          <a:bodyPr/>
          <a:lstStyle/>
          <a:p>
            <a:endParaRPr lang="en-US"/>
          </a:p>
        </p:txBody>
      </p:sp>
      <p:sp>
        <p:nvSpPr>
          <p:cNvPr id="33823" name="Line 30"/>
          <p:cNvSpPr>
            <a:spLocks noChangeShapeType="1"/>
          </p:cNvSpPr>
          <p:nvPr/>
        </p:nvSpPr>
        <p:spPr bwMode="auto">
          <a:xfrm>
            <a:off x="2514600" y="3429000"/>
            <a:ext cx="0" cy="1905000"/>
          </a:xfrm>
          <a:prstGeom prst="line">
            <a:avLst/>
          </a:prstGeom>
          <a:noFill/>
          <a:ln w="3175">
            <a:solidFill>
              <a:schemeClr val="tx1"/>
            </a:solidFill>
            <a:prstDash val="lgDash"/>
            <a:round/>
            <a:headEnd/>
            <a:tailEnd/>
          </a:ln>
        </p:spPr>
        <p:txBody>
          <a:bodyPr/>
          <a:lstStyle/>
          <a:p>
            <a:endParaRPr lang="en-US"/>
          </a:p>
        </p:txBody>
      </p:sp>
      <p:sp>
        <p:nvSpPr>
          <p:cNvPr id="33824" name="Line 31"/>
          <p:cNvSpPr>
            <a:spLocks noChangeShapeType="1"/>
          </p:cNvSpPr>
          <p:nvPr/>
        </p:nvSpPr>
        <p:spPr bwMode="auto">
          <a:xfrm>
            <a:off x="2667000" y="3429000"/>
            <a:ext cx="0" cy="1905000"/>
          </a:xfrm>
          <a:prstGeom prst="line">
            <a:avLst/>
          </a:prstGeom>
          <a:noFill/>
          <a:ln w="3175">
            <a:solidFill>
              <a:schemeClr val="tx1"/>
            </a:solidFill>
            <a:prstDash val="lgDash"/>
            <a:round/>
            <a:headEnd/>
            <a:tailEnd/>
          </a:ln>
        </p:spPr>
        <p:txBody>
          <a:bodyPr/>
          <a:lstStyle/>
          <a:p>
            <a:endParaRPr lang="en-US"/>
          </a:p>
        </p:txBody>
      </p:sp>
      <p:sp>
        <p:nvSpPr>
          <p:cNvPr id="33825" name="Line 32"/>
          <p:cNvSpPr>
            <a:spLocks noChangeShapeType="1"/>
          </p:cNvSpPr>
          <p:nvPr/>
        </p:nvSpPr>
        <p:spPr bwMode="auto">
          <a:xfrm>
            <a:off x="2819400" y="3429000"/>
            <a:ext cx="0" cy="1905000"/>
          </a:xfrm>
          <a:prstGeom prst="line">
            <a:avLst/>
          </a:prstGeom>
          <a:noFill/>
          <a:ln w="3175">
            <a:solidFill>
              <a:schemeClr val="tx1"/>
            </a:solidFill>
            <a:prstDash val="lgDash"/>
            <a:round/>
            <a:headEnd/>
            <a:tailEnd/>
          </a:ln>
        </p:spPr>
        <p:txBody>
          <a:bodyPr/>
          <a:lstStyle/>
          <a:p>
            <a:endParaRPr lang="en-US"/>
          </a:p>
        </p:txBody>
      </p:sp>
      <p:sp>
        <p:nvSpPr>
          <p:cNvPr id="33826" name="Line 33"/>
          <p:cNvSpPr>
            <a:spLocks noChangeShapeType="1"/>
          </p:cNvSpPr>
          <p:nvPr/>
        </p:nvSpPr>
        <p:spPr bwMode="auto">
          <a:xfrm>
            <a:off x="2971800" y="3429000"/>
            <a:ext cx="0" cy="1905000"/>
          </a:xfrm>
          <a:prstGeom prst="line">
            <a:avLst/>
          </a:prstGeom>
          <a:noFill/>
          <a:ln w="3175">
            <a:solidFill>
              <a:schemeClr val="tx1"/>
            </a:solidFill>
            <a:prstDash val="lgDash"/>
            <a:round/>
            <a:headEnd/>
            <a:tailEnd/>
          </a:ln>
        </p:spPr>
        <p:txBody>
          <a:bodyPr/>
          <a:lstStyle/>
          <a:p>
            <a:endParaRPr lang="en-US"/>
          </a:p>
        </p:txBody>
      </p:sp>
      <p:sp>
        <p:nvSpPr>
          <p:cNvPr id="33827" name="Line 34"/>
          <p:cNvSpPr>
            <a:spLocks noChangeShapeType="1"/>
          </p:cNvSpPr>
          <p:nvPr/>
        </p:nvSpPr>
        <p:spPr bwMode="auto">
          <a:xfrm>
            <a:off x="3124200" y="3429000"/>
            <a:ext cx="0" cy="1905000"/>
          </a:xfrm>
          <a:prstGeom prst="line">
            <a:avLst/>
          </a:prstGeom>
          <a:noFill/>
          <a:ln w="3175">
            <a:solidFill>
              <a:schemeClr val="tx1"/>
            </a:solidFill>
            <a:prstDash val="lgDash"/>
            <a:round/>
            <a:headEnd/>
            <a:tailEnd/>
          </a:ln>
        </p:spPr>
        <p:txBody>
          <a:bodyPr/>
          <a:lstStyle/>
          <a:p>
            <a:endParaRPr lang="en-US"/>
          </a:p>
        </p:txBody>
      </p:sp>
      <p:sp>
        <p:nvSpPr>
          <p:cNvPr id="33828" name="Line 35"/>
          <p:cNvSpPr>
            <a:spLocks noChangeShapeType="1"/>
          </p:cNvSpPr>
          <p:nvPr/>
        </p:nvSpPr>
        <p:spPr bwMode="auto">
          <a:xfrm>
            <a:off x="3276600" y="3429000"/>
            <a:ext cx="0" cy="1905000"/>
          </a:xfrm>
          <a:prstGeom prst="line">
            <a:avLst/>
          </a:prstGeom>
          <a:noFill/>
          <a:ln w="3175">
            <a:solidFill>
              <a:schemeClr val="tx1"/>
            </a:solidFill>
            <a:prstDash val="lgDash"/>
            <a:round/>
            <a:headEnd/>
            <a:tailEnd/>
          </a:ln>
        </p:spPr>
        <p:txBody>
          <a:bodyPr/>
          <a:lstStyle/>
          <a:p>
            <a:endParaRPr lang="en-US"/>
          </a:p>
        </p:txBody>
      </p:sp>
      <p:sp>
        <p:nvSpPr>
          <p:cNvPr id="33829" name="Line 36"/>
          <p:cNvSpPr>
            <a:spLocks noChangeShapeType="1"/>
          </p:cNvSpPr>
          <p:nvPr/>
        </p:nvSpPr>
        <p:spPr bwMode="auto">
          <a:xfrm>
            <a:off x="3429000" y="3429000"/>
            <a:ext cx="0" cy="1905000"/>
          </a:xfrm>
          <a:prstGeom prst="line">
            <a:avLst/>
          </a:prstGeom>
          <a:noFill/>
          <a:ln w="3175">
            <a:solidFill>
              <a:schemeClr val="tx1"/>
            </a:solidFill>
            <a:prstDash val="lgDash"/>
            <a:round/>
            <a:headEnd/>
            <a:tailEnd/>
          </a:ln>
        </p:spPr>
        <p:txBody>
          <a:bodyPr/>
          <a:lstStyle/>
          <a:p>
            <a:endParaRPr lang="en-US"/>
          </a:p>
        </p:txBody>
      </p:sp>
      <p:sp>
        <p:nvSpPr>
          <p:cNvPr id="33830" name="Line 37"/>
          <p:cNvSpPr>
            <a:spLocks noChangeShapeType="1"/>
          </p:cNvSpPr>
          <p:nvPr/>
        </p:nvSpPr>
        <p:spPr bwMode="auto">
          <a:xfrm>
            <a:off x="3581400" y="3429000"/>
            <a:ext cx="0" cy="1905000"/>
          </a:xfrm>
          <a:prstGeom prst="line">
            <a:avLst/>
          </a:prstGeom>
          <a:noFill/>
          <a:ln w="3175">
            <a:solidFill>
              <a:schemeClr val="tx1"/>
            </a:solidFill>
            <a:prstDash val="lgDash"/>
            <a:round/>
            <a:headEnd/>
            <a:tailEnd/>
          </a:ln>
        </p:spPr>
        <p:txBody>
          <a:bodyPr/>
          <a:lstStyle/>
          <a:p>
            <a:endParaRPr lang="en-US"/>
          </a:p>
        </p:txBody>
      </p:sp>
      <p:sp>
        <p:nvSpPr>
          <p:cNvPr id="33831" name="Line 38"/>
          <p:cNvSpPr>
            <a:spLocks noChangeShapeType="1"/>
          </p:cNvSpPr>
          <p:nvPr/>
        </p:nvSpPr>
        <p:spPr bwMode="auto">
          <a:xfrm>
            <a:off x="3733800" y="3429000"/>
            <a:ext cx="0" cy="1905000"/>
          </a:xfrm>
          <a:prstGeom prst="line">
            <a:avLst/>
          </a:prstGeom>
          <a:noFill/>
          <a:ln w="3175">
            <a:solidFill>
              <a:schemeClr val="tx1"/>
            </a:solidFill>
            <a:prstDash val="lgDash"/>
            <a:round/>
            <a:headEnd/>
            <a:tailEnd/>
          </a:ln>
        </p:spPr>
        <p:txBody>
          <a:bodyPr/>
          <a:lstStyle/>
          <a:p>
            <a:endParaRPr lang="en-US"/>
          </a:p>
        </p:txBody>
      </p:sp>
      <p:sp>
        <p:nvSpPr>
          <p:cNvPr id="33832" name="Line 39"/>
          <p:cNvSpPr>
            <a:spLocks noChangeShapeType="1"/>
          </p:cNvSpPr>
          <p:nvPr/>
        </p:nvSpPr>
        <p:spPr bwMode="auto">
          <a:xfrm>
            <a:off x="3886200" y="3429000"/>
            <a:ext cx="0" cy="1905000"/>
          </a:xfrm>
          <a:prstGeom prst="line">
            <a:avLst/>
          </a:prstGeom>
          <a:noFill/>
          <a:ln w="3175">
            <a:solidFill>
              <a:schemeClr val="tx1"/>
            </a:solidFill>
            <a:prstDash val="lgDash"/>
            <a:round/>
            <a:headEnd/>
            <a:tailEnd/>
          </a:ln>
        </p:spPr>
        <p:txBody>
          <a:bodyPr/>
          <a:lstStyle/>
          <a:p>
            <a:endParaRPr lang="en-US"/>
          </a:p>
        </p:txBody>
      </p:sp>
      <p:sp>
        <p:nvSpPr>
          <p:cNvPr id="33833" name="Line 40"/>
          <p:cNvSpPr>
            <a:spLocks noChangeShapeType="1"/>
          </p:cNvSpPr>
          <p:nvPr/>
        </p:nvSpPr>
        <p:spPr bwMode="auto">
          <a:xfrm>
            <a:off x="4038600" y="3429000"/>
            <a:ext cx="0" cy="1905000"/>
          </a:xfrm>
          <a:prstGeom prst="line">
            <a:avLst/>
          </a:prstGeom>
          <a:noFill/>
          <a:ln w="3175">
            <a:solidFill>
              <a:schemeClr val="tx1"/>
            </a:solidFill>
            <a:prstDash val="lgDash"/>
            <a:round/>
            <a:headEnd/>
            <a:tailEnd/>
          </a:ln>
        </p:spPr>
        <p:txBody>
          <a:bodyPr/>
          <a:lstStyle/>
          <a:p>
            <a:endParaRPr lang="en-US"/>
          </a:p>
        </p:txBody>
      </p:sp>
      <p:sp>
        <p:nvSpPr>
          <p:cNvPr id="33834" name="Line 41"/>
          <p:cNvSpPr>
            <a:spLocks noChangeShapeType="1"/>
          </p:cNvSpPr>
          <p:nvPr/>
        </p:nvSpPr>
        <p:spPr bwMode="auto">
          <a:xfrm>
            <a:off x="1371600" y="1600200"/>
            <a:ext cx="2743200" cy="0"/>
          </a:xfrm>
          <a:prstGeom prst="line">
            <a:avLst/>
          </a:prstGeom>
          <a:noFill/>
          <a:ln w="3175">
            <a:solidFill>
              <a:schemeClr val="tx1"/>
            </a:solidFill>
            <a:prstDash val="lgDash"/>
            <a:round/>
            <a:headEnd/>
            <a:tailEnd/>
          </a:ln>
        </p:spPr>
        <p:txBody>
          <a:bodyPr/>
          <a:lstStyle/>
          <a:p>
            <a:endParaRPr lang="en-US"/>
          </a:p>
        </p:txBody>
      </p:sp>
      <p:sp>
        <p:nvSpPr>
          <p:cNvPr id="33835" name="Line 42"/>
          <p:cNvSpPr>
            <a:spLocks noChangeShapeType="1"/>
          </p:cNvSpPr>
          <p:nvPr/>
        </p:nvSpPr>
        <p:spPr bwMode="auto">
          <a:xfrm>
            <a:off x="1371600" y="1219200"/>
            <a:ext cx="2743200" cy="0"/>
          </a:xfrm>
          <a:prstGeom prst="line">
            <a:avLst/>
          </a:prstGeom>
          <a:noFill/>
          <a:ln w="3175">
            <a:solidFill>
              <a:schemeClr val="tx1"/>
            </a:solidFill>
            <a:prstDash val="lgDash"/>
            <a:round/>
            <a:headEnd/>
            <a:tailEnd/>
          </a:ln>
        </p:spPr>
        <p:txBody>
          <a:bodyPr/>
          <a:lstStyle/>
          <a:p>
            <a:endParaRPr lang="en-US"/>
          </a:p>
        </p:txBody>
      </p:sp>
      <p:sp>
        <p:nvSpPr>
          <p:cNvPr id="33836" name="Line 43"/>
          <p:cNvSpPr>
            <a:spLocks noChangeShapeType="1"/>
          </p:cNvSpPr>
          <p:nvPr/>
        </p:nvSpPr>
        <p:spPr bwMode="auto">
          <a:xfrm>
            <a:off x="1371600" y="1981200"/>
            <a:ext cx="2743200" cy="0"/>
          </a:xfrm>
          <a:prstGeom prst="line">
            <a:avLst/>
          </a:prstGeom>
          <a:noFill/>
          <a:ln w="3175">
            <a:solidFill>
              <a:schemeClr val="tx1"/>
            </a:solidFill>
            <a:prstDash val="lgDash"/>
            <a:round/>
            <a:headEnd/>
            <a:tailEnd/>
          </a:ln>
        </p:spPr>
        <p:txBody>
          <a:bodyPr/>
          <a:lstStyle/>
          <a:p>
            <a:endParaRPr lang="en-US"/>
          </a:p>
        </p:txBody>
      </p:sp>
      <p:sp>
        <p:nvSpPr>
          <p:cNvPr id="33837" name="Line 44"/>
          <p:cNvSpPr>
            <a:spLocks noChangeShapeType="1"/>
          </p:cNvSpPr>
          <p:nvPr/>
        </p:nvSpPr>
        <p:spPr bwMode="auto">
          <a:xfrm>
            <a:off x="1371600" y="2667000"/>
            <a:ext cx="2743200" cy="0"/>
          </a:xfrm>
          <a:prstGeom prst="line">
            <a:avLst/>
          </a:prstGeom>
          <a:noFill/>
          <a:ln w="3175">
            <a:solidFill>
              <a:schemeClr val="tx1"/>
            </a:solidFill>
            <a:prstDash val="lgDash"/>
            <a:round/>
            <a:headEnd/>
            <a:tailEnd/>
          </a:ln>
        </p:spPr>
        <p:txBody>
          <a:bodyPr/>
          <a:lstStyle/>
          <a:p>
            <a:endParaRPr lang="en-US"/>
          </a:p>
        </p:txBody>
      </p:sp>
      <p:sp>
        <p:nvSpPr>
          <p:cNvPr id="33838" name="Line 45"/>
          <p:cNvSpPr>
            <a:spLocks noChangeShapeType="1"/>
          </p:cNvSpPr>
          <p:nvPr/>
        </p:nvSpPr>
        <p:spPr bwMode="auto">
          <a:xfrm>
            <a:off x="1371600" y="4038600"/>
            <a:ext cx="2743200" cy="0"/>
          </a:xfrm>
          <a:prstGeom prst="line">
            <a:avLst/>
          </a:prstGeom>
          <a:noFill/>
          <a:ln w="3175">
            <a:solidFill>
              <a:schemeClr val="tx1"/>
            </a:solidFill>
            <a:prstDash val="lgDash"/>
            <a:round/>
            <a:headEnd/>
            <a:tailEnd/>
          </a:ln>
        </p:spPr>
        <p:txBody>
          <a:bodyPr/>
          <a:lstStyle/>
          <a:p>
            <a:endParaRPr lang="en-US"/>
          </a:p>
        </p:txBody>
      </p:sp>
      <p:sp>
        <p:nvSpPr>
          <p:cNvPr id="33839" name="Line 46"/>
          <p:cNvSpPr>
            <a:spLocks noChangeShapeType="1"/>
          </p:cNvSpPr>
          <p:nvPr/>
        </p:nvSpPr>
        <p:spPr bwMode="auto">
          <a:xfrm>
            <a:off x="1371600" y="3657600"/>
            <a:ext cx="2743200" cy="0"/>
          </a:xfrm>
          <a:prstGeom prst="line">
            <a:avLst/>
          </a:prstGeom>
          <a:noFill/>
          <a:ln w="3175">
            <a:solidFill>
              <a:schemeClr val="tx1"/>
            </a:solidFill>
            <a:prstDash val="lgDash"/>
            <a:round/>
            <a:headEnd/>
            <a:tailEnd/>
          </a:ln>
        </p:spPr>
        <p:txBody>
          <a:bodyPr/>
          <a:lstStyle/>
          <a:p>
            <a:endParaRPr lang="en-US"/>
          </a:p>
        </p:txBody>
      </p:sp>
      <p:sp>
        <p:nvSpPr>
          <p:cNvPr id="33840" name="Line 47"/>
          <p:cNvSpPr>
            <a:spLocks noChangeShapeType="1"/>
          </p:cNvSpPr>
          <p:nvPr/>
        </p:nvSpPr>
        <p:spPr bwMode="auto">
          <a:xfrm>
            <a:off x="1371600" y="4419600"/>
            <a:ext cx="2743200" cy="0"/>
          </a:xfrm>
          <a:prstGeom prst="line">
            <a:avLst/>
          </a:prstGeom>
          <a:noFill/>
          <a:ln w="3175">
            <a:solidFill>
              <a:schemeClr val="tx1"/>
            </a:solidFill>
            <a:prstDash val="lgDash"/>
            <a:round/>
            <a:headEnd/>
            <a:tailEnd/>
          </a:ln>
        </p:spPr>
        <p:txBody>
          <a:bodyPr/>
          <a:lstStyle/>
          <a:p>
            <a:endParaRPr lang="en-US"/>
          </a:p>
        </p:txBody>
      </p:sp>
      <p:sp>
        <p:nvSpPr>
          <p:cNvPr id="33841" name="Line 48"/>
          <p:cNvSpPr>
            <a:spLocks noChangeShapeType="1"/>
          </p:cNvSpPr>
          <p:nvPr/>
        </p:nvSpPr>
        <p:spPr bwMode="auto">
          <a:xfrm>
            <a:off x="1371600" y="5105400"/>
            <a:ext cx="2743200" cy="0"/>
          </a:xfrm>
          <a:prstGeom prst="line">
            <a:avLst/>
          </a:prstGeom>
          <a:noFill/>
          <a:ln w="3175">
            <a:solidFill>
              <a:schemeClr val="tx1"/>
            </a:solidFill>
            <a:prstDash val="lgDash"/>
            <a:round/>
            <a:headEnd/>
            <a:tailEnd/>
          </a:ln>
        </p:spPr>
        <p:txBody>
          <a:bodyPr/>
          <a:lstStyle/>
          <a:p>
            <a:endParaRPr lang="en-US"/>
          </a:p>
        </p:txBody>
      </p:sp>
      <p:grpSp>
        <p:nvGrpSpPr>
          <p:cNvPr id="33842" name="Group 49"/>
          <p:cNvGrpSpPr>
            <a:grpSpLocks/>
          </p:cNvGrpSpPr>
          <p:nvPr/>
        </p:nvGrpSpPr>
        <p:grpSpPr bwMode="auto">
          <a:xfrm>
            <a:off x="1409700" y="1019175"/>
            <a:ext cx="2705100" cy="1682750"/>
            <a:chOff x="888" y="642"/>
            <a:chExt cx="1704" cy="1060"/>
          </a:xfrm>
        </p:grpSpPr>
        <p:sp>
          <p:nvSpPr>
            <p:cNvPr id="33872" name="Rectangle 50"/>
            <p:cNvSpPr>
              <a:spLocks noChangeArrowheads="1"/>
            </p:cNvSpPr>
            <p:nvPr/>
          </p:nvSpPr>
          <p:spPr bwMode="auto">
            <a:xfrm>
              <a:off x="888" y="144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3" name="Rectangle 51"/>
            <p:cNvSpPr>
              <a:spLocks noChangeArrowheads="1"/>
            </p:cNvSpPr>
            <p:nvPr/>
          </p:nvSpPr>
          <p:spPr bwMode="auto">
            <a:xfrm>
              <a:off x="1750" y="98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4" name="Rectangle 52"/>
            <p:cNvSpPr>
              <a:spLocks noChangeArrowheads="1"/>
            </p:cNvSpPr>
            <p:nvPr/>
          </p:nvSpPr>
          <p:spPr bwMode="auto">
            <a:xfrm>
              <a:off x="1656"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5" name="Rectangle 53"/>
            <p:cNvSpPr>
              <a:spLocks noChangeArrowheads="1"/>
            </p:cNvSpPr>
            <p:nvPr/>
          </p:nvSpPr>
          <p:spPr bwMode="auto">
            <a:xfrm>
              <a:off x="1558" y="1328"/>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6" name="Rectangle 54"/>
            <p:cNvSpPr>
              <a:spLocks noChangeArrowheads="1"/>
            </p:cNvSpPr>
            <p:nvPr/>
          </p:nvSpPr>
          <p:spPr bwMode="auto">
            <a:xfrm>
              <a:off x="1462" y="155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7" name="Rectangle 55"/>
            <p:cNvSpPr>
              <a:spLocks noChangeArrowheads="1"/>
            </p:cNvSpPr>
            <p:nvPr/>
          </p:nvSpPr>
          <p:spPr bwMode="auto">
            <a:xfrm>
              <a:off x="1368" y="165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8" name="Rectangle 56"/>
            <p:cNvSpPr>
              <a:spLocks noChangeArrowheads="1"/>
            </p:cNvSpPr>
            <p:nvPr/>
          </p:nvSpPr>
          <p:spPr bwMode="auto">
            <a:xfrm>
              <a:off x="1176" y="1330"/>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79" name="Rectangle 57"/>
            <p:cNvSpPr>
              <a:spLocks noChangeArrowheads="1"/>
            </p:cNvSpPr>
            <p:nvPr/>
          </p:nvSpPr>
          <p:spPr bwMode="auto">
            <a:xfrm>
              <a:off x="1078"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0" name="Rectangle 58"/>
            <p:cNvSpPr>
              <a:spLocks noChangeArrowheads="1"/>
            </p:cNvSpPr>
            <p:nvPr/>
          </p:nvSpPr>
          <p:spPr bwMode="auto">
            <a:xfrm>
              <a:off x="1270" y="15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1" name="Rectangle 59"/>
            <p:cNvSpPr>
              <a:spLocks noChangeArrowheads="1"/>
            </p:cNvSpPr>
            <p:nvPr/>
          </p:nvSpPr>
          <p:spPr bwMode="auto">
            <a:xfrm>
              <a:off x="984" y="122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2" name="Rectangle 60"/>
            <p:cNvSpPr>
              <a:spLocks noChangeArrowheads="1"/>
            </p:cNvSpPr>
            <p:nvPr/>
          </p:nvSpPr>
          <p:spPr bwMode="auto">
            <a:xfrm>
              <a:off x="2134" y="744"/>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3" name="Rectangle 61"/>
            <p:cNvSpPr>
              <a:spLocks noChangeArrowheads="1"/>
            </p:cNvSpPr>
            <p:nvPr/>
          </p:nvSpPr>
          <p:spPr bwMode="auto">
            <a:xfrm>
              <a:off x="2038"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4" name="Rectangle 62"/>
            <p:cNvSpPr>
              <a:spLocks noChangeArrowheads="1"/>
            </p:cNvSpPr>
            <p:nvPr/>
          </p:nvSpPr>
          <p:spPr bwMode="auto">
            <a:xfrm>
              <a:off x="1942" y="6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5" name="Rectangle 63"/>
            <p:cNvSpPr>
              <a:spLocks noChangeArrowheads="1"/>
            </p:cNvSpPr>
            <p:nvPr/>
          </p:nvSpPr>
          <p:spPr bwMode="auto">
            <a:xfrm>
              <a:off x="2328"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6" name="Rectangle 64"/>
            <p:cNvSpPr>
              <a:spLocks noChangeArrowheads="1"/>
            </p:cNvSpPr>
            <p:nvPr/>
          </p:nvSpPr>
          <p:spPr bwMode="auto">
            <a:xfrm>
              <a:off x="2427" y="987"/>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7" name="Rectangle 65"/>
            <p:cNvSpPr>
              <a:spLocks noChangeArrowheads="1"/>
            </p:cNvSpPr>
            <p:nvPr/>
          </p:nvSpPr>
          <p:spPr bwMode="auto">
            <a:xfrm>
              <a:off x="2232" y="876"/>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8" name="Rectangle 66"/>
            <p:cNvSpPr>
              <a:spLocks noChangeArrowheads="1"/>
            </p:cNvSpPr>
            <p:nvPr/>
          </p:nvSpPr>
          <p:spPr bwMode="auto">
            <a:xfrm>
              <a:off x="1848" y="742"/>
              <a:ext cx="48" cy="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89" name="Freeform 67"/>
            <p:cNvSpPr>
              <a:spLocks/>
            </p:cNvSpPr>
            <p:nvPr/>
          </p:nvSpPr>
          <p:spPr bwMode="auto">
            <a:xfrm>
              <a:off x="912" y="648"/>
              <a:ext cx="1680" cy="1032"/>
            </a:xfrm>
            <a:custGeom>
              <a:avLst/>
              <a:gdLst>
                <a:gd name="T0" fmla="*/ 0 w 1680"/>
                <a:gd name="T1" fmla="*/ 840 h 1032"/>
                <a:gd name="T2" fmla="*/ 96 w 1680"/>
                <a:gd name="T3" fmla="*/ 600 h 1032"/>
                <a:gd name="T4" fmla="*/ 192 w 1680"/>
                <a:gd name="T5" fmla="*/ 600 h 1032"/>
                <a:gd name="T6" fmla="*/ 288 w 1680"/>
                <a:gd name="T7" fmla="*/ 744 h 1032"/>
                <a:gd name="T8" fmla="*/ 384 w 1680"/>
                <a:gd name="T9" fmla="*/ 936 h 1032"/>
                <a:gd name="T10" fmla="*/ 480 w 1680"/>
                <a:gd name="T11" fmla="*/ 1032 h 1032"/>
                <a:gd name="T12" fmla="*/ 576 w 1680"/>
                <a:gd name="T13" fmla="*/ 936 h 1032"/>
                <a:gd name="T14" fmla="*/ 672 w 1680"/>
                <a:gd name="T15" fmla="*/ 696 h 1032"/>
                <a:gd name="T16" fmla="*/ 768 w 1680"/>
                <a:gd name="T17" fmla="*/ 600 h 1032"/>
                <a:gd name="T18" fmla="*/ 960 w 1680"/>
                <a:gd name="T19" fmla="*/ 120 h 1032"/>
                <a:gd name="T20" fmla="*/ 1152 w 1680"/>
                <a:gd name="T21" fmla="*/ 24 h 1032"/>
                <a:gd name="T22" fmla="*/ 1344 w 1680"/>
                <a:gd name="T23" fmla="*/ 264 h 1032"/>
                <a:gd name="T24" fmla="*/ 1440 w 1680"/>
                <a:gd name="T25" fmla="*/ 360 h 1032"/>
                <a:gd name="T26" fmla="*/ 1584 w 1680"/>
                <a:gd name="T27" fmla="*/ 360 h 1032"/>
                <a:gd name="T28" fmla="*/ 1680 w 1680"/>
                <a:gd name="T29" fmla="*/ 312 h 10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0"/>
                <a:gd name="T46" fmla="*/ 0 h 1032"/>
                <a:gd name="T47" fmla="*/ 1680 w 1680"/>
                <a:gd name="T48" fmla="*/ 1032 h 10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0" h="1032">
                  <a:moveTo>
                    <a:pt x="0" y="840"/>
                  </a:moveTo>
                  <a:cubicBezTo>
                    <a:pt x="32" y="740"/>
                    <a:pt x="64" y="640"/>
                    <a:pt x="96" y="600"/>
                  </a:cubicBezTo>
                  <a:cubicBezTo>
                    <a:pt x="128" y="560"/>
                    <a:pt x="160" y="576"/>
                    <a:pt x="192" y="600"/>
                  </a:cubicBezTo>
                  <a:cubicBezTo>
                    <a:pt x="224" y="624"/>
                    <a:pt x="256" y="688"/>
                    <a:pt x="288" y="744"/>
                  </a:cubicBezTo>
                  <a:cubicBezTo>
                    <a:pt x="320" y="800"/>
                    <a:pt x="352" y="888"/>
                    <a:pt x="384" y="936"/>
                  </a:cubicBezTo>
                  <a:cubicBezTo>
                    <a:pt x="416" y="984"/>
                    <a:pt x="448" y="1032"/>
                    <a:pt x="480" y="1032"/>
                  </a:cubicBezTo>
                  <a:cubicBezTo>
                    <a:pt x="512" y="1032"/>
                    <a:pt x="544" y="992"/>
                    <a:pt x="576" y="936"/>
                  </a:cubicBezTo>
                  <a:cubicBezTo>
                    <a:pt x="608" y="880"/>
                    <a:pt x="640" y="752"/>
                    <a:pt x="672" y="696"/>
                  </a:cubicBezTo>
                  <a:cubicBezTo>
                    <a:pt x="704" y="640"/>
                    <a:pt x="720" y="696"/>
                    <a:pt x="768" y="600"/>
                  </a:cubicBezTo>
                  <a:cubicBezTo>
                    <a:pt x="816" y="504"/>
                    <a:pt x="896" y="216"/>
                    <a:pt x="960" y="120"/>
                  </a:cubicBezTo>
                  <a:cubicBezTo>
                    <a:pt x="1024" y="24"/>
                    <a:pt x="1088" y="0"/>
                    <a:pt x="1152" y="24"/>
                  </a:cubicBezTo>
                  <a:cubicBezTo>
                    <a:pt x="1216" y="48"/>
                    <a:pt x="1296" y="208"/>
                    <a:pt x="1344" y="264"/>
                  </a:cubicBezTo>
                  <a:cubicBezTo>
                    <a:pt x="1392" y="320"/>
                    <a:pt x="1400" y="344"/>
                    <a:pt x="1440" y="360"/>
                  </a:cubicBezTo>
                  <a:cubicBezTo>
                    <a:pt x="1480" y="376"/>
                    <a:pt x="1544" y="368"/>
                    <a:pt x="1584" y="360"/>
                  </a:cubicBezTo>
                  <a:cubicBezTo>
                    <a:pt x="1624" y="352"/>
                    <a:pt x="1664" y="320"/>
                    <a:pt x="1680" y="312"/>
                  </a:cubicBezTo>
                </a:path>
              </a:pathLst>
            </a:custGeom>
            <a:noFill/>
            <a:ln w="22225">
              <a:solidFill>
                <a:schemeClr val="tx1"/>
              </a:solidFill>
              <a:round/>
              <a:headEnd/>
              <a:tailEnd/>
            </a:ln>
          </p:spPr>
          <p:txBody>
            <a:bodyPr/>
            <a:lstStyle/>
            <a:p>
              <a:endParaRPr lang="en-US"/>
            </a:p>
          </p:txBody>
        </p:sp>
      </p:grpSp>
      <p:sp>
        <p:nvSpPr>
          <p:cNvPr id="33843" name="Text Box 69"/>
          <p:cNvSpPr txBox="1">
            <a:spLocks noChangeArrowheads="1"/>
          </p:cNvSpPr>
          <p:nvPr/>
        </p:nvSpPr>
        <p:spPr bwMode="auto">
          <a:xfrm>
            <a:off x="1143000" y="838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x</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3844" name="Text Box 70"/>
          <p:cNvSpPr txBox="1">
            <a:spLocks noChangeArrowheads="1"/>
          </p:cNvSpPr>
          <p:nvPr/>
        </p:nvSpPr>
        <p:spPr bwMode="auto">
          <a:xfrm>
            <a:off x="1066800" y="33528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y</a:t>
            </a:r>
            <a:r>
              <a:rPr lang="en-US" sz="1400">
                <a:latin typeface="Times New Roman" pitchFamily="18" charset="0"/>
              </a:rPr>
              <a:t>[</a:t>
            </a:r>
            <a:r>
              <a:rPr lang="en-US" sz="1400" i="1">
                <a:latin typeface="Times New Roman" pitchFamily="18" charset="0"/>
              </a:rPr>
              <a:t>n</a:t>
            </a:r>
            <a:r>
              <a:rPr lang="en-US" sz="1400">
                <a:latin typeface="Times New Roman" pitchFamily="18" charset="0"/>
              </a:rPr>
              <a:t>]</a:t>
            </a:r>
          </a:p>
        </p:txBody>
      </p:sp>
      <p:sp>
        <p:nvSpPr>
          <p:cNvPr id="33845" name="Text Box 71"/>
          <p:cNvSpPr txBox="1">
            <a:spLocks noChangeArrowheads="1"/>
          </p:cNvSpPr>
          <p:nvPr/>
        </p:nvSpPr>
        <p:spPr bwMode="auto">
          <a:xfrm>
            <a:off x="4114800" y="23622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3846" name="Text Box 72"/>
          <p:cNvSpPr txBox="1">
            <a:spLocks noChangeArrowheads="1"/>
          </p:cNvSpPr>
          <p:nvPr/>
        </p:nvSpPr>
        <p:spPr bwMode="auto">
          <a:xfrm>
            <a:off x="4114800" y="4800600"/>
            <a:ext cx="304800" cy="212725"/>
          </a:xfrm>
          <a:prstGeom prst="rect">
            <a:avLst/>
          </a:prstGeom>
          <a:noFill/>
          <a:ln w="9525">
            <a:noFill/>
            <a:miter lim="800000"/>
            <a:headEnd/>
            <a:tailEnd/>
          </a:ln>
        </p:spPr>
        <p:txBody>
          <a:bodyPr lIns="0" tIns="0" rIns="0" bIns="0">
            <a:spAutoFit/>
          </a:bodyPr>
          <a:lstStyle/>
          <a:p>
            <a:pPr>
              <a:spcBef>
                <a:spcPct val="50000"/>
              </a:spcBef>
            </a:pPr>
            <a:r>
              <a:rPr lang="en-US" sz="1400" i="1">
                <a:latin typeface="Times New Roman" pitchFamily="18" charset="0"/>
              </a:rPr>
              <a:t>n</a:t>
            </a:r>
            <a:endParaRPr lang="en-US" sz="1400">
              <a:latin typeface="Times New Roman" pitchFamily="18" charset="0"/>
            </a:endParaRPr>
          </a:p>
        </p:txBody>
      </p:sp>
      <p:sp>
        <p:nvSpPr>
          <p:cNvPr id="33847" name="Rectangle 73"/>
          <p:cNvSpPr>
            <a:spLocks noChangeArrowheads="1"/>
          </p:cNvSpPr>
          <p:nvPr/>
        </p:nvSpPr>
        <p:spPr bwMode="auto">
          <a:xfrm>
            <a:off x="1409700" y="4756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48" name="Rectangle 74"/>
          <p:cNvSpPr>
            <a:spLocks noChangeArrowheads="1"/>
          </p:cNvSpPr>
          <p:nvPr/>
        </p:nvSpPr>
        <p:spPr bwMode="auto">
          <a:xfrm>
            <a:off x="2778125" y="42989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49" name="Rectangle 75"/>
          <p:cNvSpPr>
            <a:spLocks noChangeArrowheads="1"/>
          </p:cNvSpPr>
          <p:nvPr/>
        </p:nvSpPr>
        <p:spPr bwMode="auto">
          <a:xfrm>
            <a:off x="2628900" y="46291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0" name="Rectangle 76"/>
          <p:cNvSpPr>
            <a:spLocks noChangeArrowheads="1"/>
          </p:cNvSpPr>
          <p:nvPr/>
        </p:nvSpPr>
        <p:spPr bwMode="auto">
          <a:xfrm>
            <a:off x="2473325" y="48545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1" name="Rectangle 77"/>
          <p:cNvSpPr>
            <a:spLocks noChangeArrowheads="1"/>
          </p:cNvSpPr>
          <p:nvPr/>
        </p:nvSpPr>
        <p:spPr bwMode="auto">
          <a:xfrm>
            <a:off x="2320925" y="4924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2" name="Rectangle 78"/>
          <p:cNvSpPr>
            <a:spLocks noChangeArrowheads="1"/>
          </p:cNvSpPr>
          <p:nvPr/>
        </p:nvSpPr>
        <p:spPr bwMode="auto">
          <a:xfrm>
            <a:off x="2174875" y="48577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3" name="Rectangle 79"/>
          <p:cNvSpPr>
            <a:spLocks noChangeArrowheads="1"/>
          </p:cNvSpPr>
          <p:nvPr/>
        </p:nvSpPr>
        <p:spPr bwMode="auto">
          <a:xfrm>
            <a:off x="1863725" y="4503738"/>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4" name="Rectangle 80"/>
          <p:cNvSpPr>
            <a:spLocks noChangeArrowheads="1"/>
          </p:cNvSpPr>
          <p:nvPr/>
        </p:nvSpPr>
        <p:spPr bwMode="auto">
          <a:xfrm>
            <a:off x="1714500" y="454660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5" name="Rectangle 81"/>
          <p:cNvSpPr>
            <a:spLocks noChangeArrowheads="1"/>
          </p:cNvSpPr>
          <p:nvPr/>
        </p:nvSpPr>
        <p:spPr bwMode="auto">
          <a:xfrm>
            <a:off x="2019300" y="4633913"/>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6" name="Rectangle 82"/>
          <p:cNvSpPr>
            <a:spLocks noChangeArrowheads="1"/>
          </p:cNvSpPr>
          <p:nvPr/>
        </p:nvSpPr>
        <p:spPr bwMode="auto">
          <a:xfrm>
            <a:off x="1557338" y="4638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7" name="Rectangle 83"/>
          <p:cNvSpPr>
            <a:spLocks noChangeArrowheads="1"/>
          </p:cNvSpPr>
          <p:nvPr/>
        </p:nvSpPr>
        <p:spPr bwMode="auto">
          <a:xfrm>
            <a:off x="3387725" y="3527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8" name="Rectangle 84"/>
          <p:cNvSpPr>
            <a:spLocks noChangeArrowheads="1"/>
          </p:cNvSpPr>
          <p:nvPr/>
        </p:nvSpPr>
        <p:spPr bwMode="auto">
          <a:xfrm>
            <a:off x="3238500" y="35274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59" name="Rectangle 85"/>
          <p:cNvSpPr>
            <a:spLocks noChangeArrowheads="1"/>
          </p:cNvSpPr>
          <p:nvPr/>
        </p:nvSpPr>
        <p:spPr bwMode="auto">
          <a:xfrm>
            <a:off x="3081338" y="37020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60" name="Rectangle 86"/>
          <p:cNvSpPr>
            <a:spLocks noChangeArrowheads="1"/>
          </p:cNvSpPr>
          <p:nvPr/>
        </p:nvSpPr>
        <p:spPr bwMode="auto">
          <a:xfrm>
            <a:off x="3690938" y="3803650"/>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61" name="Rectangle 87"/>
          <p:cNvSpPr>
            <a:spLocks noChangeArrowheads="1"/>
          </p:cNvSpPr>
          <p:nvPr/>
        </p:nvSpPr>
        <p:spPr bwMode="auto">
          <a:xfrm>
            <a:off x="3843338" y="3922713"/>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62" name="Rectangle 88"/>
          <p:cNvSpPr>
            <a:spLocks noChangeArrowheads="1"/>
          </p:cNvSpPr>
          <p:nvPr/>
        </p:nvSpPr>
        <p:spPr bwMode="auto">
          <a:xfrm>
            <a:off x="3540125" y="362267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63" name="Rectangle 89"/>
          <p:cNvSpPr>
            <a:spLocks noChangeArrowheads="1"/>
          </p:cNvSpPr>
          <p:nvPr/>
        </p:nvSpPr>
        <p:spPr bwMode="auto">
          <a:xfrm>
            <a:off x="2933700" y="3997325"/>
            <a:ext cx="76200" cy="76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864" name="Text Box 95"/>
          <p:cNvSpPr txBox="1">
            <a:spLocks noChangeArrowheads="1"/>
          </p:cNvSpPr>
          <p:nvPr/>
        </p:nvSpPr>
        <p:spPr bwMode="auto">
          <a:xfrm>
            <a:off x="4267200" y="2667000"/>
            <a:ext cx="48006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x</a:t>
            </a:r>
            <a:r>
              <a:rPr lang="sr-Latn-CS">
                <a:latin typeface="Times New Roman" pitchFamily="18" charset="0"/>
              </a:rPr>
              <a:t> = </a:t>
            </a:r>
            <a:r>
              <a:rPr lang="en-US">
                <a:latin typeface="Times New Roman" pitchFamily="18" charset="0"/>
              </a:rPr>
              <a:t>0</a:t>
            </a:r>
            <a:r>
              <a:rPr lang="sr-Latn-CS">
                <a:latin typeface="Times New Roman" pitchFamily="18" charset="0"/>
              </a:rPr>
              <a:t>    2     2     1   -1     -2      -1      1      2     4   6...</a:t>
            </a:r>
            <a:endParaRPr lang="en-US">
              <a:solidFill>
                <a:srgbClr val="0000CC"/>
              </a:solidFill>
              <a:latin typeface="Times New Roman" pitchFamily="18" charset="0"/>
            </a:endParaRPr>
          </a:p>
        </p:txBody>
      </p:sp>
      <p:sp>
        <p:nvSpPr>
          <p:cNvPr id="33865" name="Text Box 96"/>
          <p:cNvSpPr txBox="1">
            <a:spLocks noChangeArrowheads="1"/>
          </p:cNvSpPr>
          <p:nvPr/>
        </p:nvSpPr>
        <p:spPr bwMode="auto">
          <a:xfrm>
            <a:off x="4267200" y="3124200"/>
            <a:ext cx="4876800" cy="274638"/>
          </a:xfrm>
          <a:prstGeom prst="rect">
            <a:avLst/>
          </a:prstGeom>
          <a:noFill/>
          <a:ln w="9525">
            <a:noFill/>
            <a:miter lim="800000"/>
            <a:headEnd/>
            <a:tailEnd/>
          </a:ln>
        </p:spPr>
        <p:txBody>
          <a:bodyPr lIns="0" tIns="0" rIns="0" bIns="0">
            <a:spAutoFit/>
          </a:bodyPr>
          <a:lstStyle/>
          <a:p>
            <a:pPr>
              <a:spcBef>
                <a:spcPct val="50000"/>
              </a:spcBef>
            </a:pPr>
            <a:r>
              <a:rPr lang="sr-Latn-CS" b="1" i="1">
                <a:latin typeface="Times New Roman" pitchFamily="18" charset="0"/>
              </a:rPr>
              <a:t>y</a:t>
            </a:r>
            <a:r>
              <a:rPr lang="sr-Latn-CS">
                <a:latin typeface="Times New Roman" pitchFamily="18" charset="0"/>
              </a:rPr>
              <a:t> = </a:t>
            </a:r>
            <a:r>
              <a:rPr lang="en-US" sz="1600">
                <a:latin typeface="Times New Roman" pitchFamily="18" charset="0"/>
              </a:rPr>
              <a:t>0</a:t>
            </a:r>
            <a:r>
              <a:rPr lang="sr-Latn-CS">
                <a:latin typeface="Times New Roman" pitchFamily="18" charset="0"/>
              </a:rPr>
              <a:t>   </a:t>
            </a:r>
            <a:r>
              <a:rPr lang="sr-Latn-CS" sz="1600">
                <a:latin typeface="Times New Roman" pitchFamily="18" charset="0"/>
              </a:rPr>
              <a:t>0,7</a:t>
            </a:r>
            <a:r>
              <a:rPr lang="sr-Latn-CS">
                <a:latin typeface="Times New Roman" pitchFamily="18" charset="0"/>
              </a:rPr>
              <a:t>   </a:t>
            </a:r>
            <a:r>
              <a:rPr lang="sr-Latn-CS" sz="1600" b="1">
                <a:latin typeface="Times New Roman" pitchFamily="18" charset="0"/>
              </a:rPr>
              <a:t>1,3</a:t>
            </a:r>
            <a:r>
              <a:rPr lang="sr-Latn-CS" b="1">
                <a:latin typeface="Times New Roman" pitchFamily="18" charset="0"/>
              </a:rPr>
              <a:t>  </a:t>
            </a:r>
            <a:r>
              <a:rPr lang="sr-Latn-CS" sz="1600" b="1">
                <a:latin typeface="Times New Roman" pitchFamily="18" charset="0"/>
              </a:rPr>
              <a:t>1,7  0,7   -0,7  </a:t>
            </a:r>
            <a:r>
              <a:rPr lang="en-US" sz="1600" b="1">
                <a:latin typeface="Times New Roman" pitchFamily="18" charset="0"/>
              </a:rPr>
              <a:t> </a:t>
            </a:r>
            <a:r>
              <a:rPr lang="sr-Latn-CS" sz="1600" b="1">
                <a:latin typeface="Times New Roman" pitchFamily="18" charset="0"/>
              </a:rPr>
              <a:t> -1,3  </a:t>
            </a:r>
            <a:r>
              <a:rPr lang="en-US" sz="1600" b="1">
                <a:latin typeface="Times New Roman" pitchFamily="18" charset="0"/>
              </a:rPr>
              <a:t> </a:t>
            </a:r>
            <a:r>
              <a:rPr lang="sr-Latn-CS" sz="1600" b="1">
                <a:latin typeface="Times New Roman" pitchFamily="18" charset="0"/>
              </a:rPr>
              <a:t> -0,7  </a:t>
            </a:r>
            <a:r>
              <a:rPr lang="en-US" sz="1600" b="1">
                <a:latin typeface="Times New Roman" pitchFamily="18" charset="0"/>
              </a:rPr>
              <a:t> </a:t>
            </a:r>
            <a:r>
              <a:rPr lang="sr-Latn-CS" sz="1600" b="1">
                <a:latin typeface="Times New Roman" pitchFamily="18" charset="0"/>
              </a:rPr>
              <a:t> 0,6   2,3 </a:t>
            </a:r>
            <a:r>
              <a:rPr lang="en-US" sz="1600" b="1">
                <a:latin typeface="Times New Roman" pitchFamily="18" charset="0"/>
              </a:rPr>
              <a:t> </a:t>
            </a:r>
            <a:r>
              <a:rPr lang="sr-Latn-CS" sz="1600" b="1">
                <a:latin typeface="Times New Roman" pitchFamily="18" charset="0"/>
              </a:rPr>
              <a:t>4</a:t>
            </a:r>
            <a:endParaRPr lang="en-US" b="1">
              <a:solidFill>
                <a:srgbClr val="0000CC"/>
              </a:solidFill>
              <a:latin typeface="Times New Roman" pitchFamily="18" charset="0"/>
            </a:endParaRPr>
          </a:p>
        </p:txBody>
      </p:sp>
      <p:sp>
        <p:nvSpPr>
          <p:cNvPr id="33866" name="Text Box 97"/>
          <p:cNvSpPr txBox="1">
            <a:spLocks noChangeArrowheads="1"/>
          </p:cNvSpPr>
          <p:nvPr/>
        </p:nvSpPr>
        <p:spPr bwMode="auto">
          <a:xfrm>
            <a:off x="1219200" y="1905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3867" name="Text Box 98"/>
          <p:cNvSpPr txBox="1">
            <a:spLocks noChangeArrowheads="1"/>
          </p:cNvSpPr>
          <p:nvPr/>
        </p:nvSpPr>
        <p:spPr bwMode="auto">
          <a:xfrm>
            <a:off x="1219200" y="1524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3868" name="Text Box 99"/>
          <p:cNvSpPr txBox="1">
            <a:spLocks noChangeArrowheads="1"/>
          </p:cNvSpPr>
          <p:nvPr/>
        </p:nvSpPr>
        <p:spPr bwMode="auto">
          <a:xfrm>
            <a:off x="1219200" y="11430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sp>
        <p:nvSpPr>
          <p:cNvPr id="33869" name="Text Box 100"/>
          <p:cNvSpPr txBox="1">
            <a:spLocks noChangeArrowheads="1"/>
          </p:cNvSpPr>
          <p:nvPr/>
        </p:nvSpPr>
        <p:spPr bwMode="auto">
          <a:xfrm>
            <a:off x="1219200" y="4343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2</a:t>
            </a:r>
            <a:endParaRPr lang="en-US" sz="1200">
              <a:solidFill>
                <a:srgbClr val="0000CC"/>
              </a:solidFill>
              <a:latin typeface="Times New Roman" pitchFamily="18" charset="0"/>
            </a:endParaRPr>
          </a:p>
        </p:txBody>
      </p:sp>
      <p:sp>
        <p:nvSpPr>
          <p:cNvPr id="33870" name="Text Box 101"/>
          <p:cNvSpPr txBox="1">
            <a:spLocks noChangeArrowheads="1"/>
          </p:cNvSpPr>
          <p:nvPr/>
        </p:nvSpPr>
        <p:spPr bwMode="auto">
          <a:xfrm>
            <a:off x="1219200" y="3962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4</a:t>
            </a:r>
            <a:endParaRPr lang="en-US" sz="1200">
              <a:solidFill>
                <a:srgbClr val="0000CC"/>
              </a:solidFill>
              <a:latin typeface="Times New Roman" pitchFamily="18" charset="0"/>
            </a:endParaRPr>
          </a:p>
        </p:txBody>
      </p:sp>
      <p:sp>
        <p:nvSpPr>
          <p:cNvPr id="33871" name="Text Box 102"/>
          <p:cNvSpPr txBox="1">
            <a:spLocks noChangeArrowheads="1"/>
          </p:cNvSpPr>
          <p:nvPr/>
        </p:nvSpPr>
        <p:spPr bwMode="auto">
          <a:xfrm>
            <a:off x="1219200" y="3581400"/>
            <a:ext cx="152400" cy="182563"/>
          </a:xfrm>
          <a:prstGeom prst="rect">
            <a:avLst/>
          </a:prstGeom>
          <a:noFill/>
          <a:ln w="9525">
            <a:noFill/>
            <a:miter lim="800000"/>
            <a:headEnd/>
            <a:tailEnd/>
          </a:ln>
        </p:spPr>
        <p:txBody>
          <a:bodyPr lIns="0" tIns="0" rIns="0" bIns="0">
            <a:spAutoFit/>
          </a:bodyPr>
          <a:lstStyle/>
          <a:p>
            <a:pPr>
              <a:spcBef>
                <a:spcPct val="50000"/>
              </a:spcBef>
            </a:pPr>
            <a:r>
              <a:rPr lang="sr-Latn-CS" sz="1200">
                <a:latin typeface="Times New Roman" pitchFamily="18" charset="0"/>
              </a:rPr>
              <a:t>6</a:t>
            </a:r>
            <a:endParaRPr lang="en-US" sz="1200">
              <a:solidFill>
                <a:srgbClr val="0000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F24590BA-4343-4A44-A26C-78A33425639F}" type="slidenum">
              <a:rPr lang="en-US" smtClean="0">
                <a:cs typeface="Arial" pitchFamily="34" charset="0"/>
              </a:rPr>
              <a:pPr/>
              <a:t>32</a:t>
            </a:fld>
            <a:endParaRPr lang="en-US" smtClean="0">
              <a:cs typeface="Arial" pitchFamily="34" charset="0"/>
            </a:endParaRPr>
          </a:p>
        </p:txBody>
      </p:sp>
      <p:pic>
        <p:nvPicPr>
          <p:cNvPr id="34819" name="Picture 99"/>
          <p:cNvPicPr>
            <a:picLocks noChangeAspect="1" noChangeArrowheads="1"/>
          </p:cNvPicPr>
          <p:nvPr/>
        </p:nvPicPr>
        <p:blipFill>
          <a:blip r:embed="rId3" cstate="print"/>
          <a:srcRect/>
          <a:stretch>
            <a:fillRect/>
          </a:stretch>
        </p:blipFill>
        <p:spPr bwMode="auto">
          <a:xfrm>
            <a:off x="1143000" y="1143000"/>
            <a:ext cx="6954838" cy="413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AE8F68B0-7FDA-49B4-9384-07D492A906EC}" type="slidenum">
              <a:rPr lang="en-US" smtClean="0">
                <a:cs typeface="Arial" pitchFamily="34" charset="0"/>
              </a:rPr>
              <a:pPr/>
              <a:t>33</a:t>
            </a:fld>
            <a:endParaRPr lang="en-US" smtClean="0">
              <a:cs typeface="Arial" pitchFamily="34" charset="0"/>
            </a:endParaRPr>
          </a:p>
        </p:txBody>
      </p:sp>
      <p:sp>
        <p:nvSpPr>
          <p:cNvPr id="35843" name="Rectangle 2"/>
          <p:cNvSpPr>
            <a:spLocks noGrp="1" noChangeArrowheads="1"/>
          </p:cNvSpPr>
          <p:nvPr>
            <p:ph type="title"/>
          </p:nvPr>
        </p:nvSpPr>
        <p:spPr>
          <a:xfrm>
            <a:off x="381000" y="533400"/>
            <a:ext cx="7924800" cy="914400"/>
          </a:xfrm>
        </p:spPr>
        <p:txBody>
          <a:bodyPr/>
          <a:lstStyle/>
          <a:p>
            <a:pPr eaLnBrk="1" hangingPunct="1">
              <a:lnSpc>
                <a:spcPct val="80000"/>
              </a:lnSpc>
            </a:pPr>
            <a:r>
              <a:rPr lang="sr-Latn-CS" sz="4000" smtClean="0"/>
              <a:t>Nedostaci standardnih mikro-kont</a:t>
            </a:r>
            <a:r>
              <a:rPr lang="en-US" sz="4000" smtClean="0"/>
              <a:t>rolera</a:t>
            </a:r>
            <a:r>
              <a:rPr lang="sr-Latn-CS" sz="4000" smtClean="0"/>
              <a:t> u odnosu na DSP</a:t>
            </a:r>
            <a:endParaRPr lang="en-US" sz="4000" smtClean="0"/>
          </a:p>
        </p:txBody>
      </p:sp>
      <p:sp>
        <p:nvSpPr>
          <p:cNvPr id="35844" name="Rectangle 3"/>
          <p:cNvSpPr>
            <a:spLocks noGrp="1" noChangeArrowheads="1"/>
          </p:cNvSpPr>
          <p:nvPr>
            <p:ph type="body" idx="1"/>
          </p:nvPr>
        </p:nvSpPr>
        <p:spPr>
          <a:xfrm>
            <a:off x="533400" y="1828800"/>
            <a:ext cx="8089900" cy="4648200"/>
          </a:xfrm>
        </p:spPr>
        <p:txBody>
          <a:bodyPr/>
          <a:lstStyle/>
          <a:p>
            <a:pPr eaLnBrk="1" hangingPunct="1"/>
            <a:r>
              <a:rPr lang="sr-Latn-CS" smtClean="0"/>
              <a:t>Treba im više instrukcija za isti posao</a:t>
            </a:r>
            <a:endParaRPr lang="en-US" smtClean="0"/>
          </a:p>
          <a:p>
            <a:pPr eaLnBrk="1" hangingPunct="1"/>
            <a:r>
              <a:rPr lang="sr-Latn-CS" smtClean="0"/>
              <a:t>Imaju zajedničku prog. i data magistralu</a:t>
            </a:r>
            <a:r>
              <a:rPr lang="en-US" smtClean="0"/>
              <a:t> </a:t>
            </a:r>
          </a:p>
          <a:p>
            <a:pPr lvl="1" eaLnBrk="1" hangingPunct="1"/>
            <a:r>
              <a:rPr lang="sr-Latn-CS" smtClean="0"/>
              <a:t>Ograničen protok po magistrli</a:t>
            </a:r>
            <a:endParaRPr lang="en-US" smtClean="0"/>
          </a:p>
        </p:txBody>
      </p:sp>
      <p:sp>
        <p:nvSpPr>
          <p:cNvPr id="217093" name="Oval 5"/>
          <p:cNvSpPr>
            <a:spLocks noChangeArrowheads="1"/>
          </p:cNvSpPr>
          <p:nvPr/>
        </p:nvSpPr>
        <p:spPr bwMode="auto">
          <a:xfrm>
            <a:off x="1066800" y="3886200"/>
            <a:ext cx="6705600" cy="1143000"/>
          </a:xfrm>
          <a:prstGeom prst="ellipse">
            <a:avLst/>
          </a:prstGeom>
          <a:solidFill>
            <a:srgbClr val="C0C0C0"/>
          </a:solidFill>
          <a:ln w="9525">
            <a:solidFill>
              <a:schemeClr val="tx1"/>
            </a:solidFill>
            <a:round/>
            <a:headEnd/>
            <a:tailEnd/>
          </a:ln>
        </p:spPr>
        <p:txBody>
          <a:bodyPr wrap="none" anchor="ctr"/>
          <a:lstStyle/>
          <a:p>
            <a:endParaRPr lang="en-US"/>
          </a:p>
        </p:txBody>
      </p:sp>
      <p:sp>
        <p:nvSpPr>
          <p:cNvPr id="217092" name="Text Box 4"/>
          <p:cNvSpPr txBox="1">
            <a:spLocks noChangeArrowheads="1"/>
          </p:cNvSpPr>
          <p:nvPr/>
        </p:nvSpPr>
        <p:spPr bwMode="auto">
          <a:xfrm>
            <a:off x="533400" y="4114800"/>
            <a:ext cx="7772400" cy="641350"/>
          </a:xfrm>
          <a:prstGeom prst="rect">
            <a:avLst/>
          </a:prstGeom>
          <a:noFill/>
          <a:ln w="9525">
            <a:noFill/>
            <a:miter lim="800000"/>
            <a:headEnd/>
            <a:tailEnd/>
          </a:ln>
        </p:spPr>
        <p:txBody>
          <a:bodyPr>
            <a:spAutoFit/>
          </a:bodyPr>
          <a:lstStyle/>
          <a:p>
            <a:pPr algn="ctr" eaLnBrk="1" hangingPunct="1">
              <a:spcBef>
                <a:spcPct val="50000"/>
              </a:spcBef>
            </a:pPr>
            <a:r>
              <a:rPr lang="sr-Latn-CS" sz="3600">
                <a:solidFill>
                  <a:schemeClr val="bg2"/>
                </a:solidFill>
                <a:latin typeface="Tahoma" pitchFamily="34" charset="0"/>
              </a:rPr>
              <a:t>Rešenje</a:t>
            </a:r>
            <a:r>
              <a:rPr lang="en-US" sz="3600">
                <a:solidFill>
                  <a:schemeClr val="bg2"/>
                </a:solidFill>
                <a:latin typeface="Tahoma" pitchFamily="34" charset="0"/>
              </a:rPr>
              <a:t> : DSP Ar</a:t>
            </a:r>
            <a:r>
              <a:rPr lang="sr-Latn-CS" sz="3600">
                <a:solidFill>
                  <a:schemeClr val="bg2"/>
                </a:solidFill>
                <a:latin typeface="Tahoma" pitchFamily="34" charset="0"/>
              </a:rPr>
              <a:t>hitekture</a:t>
            </a:r>
            <a:endParaRPr lang="en-US" sz="3600">
              <a:solidFill>
                <a:schemeClr val="bg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7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P spid="2170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3124199" y="6248400"/>
            <a:ext cx="2899673" cy="457200"/>
          </a:xfrm>
        </p:spPr>
        <p:txBody>
          <a:bodyPr/>
          <a:lstStyle/>
          <a:p>
            <a:fld id="{382BA9C9-21DD-40A6-AB7F-9B47B70BF1D9}" type="slidenum">
              <a:rPr lang="en-US"/>
              <a:pPr/>
              <a:t>34</a:t>
            </a:fld>
            <a:endParaRPr lang="en-US"/>
          </a:p>
        </p:txBody>
      </p:sp>
      <p:sp>
        <p:nvSpPr>
          <p:cNvPr id="342018" name="Rectangle 2"/>
          <p:cNvSpPr>
            <a:spLocks noGrp="1" noChangeArrowheads="1"/>
          </p:cNvSpPr>
          <p:nvPr>
            <p:ph type="title"/>
          </p:nvPr>
        </p:nvSpPr>
        <p:spPr>
          <a:xfrm>
            <a:off x="304800" y="228600"/>
            <a:ext cx="7935946" cy="914400"/>
          </a:xfrm>
        </p:spPr>
        <p:txBody>
          <a:bodyPr/>
          <a:lstStyle/>
          <a:p>
            <a:r>
              <a:rPr lang="sr-Latn-CS" sz="3600" dirty="0" smtClean="0"/>
              <a:t>Fon Nojmanova i Harvard arhitektura</a:t>
            </a:r>
            <a:endParaRPr lang="en-US" sz="3600" dirty="0"/>
          </a:p>
        </p:txBody>
      </p:sp>
      <p:pic>
        <p:nvPicPr>
          <p:cNvPr id="342019" name="Picture 3"/>
          <p:cNvPicPr>
            <a:picLocks noChangeAspect="1" noChangeArrowheads="1"/>
          </p:cNvPicPr>
          <p:nvPr/>
        </p:nvPicPr>
        <p:blipFill>
          <a:blip r:embed="rId3" cstate="print"/>
          <a:srcRect/>
          <a:stretch>
            <a:fillRect/>
          </a:stretch>
        </p:blipFill>
        <p:spPr bwMode="auto">
          <a:xfrm>
            <a:off x="609600" y="1524000"/>
            <a:ext cx="6781800" cy="4400550"/>
          </a:xfrm>
          <a:prstGeom prst="rect">
            <a:avLst/>
          </a:prstGeom>
          <a:noFill/>
          <a:ln w="9525">
            <a:noFill/>
            <a:miter lim="800000"/>
            <a:headEnd/>
            <a:tailEnd/>
          </a:ln>
          <a:effectLst/>
        </p:spPr>
      </p:pic>
      <p:sp>
        <p:nvSpPr>
          <p:cNvPr id="7" name="TextBox 6"/>
          <p:cNvSpPr txBox="1"/>
          <p:nvPr/>
        </p:nvSpPr>
        <p:spPr>
          <a:xfrm>
            <a:off x="1676400" y="3124200"/>
            <a:ext cx="1297222" cy="838200"/>
          </a:xfrm>
          <a:prstGeom prst="rect">
            <a:avLst/>
          </a:prstGeom>
          <a:solidFill>
            <a:schemeClr val="bg1"/>
          </a:solidFill>
        </p:spPr>
        <p:txBody>
          <a:bodyPr wrap="square" lIns="0" tIns="0" rIns="0" bIns="0" rtlCol="0">
            <a:noAutofit/>
          </a:bodyPr>
          <a:lstStyle/>
          <a:p>
            <a:pPr algn="ctr"/>
            <a:r>
              <a:rPr lang="sr-Latn-CS" b="1" dirty="0" smtClean="0"/>
              <a:t>Instrukcije</a:t>
            </a:r>
          </a:p>
          <a:p>
            <a:pPr algn="ctr"/>
            <a:r>
              <a:rPr lang="sr-Latn-CS" b="1" dirty="0" smtClean="0"/>
              <a:t>i</a:t>
            </a:r>
          </a:p>
          <a:p>
            <a:pPr algn="ctr"/>
            <a:r>
              <a:rPr lang="sr-Latn-CS" b="1" dirty="0" smtClean="0"/>
              <a:t>podaci</a:t>
            </a:r>
          </a:p>
          <a:p>
            <a:pPr algn="ctr"/>
            <a:endParaRPr lang="en-US" b="1" dirty="0"/>
          </a:p>
        </p:txBody>
      </p:sp>
      <p:sp>
        <p:nvSpPr>
          <p:cNvPr id="8" name="TextBox 7"/>
          <p:cNvSpPr txBox="1"/>
          <p:nvPr/>
        </p:nvSpPr>
        <p:spPr>
          <a:xfrm>
            <a:off x="4524375" y="3314700"/>
            <a:ext cx="1144608" cy="304800"/>
          </a:xfrm>
          <a:prstGeom prst="rect">
            <a:avLst/>
          </a:prstGeom>
          <a:solidFill>
            <a:schemeClr val="bg1"/>
          </a:solidFill>
        </p:spPr>
        <p:txBody>
          <a:bodyPr wrap="square" lIns="0" tIns="0" rIns="0" bIns="0" rtlCol="0">
            <a:noAutofit/>
          </a:bodyPr>
          <a:lstStyle/>
          <a:p>
            <a:pPr algn="ctr"/>
            <a:r>
              <a:rPr lang="sr-Latn-CS" b="1" dirty="0" smtClean="0"/>
              <a:t>Instrukcije</a:t>
            </a:r>
          </a:p>
          <a:p>
            <a:pPr algn="ctr"/>
            <a:endParaRPr lang="en-US" b="1" dirty="0"/>
          </a:p>
        </p:txBody>
      </p:sp>
      <p:sp>
        <p:nvSpPr>
          <p:cNvPr id="9" name="TextBox 8"/>
          <p:cNvSpPr txBox="1"/>
          <p:nvPr/>
        </p:nvSpPr>
        <p:spPr>
          <a:xfrm>
            <a:off x="6019800" y="3276600"/>
            <a:ext cx="1173223" cy="304800"/>
          </a:xfrm>
          <a:prstGeom prst="rect">
            <a:avLst/>
          </a:prstGeom>
          <a:solidFill>
            <a:schemeClr val="bg1"/>
          </a:solidFill>
        </p:spPr>
        <p:txBody>
          <a:bodyPr wrap="square" lIns="0" tIns="0" rIns="0" bIns="0" rtlCol="0">
            <a:noAutofit/>
          </a:bodyPr>
          <a:lstStyle/>
          <a:p>
            <a:pPr algn="ctr"/>
            <a:r>
              <a:rPr lang="sr-Latn-CS" b="1" dirty="0" smtClean="0"/>
              <a:t>Podaci</a:t>
            </a:r>
          </a:p>
          <a:p>
            <a:pPr algn="ctr"/>
            <a:endParaRPr lang="en-US" b="1" dirty="0"/>
          </a:p>
        </p:txBody>
      </p:sp>
      <p:sp>
        <p:nvSpPr>
          <p:cNvPr id="10" name="TextBox 9"/>
          <p:cNvSpPr txBox="1"/>
          <p:nvPr/>
        </p:nvSpPr>
        <p:spPr>
          <a:xfrm>
            <a:off x="685800" y="4343400"/>
            <a:ext cx="3357516" cy="1447800"/>
          </a:xfrm>
          <a:prstGeom prst="rect">
            <a:avLst/>
          </a:prstGeom>
          <a:solidFill>
            <a:schemeClr val="bg1"/>
          </a:solidFill>
        </p:spPr>
        <p:txBody>
          <a:bodyPr wrap="square" lIns="0" tIns="0" rIns="0" bIns="0" rtlCol="0">
            <a:noAutofit/>
          </a:bodyPr>
          <a:lstStyle/>
          <a:p>
            <a:pPr algn="ctr"/>
            <a:r>
              <a:rPr lang="sr-Latn-CS" b="1" u="sng" dirty="0" smtClean="0"/>
              <a:t>Fon Nojman arhitektura</a:t>
            </a:r>
          </a:p>
          <a:p>
            <a:pPr algn="just"/>
            <a:r>
              <a:rPr lang="sr-Latn-CS" dirty="0" smtClean="0"/>
              <a:t>Instrukcije i podaci u istom mem-orijskom prostoru. Jedinstvena magistrala predstavlja usko grlo za protok podataka </a:t>
            </a:r>
          </a:p>
          <a:p>
            <a:pPr algn="ctr"/>
            <a:endParaRPr lang="sr-Latn-CS" b="1" u="sng" dirty="0" smtClean="0"/>
          </a:p>
          <a:p>
            <a:pPr algn="ctr"/>
            <a:endParaRPr lang="en-US" b="1" dirty="0"/>
          </a:p>
        </p:txBody>
      </p:sp>
      <p:sp>
        <p:nvSpPr>
          <p:cNvPr id="12" name="TextBox 11"/>
          <p:cNvSpPr txBox="1"/>
          <p:nvPr/>
        </p:nvSpPr>
        <p:spPr>
          <a:xfrm>
            <a:off x="4181901" y="4269474"/>
            <a:ext cx="3433823" cy="1600200"/>
          </a:xfrm>
          <a:prstGeom prst="rect">
            <a:avLst/>
          </a:prstGeom>
          <a:solidFill>
            <a:schemeClr val="bg1"/>
          </a:solidFill>
        </p:spPr>
        <p:txBody>
          <a:bodyPr wrap="square" lIns="91440" tIns="0" rIns="0" bIns="0" rtlCol="0">
            <a:noAutofit/>
          </a:bodyPr>
          <a:lstStyle/>
          <a:p>
            <a:pPr algn="ctr"/>
            <a:r>
              <a:rPr lang="sr-Latn-CS" b="1" u="sng" dirty="0" smtClean="0"/>
              <a:t>HARVARD arhitektura</a:t>
            </a:r>
          </a:p>
          <a:p>
            <a:pPr algn="just"/>
            <a:r>
              <a:rPr lang="sr-Latn-CS" dirty="0" smtClean="0"/>
              <a:t>Instrukcije i podaci odvojeni Posebne magistrale za podatke i instrukcije moguć paralelni isto-vremeni prenos podataka i in-strukcija</a:t>
            </a:r>
          </a:p>
          <a:p>
            <a:pPr algn="ctr"/>
            <a:endParaRPr lang="sr-Latn-CS" b="1" u="sng" dirty="0" smtClean="0"/>
          </a:p>
          <a:p>
            <a:pPr algn="ctr"/>
            <a:endParaRPr lang="en-US" b="1" dirty="0"/>
          </a:p>
        </p:txBody>
      </p:sp>
      <p:sp>
        <p:nvSpPr>
          <p:cNvPr id="13" name="Rectangle 12"/>
          <p:cNvSpPr/>
          <p:nvPr/>
        </p:nvSpPr>
        <p:spPr bwMode="auto">
          <a:xfrm>
            <a:off x="4191000" y="1371600"/>
            <a:ext cx="3581400" cy="4648200"/>
          </a:xfrm>
          <a:prstGeom prst="rect">
            <a:avLst/>
          </a:prstGeom>
          <a:solidFill>
            <a:schemeClr val="bg1">
              <a:alpha val="8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TextBox 13"/>
          <p:cNvSpPr txBox="1"/>
          <p:nvPr/>
        </p:nvSpPr>
        <p:spPr>
          <a:xfrm>
            <a:off x="2667000" y="2438400"/>
            <a:ext cx="1143000" cy="533400"/>
          </a:xfrm>
          <a:prstGeom prst="rect">
            <a:avLst/>
          </a:prstGeom>
          <a:solidFill>
            <a:schemeClr val="bg1"/>
          </a:solidFill>
        </p:spPr>
        <p:txBody>
          <a:bodyPr wrap="square" lIns="0" tIns="0" rIns="0" bIns="0" rtlCol="0">
            <a:noAutofit/>
          </a:bodyPr>
          <a:lstStyle/>
          <a:p>
            <a:pPr algn="ctr"/>
            <a:r>
              <a:rPr lang="sr-Latn-CS" sz="1600" b="1" dirty="0" smtClean="0">
                <a:solidFill>
                  <a:schemeClr val="accent1">
                    <a:lumMod val="50000"/>
                  </a:schemeClr>
                </a:solidFill>
              </a:rPr>
              <a:t>Magistrala</a:t>
            </a:r>
          </a:p>
          <a:p>
            <a:pPr algn="ctr"/>
            <a:r>
              <a:rPr lang="sr-Latn-CS" sz="1600" b="1" dirty="0" smtClean="0">
                <a:solidFill>
                  <a:schemeClr val="accent1">
                    <a:lumMod val="50000"/>
                  </a:schemeClr>
                </a:solidFill>
              </a:rPr>
              <a:t>podataka</a:t>
            </a:r>
          </a:p>
          <a:p>
            <a:pPr algn="ctr"/>
            <a:endParaRPr lang="en-US" b="1" dirty="0"/>
          </a:p>
        </p:txBody>
      </p:sp>
      <p:sp>
        <p:nvSpPr>
          <p:cNvPr id="15" name="TextBox 14"/>
          <p:cNvSpPr txBox="1"/>
          <p:nvPr/>
        </p:nvSpPr>
        <p:spPr>
          <a:xfrm>
            <a:off x="762000" y="2438400"/>
            <a:ext cx="1219200" cy="533400"/>
          </a:xfrm>
          <a:prstGeom prst="rect">
            <a:avLst/>
          </a:prstGeom>
          <a:solidFill>
            <a:schemeClr val="bg1"/>
          </a:solidFill>
        </p:spPr>
        <p:txBody>
          <a:bodyPr wrap="square" lIns="0" tIns="0" rIns="0" bIns="0" rtlCol="0">
            <a:noAutofit/>
          </a:bodyPr>
          <a:lstStyle/>
          <a:p>
            <a:pPr algn="ctr"/>
            <a:r>
              <a:rPr lang="sr-Latn-CS" sz="1600" b="1" dirty="0" smtClean="0">
                <a:solidFill>
                  <a:srgbClr val="FF0000"/>
                </a:solidFill>
              </a:rPr>
              <a:t>Adresna magistrala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a:noFill/>
        </p:spPr>
        <p:txBody>
          <a:bodyPr/>
          <a:lstStyle/>
          <a:p>
            <a:fld id="{275140AC-E5EF-46D7-81F8-3D8E4E1CEA00}" type="slidenum">
              <a:rPr lang="en-US" smtClean="0">
                <a:cs typeface="Arial" pitchFamily="34" charset="0"/>
              </a:rPr>
              <a:pPr/>
              <a:t>35</a:t>
            </a:fld>
            <a:endParaRPr lang="en-US" smtClean="0">
              <a:cs typeface="Arial" pitchFamily="34" charset="0"/>
            </a:endParaRPr>
          </a:p>
        </p:txBody>
      </p:sp>
      <p:sp>
        <p:nvSpPr>
          <p:cNvPr id="36867" name="Rectangle 2"/>
          <p:cNvSpPr>
            <a:spLocks noGrp="1" noChangeArrowheads="1"/>
          </p:cNvSpPr>
          <p:nvPr>
            <p:ph type="title"/>
          </p:nvPr>
        </p:nvSpPr>
        <p:spPr>
          <a:xfrm>
            <a:off x="381000" y="228600"/>
            <a:ext cx="8229600" cy="762000"/>
          </a:xfrm>
        </p:spPr>
        <p:txBody>
          <a:bodyPr/>
          <a:lstStyle/>
          <a:p>
            <a:pPr eaLnBrk="1" hangingPunct="1"/>
            <a:r>
              <a:rPr lang="sr-Latn-CS" sz="3200" dirty="0" smtClean="0"/>
              <a:t>Standardni mikroprocesori </a:t>
            </a:r>
            <a:r>
              <a:rPr lang="sr-Latn-CS" sz="1900" dirty="0" smtClean="0"/>
              <a:t>(samo magistrala podataka)</a:t>
            </a:r>
            <a:endParaRPr lang="en-US" sz="1900" dirty="0" smtClean="0"/>
          </a:p>
        </p:txBody>
      </p:sp>
      <p:sp>
        <p:nvSpPr>
          <p:cNvPr id="36868" name="Text Box 4"/>
          <p:cNvSpPr txBox="1">
            <a:spLocks noChangeArrowheads="1"/>
          </p:cNvSpPr>
          <p:nvPr/>
        </p:nvSpPr>
        <p:spPr bwMode="auto">
          <a:xfrm>
            <a:off x="4114800" y="1295400"/>
            <a:ext cx="2209800" cy="336550"/>
          </a:xfrm>
          <a:prstGeom prst="rect">
            <a:avLst/>
          </a:prstGeom>
          <a:noFill/>
          <a:ln w="9525">
            <a:noFill/>
            <a:miter lim="800000"/>
            <a:headEnd/>
            <a:tailEnd/>
          </a:ln>
        </p:spPr>
        <p:txBody>
          <a:bodyPr>
            <a:spAutoFit/>
          </a:bodyPr>
          <a:lstStyle/>
          <a:p>
            <a:pPr eaLnBrk="1" hangingPunct="1">
              <a:spcBef>
                <a:spcPct val="50000"/>
              </a:spcBef>
            </a:pPr>
            <a:r>
              <a:rPr lang="sr-Latn-CS" sz="1600" dirty="0">
                <a:solidFill>
                  <a:schemeClr val="accent1">
                    <a:lumMod val="50000"/>
                  </a:schemeClr>
                </a:solidFill>
                <a:latin typeface="Tahoma" pitchFamily="34" charset="0"/>
              </a:rPr>
              <a:t>Magistrala podataka</a:t>
            </a:r>
            <a:endParaRPr lang="en-US" sz="1600" dirty="0">
              <a:solidFill>
                <a:schemeClr val="accent1">
                  <a:lumMod val="50000"/>
                </a:schemeClr>
              </a:solidFill>
              <a:latin typeface="Tahoma" pitchFamily="34" charset="0"/>
            </a:endParaRPr>
          </a:p>
        </p:txBody>
      </p:sp>
      <p:grpSp>
        <p:nvGrpSpPr>
          <p:cNvPr id="36869" name="Group 6"/>
          <p:cNvGrpSpPr>
            <a:grpSpLocks/>
          </p:cNvGrpSpPr>
          <p:nvPr/>
        </p:nvGrpSpPr>
        <p:grpSpPr bwMode="auto">
          <a:xfrm>
            <a:off x="5867400" y="3505200"/>
            <a:ext cx="1676400" cy="762000"/>
            <a:chOff x="3360" y="1776"/>
            <a:chExt cx="1056" cy="480"/>
          </a:xfrm>
        </p:grpSpPr>
        <p:sp>
          <p:nvSpPr>
            <p:cNvPr id="36890" name="Line 7"/>
            <p:cNvSpPr>
              <a:spLocks noChangeShapeType="1"/>
            </p:cNvSpPr>
            <p:nvPr/>
          </p:nvSpPr>
          <p:spPr bwMode="auto">
            <a:xfrm>
              <a:off x="3648" y="2256"/>
              <a:ext cx="480" cy="0"/>
            </a:xfrm>
            <a:prstGeom prst="line">
              <a:avLst/>
            </a:prstGeom>
            <a:noFill/>
            <a:ln w="28575">
              <a:solidFill>
                <a:schemeClr val="tx1"/>
              </a:solidFill>
              <a:round/>
              <a:headEnd/>
              <a:tailEnd/>
            </a:ln>
          </p:spPr>
          <p:txBody>
            <a:bodyPr/>
            <a:lstStyle/>
            <a:p>
              <a:endParaRPr lang="en-US"/>
            </a:p>
          </p:txBody>
        </p:sp>
        <p:sp>
          <p:nvSpPr>
            <p:cNvPr id="36891" name="Line 8"/>
            <p:cNvSpPr>
              <a:spLocks noChangeShapeType="1"/>
            </p:cNvSpPr>
            <p:nvPr/>
          </p:nvSpPr>
          <p:spPr bwMode="auto">
            <a:xfrm flipV="1">
              <a:off x="4128" y="1776"/>
              <a:ext cx="288" cy="480"/>
            </a:xfrm>
            <a:prstGeom prst="line">
              <a:avLst/>
            </a:prstGeom>
            <a:noFill/>
            <a:ln w="28575">
              <a:solidFill>
                <a:schemeClr val="tx1"/>
              </a:solidFill>
              <a:round/>
              <a:headEnd/>
              <a:tailEnd/>
            </a:ln>
          </p:spPr>
          <p:txBody>
            <a:bodyPr/>
            <a:lstStyle/>
            <a:p>
              <a:endParaRPr lang="en-US"/>
            </a:p>
          </p:txBody>
        </p:sp>
        <p:sp>
          <p:nvSpPr>
            <p:cNvPr id="36892" name="Line 9"/>
            <p:cNvSpPr>
              <a:spLocks noChangeShapeType="1"/>
            </p:cNvSpPr>
            <p:nvPr/>
          </p:nvSpPr>
          <p:spPr bwMode="auto">
            <a:xfrm flipH="1" flipV="1">
              <a:off x="3360" y="1776"/>
              <a:ext cx="288" cy="480"/>
            </a:xfrm>
            <a:prstGeom prst="line">
              <a:avLst/>
            </a:prstGeom>
            <a:noFill/>
            <a:ln w="28575">
              <a:solidFill>
                <a:schemeClr val="tx1"/>
              </a:solidFill>
              <a:round/>
              <a:headEnd/>
              <a:tailEnd/>
            </a:ln>
          </p:spPr>
          <p:txBody>
            <a:bodyPr/>
            <a:lstStyle/>
            <a:p>
              <a:endParaRPr lang="en-US"/>
            </a:p>
          </p:txBody>
        </p:sp>
        <p:sp>
          <p:nvSpPr>
            <p:cNvPr id="36893" name="Line 10"/>
            <p:cNvSpPr>
              <a:spLocks noChangeShapeType="1"/>
            </p:cNvSpPr>
            <p:nvPr/>
          </p:nvSpPr>
          <p:spPr bwMode="auto">
            <a:xfrm>
              <a:off x="3360" y="1776"/>
              <a:ext cx="384" cy="0"/>
            </a:xfrm>
            <a:prstGeom prst="line">
              <a:avLst/>
            </a:prstGeom>
            <a:noFill/>
            <a:ln w="28575">
              <a:solidFill>
                <a:schemeClr val="tx1"/>
              </a:solidFill>
              <a:round/>
              <a:headEnd/>
              <a:tailEnd/>
            </a:ln>
          </p:spPr>
          <p:txBody>
            <a:bodyPr/>
            <a:lstStyle/>
            <a:p>
              <a:endParaRPr lang="en-US"/>
            </a:p>
          </p:txBody>
        </p:sp>
        <p:sp>
          <p:nvSpPr>
            <p:cNvPr id="36894" name="Line 11"/>
            <p:cNvSpPr>
              <a:spLocks noChangeShapeType="1"/>
            </p:cNvSpPr>
            <p:nvPr/>
          </p:nvSpPr>
          <p:spPr bwMode="auto">
            <a:xfrm>
              <a:off x="4032" y="1776"/>
              <a:ext cx="384" cy="0"/>
            </a:xfrm>
            <a:prstGeom prst="line">
              <a:avLst/>
            </a:prstGeom>
            <a:noFill/>
            <a:ln w="28575">
              <a:solidFill>
                <a:schemeClr val="tx1"/>
              </a:solidFill>
              <a:round/>
              <a:headEnd/>
              <a:tailEnd/>
            </a:ln>
          </p:spPr>
          <p:txBody>
            <a:bodyPr/>
            <a:lstStyle/>
            <a:p>
              <a:endParaRPr lang="en-US"/>
            </a:p>
          </p:txBody>
        </p:sp>
        <p:sp>
          <p:nvSpPr>
            <p:cNvPr id="36895" name="Line 12"/>
            <p:cNvSpPr>
              <a:spLocks noChangeShapeType="1"/>
            </p:cNvSpPr>
            <p:nvPr/>
          </p:nvSpPr>
          <p:spPr bwMode="auto">
            <a:xfrm>
              <a:off x="3744" y="1776"/>
              <a:ext cx="144" cy="192"/>
            </a:xfrm>
            <a:prstGeom prst="line">
              <a:avLst/>
            </a:prstGeom>
            <a:noFill/>
            <a:ln w="28575">
              <a:solidFill>
                <a:schemeClr val="tx1"/>
              </a:solidFill>
              <a:round/>
              <a:headEnd/>
              <a:tailEnd/>
            </a:ln>
          </p:spPr>
          <p:txBody>
            <a:bodyPr/>
            <a:lstStyle/>
            <a:p>
              <a:endParaRPr lang="en-US"/>
            </a:p>
          </p:txBody>
        </p:sp>
        <p:sp>
          <p:nvSpPr>
            <p:cNvPr id="36896" name="Line 13"/>
            <p:cNvSpPr>
              <a:spLocks noChangeShapeType="1"/>
            </p:cNvSpPr>
            <p:nvPr/>
          </p:nvSpPr>
          <p:spPr bwMode="auto">
            <a:xfrm flipV="1">
              <a:off x="3888" y="1776"/>
              <a:ext cx="144" cy="192"/>
            </a:xfrm>
            <a:prstGeom prst="line">
              <a:avLst/>
            </a:prstGeom>
            <a:noFill/>
            <a:ln w="28575">
              <a:solidFill>
                <a:schemeClr val="tx1"/>
              </a:solidFill>
              <a:round/>
              <a:headEnd/>
              <a:tailEnd/>
            </a:ln>
          </p:spPr>
          <p:txBody>
            <a:bodyPr/>
            <a:lstStyle/>
            <a:p>
              <a:endParaRPr lang="en-US"/>
            </a:p>
          </p:txBody>
        </p:sp>
      </p:grpSp>
      <p:sp>
        <p:nvSpPr>
          <p:cNvPr id="36870" name="Text Box 14"/>
          <p:cNvSpPr txBox="1">
            <a:spLocks noChangeArrowheads="1"/>
          </p:cNvSpPr>
          <p:nvPr/>
        </p:nvSpPr>
        <p:spPr bwMode="auto">
          <a:xfrm>
            <a:off x="6324600" y="3810000"/>
            <a:ext cx="838200" cy="336550"/>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993300"/>
                </a:solidFill>
                <a:latin typeface="Tahoma" pitchFamily="34" charset="0"/>
              </a:rPr>
              <a:t>ALU</a:t>
            </a:r>
          </a:p>
        </p:txBody>
      </p:sp>
      <p:grpSp>
        <p:nvGrpSpPr>
          <p:cNvPr id="36871" name="Group 15"/>
          <p:cNvGrpSpPr>
            <a:grpSpLocks/>
          </p:cNvGrpSpPr>
          <p:nvPr/>
        </p:nvGrpSpPr>
        <p:grpSpPr bwMode="auto">
          <a:xfrm>
            <a:off x="5562600" y="2286000"/>
            <a:ext cx="1371600" cy="533400"/>
            <a:chOff x="3504" y="2592"/>
            <a:chExt cx="864" cy="432"/>
          </a:xfrm>
        </p:grpSpPr>
        <p:sp>
          <p:nvSpPr>
            <p:cNvPr id="36888" name="Text Box 16"/>
            <p:cNvSpPr txBox="1">
              <a:spLocks noChangeArrowheads="1"/>
            </p:cNvSpPr>
            <p:nvPr/>
          </p:nvSpPr>
          <p:spPr bwMode="auto">
            <a:xfrm>
              <a:off x="3552" y="2688"/>
              <a:ext cx="685" cy="273"/>
            </a:xfrm>
            <a:prstGeom prst="rect">
              <a:avLst/>
            </a:prstGeom>
            <a:noFill/>
            <a:ln w="9525">
              <a:noFill/>
              <a:miter lim="800000"/>
              <a:headEnd/>
              <a:tailEnd/>
            </a:ln>
          </p:spPr>
          <p:txBody>
            <a:bodyPr wrap="none">
              <a:spAutoFit/>
            </a:bodyPr>
            <a:lstStyle/>
            <a:p>
              <a:pPr eaLnBrk="1" hangingPunct="1"/>
              <a:r>
                <a:rPr lang="en-US" sz="1600">
                  <a:solidFill>
                    <a:srgbClr val="993300"/>
                  </a:solidFill>
                  <a:latin typeface="Tahoma" pitchFamily="34" charset="0"/>
                </a:rPr>
                <a:t>Regist</a:t>
              </a:r>
              <a:r>
                <a:rPr lang="sr-Latn-CS" sz="1600">
                  <a:solidFill>
                    <a:srgbClr val="993300"/>
                  </a:solidFill>
                  <a:latin typeface="Tahoma" pitchFamily="34" charset="0"/>
                </a:rPr>
                <a:t>a</a:t>
              </a:r>
              <a:r>
                <a:rPr lang="en-US" sz="1600">
                  <a:solidFill>
                    <a:srgbClr val="993300"/>
                  </a:solidFill>
                  <a:latin typeface="Tahoma" pitchFamily="34" charset="0"/>
                </a:rPr>
                <a:t>r 1</a:t>
              </a:r>
            </a:p>
          </p:txBody>
        </p:sp>
        <p:sp>
          <p:nvSpPr>
            <p:cNvPr id="36889" name="Rectangle 17"/>
            <p:cNvSpPr>
              <a:spLocks noChangeArrowheads="1"/>
            </p:cNvSpPr>
            <p:nvPr/>
          </p:nvSpPr>
          <p:spPr bwMode="auto">
            <a:xfrm>
              <a:off x="3504" y="2592"/>
              <a:ext cx="864" cy="432"/>
            </a:xfrm>
            <a:prstGeom prst="rect">
              <a:avLst/>
            </a:prstGeom>
            <a:noFill/>
            <a:ln w="28575">
              <a:solidFill>
                <a:schemeClr val="tx1"/>
              </a:solidFill>
              <a:miter lim="800000"/>
              <a:headEnd/>
              <a:tailEnd/>
            </a:ln>
          </p:spPr>
          <p:txBody>
            <a:bodyPr wrap="none" anchor="ctr"/>
            <a:lstStyle/>
            <a:p>
              <a:endParaRPr lang="en-US"/>
            </a:p>
          </p:txBody>
        </p:sp>
      </p:grpSp>
      <p:grpSp>
        <p:nvGrpSpPr>
          <p:cNvPr id="36872" name="Group 18"/>
          <p:cNvGrpSpPr>
            <a:grpSpLocks/>
          </p:cNvGrpSpPr>
          <p:nvPr/>
        </p:nvGrpSpPr>
        <p:grpSpPr bwMode="auto">
          <a:xfrm>
            <a:off x="1752600" y="2362200"/>
            <a:ext cx="1311275" cy="609600"/>
            <a:chOff x="960" y="3216"/>
            <a:chExt cx="826" cy="384"/>
          </a:xfrm>
        </p:grpSpPr>
        <p:sp>
          <p:nvSpPr>
            <p:cNvPr id="36886" name="Text Box 19"/>
            <p:cNvSpPr txBox="1">
              <a:spLocks noChangeArrowheads="1"/>
            </p:cNvSpPr>
            <p:nvPr/>
          </p:nvSpPr>
          <p:spPr bwMode="auto">
            <a:xfrm>
              <a:off x="960" y="3216"/>
              <a:ext cx="826" cy="212"/>
            </a:xfrm>
            <a:prstGeom prst="rect">
              <a:avLst/>
            </a:prstGeom>
            <a:noFill/>
            <a:ln w="9525">
              <a:noFill/>
              <a:miter lim="800000"/>
              <a:headEnd/>
              <a:tailEnd/>
            </a:ln>
          </p:spPr>
          <p:txBody>
            <a:bodyPr>
              <a:spAutoFit/>
            </a:bodyPr>
            <a:lstStyle/>
            <a:p>
              <a:pPr algn="ctr" eaLnBrk="1" hangingPunct="1"/>
              <a:r>
                <a:rPr lang="en-US" sz="1600" dirty="0" err="1">
                  <a:solidFill>
                    <a:srgbClr val="993300"/>
                  </a:solidFill>
                  <a:latin typeface="Tahoma" pitchFamily="34" charset="0"/>
                </a:rPr>
                <a:t>Memor</a:t>
              </a:r>
              <a:r>
                <a:rPr lang="sr-Latn-CS" sz="1600" dirty="0">
                  <a:solidFill>
                    <a:srgbClr val="993300"/>
                  </a:solidFill>
                  <a:latin typeface="Tahoma" pitchFamily="34" charset="0"/>
                </a:rPr>
                <a:t>ija</a:t>
              </a:r>
              <a:endParaRPr lang="en-US" sz="1600" dirty="0">
                <a:solidFill>
                  <a:srgbClr val="993300"/>
                </a:solidFill>
                <a:latin typeface="Tahoma" pitchFamily="34" charset="0"/>
              </a:endParaRPr>
            </a:p>
          </p:txBody>
        </p:sp>
        <p:sp>
          <p:nvSpPr>
            <p:cNvPr id="36887" name="Rectangle 20"/>
            <p:cNvSpPr>
              <a:spLocks noChangeArrowheads="1"/>
            </p:cNvSpPr>
            <p:nvPr/>
          </p:nvSpPr>
          <p:spPr bwMode="auto">
            <a:xfrm>
              <a:off x="1008" y="3216"/>
              <a:ext cx="768" cy="384"/>
            </a:xfrm>
            <a:prstGeom prst="rect">
              <a:avLst/>
            </a:prstGeom>
            <a:noFill/>
            <a:ln w="28575">
              <a:solidFill>
                <a:schemeClr val="tx1"/>
              </a:solidFill>
              <a:miter lim="800000"/>
              <a:headEnd/>
              <a:tailEnd/>
            </a:ln>
          </p:spPr>
          <p:txBody>
            <a:bodyPr wrap="none" anchor="ctr"/>
            <a:lstStyle/>
            <a:p>
              <a:endParaRPr lang="en-US"/>
            </a:p>
          </p:txBody>
        </p:sp>
      </p:grpSp>
      <p:sp>
        <p:nvSpPr>
          <p:cNvPr id="36873" name="Line 27"/>
          <p:cNvSpPr>
            <a:spLocks noChangeShapeType="1"/>
          </p:cNvSpPr>
          <p:nvPr/>
        </p:nvSpPr>
        <p:spPr bwMode="auto">
          <a:xfrm>
            <a:off x="1676400" y="1600200"/>
            <a:ext cx="6553200" cy="0"/>
          </a:xfrm>
          <a:prstGeom prst="line">
            <a:avLst/>
          </a:prstGeom>
          <a:noFill/>
          <a:ln w="28575">
            <a:solidFill>
              <a:schemeClr val="tx1"/>
            </a:solidFill>
            <a:round/>
            <a:headEnd/>
            <a:tailEnd/>
          </a:ln>
        </p:spPr>
        <p:txBody>
          <a:bodyPr/>
          <a:lstStyle/>
          <a:p>
            <a:endParaRPr lang="en-US"/>
          </a:p>
        </p:txBody>
      </p:sp>
      <p:sp>
        <p:nvSpPr>
          <p:cNvPr id="36874" name="Line 35"/>
          <p:cNvSpPr>
            <a:spLocks noChangeShapeType="1"/>
          </p:cNvSpPr>
          <p:nvPr/>
        </p:nvSpPr>
        <p:spPr bwMode="auto">
          <a:xfrm>
            <a:off x="6248400" y="2809875"/>
            <a:ext cx="0" cy="685800"/>
          </a:xfrm>
          <a:prstGeom prst="line">
            <a:avLst/>
          </a:prstGeom>
          <a:noFill/>
          <a:ln w="9525">
            <a:solidFill>
              <a:schemeClr val="tx1"/>
            </a:solidFill>
            <a:round/>
            <a:headEnd/>
            <a:tailEnd type="triangle" w="med" len="med"/>
          </a:ln>
        </p:spPr>
        <p:txBody>
          <a:bodyPr/>
          <a:lstStyle/>
          <a:p>
            <a:endParaRPr lang="en-US"/>
          </a:p>
        </p:txBody>
      </p:sp>
      <p:sp>
        <p:nvSpPr>
          <p:cNvPr id="36875" name="Line 36"/>
          <p:cNvSpPr>
            <a:spLocks noChangeShapeType="1"/>
          </p:cNvSpPr>
          <p:nvPr/>
        </p:nvSpPr>
        <p:spPr bwMode="auto">
          <a:xfrm>
            <a:off x="7315200" y="2819400"/>
            <a:ext cx="0" cy="685800"/>
          </a:xfrm>
          <a:prstGeom prst="line">
            <a:avLst/>
          </a:prstGeom>
          <a:noFill/>
          <a:ln w="9525">
            <a:solidFill>
              <a:schemeClr val="tx1"/>
            </a:solidFill>
            <a:round/>
            <a:headEnd/>
            <a:tailEnd type="triangle" w="med" len="med"/>
          </a:ln>
        </p:spPr>
        <p:txBody>
          <a:bodyPr/>
          <a:lstStyle/>
          <a:p>
            <a:endParaRPr lang="en-US"/>
          </a:p>
        </p:txBody>
      </p:sp>
      <p:sp>
        <p:nvSpPr>
          <p:cNvPr id="36876" name="Line 42"/>
          <p:cNvSpPr>
            <a:spLocks noChangeShapeType="1"/>
          </p:cNvSpPr>
          <p:nvPr/>
        </p:nvSpPr>
        <p:spPr bwMode="auto">
          <a:xfrm flipV="1">
            <a:off x="3810000" y="1628775"/>
            <a:ext cx="0" cy="3705225"/>
          </a:xfrm>
          <a:prstGeom prst="line">
            <a:avLst/>
          </a:prstGeom>
          <a:noFill/>
          <a:ln w="9525">
            <a:solidFill>
              <a:schemeClr val="tx1"/>
            </a:solidFill>
            <a:round/>
            <a:headEnd/>
            <a:tailEnd type="triangle" w="med" len="med"/>
          </a:ln>
        </p:spPr>
        <p:txBody>
          <a:bodyPr/>
          <a:lstStyle/>
          <a:p>
            <a:endParaRPr lang="en-US"/>
          </a:p>
        </p:txBody>
      </p:sp>
      <p:sp>
        <p:nvSpPr>
          <p:cNvPr id="36877" name="Line 43"/>
          <p:cNvSpPr>
            <a:spLocks noChangeShapeType="1"/>
          </p:cNvSpPr>
          <p:nvPr/>
        </p:nvSpPr>
        <p:spPr bwMode="auto">
          <a:xfrm>
            <a:off x="2438400" y="1600200"/>
            <a:ext cx="0" cy="762000"/>
          </a:xfrm>
          <a:prstGeom prst="line">
            <a:avLst/>
          </a:prstGeom>
          <a:noFill/>
          <a:ln w="9525">
            <a:solidFill>
              <a:schemeClr val="tx1"/>
            </a:solidFill>
            <a:round/>
            <a:headEnd/>
            <a:tailEnd type="triangle" w="med" len="med"/>
          </a:ln>
        </p:spPr>
        <p:txBody>
          <a:bodyPr/>
          <a:lstStyle/>
          <a:p>
            <a:endParaRPr lang="en-US"/>
          </a:p>
        </p:txBody>
      </p:sp>
      <p:sp>
        <p:nvSpPr>
          <p:cNvPr id="36878" name="Text Box 45"/>
          <p:cNvSpPr txBox="1">
            <a:spLocks noChangeArrowheads="1"/>
          </p:cNvSpPr>
          <p:nvPr/>
        </p:nvSpPr>
        <p:spPr bwMode="auto">
          <a:xfrm>
            <a:off x="7229475" y="2405063"/>
            <a:ext cx="1087438" cy="336550"/>
          </a:xfrm>
          <a:prstGeom prst="rect">
            <a:avLst/>
          </a:prstGeom>
          <a:noFill/>
          <a:ln w="9525">
            <a:noFill/>
            <a:miter lim="800000"/>
            <a:headEnd/>
            <a:tailEnd/>
          </a:ln>
        </p:spPr>
        <p:txBody>
          <a:bodyPr wrap="none">
            <a:spAutoFit/>
          </a:bodyPr>
          <a:lstStyle/>
          <a:p>
            <a:pPr algn="ctr" eaLnBrk="1" hangingPunct="1"/>
            <a:r>
              <a:rPr lang="en-US" sz="1600">
                <a:solidFill>
                  <a:srgbClr val="993300"/>
                </a:solidFill>
                <a:latin typeface="Tahoma" pitchFamily="34" charset="0"/>
              </a:rPr>
              <a:t>Regist</a:t>
            </a:r>
            <a:r>
              <a:rPr lang="sr-Latn-CS" sz="1600">
                <a:solidFill>
                  <a:srgbClr val="993300"/>
                </a:solidFill>
                <a:latin typeface="Tahoma" pitchFamily="34" charset="0"/>
              </a:rPr>
              <a:t>a</a:t>
            </a:r>
            <a:r>
              <a:rPr lang="en-US" sz="1600">
                <a:solidFill>
                  <a:srgbClr val="993300"/>
                </a:solidFill>
                <a:latin typeface="Tahoma" pitchFamily="34" charset="0"/>
              </a:rPr>
              <a:t>r 2</a:t>
            </a:r>
          </a:p>
        </p:txBody>
      </p:sp>
      <p:sp>
        <p:nvSpPr>
          <p:cNvPr id="36879" name="Rectangle 46"/>
          <p:cNvSpPr>
            <a:spLocks noChangeArrowheads="1"/>
          </p:cNvSpPr>
          <p:nvPr/>
        </p:nvSpPr>
        <p:spPr bwMode="auto">
          <a:xfrm>
            <a:off x="7086600" y="2286000"/>
            <a:ext cx="1371600" cy="533400"/>
          </a:xfrm>
          <a:prstGeom prst="rect">
            <a:avLst/>
          </a:prstGeom>
          <a:noFill/>
          <a:ln w="28575">
            <a:solidFill>
              <a:schemeClr val="tx1"/>
            </a:solidFill>
            <a:miter lim="800000"/>
            <a:headEnd/>
            <a:tailEnd/>
          </a:ln>
        </p:spPr>
        <p:txBody>
          <a:bodyPr wrap="none" anchor="ctr"/>
          <a:lstStyle/>
          <a:p>
            <a:endParaRPr lang="en-US"/>
          </a:p>
        </p:txBody>
      </p:sp>
      <p:sp>
        <p:nvSpPr>
          <p:cNvPr id="36880" name="Line 48"/>
          <p:cNvSpPr>
            <a:spLocks noChangeShapeType="1"/>
          </p:cNvSpPr>
          <p:nvPr/>
        </p:nvSpPr>
        <p:spPr bwMode="auto">
          <a:xfrm>
            <a:off x="6705600" y="4267200"/>
            <a:ext cx="0" cy="1066800"/>
          </a:xfrm>
          <a:prstGeom prst="line">
            <a:avLst/>
          </a:prstGeom>
          <a:noFill/>
          <a:ln w="9525">
            <a:solidFill>
              <a:schemeClr val="tx1"/>
            </a:solidFill>
            <a:round/>
            <a:headEnd/>
            <a:tailEnd/>
          </a:ln>
        </p:spPr>
        <p:txBody>
          <a:bodyPr/>
          <a:lstStyle/>
          <a:p>
            <a:endParaRPr lang="en-US"/>
          </a:p>
        </p:txBody>
      </p:sp>
      <p:sp>
        <p:nvSpPr>
          <p:cNvPr id="36881" name="Line 49"/>
          <p:cNvSpPr>
            <a:spLocks noChangeShapeType="1"/>
          </p:cNvSpPr>
          <p:nvPr/>
        </p:nvSpPr>
        <p:spPr bwMode="auto">
          <a:xfrm flipH="1">
            <a:off x="3810000" y="5334000"/>
            <a:ext cx="2895600" cy="0"/>
          </a:xfrm>
          <a:prstGeom prst="line">
            <a:avLst/>
          </a:prstGeom>
          <a:noFill/>
          <a:ln w="9525">
            <a:solidFill>
              <a:schemeClr val="tx1"/>
            </a:solidFill>
            <a:round/>
            <a:headEnd/>
            <a:tailEnd/>
          </a:ln>
        </p:spPr>
        <p:txBody>
          <a:bodyPr/>
          <a:lstStyle/>
          <a:p>
            <a:endParaRPr lang="en-US"/>
          </a:p>
        </p:txBody>
      </p:sp>
      <p:sp>
        <p:nvSpPr>
          <p:cNvPr id="36882" name="Rectangle 51"/>
          <p:cNvSpPr>
            <a:spLocks noGrp="1" noChangeArrowheads="1"/>
          </p:cNvSpPr>
          <p:nvPr>
            <p:ph type="body" sz="half" idx="1"/>
          </p:nvPr>
        </p:nvSpPr>
        <p:spPr>
          <a:xfrm>
            <a:off x="1296988" y="5538788"/>
            <a:ext cx="7242175" cy="260350"/>
          </a:xfrm>
          <a:noFill/>
        </p:spPr>
        <p:txBody>
          <a:bodyPr lIns="90488" tIns="44450" rIns="90488" bIns="44450"/>
          <a:lstStyle/>
          <a:p>
            <a:pPr eaLnBrk="1" hangingPunct="1">
              <a:lnSpc>
                <a:spcPct val="80000"/>
              </a:lnSpc>
              <a:buFont typeface="Wingdings" pitchFamily="2" charset="2"/>
              <a:buNone/>
            </a:pPr>
            <a:r>
              <a:rPr lang="sr-Latn-CS" sz="1800" smtClean="0"/>
              <a:t>Ista memorija (</a:t>
            </a:r>
            <a:r>
              <a:rPr lang="en-US" sz="1800" smtClean="0"/>
              <a:t>i magistrala</a:t>
            </a:r>
            <a:r>
              <a:rPr lang="sr-Latn-CS" sz="1800" smtClean="0"/>
              <a:t>)</a:t>
            </a:r>
            <a:r>
              <a:rPr lang="en-US" sz="1800" smtClean="0"/>
              <a:t> </a:t>
            </a:r>
            <a:r>
              <a:rPr lang="sr-Latn-CS" sz="1800" smtClean="0"/>
              <a:t>se koristi i za podatke i za instrukcije</a:t>
            </a:r>
            <a:endParaRPr lang="en-US" sz="1800" smtClean="0"/>
          </a:p>
          <a:p>
            <a:pPr eaLnBrk="1" hangingPunct="1">
              <a:lnSpc>
                <a:spcPct val="80000"/>
              </a:lnSpc>
            </a:pPr>
            <a:endParaRPr lang="en-US" sz="1600" smtClean="0"/>
          </a:p>
        </p:txBody>
      </p:sp>
      <p:sp>
        <p:nvSpPr>
          <p:cNvPr id="36883" name="Line 52"/>
          <p:cNvSpPr>
            <a:spLocks noChangeShapeType="1"/>
          </p:cNvSpPr>
          <p:nvPr/>
        </p:nvSpPr>
        <p:spPr bwMode="auto">
          <a:xfrm>
            <a:off x="6172200" y="1600200"/>
            <a:ext cx="0" cy="685800"/>
          </a:xfrm>
          <a:prstGeom prst="line">
            <a:avLst/>
          </a:prstGeom>
          <a:noFill/>
          <a:ln w="9525">
            <a:solidFill>
              <a:schemeClr val="tx1"/>
            </a:solidFill>
            <a:round/>
            <a:headEnd/>
            <a:tailEnd type="triangle" w="med" len="med"/>
          </a:ln>
        </p:spPr>
        <p:txBody>
          <a:bodyPr/>
          <a:lstStyle/>
          <a:p>
            <a:endParaRPr lang="en-US"/>
          </a:p>
        </p:txBody>
      </p:sp>
      <p:sp>
        <p:nvSpPr>
          <p:cNvPr id="36884" name="Line 53"/>
          <p:cNvSpPr>
            <a:spLocks noChangeShapeType="1"/>
          </p:cNvSpPr>
          <p:nvPr/>
        </p:nvSpPr>
        <p:spPr bwMode="auto">
          <a:xfrm>
            <a:off x="7772400" y="1600200"/>
            <a:ext cx="0" cy="685800"/>
          </a:xfrm>
          <a:prstGeom prst="line">
            <a:avLst/>
          </a:prstGeom>
          <a:noFill/>
          <a:ln w="9525">
            <a:solidFill>
              <a:schemeClr val="tx1"/>
            </a:solidFill>
            <a:round/>
            <a:headEnd/>
            <a:tailEnd type="triangle" w="med" len="med"/>
          </a:ln>
        </p:spPr>
        <p:txBody>
          <a:bodyPr/>
          <a:lstStyle/>
          <a:p>
            <a:endParaRPr lang="en-US"/>
          </a:p>
        </p:txBody>
      </p:sp>
      <p:sp>
        <p:nvSpPr>
          <p:cNvPr id="36885" name="Rectangle 54"/>
          <p:cNvSpPr>
            <a:spLocks noChangeArrowheads="1"/>
          </p:cNvSpPr>
          <p:nvPr/>
        </p:nvSpPr>
        <p:spPr bwMode="auto">
          <a:xfrm>
            <a:off x="609600" y="5181600"/>
            <a:ext cx="2852063" cy="369332"/>
          </a:xfrm>
          <a:prstGeom prst="rect">
            <a:avLst/>
          </a:prstGeom>
          <a:noFill/>
          <a:ln w="9525">
            <a:noFill/>
            <a:miter lim="800000"/>
            <a:headEnd/>
            <a:tailEnd/>
          </a:ln>
        </p:spPr>
        <p:txBody>
          <a:bodyPr wrap="none">
            <a:spAutoFit/>
          </a:bodyPr>
          <a:lstStyle/>
          <a:p>
            <a:pPr eaLnBrk="1" hangingPunct="1"/>
            <a:r>
              <a:rPr lang="en-US" b="1" dirty="0" err="1"/>
              <a:t>Fon</a:t>
            </a:r>
            <a:r>
              <a:rPr lang="en-US" b="1" dirty="0"/>
              <a:t> </a:t>
            </a:r>
            <a:r>
              <a:rPr lang="en-US" b="1" dirty="0" err="1"/>
              <a:t>Nojman</a:t>
            </a:r>
            <a:r>
              <a:rPr lang="en-US" b="1" dirty="0"/>
              <a:t> </a:t>
            </a:r>
            <a:r>
              <a:rPr lang="en-US" b="1" dirty="0" err="1"/>
              <a:t>ar</a:t>
            </a:r>
            <a:r>
              <a:rPr lang="sr-Latn-CS" b="1" dirty="0"/>
              <a:t>h</a:t>
            </a:r>
            <a:r>
              <a:rPr lang="en-US" b="1" dirty="0" err="1"/>
              <a:t>ite</a:t>
            </a:r>
            <a:r>
              <a:rPr lang="sr-Latn-CS" b="1" dirty="0"/>
              <a:t>k</a:t>
            </a:r>
            <a:r>
              <a:rPr lang="en-US" b="1" dirty="0" err="1"/>
              <a:t>tur</a:t>
            </a:r>
            <a:r>
              <a:rPr lang="sr-Latn-CS" b="1" dirty="0"/>
              <a:t>a</a:t>
            </a:r>
            <a:r>
              <a:rPr lang="en-US" b="1"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1"/>
          </p:nvPr>
        </p:nvSpPr>
        <p:spPr>
          <a:noFill/>
        </p:spPr>
        <p:txBody>
          <a:bodyPr/>
          <a:lstStyle/>
          <a:p>
            <a:fld id="{46A4B333-0AE1-4155-938D-6E41CA3C9239}" type="slidenum">
              <a:rPr lang="en-US" smtClean="0">
                <a:cs typeface="Arial" pitchFamily="34" charset="0"/>
              </a:rPr>
              <a:pPr/>
              <a:t>36</a:t>
            </a:fld>
            <a:endParaRPr lang="en-US" smtClean="0">
              <a:cs typeface="Arial" pitchFamily="34" charset="0"/>
            </a:endParaRPr>
          </a:p>
        </p:txBody>
      </p:sp>
      <p:sp>
        <p:nvSpPr>
          <p:cNvPr id="37891" name="Rectangle 2"/>
          <p:cNvSpPr>
            <a:spLocks noGrp="1" noChangeArrowheads="1"/>
          </p:cNvSpPr>
          <p:nvPr>
            <p:ph type="title"/>
          </p:nvPr>
        </p:nvSpPr>
        <p:spPr>
          <a:xfrm>
            <a:off x="381000" y="304800"/>
            <a:ext cx="8001000" cy="609600"/>
          </a:xfrm>
        </p:spPr>
        <p:txBody>
          <a:bodyPr/>
          <a:lstStyle/>
          <a:p>
            <a:pPr eaLnBrk="1" hangingPunct="1"/>
            <a:r>
              <a:rPr lang="en-US" sz="3200" dirty="0" smtClean="0"/>
              <a:t>Digital</a:t>
            </a:r>
            <a:r>
              <a:rPr lang="sr-Latn-CS" sz="3200" dirty="0" smtClean="0"/>
              <a:t>ni</a:t>
            </a:r>
            <a:r>
              <a:rPr lang="en-US" sz="3200" dirty="0" smtClean="0"/>
              <a:t> </a:t>
            </a:r>
            <a:r>
              <a:rPr lang="sr-Latn-CS" sz="3200" dirty="0" smtClean="0"/>
              <a:t>s</a:t>
            </a:r>
            <a:r>
              <a:rPr lang="en-US" sz="3200" dirty="0" err="1" smtClean="0"/>
              <a:t>ignal</a:t>
            </a:r>
            <a:r>
              <a:rPr lang="sr-Latn-CS" sz="3200" dirty="0" smtClean="0"/>
              <a:t>-p</a:t>
            </a:r>
            <a:r>
              <a:rPr lang="en-US" sz="3200" dirty="0" err="1" smtClean="0"/>
              <a:t>rocesor</a:t>
            </a:r>
            <a:r>
              <a:rPr lang="sr-Latn-CS" sz="3200" dirty="0" smtClean="0"/>
              <a:t>i</a:t>
            </a:r>
            <a:r>
              <a:rPr lang="en-US" sz="2800" dirty="0" smtClean="0"/>
              <a:t> </a:t>
            </a:r>
            <a:r>
              <a:rPr lang="sr-Latn-CS" sz="1900" dirty="0" smtClean="0"/>
              <a:t>(samo magistrala podataka)</a:t>
            </a:r>
            <a:endParaRPr lang="en-US" sz="1900" dirty="0" smtClean="0"/>
          </a:p>
        </p:txBody>
      </p:sp>
      <p:sp>
        <p:nvSpPr>
          <p:cNvPr id="212995" name="Rectangle 3"/>
          <p:cNvSpPr>
            <a:spLocks noGrp="1" noChangeArrowheads="1"/>
          </p:cNvSpPr>
          <p:nvPr>
            <p:ph type="body" sz="half" idx="1"/>
          </p:nvPr>
        </p:nvSpPr>
        <p:spPr>
          <a:xfrm>
            <a:off x="458788" y="3562350"/>
            <a:ext cx="3582987" cy="1976438"/>
          </a:xfrm>
        </p:spPr>
        <p:txBody>
          <a:bodyPr/>
          <a:lstStyle/>
          <a:p>
            <a:pPr eaLnBrk="1" hangingPunct="1">
              <a:lnSpc>
                <a:spcPct val="80000"/>
              </a:lnSpc>
            </a:pPr>
            <a:r>
              <a:rPr lang="en-US" sz="1800" b="1" dirty="0" smtClean="0"/>
              <a:t>Harvard </a:t>
            </a:r>
            <a:r>
              <a:rPr lang="en-US" sz="1800" b="1" dirty="0" err="1" smtClean="0"/>
              <a:t>ar</a:t>
            </a:r>
            <a:r>
              <a:rPr lang="sr-Latn-CS" sz="1800" b="1" dirty="0" smtClean="0"/>
              <a:t>h</a:t>
            </a:r>
            <a:r>
              <a:rPr lang="en-US" sz="1800" b="1" dirty="0" err="1" smtClean="0"/>
              <a:t>itektur</a:t>
            </a:r>
            <a:r>
              <a:rPr lang="sr-Latn-CS" sz="1800" b="1" dirty="0" smtClean="0"/>
              <a:t>a</a:t>
            </a:r>
            <a:r>
              <a:rPr lang="en-US" sz="1800" b="1" dirty="0" smtClean="0"/>
              <a:t>:</a:t>
            </a:r>
            <a:r>
              <a:rPr lang="en-US" sz="1800" dirty="0" smtClean="0"/>
              <a:t> </a:t>
            </a:r>
            <a:r>
              <a:rPr lang="sr-Latn-CS" sz="1800" dirty="0" smtClean="0"/>
              <a:t>dozvoljava istovremeno čitanje dva podatka.</a:t>
            </a:r>
            <a:r>
              <a:rPr lang="en-US" sz="1800" dirty="0" smtClean="0"/>
              <a:t> </a:t>
            </a:r>
          </a:p>
          <a:p>
            <a:pPr eaLnBrk="1" hangingPunct="1">
              <a:lnSpc>
                <a:spcPct val="80000"/>
              </a:lnSpc>
            </a:pPr>
            <a:r>
              <a:rPr lang="en-US" sz="1800" dirty="0" err="1" smtClean="0"/>
              <a:t>Ar</a:t>
            </a:r>
            <a:r>
              <a:rPr lang="sr-Latn-CS" sz="1800" dirty="0" smtClean="0"/>
              <a:t>h</a:t>
            </a:r>
            <a:r>
              <a:rPr lang="en-US" sz="1800" dirty="0" err="1" smtClean="0"/>
              <a:t>itektur</a:t>
            </a:r>
            <a:r>
              <a:rPr lang="sr-Latn-CS" sz="1800" dirty="0" smtClean="0"/>
              <a:t>a</a:t>
            </a:r>
            <a:r>
              <a:rPr lang="en-US" sz="1800" dirty="0" smtClean="0"/>
              <a:t> </a:t>
            </a:r>
            <a:r>
              <a:rPr lang="sr-Latn-CS" sz="1800" dirty="0" smtClean="0"/>
              <a:t>je projektovana za brže izvršavanje instrukcija čestih u obradi signala (MAC)</a:t>
            </a:r>
            <a:endParaRPr lang="en-US" sz="1800" dirty="0" smtClean="0"/>
          </a:p>
        </p:txBody>
      </p:sp>
      <p:grpSp>
        <p:nvGrpSpPr>
          <p:cNvPr id="37893" name="Group 50"/>
          <p:cNvGrpSpPr>
            <a:grpSpLocks/>
          </p:cNvGrpSpPr>
          <p:nvPr/>
        </p:nvGrpSpPr>
        <p:grpSpPr bwMode="auto">
          <a:xfrm>
            <a:off x="1752600" y="1295400"/>
            <a:ext cx="6781800" cy="4038600"/>
            <a:chOff x="1104" y="720"/>
            <a:chExt cx="4272" cy="2544"/>
          </a:xfrm>
        </p:grpSpPr>
        <p:sp>
          <p:nvSpPr>
            <p:cNvPr id="37894" name="Text Box 32"/>
            <p:cNvSpPr txBox="1">
              <a:spLocks noChangeArrowheads="1"/>
            </p:cNvSpPr>
            <p:nvPr/>
          </p:nvSpPr>
          <p:spPr bwMode="auto">
            <a:xfrm>
              <a:off x="2640" y="720"/>
              <a:ext cx="2208" cy="212"/>
            </a:xfrm>
            <a:prstGeom prst="rect">
              <a:avLst/>
            </a:prstGeom>
            <a:noFill/>
            <a:ln w="9525">
              <a:noFill/>
              <a:miter lim="800000"/>
              <a:headEnd/>
              <a:tailEnd/>
            </a:ln>
          </p:spPr>
          <p:txBody>
            <a:bodyPr>
              <a:spAutoFit/>
            </a:bodyPr>
            <a:lstStyle/>
            <a:p>
              <a:pPr eaLnBrk="1" hangingPunct="1">
                <a:spcBef>
                  <a:spcPct val="50000"/>
                </a:spcBef>
              </a:pPr>
              <a:r>
                <a:rPr lang="en-US" sz="1600" dirty="0">
                  <a:latin typeface="Tahoma" pitchFamily="34" charset="0"/>
                </a:rPr>
                <a:t>Program</a:t>
              </a:r>
              <a:r>
                <a:rPr lang="sr-Latn-CS" sz="1600" dirty="0">
                  <a:latin typeface="Tahoma" pitchFamily="34" charset="0"/>
                </a:rPr>
                <a:t>ska</a:t>
              </a:r>
              <a:r>
                <a:rPr lang="en-US" sz="1600" dirty="0">
                  <a:latin typeface="Tahoma" pitchFamily="34" charset="0"/>
                </a:rPr>
                <a:t> </a:t>
              </a:r>
              <a:r>
                <a:rPr lang="sr-Latn-CS" sz="1600" dirty="0">
                  <a:solidFill>
                    <a:schemeClr val="accent1">
                      <a:lumMod val="50000"/>
                    </a:schemeClr>
                  </a:solidFill>
                  <a:latin typeface="Tahoma" pitchFamily="34" charset="0"/>
                </a:rPr>
                <a:t>magistrala podataka</a:t>
              </a:r>
              <a:endParaRPr lang="en-US" sz="1600" dirty="0">
                <a:solidFill>
                  <a:schemeClr val="accent1">
                    <a:lumMod val="50000"/>
                  </a:schemeClr>
                </a:solidFill>
                <a:latin typeface="Tahoma" pitchFamily="34" charset="0"/>
              </a:endParaRPr>
            </a:p>
          </p:txBody>
        </p:sp>
        <p:grpSp>
          <p:nvGrpSpPr>
            <p:cNvPr id="37895" name="Group 14"/>
            <p:cNvGrpSpPr>
              <a:grpSpLocks/>
            </p:cNvGrpSpPr>
            <p:nvPr/>
          </p:nvGrpSpPr>
          <p:grpSpPr bwMode="auto">
            <a:xfrm>
              <a:off x="3744" y="2112"/>
              <a:ext cx="1056" cy="480"/>
              <a:chOff x="3360" y="1776"/>
              <a:chExt cx="1056" cy="480"/>
            </a:xfrm>
          </p:grpSpPr>
          <p:sp>
            <p:nvSpPr>
              <p:cNvPr id="37921" name="Line 7"/>
              <p:cNvSpPr>
                <a:spLocks noChangeShapeType="1"/>
              </p:cNvSpPr>
              <p:nvPr/>
            </p:nvSpPr>
            <p:spPr bwMode="auto">
              <a:xfrm>
                <a:off x="3648" y="2256"/>
                <a:ext cx="480" cy="0"/>
              </a:xfrm>
              <a:prstGeom prst="line">
                <a:avLst/>
              </a:prstGeom>
              <a:noFill/>
              <a:ln w="28575">
                <a:solidFill>
                  <a:schemeClr val="tx1"/>
                </a:solidFill>
                <a:round/>
                <a:headEnd/>
                <a:tailEnd/>
              </a:ln>
            </p:spPr>
            <p:txBody>
              <a:bodyPr/>
              <a:lstStyle/>
              <a:p>
                <a:endParaRPr lang="en-US"/>
              </a:p>
            </p:txBody>
          </p:sp>
          <p:sp>
            <p:nvSpPr>
              <p:cNvPr id="37922" name="Line 8"/>
              <p:cNvSpPr>
                <a:spLocks noChangeShapeType="1"/>
              </p:cNvSpPr>
              <p:nvPr/>
            </p:nvSpPr>
            <p:spPr bwMode="auto">
              <a:xfrm flipV="1">
                <a:off x="4128" y="1776"/>
                <a:ext cx="288" cy="480"/>
              </a:xfrm>
              <a:prstGeom prst="line">
                <a:avLst/>
              </a:prstGeom>
              <a:noFill/>
              <a:ln w="28575">
                <a:solidFill>
                  <a:schemeClr val="tx1"/>
                </a:solidFill>
                <a:round/>
                <a:headEnd/>
                <a:tailEnd/>
              </a:ln>
            </p:spPr>
            <p:txBody>
              <a:bodyPr/>
              <a:lstStyle/>
              <a:p>
                <a:endParaRPr lang="en-US"/>
              </a:p>
            </p:txBody>
          </p:sp>
          <p:sp>
            <p:nvSpPr>
              <p:cNvPr id="37923" name="Line 9"/>
              <p:cNvSpPr>
                <a:spLocks noChangeShapeType="1"/>
              </p:cNvSpPr>
              <p:nvPr/>
            </p:nvSpPr>
            <p:spPr bwMode="auto">
              <a:xfrm flipH="1" flipV="1">
                <a:off x="3360" y="1776"/>
                <a:ext cx="288" cy="480"/>
              </a:xfrm>
              <a:prstGeom prst="line">
                <a:avLst/>
              </a:prstGeom>
              <a:noFill/>
              <a:ln w="28575">
                <a:solidFill>
                  <a:schemeClr val="tx1"/>
                </a:solidFill>
                <a:round/>
                <a:headEnd/>
                <a:tailEnd/>
              </a:ln>
            </p:spPr>
            <p:txBody>
              <a:bodyPr/>
              <a:lstStyle/>
              <a:p>
                <a:endParaRPr lang="en-US"/>
              </a:p>
            </p:txBody>
          </p:sp>
          <p:sp>
            <p:nvSpPr>
              <p:cNvPr id="37924" name="Line 10"/>
              <p:cNvSpPr>
                <a:spLocks noChangeShapeType="1"/>
              </p:cNvSpPr>
              <p:nvPr/>
            </p:nvSpPr>
            <p:spPr bwMode="auto">
              <a:xfrm>
                <a:off x="3360" y="1776"/>
                <a:ext cx="384" cy="0"/>
              </a:xfrm>
              <a:prstGeom prst="line">
                <a:avLst/>
              </a:prstGeom>
              <a:noFill/>
              <a:ln w="28575">
                <a:solidFill>
                  <a:schemeClr val="tx1"/>
                </a:solidFill>
                <a:round/>
                <a:headEnd/>
                <a:tailEnd/>
              </a:ln>
            </p:spPr>
            <p:txBody>
              <a:bodyPr/>
              <a:lstStyle/>
              <a:p>
                <a:endParaRPr lang="en-US"/>
              </a:p>
            </p:txBody>
          </p:sp>
          <p:sp>
            <p:nvSpPr>
              <p:cNvPr id="37925" name="Line 11"/>
              <p:cNvSpPr>
                <a:spLocks noChangeShapeType="1"/>
              </p:cNvSpPr>
              <p:nvPr/>
            </p:nvSpPr>
            <p:spPr bwMode="auto">
              <a:xfrm>
                <a:off x="4032" y="1776"/>
                <a:ext cx="384" cy="0"/>
              </a:xfrm>
              <a:prstGeom prst="line">
                <a:avLst/>
              </a:prstGeom>
              <a:noFill/>
              <a:ln w="28575">
                <a:solidFill>
                  <a:schemeClr val="tx1"/>
                </a:solidFill>
                <a:round/>
                <a:headEnd/>
                <a:tailEnd/>
              </a:ln>
            </p:spPr>
            <p:txBody>
              <a:bodyPr/>
              <a:lstStyle/>
              <a:p>
                <a:endParaRPr lang="en-US"/>
              </a:p>
            </p:txBody>
          </p:sp>
          <p:sp>
            <p:nvSpPr>
              <p:cNvPr id="37926" name="Line 12"/>
              <p:cNvSpPr>
                <a:spLocks noChangeShapeType="1"/>
              </p:cNvSpPr>
              <p:nvPr/>
            </p:nvSpPr>
            <p:spPr bwMode="auto">
              <a:xfrm>
                <a:off x="3744" y="1776"/>
                <a:ext cx="144" cy="192"/>
              </a:xfrm>
              <a:prstGeom prst="line">
                <a:avLst/>
              </a:prstGeom>
              <a:noFill/>
              <a:ln w="28575">
                <a:solidFill>
                  <a:schemeClr val="tx1"/>
                </a:solidFill>
                <a:round/>
                <a:headEnd/>
                <a:tailEnd/>
              </a:ln>
            </p:spPr>
            <p:txBody>
              <a:bodyPr/>
              <a:lstStyle/>
              <a:p>
                <a:endParaRPr lang="en-US"/>
              </a:p>
            </p:txBody>
          </p:sp>
          <p:sp>
            <p:nvSpPr>
              <p:cNvPr id="37927" name="Line 13"/>
              <p:cNvSpPr>
                <a:spLocks noChangeShapeType="1"/>
              </p:cNvSpPr>
              <p:nvPr/>
            </p:nvSpPr>
            <p:spPr bwMode="auto">
              <a:xfrm flipV="1">
                <a:off x="3888" y="1776"/>
                <a:ext cx="144" cy="192"/>
              </a:xfrm>
              <a:prstGeom prst="line">
                <a:avLst/>
              </a:prstGeom>
              <a:noFill/>
              <a:ln w="28575">
                <a:solidFill>
                  <a:schemeClr val="tx1"/>
                </a:solidFill>
                <a:round/>
                <a:headEnd/>
                <a:tailEnd/>
              </a:ln>
            </p:spPr>
            <p:txBody>
              <a:bodyPr/>
              <a:lstStyle/>
              <a:p>
                <a:endParaRPr lang="en-US"/>
              </a:p>
            </p:txBody>
          </p:sp>
        </p:grpSp>
        <p:sp>
          <p:nvSpPr>
            <p:cNvPr id="37896" name="Text Box 15"/>
            <p:cNvSpPr txBox="1">
              <a:spLocks noChangeArrowheads="1"/>
            </p:cNvSpPr>
            <p:nvPr/>
          </p:nvSpPr>
          <p:spPr bwMode="auto">
            <a:xfrm>
              <a:off x="4032" y="2304"/>
              <a:ext cx="528" cy="212"/>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993300"/>
                  </a:solidFill>
                  <a:latin typeface="Tahoma" pitchFamily="34" charset="0"/>
                </a:rPr>
                <a:t>ALU</a:t>
              </a:r>
            </a:p>
          </p:txBody>
        </p:sp>
        <p:grpSp>
          <p:nvGrpSpPr>
            <p:cNvPr id="37897" name="Group 20"/>
            <p:cNvGrpSpPr>
              <a:grpSpLocks/>
            </p:cNvGrpSpPr>
            <p:nvPr/>
          </p:nvGrpSpPr>
          <p:grpSpPr bwMode="auto">
            <a:xfrm>
              <a:off x="3888" y="2928"/>
              <a:ext cx="864" cy="336"/>
              <a:chOff x="3504" y="2592"/>
              <a:chExt cx="864" cy="432"/>
            </a:xfrm>
          </p:grpSpPr>
          <p:sp>
            <p:nvSpPr>
              <p:cNvPr id="37919" name="Text Box 18"/>
              <p:cNvSpPr txBox="1">
                <a:spLocks noChangeArrowheads="1"/>
              </p:cNvSpPr>
              <p:nvPr/>
            </p:nvSpPr>
            <p:spPr bwMode="auto">
              <a:xfrm>
                <a:off x="3552" y="2688"/>
                <a:ext cx="816" cy="273"/>
              </a:xfrm>
              <a:prstGeom prst="rect">
                <a:avLst/>
              </a:prstGeom>
              <a:noFill/>
              <a:ln w="9525">
                <a:noFill/>
                <a:miter lim="800000"/>
                <a:headEnd/>
                <a:tailEnd/>
              </a:ln>
            </p:spPr>
            <p:txBody>
              <a:bodyPr wrap="none">
                <a:spAutoFit/>
              </a:bodyPr>
              <a:lstStyle/>
              <a:p>
                <a:pPr eaLnBrk="1" hangingPunct="1"/>
                <a:r>
                  <a:rPr lang="en-US" sz="1600">
                    <a:solidFill>
                      <a:srgbClr val="993300"/>
                    </a:solidFill>
                    <a:latin typeface="Tahoma" pitchFamily="34" charset="0"/>
                  </a:rPr>
                  <a:t>Accumulator</a:t>
                </a:r>
              </a:p>
            </p:txBody>
          </p:sp>
          <p:sp>
            <p:nvSpPr>
              <p:cNvPr id="37920" name="Rectangle 19"/>
              <p:cNvSpPr>
                <a:spLocks noChangeArrowheads="1"/>
              </p:cNvSpPr>
              <p:nvPr/>
            </p:nvSpPr>
            <p:spPr bwMode="auto">
              <a:xfrm>
                <a:off x="3504" y="2592"/>
                <a:ext cx="864" cy="432"/>
              </a:xfrm>
              <a:prstGeom prst="rect">
                <a:avLst/>
              </a:prstGeom>
              <a:noFill/>
              <a:ln w="28575">
                <a:solidFill>
                  <a:schemeClr val="tx1"/>
                </a:solidFill>
                <a:miter lim="800000"/>
                <a:headEnd/>
                <a:tailEnd/>
              </a:ln>
            </p:spPr>
            <p:txBody>
              <a:bodyPr wrap="none" anchor="ctr"/>
              <a:lstStyle/>
              <a:p>
                <a:endParaRPr lang="en-US"/>
              </a:p>
            </p:txBody>
          </p:sp>
        </p:grpSp>
        <p:grpSp>
          <p:nvGrpSpPr>
            <p:cNvPr id="37898" name="Group 38"/>
            <p:cNvGrpSpPr>
              <a:grpSpLocks/>
            </p:cNvGrpSpPr>
            <p:nvPr/>
          </p:nvGrpSpPr>
          <p:grpSpPr bwMode="auto">
            <a:xfrm>
              <a:off x="1152" y="1392"/>
              <a:ext cx="826" cy="384"/>
              <a:chOff x="960" y="3216"/>
              <a:chExt cx="826" cy="384"/>
            </a:xfrm>
          </p:grpSpPr>
          <p:sp>
            <p:nvSpPr>
              <p:cNvPr id="37917" name="Text Box 23"/>
              <p:cNvSpPr txBox="1">
                <a:spLocks noChangeArrowheads="1"/>
              </p:cNvSpPr>
              <p:nvPr/>
            </p:nvSpPr>
            <p:spPr bwMode="auto">
              <a:xfrm>
                <a:off x="960" y="3216"/>
                <a:ext cx="826" cy="366"/>
              </a:xfrm>
              <a:prstGeom prst="rect">
                <a:avLst/>
              </a:prstGeom>
              <a:noFill/>
              <a:ln w="9525">
                <a:noFill/>
                <a:miter lim="800000"/>
                <a:headEnd/>
                <a:tailEnd/>
              </a:ln>
            </p:spPr>
            <p:txBody>
              <a:bodyPr>
                <a:spAutoFit/>
              </a:bodyPr>
              <a:lstStyle/>
              <a:p>
                <a:pPr algn="ctr" eaLnBrk="1" hangingPunct="1"/>
                <a:r>
                  <a:rPr lang="en-US" sz="1600">
                    <a:solidFill>
                      <a:srgbClr val="993300"/>
                    </a:solidFill>
                    <a:latin typeface="Tahoma" pitchFamily="34" charset="0"/>
                  </a:rPr>
                  <a:t>Program</a:t>
                </a:r>
                <a:r>
                  <a:rPr lang="sr-Latn-CS" sz="1600">
                    <a:solidFill>
                      <a:srgbClr val="993300"/>
                    </a:solidFill>
                    <a:latin typeface="Tahoma" pitchFamily="34" charset="0"/>
                  </a:rPr>
                  <a:t>ska</a:t>
                </a:r>
                <a:r>
                  <a:rPr lang="en-US" sz="1600">
                    <a:solidFill>
                      <a:srgbClr val="993300"/>
                    </a:solidFill>
                    <a:latin typeface="Tahoma" pitchFamily="34" charset="0"/>
                  </a:rPr>
                  <a:t> </a:t>
                </a:r>
                <a:r>
                  <a:rPr lang="sr-Latn-CS" sz="1600">
                    <a:solidFill>
                      <a:srgbClr val="993300"/>
                    </a:solidFill>
                    <a:latin typeface="Tahoma" pitchFamily="34" charset="0"/>
                  </a:rPr>
                  <a:t>m</a:t>
                </a:r>
                <a:r>
                  <a:rPr lang="en-US" sz="1600">
                    <a:solidFill>
                      <a:srgbClr val="993300"/>
                    </a:solidFill>
                    <a:latin typeface="Tahoma" pitchFamily="34" charset="0"/>
                  </a:rPr>
                  <a:t>emor</a:t>
                </a:r>
                <a:r>
                  <a:rPr lang="sr-Latn-CS" sz="1600">
                    <a:solidFill>
                      <a:srgbClr val="993300"/>
                    </a:solidFill>
                    <a:latin typeface="Tahoma" pitchFamily="34" charset="0"/>
                  </a:rPr>
                  <a:t>ija</a:t>
                </a:r>
                <a:endParaRPr lang="en-US" sz="1600">
                  <a:solidFill>
                    <a:srgbClr val="993300"/>
                  </a:solidFill>
                  <a:latin typeface="Tahoma" pitchFamily="34" charset="0"/>
                </a:endParaRPr>
              </a:p>
            </p:txBody>
          </p:sp>
          <p:sp>
            <p:nvSpPr>
              <p:cNvPr id="37918" name="Rectangle 24"/>
              <p:cNvSpPr>
                <a:spLocks noChangeArrowheads="1"/>
              </p:cNvSpPr>
              <p:nvPr/>
            </p:nvSpPr>
            <p:spPr bwMode="auto">
              <a:xfrm>
                <a:off x="1008" y="3216"/>
                <a:ext cx="768" cy="384"/>
              </a:xfrm>
              <a:prstGeom prst="rect">
                <a:avLst/>
              </a:prstGeom>
              <a:noFill/>
              <a:ln w="28575">
                <a:solidFill>
                  <a:schemeClr val="tx1"/>
                </a:solidFill>
                <a:miter lim="800000"/>
                <a:headEnd/>
                <a:tailEnd/>
              </a:ln>
            </p:spPr>
            <p:txBody>
              <a:bodyPr wrap="none" anchor="ctr"/>
              <a:lstStyle/>
              <a:p>
                <a:endParaRPr lang="en-US"/>
              </a:p>
            </p:txBody>
          </p:sp>
        </p:grpSp>
        <p:grpSp>
          <p:nvGrpSpPr>
            <p:cNvPr id="37899" name="Group 37"/>
            <p:cNvGrpSpPr>
              <a:grpSpLocks/>
            </p:cNvGrpSpPr>
            <p:nvPr/>
          </p:nvGrpSpPr>
          <p:grpSpPr bwMode="auto">
            <a:xfrm>
              <a:off x="2256" y="1392"/>
              <a:ext cx="826" cy="384"/>
              <a:chOff x="2112" y="2736"/>
              <a:chExt cx="826" cy="384"/>
            </a:xfrm>
          </p:grpSpPr>
          <p:sp>
            <p:nvSpPr>
              <p:cNvPr id="37915" name="Rectangle 22"/>
              <p:cNvSpPr>
                <a:spLocks noChangeArrowheads="1"/>
              </p:cNvSpPr>
              <p:nvPr/>
            </p:nvSpPr>
            <p:spPr bwMode="auto">
              <a:xfrm>
                <a:off x="2160" y="2736"/>
                <a:ext cx="768" cy="384"/>
              </a:xfrm>
              <a:prstGeom prst="rect">
                <a:avLst/>
              </a:prstGeom>
              <a:noFill/>
              <a:ln w="28575">
                <a:solidFill>
                  <a:schemeClr val="tx1"/>
                </a:solidFill>
                <a:miter lim="800000"/>
                <a:headEnd/>
                <a:tailEnd/>
              </a:ln>
            </p:spPr>
            <p:txBody>
              <a:bodyPr wrap="none" anchor="ctr"/>
              <a:lstStyle/>
              <a:p>
                <a:endParaRPr lang="en-US"/>
              </a:p>
            </p:txBody>
          </p:sp>
          <p:sp>
            <p:nvSpPr>
              <p:cNvPr id="37916" name="Text Box 25"/>
              <p:cNvSpPr txBox="1">
                <a:spLocks noChangeArrowheads="1"/>
              </p:cNvSpPr>
              <p:nvPr/>
            </p:nvSpPr>
            <p:spPr bwMode="auto">
              <a:xfrm>
                <a:off x="2112" y="2736"/>
                <a:ext cx="826" cy="366"/>
              </a:xfrm>
              <a:prstGeom prst="rect">
                <a:avLst/>
              </a:prstGeom>
              <a:noFill/>
              <a:ln w="9525">
                <a:noFill/>
                <a:miter lim="800000"/>
                <a:headEnd/>
                <a:tailEnd/>
              </a:ln>
            </p:spPr>
            <p:txBody>
              <a:bodyPr>
                <a:spAutoFit/>
              </a:bodyPr>
              <a:lstStyle/>
              <a:p>
                <a:pPr algn="ctr" eaLnBrk="1" hangingPunct="1"/>
                <a:r>
                  <a:rPr lang="sr-Latn-CS" sz="1600">
                    <a:solidFill>
                      <a:srgbClr val="993300"/>
                    </a:solidFill>
                    <a:latin typeface="Tahoma" pitchFamily="34" charset="0"/>
                  </a:rPr>
                  <a:t>M</a:t>
                </a:r>
                <a:r>
                  <a:rPr lang="en-US" sz="1600">
                    <a:solidFill>
                      <a:srgbClr val="993300"/>
                    </a:solidFill>
                    <a:latin typeface="Tahoma" pitchFamily="34" charset="0"/>
                  </a:rPr>
                  <a:t>emor</a:t>
                </a:r>
                <a:r>
                  <a:rPr lang="sr-Latn-CS" sz="1600">
                    <a:solidFill>
                      <a:srgbClr val="993300"/>
                    </a:solidFill>
                    <a:latin typeface="Tahoma" pitchFamily="34" charset="0"/>
                  </a:rPr>
                  <a:t>ija</a:t>
                </a:r>
                <a:r>
                  <a:rPr lang="en-US" sz="1600" b="1">
                    <a:latin typeface="Tahoma" pitchFamily="34" charset="0"/>
                  </a:rPr>
                  <a:t> </a:t>
                </a:r>
                <a:r>
                  <a:rPr lang="sr-Latn-CS" sz="1600">
                    <a:solidFill>
                      <a:srgbClr val="993300"/>
                    </a:solidFill>
                    <a:latin typeface="Tahoma" pitchFamily="34" charset="0"/>
                  </a:rPr>
                  <a:t>podataka</a:t>
                </a:r>
                <a:endParaRPr lang="en-US" sz="1600">
                  <a:solidFill>
                    <a:srgbClr val="993300"/>
                  </a:solidFill>
                  <a:latin typeface="Tahoma" pitchFamily="34" charset="0"/>
                </a:endParaRPr>
              </a:p>
            </p:txBody>
          </p:sp>
        </p:grpSp>
        <p:sp>
          <p:nvSpPr>
            <p:cNvPr id="37900" name="Text Box 26"/>
            <p:cNvSpPr txBox="1">
              <a:spLocks noChangeArrowheads="1"/>
            </p:cNvSpPr>
            <p:nvPr/>
          </p:nvSpPr>
          <p:spPr bwMode="auto">
            <a:xfrm>
              <a:off x="3408" y="1392"/>
              <a:ext cx="816" cy="230"/>
            </a:xfrm>
            <a:prstGeom prst="rect">
              <a:avLst/>
            </a:prstGeom>
            <a:noFill/>
            <a:ln w="28575">
              <a:solidFill>
                <a:schemeClr val="tx1"/>
              </a:solidFill>
              <a:miter lim="800000"/>
              <a:headEnd/>
              <a:tailEnd/>
            </a:ln>
          </p:spPr>
          <p:txBody>
            <a:bodyPr>
              <a:spAutoFit/>
            </a:bodyPr>
            <a:lstStyle/>
            <a:p>
              <a:pPr eaLnBrk="1" hangingPunct="1">
                <a:spcBef>
                  <a:spcPct val="50000"/>
                </a:spcBef>
              </a:pPr>
              <a:r>
                <a:rPr lang="en-US" sz="1600">
                  <a:solidFill>
                    <a:srgbClr val="993300"/>
                  </a:solidFill>
                  <a:latin typeface="Tahoma" pitchFamily="34" charset="0"/>
                </a:rPr>
                <a:t>Multiple</a:t>
              </a:r>
              <a:r>
                <a:rPr lang="sr-Latn-CS" sz="1600">
                  <a:solidFill>
                    <a:srgbClr val="993300"/>
                  </a:solidFill>
                  <a:latin typeface="Tahoma" pitchFamily="34" charset="0"/>
                </a:rPr>
                <a:t>ks</a:t>
              </a:r>
              <a:r>
                <a:rPr lang="en-US" sz="1600">
                  <a:solidFill>
                    <a:srgbClr val="993300"/>
                  </a:solidFill>
                  <a:latin typeface="Tahoma" pitchFamily="34" charset="0"/>
                </a:rPr>
                <a:t>er</a:t>
              </a:r>
            </a:p>
          </p:txBody>
        </p:sp>
        <p:sp>
          <p:nvSpPr>
            <p:cNvPr id="37901" name="Text Box 27"/>
            <p:cNvSpPr txBox="1">
              <a:spLocks noChangeArrowheads="1"/>
            </p:cNvSpPr>
            <p:nvPr/>
          </p:nvSpPr>
          <p:spPr bwMode="auto">
            <a:xfrm>
              <a:off x="4512" y="1392"/>
              <a:ext cx="864" cy="230"/>
            </a:xfrm>
            <a:prstGeom prst="rect">
              <a:avLst/>
            </a:prstGeom>
            <a:noFill/>
            <a:ln w="28575">
              <a:solidFill>
                <a:schemeClr val="tx1"/>
              </a:solidFill>
              <a:miter lim="800000"/>
              <a:headEnd/>
              <a:tailEnd/>
            </a:ln>
          </p:spPr>
          <p:txBody>
            <a:bodyPr>
              <a:spAutoFit/>
            </a:bodyPr>
            <a:lstStyle/>
            <a:p>
              <a:pPr eaLnBrk="1" hangingPunct="1">
                <a:spcBef>
                  <a:spcPct val="50000"/>
                </a:spcBef>
              </a:pPr>
              <a:r>
                <a:rPr lang="en-US" sz="1600">
                  <a:solidFill>
                    <a:srgbClr val="993300"/>
                  </a:solidFill>
                  <a:latin typeface="Tahoma" pitchFamily="34" charset="0"/>
                </a:rPr>
                <a:t>Multiple</a:t>
              </a:r>
              <a:r>
                <a:rPr lang="sr-Latn-CS" sz="1600">
                  <a:solidFill>
                    <a:srgbClr val="993300"/>
                  </a:solidFill>
                  <a:latin typeface="Tahoma" pitchFamily="34" charset="0"/>
                </a:rPr>
                <a:t>ks</a:t>
              </a:r>
              <a:r>
                <a:rPr lang="en-US" sz="1600">
                  <a:solidFill>
                    <a:srgbClr val="993300"/>
                  </a:solidFill>
                  <a:latin typeface="Tahoma" pitchFamily="34" charset="0"/>
                </a:rPr>
                <a:t>er</a:t>
              </a:r>
            </a:p>
          </p:txBody>
        </p:sp>
        <p:sp>
          <p:nvSpPr>
            <p:cNvPr id="37902" name="Line 29"/>
            <p:cNvSpPr>
              <a:spLocks noChangeShapeType="1"/>
            </p:cNvSpPr>
            <p:nvPr/>
          </p:nvSpPr>
          <p:spPr bwMode="auto">
            <a:xfrm>
              <a:off x="1104" y="912"/>
              <a:ext cx="4128" cy="0"/>
            </a:xfrm>
            <a:prstGeom prst="line">
              <a:avLst/>
            </a:prstGeom>
            <a:noFill/>
            <a:ln w="28575">
              <a:solidFill>
                <a:schemeClr val="tx1"/>
              </a:solidFill>
              <a:round/>
              <a:headEnd/>
              <a:tailEnd/>
            </a:ln>
          </p:spPr>
          <p:txBody>
            <a:bodyPr/>
            <a:lstStyle/>
            <a:p>
              <a:endParaRPr lang="en-US"/>
            </a:p>
          </p:txBody>
        </p:sp>
        <p:sp>
          <p:nvSpPr>
            <p:cNvPr id="37903" name="Line 30"/>
            <p:cNvSpPr>
              <a:spLocks noChangeShapeType="1"/>
            </p:cNvSpPr>
            <p:nvPr/>
          </p:nvSpPr>
          <p:spPr bwMode="auto">
            <a:xfrm>
              <a:off x="1104" y="1200"/>
              <a:ext cx="4128" cy="0"/>
            </a:xfrm>
            <a:prstGeom prst="line">
              <a:avLst/>
            </a:prstGeom>
            <a:noFill/>
            <a:ln w="28575">
              <a:solidFill>
                <a:schemeClr val="tx1"/>
              </a:solidFill>
              <a:round/>
              <a:headEnd/>
              <a:tailEnd/>
            </a:ln>
          </p:spPr>
          <p:txBody>
            <a:bodyPr/>
            <a:lstStyle/>
            <a:p>
              <a:endParaRPr lang="en-US"/>
            </a:p>
          </p:txBody>
        </p:sp>
        <p:sp>
          <p:nvSpPr>
            <p:cNvPr id="37904" name="Line 34"/>
            <p:cNvSpPr>
              <a:spLocks noChangeShapeType="1"/>
            </p:cNvSpPr>
            <p:nvPr/>
          </p:nvSpPr>
          <p:spPr bwMode="auto">
            <a:xfrm>
              <a:off x="4944" y="1200"/>
              <a:ext cx="0" cy="192"/>
            </a:xfrm>
            <a:prstGeom prst="line">
              <a:avLst/>
            </a:prstGeom>
            <a:noFill/>
            <a:ln w="9525">
              <a:solidFill>
                <a:schemeClr val="tx1"/>
              </a:solidFill>
              <a:round/>
              <a:headEnd/>
              <a:tailEnd type="triangle" w="med" len="med"/>
            </a:ln>
          </p:spPr>
          <p:txBody>
            <a:bodyPr/>
            <a:lstStyle/>
            <a:p>
              <a:endParaRPr lang="en-US"/>
            </a:p>
          </p:txBody>
        </p:sp>
        <p:sp>
          <p:nvSpPr>
            <p:cNvPr id="37905" name="Line 35"/>
            <p:cNvSpPr>
              <a:spLocks noChangeShapeType="1"/>
            </p:cNvSpPr>
            <p:nvPr/>
          </p:nvSpPr>
          <p:spPr bwMode="auto">
            <a:xfrm>
              <a:off x="3984" y="1200"/>
              <a:ext cx="0" cy="192"/>
            </a:xfrm>
            <a:prstGeom prst="line">
              <a:avLst/>
            </a:prstGeom>
            <a:noFill/>
            <a:ln w="9525">
              <a:solidFill>
                <a:schemeClr val="tx1"/>
              </a:solidFill>
              <a:round/>
              <a:headEnd/>
              <a:tailEnd type="triangle" w="med" len="med"/>
            </a:ln>
          </p:spPr>
          <p:txBody>
            <a:bodyPr/>
            <a:lstStyle/>
            <a:p>
              <a:endParaRPr lang="en-US"/>
            </a:p>
          </p:txBody>
        </p:sp>
        <p:sp>
          <p:nvSpPr>
            <p:cNvPr id="37906" name="Line 36"/>
            <p:cNvSpPr>
              <a:spLocks noChangeShapeType="1"/>
            </p:cNvSpPr>
            <p:nvPr/>
          </p:nvSpPr>
          <p:spPr bwMode="auto">
            <a:xfrm>
              <a:off x="4656" y="912"/>
              <a:ext cx="0" cy="480"/>
            </a:xfrm>
            <a:prstGeom prst="line">
              <a:avLst/>
            </a:prstGeom>
            <a:noFill/>
            <a:ln w="9525">
              <a:solidFill>
                <a:schemeClr val="tx1"/>
              </a:solidFill>
              <a:round/>
              <a:headEnd/>
              <a:tailEnd type="triangle" w="med" len="med"/>
            </a:ln>
          </p:spPr>
          <p:txBody>
            <a:bodyPr/>
            <a:lstStyle/>
            <a:p>
              <a:endParaRPr lang="en-US"/>
            </a:p>
          </p:txBody>
        </p:sp>
        <p:sp>
          <p:nvSpPr>
            <p:cNvPr id="37907" name="Line 39"/>
            <p:cNvSpPr>
              <a:spLocks noChangeShapeType="1"/>
            </p:cNvSpPr>
            <p:nvPr/>
          </p:nvSpPr>
          <p:spPr bwMode="auto">
            <a:xfrm flipV="1">
              <a:off x="2688" y="1200"/>
              <a:ext cx="0" cy="192"/>
            </a:xfrm>
            <a:prstGeom prst="line">
              <a:avLst/>
            </a:prstGeom>
            <a:noFill/>
            <a:ln w="9525">
              <a:solidFill>
                <a:schemeClr val="tx1"/>
              </a:solidFill>
              <a:round/>
              <a:headEnd/>
              <a:tailEnd type="triangle" w="med" len="med"/>
            </a:ln>
          </p:spPr>
          <p:txBody>
            <a:bodyPr/>
            <a:lstStyle/>
            <a:p>
              <a:endParaRPr lang="en-US"/>
            </a:p>
          </p:txBody>
        </p:sp>
        <p:sp>
          <p:nvSpPr>
            <p:cNvPr id="37908" name="Line 40"/>
            <p:cNvSpPr>
              <a:spLocks noChangeShapeType="1"/>
            </p:cNvSpPr>
            <p:nvPr/>
          </p:nvSpPr>
          <p:spPr bwMode="auto">
            <a:xfrm flipV="1">
              <a:off x="1584" y="912"/>
              <a:ext cx="0" cy="480"/>
            </a:xfrm>
            <a:prstGeom prst="line">
              <a:avLst/>
            </a:prstGeom>
            <a:noFill/>
            <a:ln w="9525">
              <a:solidFill>
                <a:schemeClr val="tx1"/>
              </a:solidFill>
              <a:round/>
              <a:headEnd type="triangle" w="med" len="med"/>
              <a:tailEnd type="triangle" w="med" len="med"/>
            </a:ln>
          </p:spPr>
          <p:txBody>
            <a:bodyPr/>
            <a:lstStyle/>
            <a:p>
              <a:endParaRPr lang="en-US"/>
            </a:p>
          </p:txBody>
        </p:sp>
        <p:sp>
          <p:nvSpPr>
            <p:cNvPr id="37909" name="Line 41"/>
            <p:cNvSpPr>
              <a:spLocks noChangeShapeType="1"/>
            </p:cNvSpPr>
            <p:nvPr/>
          </p:nvSpPr>
          <p:spPr bwMode="auto">
            <a:xfrm>
              <a:off x="3984" y="1674"/>
              <a:ext cx="0" cy="432"/>
            </a:xfrm>
            <a:prstGeom prst="line">
              <a:avLst/>
            </a:prstGeom>
            <a:noFill/>
            <a:ln w="9525">
              <a:solidFill>
                <a:schemeClr val="tx1"/>
              </a:solidFill>
              <a:round/>
              <a:headEnd/>
              <a:tailEnd type="triangle" w="med" len="med"/>
            </a:ln>
          </p:spPr>
          <p:txBody>
            <a:bodyPr/>
            <a:lstStyle/>
            <a:p>
              <a:endParaRPr lang="en-US"/>
            </a:p>
          </p:txBody>
        </p:sp>
        <p:sp>
          <p:nvSpPr>
            <p:cNvPr id="37910" name="Line 42"/>
            <p:cNvSpPr>
              <a:spLocks noChangeShapeType="1"/>
            </p:cNvSpPr>
            <p:nvPr/>
          </p:nvSpPr>
          <p:spPr bwMode="auto">
            <a:xfrm>
              <a:off x="4656" y="1680"/>
              <a:ext cx="0" cy="432"/>
            </a:xfrm>
            <a:prstGeom prst="line">
              <a:avLst/>
            </a:prstGeom>
            <a:noFill/>
            <a:ln w="9525">
              <a:solidFill>
                <a:schemeClr val="tx1"/>
              </a:solidFill>
              <a:round/>
              <a:headEnd/>
              <a:tailEnd type="triangle" w="med" len="med"/>
            </a:ln>
          </p:spPr>
          <p:txBody>
            <a:bodyPr/>
            <a:lstStyle/>
            <a:p>
              <a:endParaRPr lang="en-US"/>
            </a:p>
          </p:txBody>
        </p:sp>
        <p:sp>
          <p:nvSpPr>
            <p:cNvPr id="37911" name="Line 45"/>
            <p:cNvSpPr>
              <a:spLocks noChangeShapeType="1"/>
            </p:cNvSpPr>
            <p:nvPr/>
          </p:nvSpPr>
          <p:spPr bwMode="auto">
            <a:xfrm>
              <a:off x="4272" y="2592"/>
              <a:ext cx="0" cy="336"/>
            </a:xfrm>
            <a:prstGeom prst="line">
              <a:avLst/>
            </a:prstGeom>
            <a:noFill/>
            <a:ln w="9525">
              <a:solidFill>
                <a:schemeClr val="tx1"/>
              </a:solidFill>
              <a:round/>
              <a:headEnd/>
              <a:tailEnd type="triangle" w="med" len="med"/>
            </a:ln>
          </p:spPr>
          <p:txBody>
            <a:bodyPr/>
            <a:lstStyle/>
            <a:p>
              <a:endParaRPr lang="en-US"/>
            </a:p>
          </p:txBody>
        </p:sp>
        <p:cxnSp>
          <p:nvCxnSpPr>
            <p:cNvPr id="37912" name="AutoShape 46"/>
            <p:cNvCxnSpPr>
              <a:cxnSpLocks noChangeShapeType="1"/>
              <a:stCxn id="37920" idx="1"/>
              <a:endCxn id="37900" idx="0"/>
            </p:cNvCxnSpPr>
            <p:nvPr/>
          </p:nvCxnSpPr>
          <p:spPr bwMode="auto">
            <a:xfrm rot="10800000">
              <a:off x="3816" y="1383"/>
              <a:ext cx="63" cy="1713"/>
            </a:xfrm>
            <a:prstGeom prst="bentConnector4">
              <a:avLst>
                <a:gd name="adj1" fmla="val 976190"/>
                <a:gd name="adj2" fmla="val 107880"/>
              </a:avLst>
            </a:prstGeom>
            <a:noFill/>
            <a:ln w="9525">
              <a:solidFill>
                <a:schemeClr val="tx1"/>
              </a:solidFill>
              <a:miter lim="800000"/>
              <a:headEnd/>
              <a:tailEnd type="triangle" w="med" len="med"/>
            </a:ln>
          </p:spPr>
        </p:cxnSp>
        <p:cxnSp>
          <p:nvCxnSpPr>
            <p:cNvPr id="37913" name="AutoShape 47"/>
            <p:cNvCxnSpPr>
              <a:cxnSpLocks noChangeShapeType="1"/>
              <a:stCxn id="37920" idx="1"/>
              <a:endCxn id="37915" idx="2"/>
            </p:cNvCxnSpPr>
            <p:nvPr/>
          </p:nvCxnSpPr>
          <p:spPr bwMode="auto">
            <a:xfrm rot="10800000">
              <a:off x="2688" y="1785"/>
              <a:ext cx="1191" cy="1311"/>
            </a:xfrm>
            <a:prstGeom prst="bentConnector2">
              <a:avLst/>
            </a:prstGeom>
            <a:noFill/>
            <a:ln w="9525">
              <a:solidFill>
                <a:schemeClr val="tx1"/>
              </a:solidFill>
              <a:miter lim="800000"/>
              <a:headEnd/>
              <a:tailEnd type="triangle" w="med" len="med"/>
            </a:ln>
          </p:spPr>
        </p:cxnSp>
        <p:sp>
          <p:nvSpPr>
            <p:cNvPr id="37914" name="Text Box 49"/>
            <p:cNvSpPr txBox="1">
              <a:spLocks noChangeArrowheads="1"/>
            </p:cNvSpPr>
            <p:nvPr/>
          </p:nvSpPr>
          <p:spPr bwMode="auto">
            <a:xfrm>
              <a:off x="2393" y="1003"/>
              <a:ext cx="2208" cy="212"/>
            </a:xfrm>
            <a:prstGeom prst="rect">
              <a:avLst/>
            </a:prstGeom>
            <a:noFill/>
            <a:ln w="9525">
              <a:noFill/>
              <a:miter lim="800000"/>
              <a:headEnd/>
              <a:tailEnd/>
            </a:ln>
          </p:spPr>
          <p:txBody>
            <a:bodyPr>
              <a:spAutoFit/>
            </a:bodyPr>
            <a:lstStyle/>
            <a:p>
              <a:pPr eaLnBrk="1" hangingPunct="1">
                <a:spcBef>
                  <a:spcPct val="50000"/>
                </a:spcBef>
              </a:pPr>
              <a:r>
                <a:rPr lang="sr-Latn-CS" sz="1600" dirty="0">
                  <a:solidFill>
                    <a:schemeClr val="accent1">
                      <a:lumMod val="50000"/>
                    </a:schemeClr>
                  </a:solidFill>
                  <a:latin typeface="Tahoma" pitchFamily="34" charset="0"/>
                </a:rPr>
                <a:t>Magistrala podataka </a:t>
              </a:r>
              <a:r>
                <a:rPr lang="sr-Latn-CS" sz="1600" dirty="0">
                  <a:latin typeface="Tahoma" pitchFamily="34" charset="0"/>
                </a:rPr>
                <a:t>za podatke</a:t>
              </a:r>
              <a:endParaRPr lang="en-US" sz="1600" dirty="0">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F5B32F8E-7432-4D99-B19D-1529B2433CBB}" type="slidenum">
              <a:rPr lang="en-US" smtClean="0">
                <a:cs typeface="Arial" pitchFamily="34" charset="0"/>
              </a:rPr>
              <a:pPr/>
              <a:t>37</a:t>
            </a:fld>
            <a:endParaRPr lang="en-US" smtClean="0">
              <a:cs typeface="Arial" pitchFamily="34" charset="0"/>
            </a:endParaRPr>
          </a:p>
        </p:txBody>
      </p:sp>
      <p:pic>
        <p:nvPicPr>
          <p:cNvPr id="38915" name="Picture 5"/>
          <p:cNvPicPr>
            <a:picLocks noChangeAspect="1" noChangeArrowheads="1"/>
          </p:cNvPicPr>
          <p:nvPr/>
        </p:nvPicPr>
        <p:blipFill>
          <a:blip r:embed="rId2" cstate="print"/>
          <a:srcRect/>
          <a:stretch>
            <a:fillRect/>
          </a:stretch>
        </p:blipFill>
        <p:spPr bwMode="auto">
          <a:xfrm>
            <a:off x="1524000" y="533400"/>
            <a:ext cx="6248400" cy="519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p>
            <a:fld id="{3629445E-5E78-44D7-80B9-B10C6FB16E6E}" type="slidenum">
              <a:rPr lang="en-US" smtClean="0">
                <a:cs typeface="Arial" pitchFamily="34" charset="0"/>
              </a:rPr>
              <a:pPr/>
              <a:t>38</a:t>
            </a:fld>
            <a:endParaRPr lang="en-US" smtClean="0">
              <a:cs typeface="Arial" pitchFamily="34" charset="0"/>
            </a:endParaRPr>
          </a:p>
        </p:txBody>
      </p:sp>
      <p:sp>
        <p:nvSpPr>
          <p:cNvPr id="39939" name="Rectangle 2"/>
          <p:cNvSpPr>
            <a:spLocks noGrp="1" noChangeArrowheads="1"/>
          </p:cNvSpPr>
          <p:nvPr>
            <p:ph type="title"/>
          </p:nvPr>
        </p:nvSpPr>
        <p:spPr>
          <a:xfrm>
            <a:off x="304800" y="228600"/>
            <a:ext cx="7793038" cy="838200"/>
          </a:xfrm>
        </p:spPr>
        <p:txBody>
          <a:bodyPr/>
          <a:lstStyle/>
          <a:p>
            <a:pPr eaLnBrk="1" hangingPunct="1"/>
            <a:r>
              <a:rPr lang="en-US" smtClean="0"/>
              <a:t>DSP </a:t>
            </a:r>
            <a:r>
              <a:rPr lang="sr-Latn-CS" smtClean="0"/>
              <a:t>u odnosu na</a:t>
            </a:r>
            <a:r>
              <a:rPr lang="en-US" smtClean="0"/>
              <a:t> GPP</a:t>
            </a:r>
          </a:p>
        </p:txBody>
      </p:sp>
      <p:sp>
        <p:nvSpPr>
          <p:cNvPr id="54276" name="Rectangle 4"/>
          <p:cNvSpPr>
            <a:spLocks noGrp="1" noChangeArrowheads="1"/>
          </p:cNvSpPr>
          <p:nvPr>
            <p:ph type="body" idx="1"/>
          </p:nvPr>
        </p:nvSpPr>
        <p:spPr>
          <a:xfrm>
            <a:off x="152400" y="1066800"/>
            <a:ext cx="8991600" cy="5029200"/>
          </a:xfrm>
          <a:noFill/>
        </p:spPr>
        <p:txBody>
          <a:bodyPr/>
          <a:lstStyle/>
          <a:p>
            <a:pPr eaLnBrk="1" hangingPunct="1">
              <a:lnSpc>
                <a:spcPct val="80000"/>
              </a:lnSpc>
            </a:pPr>
            <a:r>
              <a:rPr lang="sr-Latn-CS" sz="2000" dirty="0" smtClean="0"/>
              <a:t>Više paralelnih operacija</a:t>
            </a:r>
            <a:endParaRPr lang="en-US" sz="2000" dirty="0" smtClean="0"/>
          </a:p>
          <a:p>
            <a:pPr lvl="1" eaLnBrk="1" hangingPunct="1">
              <a:lnSpc>
                <a:spcPct val="80000"/>
              </a:lnSpc>
            </a:pPr>
            <a:r>
              <a:rPr lang="sr-Latn-CS" sz="1800" i="1" dirty="0" smtClean="0"/>
              <a:t>M</a:t>
            </a:r>
            <a:r>
              <a:rPr lang="en-US" sz="1800" i="1" dirty="0" err="1" smtClean="0"/>
              <a:t>ultiply</a:t>
            </a:r>
            <a:r>
              <a:rPr lang="en-US" sz="1800" i="1" dirty="0" smtClean="0"/>
              <a:t> </a:t>
            </a:r>
            <a:r>
              <a:rPr lang="sr-Latn-CS" sz="1800" i="1" dirty="0" smtClean="0"/>
              <a:t>and </a:t>
            </a:r>
            <a:r>
              <a:rPr lang="en-US" sz="1800" i="1" dirty="0" smtClean="0"/>
              <a:t>accumulate</a:t>
            </a:r>
            <a:r>
              <a:rPr lang="sr-Latn-CS" sz="1800" dirty="0" smtClean="0"/>
              <a:t> -</a:t>
            </a:r>
            <a:r>
              <a:rPr lang="en-US" sz="1800" dirty="0" smtClean="0"/>
              <a:t> </a:t>
            </a:r>
            <a:r>
              <a:rPr lang="sr-Latn-CS" sz="1800" dirty="0" smtClean="0"/>
              <a:t>MAC </a:t>
            </a:r>
            <a:r>
              <a:rPr lang="en-US" sz="1800" dirty="0" smtClean="0"/>
              <a:t>(</a:t>
            </a:r>
            <a:r>
              <a:rPr lang="sr-Latn-CS" sz="1800" dirty="0" smtClean="0"/>
              <a:t>i po nekoliko sklopova</a:t>
            </a:r>
            <a:r>
              <a:rPr lang="en-US" sz="1800" dirty="0" smtClean="0"/>
              <a:t>)</a:t>
            </a:r>
          </a:p>
          <a:p>
            <a:pPr lvl="1" eaLnBrk="1" hangingPunct="1">
              <a:lnSpc>
                <a:spcPct val="80000"/>
              </a:lnSpc>
            </a:pPr>
            <a:r>
              <a:rPr lang="sr-Latn-CS" sz="1800" dirty="0" smtClean="0"/>
              <a:t>Paralelno preračunavanje adrese (poseban ALU za formiranje adresa)</a:t>
            </a:r>
            <a:endParaRPr lang="en-US" sz="1800" dirty="0" smtClean="0"/>
          </a:p>
          <a:p>
            <a:pPr lvl="1" eaLnBrk="1" hangingPunct="1">
              <a:lnSpc>
                <a:spcPct val="80000"/>
              </a:lnSpc>
            </a:pPr>
            <a:r>
              <a:rPr lang="sr-Latn-CS" sz="1800" dirty="0" smtClean="0"/>
              <a:t>Pomerački registar </a:t>
            </a:r>
            <a:r>
              <a:rPr lang="sr-Latn-CS" sz="1800" i="1" dirty="0" smtClean="0"/>
              <a:t>B</a:t>
            </a:r>
            <a:r>
              <a:rPr lang="en-US" sz="1800" i="1" dirty="0" err="1" smtClean="0"/>
              <a:t>arrel</a:t>
            </a:r>
            <a:r>
              <a:rPr lang="en-US" sz="1800" i="1" dirty="0" smtClean="0"/>
              <a:t> shifter</a:t>
            </a:r>
            <a:r>
              <a:rPr lang="sr-Latn-CS" sz="1800" i="1" dirty="0" smtClean="0"/>
              <a:t> </a:t>
            </a:r>
            <a:r>
              <a:rPr lang="sr-Latn-CS" sz="1800" dirty="0" smtClean="0"/>
              <a:t>koji radi paralelno sa ALU ili MAC</a:t>
            </a:r>
            <a:endParaRPr lang="en-US" sz="1800" dirty="0" smtClean="0"/>
          </a:p>
          <a:p>
            <a:pPr eaLnBrk="1" hangingPunct="1">
              <a:lnSpc>
                <a:spcPct val="80000"/>
              </a:lnSpc>
            </a:pPr>
            <a:r>
              <a:rPr lang="sr-Latn-CS" sz="2000" dirty="0" smtClean="0"/>
              <a:t>Pristup memoriji</a:t>
            </a:r>
            <a:endParaRPr lang="en-US" sz="2000" dirty="0" smtClean="0"/>
          </a:p>
          <a:p>
            <a:pPr lvl="1" eaLnBrk="1" hangingPunct="1">
              <a:lnSpc>
                <a:spcPct val="80000"/>
              </a:lnSpc>
            </a:pPr>
            <a:r>
              <a:rPr lang="en-US" sz="1800" dirty="0" err="1" smtClean="0"/>
              <a:t>Uslovno</a:t>
            </a:r>
            <a:r>
              <a:rPr lang="en-US" sz="1800" dirty="0" smtClean="0"/>
              <a:t> </a:t>
            </a:r>
            <a:r>
              <a:rPr lang="en-US" sz="1800" dirty="0" err="1" smtClean="0"/>
              <a:t>i</a:t>
            </a:r>
            <a:r>
              <a:rPr lang="sr-Latn-CS" sz="1800" dirty="0" smtClean="0"/>
              <a:t>z</a:t>
            </a:r>
            <a:r>
              <a:rPr lang="en-US" sz="1800" dirty="0" err="1" smtClean="0"/>
              <a:t>vr</a:t>
            </a:r>
            <a:r>
              <a:rPr lang="sr-Latn-CS" sz="1800" dirty="0" smtClean="0"/>
              <a:t>š</a:t>
            </a:r>
            <a:r>
              <a:rPr lang="en-US" sz="1800" dirty="0" err="1" smtClean="0"/>
              <a:t>ava</a:t>
            </a:r>
            <a:r>
              <a:rPr lang="sr-Latn-CS" sz="1800" dirty="0" smtClean="0"/>
              <a:t>nje instrukcija (da bi se izbeglo grananje)</a:t>
            </a:r>
            <a:r>
              <a:rPr lang="en-US" sz="1800" dirty="0" smtClean="0"/>
              <a:t> </a:t>
            </a:r>
            <a:endParaRPr lang="sr-Latn-CS" sz="1800" dirty="0" smtClean="0"/>
          </a:p>
          <a:p>
            <a:pPr lvl="1" eaLnBrk="1" hangingPunct="1">
              <a:lnSpc>
                <a:spcPct val="80000"/>
              </a:lnSpc>
            </a:pPr>
            <a:r>
              <a:rPr lang="en-US" sz="1800" dirty="0" smtClean="0">
                <a:solidFill>
                  <a:schemeClr val="bg2"/>
                </a:solidFill>
              </a:rPr>
              <a:t>Bit-</a:t>
            </a:r>
            <a:r>
              <a:rPr lang="en-US" sz="1800" dirty="0" err="1" smtClean="0">
                <a:solidFill>
                  <a:schemeClr val="bg2"/>
                </a:solidFill>
              </a:rPr>
              <a:t>rever</a:t>
            </a:r>
            <a:r>
              <a:rPr lang="sr-Latn-CS" sz="1800" dirty="0" smtClean="0">
                <a:solidFill>
                  <a:schemeClr val="bg2"/>
                </a:solidFill>
              </a:rPr>
              <a:t>zno</a:t>
            </a:r>
            <a:r>
              <a:rPr lang="en-US" sz="1800" dirty="0" smtClean="0"/>
              <a:t> </a:t>
            </a:r>
            <a:r>
              <a:rPr lang="sr-Latn-CS" sz="1800" dirty="0" smtClean="0"/>
              <a:t>adresiranje (</a:t>
            </a:r>
            <a:r>
              <a:rPr lang="sr-Latn-CS" sz="2000" b="1" dirty="0" smtClean="0"/>
              <a:t>jako</a:t>
            </a:r>
            <a:r>
              <a:rPr lang="sr-Latn-CS" sz="1800" dirty="0" smtClean="0"/>
              <a:t> korisno za FFT)</a:t>
            </a:r>
            <a:endParaRPr lang="en-US" sz="1800" dirty="0" smtClean="0"/>
          </a:p>
          <a:p>
            <a:pPr lvl="1" eaLnBrk="1" hangingPunct="1">
              <a:lnSpc>
                <a:spcPct val="80000"/>
              </a:lnSpc>
            </a:pPr>
            <a:r>
              <a:rPr lang="sr-Latn-CS" sz="1800" dirty="0" smtClean="0">
                <a:solidFill>
                  <a:schemeClr val="bg2"/>
                </a:solidFill>
              </a:rPr>
              <a:t>C</a:t>
            </a:r>
            <a:r>
              <a:rPr lang="en-US" sz="1800" dirty="0" err="1" smtClean="0">
                <a:solidFill>
                  <a:schemeClr val="bg2"/>
                </a:solidFill>
              </a:rPr>
              <a:t>irkular</a:t>
            </a:r>
            <a:r>
              <a:rPr lang="sr-Latn-CS" sz="1800" dirty="0" smtClean="0">
                <a:solidFill>
                  <a:schemeClr val="bg2"/>
                </a:solidFill>
              </a:rPr>
              <a:t>no</a:t>
            </a:r>
            <a:r>
              <a:rPr lang="en-US" sz="1800" dirty="0" smtClean="0"/>
              <a:t> </a:t>
            </a:r>
            <a:r>
              <a:rPr lang="en-US" sz="1800" dirty="0" err="1" smtClean="0"/>
              <a:t>adresi</a:t>
            </a:r>
            <a:r>
              <a:rPr lang="sr-Latn-CS" sz="1800" dirty="0" smtClean="0"/>
              <a:t>ranje za pristup cirkularnim baferima</a:t>
            </a:r>
            <a:endParaRPr lang="en-US" sz="1800" dirty="0" smtClean="0"/>
          </a:p>
          <a:p>
            <a:pPr eaLnBrk="1" hangingPunct="1">
              <a:lnSpc>
                <a:spcPct val="80000"/>
              </a:lnSpc>
            </a:pPr>
            <a:r>
              <a:rPr lang="en-US" sz="2000" dirty="0" smtClean="0"/>
              <a:t>Automat</a:t>
            </a:r>
            <a:r>
              <a:rPr lang="sr-Latn-CS" sz="2000" dirty="0" smtClean="0"/>
              <a:t>ske petlje</a:t>
            </a:r>
            <a:endParaRPr lang="en-US" sz="2000" dirty="0" smtClean="0"/>
          </a:p>
          <a:p>
            <a:pPr lvl="1" eaLnBrk="1" hangingPunct="1">
              <a:lnSpc>
                <a:spcPct val="80000"/>
              </a:lnSpc>
            </a:pPr>
            <a:r>
              <a:rPr lang="en-US" sz="1800" dirty="0" smtClean="0"/>
              <a:t>Soft</a:t>
            </a:r>
            <a:r>
              <a:rPr lang="sr-Latn-CS" sz="1800" dirty="0" smtClean="0"/>
              <a:t>verski skok</a:t>
            </a:r>
            <a:r>
              <a:rPr lang="en-US" sz="1800" dirty="0" smtClean="0"/>
              <a:t> : </a:t>
            </a:r>
            <a:r>
              <a:rPr lang="sr-Latn-CS" sz="1800" dirty="0" smtClean="0"/>
              <a:t>asemblerska instrukcija inicira skok</a:t>
            </a:r>
            <a:endParaRPr lang="en-US" sz="1800" dirty="0" smtClean="0"/>
          </a:p>
          <a:p>
            <a:pPr lvl="1" eaLnBrk="1" hangingPunct="1">
              <a:lnSpc>
                <a:spcPct val="80000"/>
              </a:lnSpc>
            </a:pPr>
            <a:r>
              <a:rPr lang="en-US" sz="1800" dirty="0" smtClean="0"/>
              <a:t>Hard</a:t>
            </a:r>
            <a:r>
              <a:rPr lang="sr-Latn-CS" sz="1800" dirty="0" smtClean="0"/>
              <a:t>verski skok</a:t>
            </a:r>
            <a:r>
              <a:rPr lang="en-US" sz="1800" dirty="0" smtClean="0"/>
              <a:t> : </a:t>
            </a:r>
            <a:r>
              <a:rPr lang="sr-Latn-CS" sz="1800" dirty="0" smtClean="0"/>
              <a:t>poseban hardver – brojački registar inicira skok </a:t>
            </a:r>
            <a:endParaRPr lang="en-US" sz="1800" dirty="0" smtClean="0"/>
          </a:p>
          <a:p>
            <a:pPr eaLnBrk="1" hangingPunct="1">
              <a:lnSpc>
                <a:spcPct val="80000"/>
              </a:lnSpc>
            </a:pPr>
            <a:r>
              <a:rPr lang="sr-Latn-CS" sz="2000" dirty="0" smtClean="0"/>
              <a:t>Hardver podržava aritmetičke operacije (skaliranja i ograničenja)</a:t>
            </a:r>
            <a:endParaRPr lang="en-US" sz="2000" dirty="0" smtClean="0"/>
          </a:p>
          <a:p>
            <a:pPr lvl="1" eaLnBrk="1" hangingPunct="1">
              <a:lnSpc>
                <a:spcPct val="80000"/>
              </a:lnSpc>
            </a:pPr>
            <a:r>
              <a:rPr lang="sr-Latn-CS" sz="1800" dirty="0" smtClean="0"/>
              <a:t>Pomerački registri</a:t>
            </a:r>
            <a:endParaRPr lang="en-US" sz="1800" dirty="0" smtClean="0"/>
          </a:p>
          <a:p>
            <a:pPr lvl="1" eaLnBrk="1" hangingPunct="1">
              <a:lnSpc>
                <a:spcPct val="80000"/>
              </a:lnSpc>
            </a:pPr>
            <a:r>
              <a:rPr lang="sr-Latn-CS" sz="1800" dirty="0" smtClean="0"/>
              <a:t>Zaštitni dodatni biti</a:t>
            </a:r>
            <a:r>
              <a:rPr lang="en-US" sz="1800" dirty="0" smtClean="0"/>
              <a:t> </a:t>
            </a:r>
          </a:p>
          <a:p>
            <a:pPr lvl="1" eaLnBrk="1" hangingPunct="1">
              <a:lnSpc>
                <a:spcPct val="80000"/>
              </a:lnSpc>
            </a:pPr>
            <a:r>
              <a:rPr lang="sr-Latn-CS" sz="1800" dirty="0" smtClean="0"/>
              <a:t>Podržana aritmetika sa zasićenjem</a:t>
            </a:r>
            <a:endParaRPr lang="en-US" sz="1800" dirty="0" smtClean="0"/>
          </a:p>
          <a:p>
            <a:pPr eaLnBrk="1" hangingPunct="1">
              <a:lnSpc>
                <a:spcPct val="80000"/>
              </a:lnSpc>
              <a:buFontTx/>
              <a:buChar char="–"/>
            </a:pPr>
            <a:endParaRPr lang="en-US" sz="1600" dirty="0" smtClean="0"/>
          </a:p>
        </p:txBody>
      </p:sp>
      <p:sp>
        <p:nvSpPr>
          <p:cNvPr id="268292" name="Text Box 4"/>
          <p:cNvSpPr txBox="1">
            <a:spLocks noChangeArrowheads="1"/>
          </p:cNvSpPr>
          <p:nvPr/>
        </p:nvSpPr>
        <p:spPr bwMode="auto">
          <a:xfrm>
            <a:off x="6477000" y="5105400"/>
            <a:ext cx="1971675" cy="581025"/>
          </a:xfrm>
          <a:prstGeom prst="rect">
            <a:avLst/>
          </a:prstGeom>
          <a:noFill/>
          <a:ln w="9525">
            <a:noFill/>
            <a:miter lim="800000"/>
            <a:headEnd/>
            <a:tailEnd/>
          </a:ln>
        </p:spPr>
        <p:txBody>
          <a:bodyPr wrap="none">
            <a:spAutoFit/>
          </a:bodyPr>
          <a:lstStyle/>
          <a:p>
            <a:pPr eaLnBrk="1" hangingPunct="1"/>
            <a:r>
              <a:rPr lang="sr-Latn-CS" sz="1600" b="1" dirty="0">
                <a:solidFill>
                  <a:schemeClr val="accent1">
                    <a:lumMod val="50000"/>
                  </a:schemeClr>
                </a:solidFill>
                <a:latin typeface="Tahoma" pitchFamily="34" charset="0"/>
              </a:rPr>
              <a:t>SPREČAVA </a:t>
            </a:r>
          </a:p>
          <a:p>
            <a:pPr eaLnBrk="1" hangingPunct="1"/>
            <a:r>
              <a:rPr lang="sr-Latn-CS" sz="1600" b="1" dirty="0">
                <a:solidFill>
                  <a:schemeClr val="accent1">
                    <a:lumMod val="50000"/>
                  </a:schemeClr>
                </a:solidFill>
                <a:latin typeface="Tahoma" pitchFamily="34" charset="0"/>
              </a:rPr>
              <a:t>PREKORAČENJE!!</a:t>
            </a:r>
            <a:endParaRPr lang="en-US" sz="1600" b="1" dirty="0">
              <a:solidFill>
                <a:schemeClr val="accent1">
                  <a:lumMod val="50000"/>
                </a:schemeClr>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6">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6">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7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276">
                                            <p:txEl>
                                              <p:pRg st="14" end="14"/>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2000"/>
                                  </p:stCondLst>
                                  <p:childTnLst>
                                    <p:set>
                                      <p:cBhvr>
                                        <p:cTn id="33" dur="1" fill="hold">
                                          <p:stCondLst>
                                            <p:cond delay="0"/>
                                          </p:stCondLst>
                                        </p:cTn>
                                        <p:tgtEl>
                                          <p:spTgt spid="268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0FB27D9F-7E51-46A7-A5D3-D1BEDC29288D}" type="slidenum">
              <a:rPr lang="en-US" smtClean="0">
                <a:cs typeface="Arial" pitchFamily="34" charset="0"/>
              </a:rPr>
              <a:pPr/>
              <a:t>39</a:t>
            </a:fld>
            <a:endParaRPr lang="en-US" smtClean="0">
              <a:cs typeface="Arial" pitchFamily="34" charset="0"/>
            </a:endParaRPr>
          </a:p>
        </p:txBody>
      </p:sp>
      <p:sp>
        <p:nvSpPr>
          <p:cNvPr id="40963" name="Rectangle 2"/>
          <p:cNvSpPr>
            <a:spLocks noGrp="1" noChangeArrowheads="1"/>
          </p:cNvSpPr>
          <p:nvPr>
            <p:ph type="title"/>
          </p:nvPr>
        </p:nvSpPr>
        <p:spPr>
          <a:xfrm>
            <a:off x="304800" y="228600"/>
            <a:ext cx="7793038" cy="838200"/>
          </a:xfrm>
        </p:spPr>
        <p:txBody>
          <a:bodyPr/>
          <a:lstStyle/>
          <a:p>
            <a:pPr eaLnBrk="1" hangingPunct="1"/>
            <a:r>
              <a:rPr lang="en-US" smtClean="0"/>
              <a:t>Za</a:t>
            </a:r>
            <a:r>
              <a:rPr lang="sr-Latn-CS" smtClean="0"/>
              <a:t>sićenje - prekoračenje</a:t>
            </a:r>
            <a:endParaRPr lang="en-US" smtClean="0"/>
          </a:p>
        </p:txBody>
      </p:sp>
      <p:sp>
        <p:nvSpPr>
          <p:cNvPr id="40964" name="Rectangle 3"/>
          <p:cNvSpPr>
            <a:spLocks noGrp="1" noChangeArrowheads="1"/>
          </p:cNvSpPr>
          <p:nvPr>
            <p:ph type="body" idx="1"/>
          </p:nvPr>
        </p:nvSpPr>
        <p:spPr>
          <a:xfrm>
            <a:off x="152400" y="1143000"/>
            <a:ext cx="8991600" cy="914400"/>
          </a:xfrm>
          <a:noFill/>
        </p:spPr>
        <p:txBody>
          <a:bodyPr/>
          <a:lstStyle/>
          <a:p>
            <a:pPr eaLnBrk="1" hangingPunct="1">
              <a:lnSpc>
                <a:spcPct val="90000"/>
              </a:lnSpc>
            </a:pPr>
            <a:r>
              <a:rPr lang="sr-Latn-CS" sz="2800" smtClean="0"/>
              <a:t>16 bitna aritmetika sa označenim brojevima</a:t>
            </a:r>
            <a:endParaRPr lang="en-US" sz="2800" smtClean="0"/>
          </a:p>
          <a:p>
            <a:pPr lvl="1" eaLnBrk="1" hangingPunct="1">
              <a:lnSpc>
                <a:spcPct val="90000"/>
              </a:lnSpc>
            </a:pPr>
            <a:r>
              <a:rPr lang="sr-Latn-CS" sz="2400" smtClean="0"/>
              <a:t>Opseg od</a:t>
            </a:r>
            <a:r>
              <a:rPr lang="en-US" sz="2400" smtClean="0">
                <a:cs typeface="Arial" pitchFamily="34" charset="0"/>
                <a:sym typeface="Symbol" pitchFamily="18" charset="2"/>
              </a:rPr>
              <a:t></a:t>
            </a:r>
            <a:r>
              <a:rPr lang="en-US" sz="2400" b="1" smtClean="0">
                <a:cs typeface="Arial" pitchFamily="34" charset="0"/>
                <a:sym typeface="Symbol" pitchFamily="18" charset="2"/>
              </a:rPr>
              <a:t></a:t>
            </a:r>
            <a:r>
              <a:rPr lang="sr-Latn-CS" sz="2400" baseline="30000" smtClean="0">
                <a:cs typeface="Arial" pitchFamily="34" charset="0"/>
                <a:sym typeface="Symbol" pitchFamily="18" charset="2"/>
              </a:rPr>
              <a:t> </a:t>
            </a:r>
            <a:r>
              <a:rPr lang="sr-Latn-CS" sz="2400" smtClean="0"/>
              <a:t>32768 do +32767</a:t>
            </a:r>
            <a:endParaRPr lang="en-US" sz="2400" smtClean="0"/>
          </a:p>
          <a:p>
            <a:pPr eaLnBrk="1" hangingPunct="1">
              <a:lnSpc>
                <a:spcPct val="90000"/>
              </a:lnSpc>
              <a:buFontTx/>
              <a:buChar char="–"/>
            </a:pPr>
            <a:endParaRPr lang="en-US" sz="2000" smtClean="0"/>
          </a:p>
        </p:txBody>
      </p:sp>
      <p:pic>
        <p:nvPicPr>
          <p:cNvPr id="40965" name="Picture 4"/>
          <p:cNvPicPr>
            <a:picLocks noChangeAspect="1" noChangeArrowheads="1"/>
          </p:cNvPicPr>
          <p:nvPr/>
        </p:nvPicPr>
        <p:blipFill>
          <a:blip r:embed="rId3" cstate="print"/>
          <a:srcRect l="10806" t="1329" r="8510" b="5655"/>
          <a:stretch>
            <a:fillRect/>
          </a:stretch>
        </p:blipFill>
        <p:spPr bwMode="auto">
          <a:xfrm>
            <a:off x="609600" y="2057400"/>
            <a:ext cx="7772400" cy="3898900"/>
          </a:xfrm>
          <a:prstGeom prst="rect">
            <a:avLst/>
          </a:prstGeom>
          <a:noFill/>
          <a:ln w="9525">
            <a:noFill/>
            <a:miter lim="800000"/>
            <a:headEnd/>
            <a:tailEnd/>
          </a:ln>
        </p:spPr>
      </p:pic>
      <p:sp>
        <p:nvSpPr>
          <p:cNvPr id="532485" name="Text Box 5"/>
          <p:cNvSpPr txBox="1">
            <a:spLocks noChangeArrowheads="1"/>
          </p:cNvSpPr>
          <p:nvPr/>
        </p:nvSpPr>
        <p:spPr bwMode="auto">
          <a:xfrm>
            <a:off x="2895600" y="3200400"/>
            <a:ext cx="1225550" cy="366713"/>
          </a:xfrm>
          <a:prstGeom prst="rect">
            <a:avLst/>
          </a:prstGeom>
          <a:solidFill>
            <a:srgbClr val="0000CC">
              <a:alpha val="27058"/>
            </a:srgbClr>
          </a:solidFill>
          <a:ln w="9525">
            <a:noFill/>
            <a:miter lim="800000"/>
            <a:headEnd/>
            <a:tailEnd/>
          </a:ln>
        </p:spPr>
        <p:txBody>
          <a:bodyPr wrap="none">
            <a:spAutoFit/>
          </a:bodyPr>
          <a:lstStyle/>
          <a:p>
            <a:r>
              <a:rPr lang="sr-Latn-CS" b="1"/>
              <a:t>Zasićenje</a:t>
            </a:r>
            <a:endParaRPr lang="en-US" b="1"/>
          </a:p>
        </p:txBody>
      </p:sp>
      <p:sp>
        <p:nvSpPr>
          <p:cNvPr id="532488" name="Line 8"/>
          <p:cNvSpPr>
            <a:spLocks noChangeShapeType="1"/>
          </p:cNvSpPr>
          <p:nvPr/>
        </p:nvSpPr>
        <p:spPr bwMode="auto">
          <a:xfrm flipH="1" flipV="1">
            <a:off x="1752600" y="2667000"/>
            <a:ext cx="1143000" cy="533400"/>
          </a:xfrm>
          <a:prstGeom prst="line">
            <a:avLst/>
          </a:prstGeom>
          <a:noFill/>
          <a:ln w="190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48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32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5" grpId="0" animBg="1"/>
      <p:bldP spid="5324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5F8667FE-C782-4C86-9BAF-8FF996E8A89B}" type="slidenum">
              <a:rPr lang="en-US" smtClean="0">
                <a:cs typeface="Arial" pitchFamily="34" charset="0"/>
              </a:rPr>
              <a:pPr/>
              <a:t>4</a:t>
            </a:fld>
            <a:endParaRPr lang="en-US" smtClean="0">
              <a:cs typeface="Arial" pitchFamily="34" charset="0"/>
            </a:endParaRPr>
          </a:p>
        </p:txBody>
      </p:sp>
      <p:sp>
        <p:nvSpPr>
          <p:cNvPr id="15363" name="Rectangle 2"/>
          <p:cNvSpPr>
            <a:spLocks noGrp="1" noChangeArrowheads="1"/>
          </p:cNvSpPr>
          <p:nvPr>
            <p:ph type="title"/>
          </p:nvPr>
        </p:nvSpPr>
        <p:spPr>
          <a:xfrm>
            <a:off x="381000" y="228600"/>
            <a:ext cx="7793038" cy="838200"/>
          </a:xfrm>
        </p:spPr>
        <p:txBody>
          <a:bodyPr/>
          <a:lstStyle/>
          <a:p>
            <a:pPr eaLnBrk="1" hangingPunct="1"/>
            <a:r>
              <a:rPr lang="sr-Latn-CS" sz="4000" smtClean="0"/>
              <a:t>Primer obrade signala</a:t>
            </a:r>
            <a:endParaRPr lang="en-US" sz="4000" smtClean="0"/>
          </a:p>
        </p:txBody>
      </p:sp>
      <p:pic>
        <p:nvPicPr>
          <p:cNvPr id="15364" name="Picture 7"/>
          <p:cNvPicPr>
            <a:picLocks noGrp="1" noChangeAspect="1" noChangeArrowheads="1"/>
          </p:cNvPicPr>
          <p:nvPr>
            <p:ph idx="1"/>
          </p:nvPr>
        </p:nvPicPr>
        <p:blipFill>
          <a:blip r:embed="rId3" cstate="print"/>
          <a:srcRect/>
          <a:stretch>
            <a:fillRect/>
          </a:stretch>
        </p:blipFill>
        <p:spPr>
          <a:xfrm>
            <a:off x="457200" y="1447800"/>
            <a:ext cx="7772400" cy="4114800"/>
          </a:xfrm>
        </p:spPr>
      </p:pic>
      <p:sp>
        <p:nvSpPr>
          <p:cNvPr id="33801" name="AutoShape 9"/>
          <p:cNvSpPr>
            <a:spLocks noChangeArrowheads="1"/>
          </p:cNvSpPr>
          <p:nvPr/>
        </p:nvSpPr>
        <p:spPr bwMode="auto">
          <a:xfrm>
            <a:off x="5943600" y="3200400"/>
            <a:ext cx="2286000" cy="1143000"/>
          </a:xfrm>
          <a:prstGeom prst="wedgeEllipseCallout">
            <a:avLst>
              <a:gd name="adj1" fmla="val -43750"/>
              <a:gd name="adj2" fmla="val 70000"/>
            </a:avLst>
          </a:prstGeom>
          <a:solidFill>
            <a:srgbClr val="DDDDDD"/>
          </a:solidFill>
          <a:ln w="9525">
            <a:solidFill>
              <a:schemeClr val="tx1"/>
            </a:solidFill>
            <a:miter lim="800000"/>
            <a:headEnd/>
            <a:tailEnd/>
          </a:ln>
        </p:spPr>
        <p:txBody>
          <a:bodyPr/>
          <a:lstStyle/>
          <a:p>
            <a:pPr algn="ctr" eaLnBrk="1" hangingPunct="1"/>
            <a:r>
              <a:rPr lang="sr-Latn-CS" b="1"/>
              <a:t>Čemu taj prelaz na digitalni </a:t>
            </a:r>
            <a:r>
              <a:rPr lang="en-US" b="1"/>
              <a:t>??</a:t>
            </a:r>
          </a:p>
        </p:txBody>
      </p:sp>
      <p:sp>
        <p:nvSpPr>
          <p:cNvPr id="15366" name="Text Box 5"/>
          <p:cNvSpPr txBox="1">
            <a:spLocks noChangeArrowheads="1"/>
          </p:cNvSpPr>
          <p:nvPr/>
        </p:nvSpPr>
        <p:spPr bwMode="auto">
          <a:xfrm>
            <a:off x="3352800" y="1828800"/>
            <a:ext cx="2590800" cy="366713"/>
          </a:xfrm>
          <a:prstGeom prst="rect">
            <a:avLst/>
          </a:prstGeom>
          <a:solidFill>
            <a:srgbClr val="FFFFFF"/>
          </a:solidFill>
          <a:ln w="9525">
            <a:noFill/>
            <a:miter lim="800000"/>
            <a:headEnd/>
            <a:tailEnd/>
          </a:ln>
        </p:spPr>
        <p:txBody>
          <a:bodyPr>
            <a:spAutoFit/>
          </a:bodyPr>
          <a:lstStyle/>
          <a:p>
            <a:pPr algn="ctr" eaLnBrk="1" hangingPunct="1">
              <a:spcBef>
                <a:spcPct val="50000"/>
              </a:spcBef>
            </a:pPr>
            <a:r>
              <a:rPr lang="sr-Latn-CS" b="1"/>
              <a:t>Analogni računar</a:t>
            </a:r>
            <a:endParaRPr lang="en-US" b="1"/>
          </a:p>
        </p:txBody>
      </p:sp>
      <p:sp>
        <p:nvSpPr>
          <p:cNvPr id="15367" name="Oval 7"/>
          <p:cNvSpPr>
            <a:spLocks noChangeArrowheads="1"/>
          </p:cNvSpPr>
          <p:nvPr/>
        </p:nvSpPr>
        <p:spPr bwMode="auto">
          <a:xfrm>
            <a:off x="6248400" y="1600200"/>
            <a:ext cx="838200" cy="533400"/>
          </a:xfrm>
          <a:prstGeom prst="ellipse">
            <a:avLst/>
          </a:prstGeom>
          <a:solidFill>
            <a:schemeClr val="bg1"/>
          </a:solidFill>
          <a:ln w="9525">
            <a:noFill/>
            <a:round/>
            <a:headEnd/>
            <a:tailEnd/>
          </a:ln>
        </p:spPr>
        <p:txBody>
          <a:bodyPr wrap="none" anchor="ctr"/>
          <a:lstStyle/>
          <a:p>
            <a:endParaRPr lang="en-US"/>
          </a:p>
        </p:txBody>
      </p:sp>
      <p:sp>
        <p:nvSpPr>
          <p:cNvPr id="15368" name="Text Box 6"/>
          <p:cNvSpPr txBox="1">
            <a:spLocks noChangeArrowheads="1"/>
          </p:cNvSpPr>
          <p:nvPr/>
        </p:nvSpPr>
        <p:spPr bwMode="auto">
          <a:xfrm>
            <a:off x="6400800" y="1676400"/>
            <a:ext cx="609600" cy="415925"/>
          </a:xfrm>
          <a:prstGeom prst="rect">
            <a:avLst/>
          </a:prstGeom>
          <a:solidFill>
            <a:srgbClr val="FFFFFF"/>
          </a:solidFill>
          <a:ln w="9525">
            <a:noFill/>
            <a:miter lim="800000"/>
            <a:headEnd/>
            <a:tailEnd/>
          </a:ln>
        </p:spPr>
        <p:txBody>
          <a:bodyPr lIns="0" tIns="0" rIns="0" bIns="0">
            <a:spAutoFit/>
          </a:bodyPr>
          <a:lstStyle/>
          <a:p>
            <a:pPr algn="ctr" eaLnBrk="1" hangingPunct="1">
              <a:lnSpc>
                <a:spcPct val="85000"/>
              </a:lnSpc>
            </a:pPr>
            <a:r>
              <a:rPr lang="sr-Latn-CS" sz="1600" b="1"/>
              <a:t>Tiše,</a:t>
            </a:r>
          </a:p>
          <a:p>
            <a:pPr algn="ctr" eaLnBrk="1" hangingPunct="1">
              <a:lnSpc>
                <a:spcPct val="85000"/>
              </a:lnSpc>
            </a:pPr>
            <a:r>
              <a:rPr lang="sr-Latn-CS" sz="1600" b="1"/>
              <a:t>molim</a:t>
            </a:r>
            <a:endParaRPr lang="en-US" sz="1600" b="1"/>
          </a:p>
        </p:txBody>
      </p:sp>
      <p:sp>
        <p:nvSpPr>
          <p:cNvPr id="15369" name="Text Box 8"/>
          <p:cNvSpPr txBox="1">
            <a:spLocks noChangeArrowheads="1"/>
          </p:cNvSpPr>
          <p:nvPr/>
        </p:nvSpPr>
        <p:spPr bwMode="auto">
          <a:xfrm>
            <a:off x="3276600" y="3810000"/>
            <a:ext cx="2590800" cy="366713"/>
          </a:xfrm>
          <a:prstGeom prst="rect">
            <a:avLst/>
          </a:prstGeom>
          <a:solidFill>
            <a:srgbClr val="FFFFFF"/>
          </a:solidFill>
          <a:ln w="9525">
            <a:noFill/>
            <a:miter lim="800000"/>
            <a:headEnd/>
            <a:tailEnd/>
          </a:ln>
        </p:spPr>
        <p:txBody>
          <a:bodyPr>
            <a:spAutoFit/>
          </a:bodyPr>
          <a:lstStyle/>
          <a:p>
            <a:pPr algn="ctr" eaLnBrk="1" hangingPunct="1">
              <a:spcBef>
                <a:spcPct val="50000"/>
              </a:spcBef>
            </a:pPr>
            <a:r>
              <a:rPr lang="sr-Latn-CS" b="1"/>
              <a:t>Digitalni računar</a:t>
            </a:r>
            <a:endParaRPr lang="en-US" b="1"/>
          </a:p>
        </p:txBody>
      </p:sp>
      <p:sp>
        <p:nvSpPr>
          <p:cNvPr id="54281" name="Rectangle 9"/>
          <p:cNvSpPr>
            <a:spLocks noChangeArrowheads="1"/>
          </p:cNvSpPr>
          <p:nvPr/>
        </p:nvSpPr>
        <p:spPr bwMode="auto">
          <a:xfrm>
            <a:off x="1066800" y="3124200"/>
            <a:ext cx="7391400" cy="25146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28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5428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CC8649BA-2F27-48AC-9616-4FFA43685545}" type="slidenum">
              <a:rPr lang="en-US" smtClean="0">
                <a:cs typeface="Arial" pitchFamily="34" charset="0"/>
              </a:rPr>
              <a:pPr/>
              <a:t>40</a:t>
            </a:fld>
            <a:endParaRPr lang="en-US" smtClean="0">
              <a:cs typeface="Arial" pitchFamily="34" charset="0"/>
            </a:endParaRPr>
          </a:p>
        </p:txBody>
      </p:sp>
      <p:pic>
        <p:nvPicPr>
          <p:cNvPr id="41987" name="Picture 5"/>
          <p:cNvPicPr>
            <a:picLocks noChangeAspect="1" noChangeArrowheads="1"/>
          </p:cNvPicPr>
          <p:nvPr/>
        </p:nvPicPr>
        <p:blipFill>
          <a:blip r:embed="rId3" cstate="print"/>
          <a:srcRect l="10095" t="1656" r="8427" b="5655"/>
          <a:stretch>
            <a:fillRect/>
          </a:stretch>
        </p:blipFill>
        <p:spPr bwMode="auto">
          <a:xfrm>
            <a:off x="533400" y="2057400"/>
            <a:ext cx="7848600" cy="3889375"/>
          </a:xfrm>
          <a:prstGeom prst="rect">
            <a:avLst/>
          </a:prstGeom>
          <a:noFill/>
          <a:ln w="9525">
            <a:noFill/>
            <a:miter lim="800000"/>
            <a:headEnd/>
            <a:tailEnd/>
          </a:ln>
        </p:spPr>
      </p:pic>
      <p:sp>
        <p:nvSpPr>
          <p:cNvPr id="41988" name="Rectangle 2"/>
          <p:cNvSpPr>
            <a:spLocks noGrp="1" noChangeArrowheads="1"/>
          </p:cNvSpPr>
          <p:nvPr>
            <p:ph type="title"/>
          </p:nvPr>
        </p:nvSpPr>
        <p:spPr>
          <a:xfrm>
            <a:off x="304800" y="228600"/>
            <a:ext cx="7793038" cy="838200"/>
          </a:xfrm>
        </p:spPr>
        <p:txBody>
          <a:bodyPr/>
          <a:lstStyle/>
          <a:p>
            <a:pPr eaLnBrk="1" hangingPunct="1"/>
            <a:r>
              <a:rPr lang="en-US" smtClean="0"/>
              <a:t>Za</a:t>
            </a:r>
            <a:r>
              <a:rPr lang="sr-Latn-CS" smtClean="0"/>
              <a:t>sićenje - prekoračenje</a:t>
            </a:r>
            <a:endParaRPr lang="en-US" smtClean="0"/>
          </a:p>
        </p:txBody>
      </p:sp>
      <p:sp>
        <p:nvSpPr>
          <p:cNvPr id="41989" name="Rectangle 3"/>
          <p:cNvSpPr>
            <a:spLocks noGrp="1" noChangeArrowheads="1"/>
          </p:cNvSpPr>
          <p:nvPr>
            <p:ph type="body" idx="1"/>
          </p:nvPr>
        </p:nvSpPr>
        <p:spPr>
          <a:xfrm>
            <a:off x="152400" y="1143000"/>
            <a:ext cx="8991600" cy="914400"/>
          </a:xfrm>
          <a:noFill/>
        </p:spPr>
        <p:txBody>
          <a:bodyPr/>
          <a:lstStyle/>
          <a:p>
            <a:pPr eaLnBrk="1" hangingPunct="1">
              <a:lnSpc>
                <a:spcPct val="90000"/>
              </a:lnSpc>
            </a:pPr>
            <a:r>
              <a:rPr lang="sr-Latn-CS" sz="2800" smtClean="0"/>
              <a:t>16 bitna aritmetika sa označenim brojevima</a:t>
            </a:r>
            <a:endParaRPr lang="en-US" sz="2800" smtClean="0"/>
          </a:p>
          <a:p>
            <a:pPr lvl="1" eaLnBrk="1" hangingPunct="1">
              <a:lnSpc>
                <a:spcPct val="90000"/>
              </a:lnSpc>
            </a:pPr>
            <a:r>
              <a:rPr lang="sr-Latn-CS" sz="2400" smtClean="0"/>
              <a:t>Opseg od</a:t>
            </a:r>
            <a:r>
              <a:rPr lang="en-US" sz="2400" smtClean="0">
                <a:cs typeface="Arial" pitchFamily="34" charset="0"/>
                <a:sym typeface="Symbol" pitchFamily="18" charset="2"/>
              </a:rPr>
              <a:t></a:t>
            </a:r>
            <a:r>
              <a:rPr lang="en-US" sz="2400" b="1" smtClean="0">
                <a:cs typeface="Arial" pitchFamily="34" charset="0"/>
                <a:sym typeface="Symbol" pitchFamily="18" charset="2"/>
              </a:rPr>
              <a:t></a:t>
            </a:r>
            <a:r>
              <a:rPr lang="sr-Latn-CS" sz="2400" baseline="30000" smtClean="0">
                <a:cs typeface="Arial" pitchFamily="34" charset="0"/>
                <a:sym typeface="Symbol" pitchFamily="18" charset="2"/>
              </a:rPr>
              <a:t> </a:t>
            </a:r>
            <a:r>
              <a:rPr lang="sr-Latn-CS" sz="2400" smtClean="0"/>
              <a:t>32768 do +32767</a:t>
            </a:r>
            <a:endParaRPr lang="en-US" sz="2400" smtClean="0"/>
          </a:p>
          <a:p>
            <a:pPr eaLnBrk="1" hangingPunct="1">
              <a:lnSpc>
                <a:spcPct val="90000"/>
              </a:lnSpc>
              <a:buFontTx/>
              <a:buChar char="–"/>
            </a:pPr>
            <a:endParaRPr lang="en-US" sz="2000" smtClean="0"/>
          </a:p>
        </p:txBody>
      </p:sp>
      <p:sp>
        <p:nvSpPr>
          <p:cNvPr id="530438" name="Text Box 6"/>
          <p:cNvSpPr txBox="1">
            <a:spLocks noChangeArrowheads="1"/>
          </p:cNvSpPr>
          <p:nvPr/>
        </p:nvSpPr>
        <p:spPr bwMode="auto">
          <a:xfrm>
            <a:off x="2438400" y="5791200"/>
            <a:ext cx="1619250" cy="366713"/>
          </a:xfrm>
          <a:prstGeom prst="rect">
            <a:avLst/>
          </a:prstGeom>
          <a:solidFill>
            <a:srgbClr val="0000CC">
              <a:alpha val="27058"/>
            </a:srgbClr>
          </a:solidFill>
          <a:ln w="9525">
            <a:noFill/>
            <a:miter lim="800000"/>
            <a:headEnd/>
            <a:tailEnd/>
          </a:ln>
        </p:spPr>
        <p:txBody>
          <a:bodyPr wrap="none">
            <a:spAutoFit/>
          </a:bodyPr>
          <a:lstStyle/>
          <a:p>
            <a:r>
              <a:rPr lang="sr-Latn-CS" b="1"/>
              <a:t>Prekoračenje</a:t>
            </a:r>
            <a:endParaRPr lang="en-US" b="1"/>
          </a:p>
        </p:txBody>
      </p:sp>
      <p:sp>
        <p:nvSpPr>
          <p:cNvPr id="530439" name="Line 7"/>
          <p:cNvSpPr>
            <a:spLocks noChangeShapeType="1"/>
          </p:cNvSpPr>
          <p:nvPr/>
        </p:nvSpPr>
        <p:spPr bwMode="auto">
          <a:xfrm flipH="1" flipV="1">
            <a:off x="1752600" y="5410200"/>
            <a:ext cx="685800" cy="381000"/>
          </a:xfrm>
          <a:prstGeom prst="line">
            <a:avLst/>
          </a:prstGeom>
          <a:noFill/>
          <a:ln w="19050">
            <a:solidFill>
              <a:srgbClr val="FF0000"/>
            </a:solidFill>
            <a:round/>
            <a:headEnd/>
            <a:tailEnd type="triangle" w="med" len="med"/>
          </a:ln>
        </p:spPr>
        <p:txBody>
          <a:bodyPr/>
          <a:lstStyle/>
          <a:p>
            <a:endParaRPr lang="en-US"/>
          </a:p>
        </p:txBody>
      </p:sp>
      <p:sp>
        <p:nvSpPr>
          <p:cNvPr id="530440" name="Text Box 8"/>
          <p:cNvSpPr txBox="1">
            <a:spLocks noChangeArrowheads="1"/>
          </p:cNvSpPr>
          <p:nvPr/>
        </p:nvSpPr>
        <p:spPr bwMode="auto">
          <a:xfrm>
            <a:off x="4648200" y="5562600"/>
            <a:ext cx="3657600" cy="941388"/>
          </a:xfrm>
          <a:prstGeom prst="rect">
            <a:avLst/>
          </a:prstGeom>
          <a:solidFill>
            <a:schemeClr val="bg1"/>
          </a:solidFill>
          <a:ln w="25400">
            <a:solidFill>
              <a:schemeClr val="tx1"/>
            </a:solidFill>
            <a:miter lim="800000"/>
            <a:headEnd/>
            <a:tailEnd/>
          </a:ln>
        </p:spPr>
        <p:txBody>
          <a:bodyPr>
            <a:spAutoFit/>
          </a:bodyPr>
          <a:lstStyle/>
          <a:p>
            <a:r>
              <a:rPr lang="sr-Latn-CS" sz="1600">
                <a:latin typeface="Courier New" pitchFamily="49" charset="0"/>
              </a:rPr>
              <a:t> </a:t>
            </a:r>
            <a:r>
              <a:rPr lang="sr-Latn-CS" sz="1600" b="1">
                <a:latin typeface="Courier New" pitchFamily="49" charset="0"/>
              </a:rPr>
              <a:t>32767 = 0111</a:t>
            </a:r>
            <a:r>
              <a:rPr lang="sr-Latn-CS" sz="800" b="1" baseline="30000">
                <a:latin typeface="Courier New" pitchFamily="49" charset="0"/>
              </a:rPr>
              <a:t> </a:t>
            </a:r>
            <a:r>
              <a:rPr lang="sr-Latn-CS" sz="1600" b="1">
                <a:latin typeface="Courier New" pitchFamily="49" charset="0"/>
              </a:rPr>
              <a:t>1111</a:t>
            </a:r>
            <a:r>
              <a:rPr lang="sr-Latn-CS" b="1"/>
              <a:t> </a:t>
            </a:r>
            <a:r>
              <a:rPr lang="sr-Latn-CS" sz="1600" b="1">
                <a:latin typeface="Courier New" pitchFamily="49" charset="0"/>
              </a:rPr>
              <a:t>1111</a:t>
            </a:r>
            <a:r>
              <a:rPr lang="sr-Latn-CS" b="1"/>
              <a:t> </a:t>
            </a:r>
            <a:r>
              <a:rPr lang="sr-Latn-CS" sz="1600" b="1">
                <a:latin typeface="Courier New" pitchFamily="49" charset="0"/>
              </a:rPr>
              <a:t>1111</a:t>
            </a:r>
            <a:r>
              <a:rPr lang="sr-Latn-CS" sz="1600" b="1" baseline="-25000">
                <a:latin typeface="Courier New" pitchFamily="49" charset="0"/>
              </a:rPr>
              <a:t>2</a:t>
            </a:r>
          </a:p>
          <a:p>
            <a:r>
              <a:rPr lang="sr-Latn-CS" sz="1600" b="1" u="sng">
                <a:latin typeface="Courier New" pitchFamily="49" charset="0"/>
              </a:rPr>
              <a:t> +   3 = 0000</a:t>
            </a:r>
            <a:r>
              <a:rPr lang="sr-Latn-CS" sz="800" b="1" u="sng" baseline="30000">
                <a:latin typeface="Courier New" pitchFamily="49" charset="0"/>
              </a:rPr>
              <a:t> </a:t>
            </a:r>
            <a:r>
              <a:rPr lang="sr-Latn-CS" sz="1600" b="1" u="sng">
                <a:latin typeface="Courier New" pitchFamily="49" charset="0"/>
              </a:rPr>
              <a:t>0000</a:t>
            </a:r>
            <a:r>
              <a:rPr lang="sr-Latn-CS" b="1" u="sng"/>
              <a:t> </a:t>
            </a:r>
            <a:r>
              <a:rPr lang="sr-Latn-CS" sz="1600" b="1" u="sng">
                <a:latin typeface="Courier New" pitchFamily="49" charset="0"/>
              </a:rPr>
              <a:t>0000</a:t>
            </a:r>
            <a:r>
              <a:rPr lang="sr-Latn-CS" b="1" u="sng"/>
              <a:t> </a:t>
            </a:r>
            <a:r>
              <a:rPr lang="sr-Latn-CS" sz="1600" b="1" u="sng">
                <a:latin typeface="Courier New" pitchFamily="49" charset="0"/>
              </a:rPr>
              <a:t>0011</a:t>
            </a:r>
            <a:r>
              <a:rPr lang="sr-Latn-CS" sz="1600" b="1" baseline="-25000">
                <a:latin typeface="Courier New" pitchFamily="49" charset="0"/>
              </a:rPr>
              <a:t>2</a:t>
            </a:r>
            <a:endParaRPr lang="sr-Latn-CS" sz="1600" b="1" u="sng">
              <a:latin typeface="Courier New" pitchFamily="49" charset="0"/>
            </a:endParaRPr>
          </a:p>
          <a:p>
            <a:r>
              <a:rPr lang="en-US" b="1">
                <a:sym typeface="Symbol" pitchFamily="18" charset="2"/>
              </a:rPr>
              <a:t></a:t>
            </a:r>
            <a:r>
              <a:rPr lang="sr-Latn-CS" sz="1600" b="1">
                <a:latin typeface="Courier New" pitchFamily="49" charset="0"/>
              </a:rPr>
              <a:t>32766 = 1000</a:t>
            </a:r>
            <a:r>
              <a:rPr lang="sr-Latn-CS" sz="800" b="1" baseline="30000">
                <a:latin typeface="Courier New" pitchFamily="49" charset="0"/>
              </a:rPr>
              <a:t> </a:t>
            </a:r>
            <a:r>
              <a:rPr lang="sr-Latn-CS" sz="1600" b="1">
                <a:latin typeface="Courier New" pitchFamily="49" charset="0"/>
              </a:rPr>
              <a:t>0000</a:t>
            </a:r>
            <a:r>
              <a:rPr lang="sr-Latn-CS" b="1"/>
              <a:t> </a:t>
            </a:r>
            <a:r>
              <a:rPr lang="sr-Latn-CS" sz="1600" b="1">
                <a:latin typeface="Courier New" pitchFamily="49" charset="0"/>
              </a:rPr>
              <a:t>0000</a:t>
            </a:r>
            <a:r>
              <a:rPr lang="sr-Latn-CS" b="1"/>
              <a:t> </a:t>
            </a:r>
            <a:r>
              <a:rPr lang="sr-Latn-CS" sz="1600" b="1">
                <a:latin typeface="Courier New" pitchFamily="49" charset="0"/>
              </a:rPr>
              <a:t>0010</a:t>
            </a:r>
            <a:r>
              <a:rPr lang="sr-Latn-CS" sz="1600" b="1" baseline="-25000">
                <a:latin typeface="Courier New" pitchFamily="49" charset="0"/>
              </a:rPr>
              <a:t>2</a:t>
            </a:r>
            <a:endParaRPr lang="en-US" sz="1600" b="1" baseline="-2500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04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304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30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8" grpId="0" animBg="1"/>
      <p:bldP spid="530439" grpId="0" animBg="1"/>
      <p:bldP spid="5304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F0C745EE-89B5-4647-8897-D4ACE2534206}" type="slidenum">
              <a:rPr lang="en-US" smtClean="0">
                <a:cs typeface="Arial" pitchFamily="34" charset="0"/>
              </a:rPr>
              <a:pPr/>
              <a:t>41</a:t>
            </a:fld>
            <a:endParaRPr lang="en-US" smtClean="0">
              <a:cs typeface="Arial" pitchFamily="34" charset="0"/>
            </a:endParaRPr>
          </a:p>
        </p:txBody>
      </p:sp>
      <p:sp>
        <p:nvSpPr>
          <p:cNvPr id="43011" name="Rectangle 2"/>
          <p:cNvSpPr>
            <a:spLocks noGrp="1" noChangeArrowheads="1"/>
          </p:cNvSpPr>
          <p:nvPr>
            <p:ph type="title"/>
          </p:nvPr>
        </p:nvSpPr>
        <p:spPr>
          <a:xfrm>
            <a:off x="381000" y="228600"/>
            <a:ext cx="7793038" cy="990600"/>
          </a:xfrm>
        </p:spPr>
        <p:txBody>
          <a:bodyPr/>
          <a:lstStyle/>
          <a:p>
            <a:pPr eaLnBrk="1" hangingPunct="1"/>
            <a:r>
              <a:rPr lang="sr-Latn-CS" smtClean="0"/>
              <a:t>Tipične primene </a:t>
            </a:r>
            <a:r>
              <a:rPr lang="en-US" smtClean="0"/>
              <a:t>DSP</a:t>
            </a:r>
          </a:p>
        </p:txBody>
      </p:sp>
      <p:sp>
        <p:nvSpPr>
          <p:cNvPr id="471043" name="Rectangle 3"/>
          <p:cNvSpPr>
            <a:spLocks noGrp="1" noChangeArrowheads="1"/>
          </p:cNvSpPr>
          <p:nvPr>
            <p:ph type="body" idx="1"/>
          </p:nvPr>
        </p:nvSpPr>
        <p:spPr>
          <a:xfrm>
            <a:off x="152400" y="1371600"/>
            <a:ext cx="8839200" cy="3962400"/>
          </a:xfrm>
          <a:noFill/>
        </p:spPr>
        <p:txBody>
          <a:bodyPr/>
          <a:lstStyle/>
          <a:p>
            <a:pPr eaLnBrk="1" hangingPunct="1">
              <a:lnSpc>
                <a:spcPct val="80000"/>
              </a:lnSpc>
            </a:pPr>
            <a:r>
              <a:rPr lang="sr-Latn-CS" sz="2000" dirty="0" smtClean="0"/>
              <a:t>Arhitektura DSP je optimizovana da brzo i jednostavno obavlja pre svega </a:t>
            </a:r>
            <a:r>
              <a:rPr lang="sr-Latn-CS" sz="2000" u="sng" dirty="0" smtClean="0"/>
              <a:t>4 algoritma</a:t>
            </a:r>
            <a:r>
              <a:rPr lang="sr-Latn-CS" sz="2000" dirty="0" smtClean="0"/>
              <a:t>:</a:t>
            </a:r>
          </a:p>
          <a:p>
            <a:pPr lvl="1" eaLnBrk="1" hangingPunct="1">
              <a:lnSpc>
                <a:spcPct val="80000"/>
              </a:lnSpc>
            </a:pPr>
            <a:r>
              <a:rPr lang="sr-Latn-CS" sz="1800" b="1" dirty="0" smtClean="0"/>
              <a:t>FIR filtriranje</a:t>
            </a:r>
          </a:p>
          <a:p>
            <a:pPr lvl="1" eaLnBrk="1" hangingPunct="1">
              <a:lnSpc>
                <a:spcPct val="80000"/>
              </a:lnSpc>
            </a:pPr>
            <a:r>
              <a:rPr lang="sr-Latn-CS" sz="1800" b="1" dirty="0" smtClean="0"/>
              <a:t>IIR filtriranje</a:t>
            </a:r>
          </a:p>
          <a:p>
            <a:pPr lvl="2" eaLnBrk="1" hangingPunct="1">
              <a:lnSpc>
                <a:spcPct val="80000"/>
              </a:lnSpc>
            </a:pPr>
            <a:r>
              <a:rPr lang="sr-Latn-CS" sz="1600" dirty="0" smtClean="0"/>
              <a:t>MAC</a:t>
            </a:r>
          </a:p>
          <a:p>
            <a:pPr lvl="2" eaLnBrk="1" hangingPunct="1">
              <a:lnSpc>
                <a:spcPct val="80000"/>
              </a:lnSpc>
            </a:pPr>
            <a:r>
              <a:rPr lang="sr-Latn-CS" sz="1600" i="1" dirty="0" smtClean="0"/>
              <a:t>Barrel shifter </a:t>
            </a:r>
            <a:r>
              <a:rPr lang="sr-Latn-CS" sz="1600" dirty="0" smtClean="0"/>
              <a:t>kao podrška skaliranju u aritmetici fiksnog zareza</a:t>
            </a:r>
          </a:p>
          <a:p>
            <a:pPr lvl="2" eaLnBrk="1" hangingPunct="1">
              <a:lnSpc>
                <a:spcPct val="80000"/>
              </a:lnSpc>
            </a:pPr>
            <a:r>
              <a:rPr lang="sr-Latn-CS" sz="1600" dirty="0" smtClean="0"/>
              <a:t>Paralelno preračunavanje adrese novog podatka ili koeficijenta</a:t>
            </a:r>
            <a:endParaRPr lang="en-US" sz="1600" dirty="0" smtClean="0"/>
          </a:p>
          <a:p>
            <a:pPr lvl="1" eaLnBrk="1" hangingPunct="1">
              <a:lnSpc>
                <a:spcPct val="80000"/>
              </a:lnSpc>
            </a:pPr>
            <a:r>
              <a:rPr lang="sr-Latn-CS" sz="1800" b="1" dirty="0" smtClean="0"/>
              <a:t>Izračunavanje FFT</a:t>
            </a:r>
          </a:p>
          <a:p>
            <a:pPr lvl="2" eaLnBrk="1" hangingPunct="1">
              <a:lnSpc>
                <a:spcPct val="80000"/>
              </a:lnSpc>
            </a:pPr>
            <a:r>
              <a:rPr lang="sr-Latn-CS" sz="1600" dirty="0" smtClean="0"/>
              <a:t>Bi</a:t>
            </a:r>
            <a:r>
              <a:rPr lang="en-US" sz="1600" dirty="0" smtClean="0"/>
              <a:t>t</a:t>
            </a:r>
            <a:r>
              <a:rPr lang="sr-Latn-CS" sz="1600" dirty="0" smtClean="0"/>
              <a:t>-reverzno adresiranje</a:t>
            </a:r>
          </a:p>
          <a:p>
            <a:pPr lvl="2" eaLnBrk="1" hangingPunct="1">
              <a:lnSpc>
                <a:spcPct val="80000"/>
              </a:lnSpc>
            </a:pPr>
            <a:r>
              <a:rPr lang="sr-Latn-CS" sz="1600" dirty="0" smtClean="0"/>
              <a:t>Cirkularno adresiranje</a:t>
            </a:r>
            <a:endParaRPr lang="en-US" sz="1600" dirty="0" smtClean="0"/>
          </a:p>
          <a:p>
            <a:pPr lvl="1" eaLnBrk="1" hangingPunct="1">
              <a:lnSpc>
                <a:spcPct val="80000"/>
              </a:lnSpc>
            </a:pPr>
            <a:r>
              <a:rPr lang="sr-Latn-CS" sz="1800" b="1" dirty="0" smtClean="0"/>
              <a:t>Konvolucija</a:t>
            </a:r>
          </a:p>
          <a:p>
            <a:pPr lvl="2" eaLnBrk="1" hangingPunct="1">
              <a:lnSpc>
                <a:spcPct val="80000"/>
              </a:lnSpc>
            </a:pPr>
            <a:r>
              <a:rPr lang="sr-Latn-CS" sz="1600" dirty="0" smtClean="0"/>
              <a:t>MAC</a:t>
            </a:r>
          </a:p>
          <a:p>
            <a:pPr lvl="2" eaLnBrk="1" hangingPunct="1">
              <a:lnSpc>
                <a:spcPct val="80000"/>
              </a:lnSpc>
            </a:pPr>
            <a:r>
              <a:rPr lang="sr-Latn-CS" sz="1600" dirty="0" smtClean="0"/>
              <a:t>Cirkularno adresiranje</a:t>
            </a:r>
            <a:endParaRPr lang="en-US" sz="1600" dirty="0" smtClean="0"/>
          </a:p>
          <a:p>
            <a:pPr lvl="1" eaLnBrk="1" hangingPunct="1">
              <a:lnSpc>
                <a:spcPct val="80000"/>
              </a:lnSpc>
            </a:pPr>
            <a:endParaRPr lang="en-US" sz="1800" b="1" dirty="0" smtClean="0"/>
          </a:p>
          <a:p>
            <a:pPr eaLnBrk="1" hangingPunct="1">
              <a:lnSpc>
                <a:spcPct val="80000"/>
              </a:lnSpc>
            </a:pPr>
            <a:r>
              <a:rPr lang="sr-Latn-CS" sz="2000" dirty="0" smtClean="0">
                <a:solidFill>
                  <a:schemeClr val="bg2"/>
                </a:solidFill>
              </a:rPr>
              <a:t>Ako primena zahteva izvršavanje ovih algoritama, treba svakako koristiti </a:t>
            </a:r>
            <a:r>
              <a:rPr lang="sr-Latn-CS" sz="2000" b="1" dirty="0" smtClean="0">
                <a:solidFill>
                  <a:schemeClr val="bg2"/>
                </a:solidFill>
              </a:rPr>
              <a:t>DSP</a:t>
            </a:r>
            <a:endParaRPr lang="en-US" sz="2000" b="1"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10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04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4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4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104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10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E6D39AE6-F29C-4BAC-B783-A0CA0C9FD009}" type="slidenum">
              <a:rPr lang="en-US" smtClean="0">
                <a:cs typeface="Arial" pitchFamily="34" charset="0"/>
              </a:rPr>
              <a:pPr/>
              <a:t>42</a:t>
            </a:fld>
            <a:endParaRPr lang="en-US" smtClean="0">
              <a:cs typeface="Arial" pitchFamily="34" charset="0"/>
            </a:endParaRPr>
          </a:p>
        </p:txBody>
      </p:sp>
      <p:sp>
        <p:nvSpPr>
          <p:cNvPr id="44035" name="Rectangle 2"/>
          <p:cNvSpPr>
            <a:spLocks noGrp="1" noChangeArrowheads="1"/>
          </p:cNvSpPr>
          <p:nvPr>
            <p:ph type="title"/>
          </p:nvPr>
        </p:nvSpPr>
        <p:spPr>
          <a:xfrm>
            <a:off x="381000" y="304800"/>
            <a:ext cx="7924800" cy="762000"/>
          </a:xfrm>
        </p:spPr>
        <p:txBody>
          <a:bodyPr/>
          <a:lstStyle/>
          <a:p>
            <a:pPr eaLnBrk="1" hangingPunct="1"/>
            <a:r>
              <a:rPr lang="en-US" sz="4000" smtClean="0"/>
              <a:t>Kako pobolj</a:t>
            </a:r>
            <a:r>
              <a:rPr lang="sr-Latn-CS" sz="4000" smtClean="0"/>
              <a:t>š</a:t>
            </a:r>
            <a:r>
              <a:rPr lang="en-US" sz="4000" smtClean="0"/>
              <a:t>ati DSP?</a:t>
            </a:r>
          </a:p>
        </p:txBody>
      </p:sp>
      <p:sp>
        <p:nvSpPr>
          <p:cNvPr id="221187" name="Rectangle 3"/>
          <p:cNvSpPr>
            <a:spLocks noGrp="1" noChangeArrowheads="1"/>
          </p:cNvSpPr>
          <p:nvPr>
            <p:ph type="body" idx="1"/>
          </p:nvPr>
        </p:nvSpPr>
        <p:spPr>
          <a:xfrm>
            <a:off x="381000" y="1295400"/>
            <a:ext cx="8229600" cy="4419600"/>
          </a:xfrm>
        </p:spPr>
        <p:txBody>
          <a:bodyPr/>
          <a:lstStyle/>
          <a:p>
            <a:pPr eaLnBrk="1" hangingPunct="1">
              <a:lnSpc>
                <a:spcPct val="90000"/>
              </a:lnSpc>
            </a:pPr>
            <a:r>
              <a:rPr lang="sr-Latn-CS" sz="2800" smtClean="0"/>
              <a:t>Više paralelne obrade</a:t>
            </a:r>
            <a:endParaRPr lang="en-US" sz="2800" smtClean="0"/>
          </a:p>
          <a:p>
            <a:pPr lvl="1" eaLnBrk="1" hangingPunct="1">
              <a:lnSpc>
                <a:spcPct val="90000"/>
              </a:lnSpc>
            </a:pPr>
            <a:r>
              <a:rPr lang="sr-Latn-CS" sz="2400" smtClean="0"/>
              <a:t>Povećati broj operacija koje mogu da se obave u istom ciklusu</a:t>
            </a:r>
            <a:endParaRPr lang="en-US" sz="2400" smtClean="0"/>
          </a:p>
          <a:p>
            <a:pPr lvl="2" eaLnBrk="1" hangingPunct="1">
              <a:lnSpc>
                <a:spcPct val="90000"/>
              </a:lnSpc>
            </a:pPr>
            <a:r>
              <a:rPr lang="sr-Latn-CS" sz="2000" smtClean="0"/>
              <a:t>Dodavanje novih množača, adresnih ALU...</a:t>
            </a:r>
            <a:endParaRPr lang="en-US" sz="2000" smtClean="0"/>
          </a:p>
          <a:p>
            <a:pPr lvl="1" eaLnBrk="1" hangingPunct="1">
              <a:lnSpc>
                <a:spcPct val="90000"/>
              </a:lnSpc>
            </a:pPr>
            <a:r>
              <a:rPr lang="sr-Latn-CS" sz="2400" smtClean="0"/>
              <a:t>Povećati broj instrukcija koje mogu da se obave u jednom ciklusu (protočna arh.)</a:t>
            </a:r>
            <a:endParaRPr lang="en-US" sz="2400" smtClean="0"/>
          </a:p>
          <a:p>
            <a:pPr eaLnBrk="1" hangingPunct="1">
              <a:lnSpc>
                <a:spcPct val="90000"/>
              </a:lnSpc>
            </a:pPr>
            <a:r>
              <a:rPr lang="sr-Latn-CS" sz="2800" smtClean="0"/>
              <a:t>Dodavanje specijalizovanog hardvera</a:t>
            </a:r>
          </a:p>
          <a:p>
            <a:pPr lvl="1" eaLnBrk="1" hangingPunct="1">
              <a:lnSpc>
                <a:spcPct val="90000"/>
              </a:lnSpc>
            </a:pPr>
            <a:r>
              <a:rPr lang="sr-Latn-CS" sz="2400" smtClean="0"/>
              <a:t>Na primer, hardver za FFT </a:t>
            </a:r>
            <a:endParaRPr lang="en-US" sz="2400" smtClean="0"/>
          </a:p>
          <a:p>
            <a:pPr eaLnBrk="1" hangingPunct="1">
              <a:lnSpc>
                <a:spcPct val="90000"/>
              </a:lnSpc>
            </a:pPr>
            <a:r>
              <a:rPr lang="sr-Latn-CS" sz="2800" smtClean="0"/>
              <a:t>Dodavanje ko-procesora</a:t>
            </a:r>
          </a:p>
          <a:p>
            <a:pPr lvl="1" eaLnBrk="1" hangingPunct="1">
              <a:lnSpc>
                <a:spcPct val="90000"/>
              </a:lnSpc>
            </a:pPr>
            <a:r>
              <a:rPr lang="sr-Latn-CS" sz="2400" smtClean="0"/>
              <a:t>Viterbi ko-procesor, koprocesor za kompleksnu aritm.</a:t>
            </a:r>
            <a:endParaRPr lang="en-US" sz="2400" smtClean="0"/>
          </a:p>
          <a:p>
            <a:pPr eaLnBrk="1" hangingPunct="1">
              <a:lnSpc>
                <a:spcPct val="90000"/>
              </a:lnSpc>
            </a:pPr>
            <a:r>
              <a:rPr lang="sr-Latn-CS" sz="2800" smtClean="0"/>
              <a:t>Dodavanje DSP jezgara</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1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1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11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1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18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118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1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p>
            <a:fld id="{E90156E5-C056-48B7-A9EA-015BDC9BB077}" type="slidenum">
              <a:rPr lang="en-US" smtClean="0">
                <a:cs typeface="Arial" pitchFamily="34" charset="0"/>
              </a:rPr>
              <a:pPr/>
              <a:t>43</a:t>
            </a:fld>
            <a:endParaRPr lang="en-US" smtClean="0">
              <a:cs typeface="Arial" pitchFamily="34" charset="0"/>
            </a:endParaRPr>
          </a:p>
        </p:txBody>
      </p:sp>
      <p:sp>
        <p:nvSpPr>
          <p:cNvPr id="45059" name="Rectangle 3"/>
          <p:cNvSpPr>
            <a:spLocks noGrp="1" noChangeArrowheads="1"/>
          </p:cNvSpPr>
          <p:nvPr>
            <p:ph type="title"/>
          </p:nvPr>
        </p:nvSpPr>
        <p:spPr>
          <a:xfrm>
            <a:off x="304800" y="228600"/>
            <a:ext cx="7924800" cy="914400"/>
          </a:xfrm>
        </p:spPr>
        <p:txBody>
          <a:bodyPr/>
          <a:lstStyle/>
          <a:p>
            <a:pPr eaLnBrk="1" hangingPunct="1"/>
            <a:r>
              <a:rPr lang="sr-Latn-CS" smtClean="0"/>
              <a:t>Alternativa DSP (čemu to?)</a:t>
            </a: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p>
            <a:fld id="{476824F4-B610-48E4-9F50-D28C73E3628E}" type="slidenum">
              <a:rPr lang="en-US" smtClean="0">
                <a:cs typeface="Arial" pitchFamily="34" charset="0"/>
              </a:rPr>
              <a:pPr/>
              <a:t>44</a:t>
            </a:fld>
            <a:endParaRPr lang="en-US" smtClean="0">
              <a:cs typeface="Arial" pitchFamily="34" charset="0"/>
            </a:endParaRPr>
          </a:p>
        </p:txBody>
      </p:sp>
      <p:sp>
        <p:nvSpPr>
          <p:cNvPr id="285720" name="AutoShape 24"/>
          <p:cNvSpPr>
            <a:spLocks noChangeArrowheads="1"/>
          </p:cNvSpPr>
          <p:nvPr/>
        </p:nvSpPr>
        <p:spPr bwMode="auto">
          <a:xfrm rot="-1612127">
            <a:off x="544513" y="3175000"/>
            <a:ext cx="5715000" cy="720725"/>
          </a:xfrm>
          <a:prstGeom prst="rightArrow">
            <a:avLst>
              <a:gd name="adj1" fmla="val 50000"/>
              <a:gd name="adj2" fmla="val 198238"/>
            </a:avLst>
          </a:prstGeom>
          <a:solidFill>
            <a:srgbClr val="FFFF99"/>
          </a:solidFill>
          <a:ln w="9525">
            <a:solidFill>
              <a:schemeClr val="tx1"/>
            </a:solidFill>
            <a:miter lim="800000"/>
            <a:headEnd/>
            <a:tailEnd/>
          </a:ln>
        </p:spPr>
        <p:txBody>
          <a:bodyPr wrap="none" anchor="ctr"/>
          <a:lstStyle/>
          <a:p>
            <a:endParaRPr lang="en-US"/>
          </a:p>
        </p:txBody>
      </p:sp>
      <p:sp>
        <p:nvSpPr>
          <p:cNvPr id="46084" name="Rectangle 2"/>
          <p:cNvSpPr>
            <a:spLocks noGrp="1" noChangeArrowheads="1"/>
          </p:cNvSpPr>
          <p:nvPr>
            <p:ph type="title"/>
          </p:nvPr>
        </p:nvSpPr>
        <p:spPr>
          <a:xfrm>
            <a:off x="304800" y="228600"/>
            <a:ext cx="7924800" cy="914400"/>
          </a:xfrm>
        </p:spPr>
        <p:txBody>
          <a:bodyPr/>
          <a:lstStyle/>
          <a:p>
            <a:pPr eaLnBrk="1" hangingPunct="1"/>
            <a:r>
              <a:rPr lang="sr-Latn-CS" smtClean="0"/>
              <a:t>Alternativa DSP (čemu to?)</a:t>
            </a:r>
            <a:endParaRPr lang="en-US" smtClean="0"/>
          </a:p>
        </p:txBody>
      </p:sp>
      <p:sp>
        <p:nvSpPr>
          <p:cNvPr id="46085" name="Rectangle 8"/>
          <p:cNvSpPr>
            <a:spLocks noGrp="1" noChangeArrowheads="1"/>
          </p:cNvSpPr>
          <p:nvPr>
            <p:ph type="body" idx="1"/>
          </p:nvPr>
        </p:nvSpPr>
        <p:spPr>
          <a:xfrm>
            <a:off x="304800" y="1295400"/>
            <a:ext cx="8229600" cy="982663"/>
          </a:xfrm>
        </p:spPr>
        <p:txBody>
          <a:bodyPr/>
          <a:lstStyle/>
          <a:p>
            <a:pPr eaLnBrk="1" hangingPunct="1"/>
            <a:r>
              <a:rPr lang="sr-Latn-CS" sz="2800" smtClean="0"/>
              <a:t>Bežični sistemi zahtevaju puno veće propusne opsege nego ranije</a:t>
            </a:r>
            <a:endParaRPr lang="en-US" sz="2800" smtClean="0"/>
          </a:p>
          <a:p>
            <a:pPr eaLnBrk="1" hangingPunct="1">
              <a:buFont typeface="Wingdings" pitchFamily="2" charset="2"/>
              <a:buNone/>
            </a:pPr>
            <a:endParaRPr lang="en-US" sz="2800" smtClean="0"/>
          </a:p>
          <a:p>
            <a:pPr eaLnBrk="1" hangingPunct="1">
              <a:buFont typeface="Wingdings" pitchFamily="2" charset="2"/>
              <a:buNone/>
            </a:pPr>
            <a:endParaRPr lang="en-US" sz="3600" smtClean="0"/>
          </a:p>
          <a:p>
            <a:pPr lvl="2" eaLnBrk="1" hangingPunct="1"/>
            <a:endParaRPr lang="en-US" sz="2800" smtClean="0"/>
          </a:p>
        </p:txBody>
      </p:sp>
      <p:sp>
        <p:nvSpPr>
          <p:cNvPr id="46086" name="Line 12"/>
          <p:cNvSpPr>
            <a:spLocks noChangeShapeType="1"/>
          </p:cNvSpPr>
          <p:nvPr/>
        </p:nvSpPr>
        <p:spPr bwMode="auto">
          <a:xfrm>
            <a:off x="609600" y="5486400"/>
            <a:ext cx="6477000" cy="0"/>
          </a:xfrm>
          <a:prstGeom prst="line">
            <a:avLst/>
          </a:prstGeom>
          <a:noFill/>
          <a:ln w="28575">
            <a:solidFill>
              <a:schemeClr val="tx1"/>
            </a:solidFill>
            <a:round/>
            <a:headEnd/>
            <a:tailEnd type="triangle" w="med" len="med"/>
          </a:ln>
        </p:spPr>
        <p:txBody>
          <a:bodyPr/>
          <a:lstStyle/>
          <a:p>
            <a:endParaRPr lang="en-US"/>
          </a:p>
        </p:txBody>
      </p:sp>
      <p:sp>
        <p:nvSpPr>
          <p:cNvPr id="46087" name="Line 13"/>
          <p:cNvSpPr>
            <a:spLocks noChangeShapeType="1"/>
          </p:cNvSpPr>
          <p:nvPr/>
        </p:nvSpPr>
        <p:spPr bwMode="auto">
          <a:xfrm flipV="1">
            <a:off x="609600" y="3200400"/>
            <a:ext cx="0" cy="2286000"/>
          </a:xfrm>
          <a:prstGeom prst="line">
            <a:avLst/>
          </a:prstGeom>
          <a:noFill/>
          <a:ln w="28575">
            <a:solidFill>
              <a:schemeClr val="tx1"/>
            </a:solidFill>
            <a:round/>
            <a:headEnd/>
            <a:tailEnd type="triangle" w="med" len="med"/>
          </a:ln>
        </p:spPr>
        <p:txBody>
          <a:bodyPr/>
          <a:lstStyle/>
          <a:p>
            <a:endParaRPr lang="en-US"/>
          </a:p>
        </p:txBody>
      </p:sp>
      <p:sp>
        <p:nvSpPr>
          <p:cNvPr id="46088" name="Oval 18"/>
          <p:cNvSpPr>
            <a:spLocks noChangeArrowheads="1"/>
          </p:cNvSpPr>
          <p:nvPr/>
        </p:nvSpPr>
        <p:spPr bwMode="auto">
          <a:xfrm>
            <a:off x="2247900" y="4057650"/>
            <a:ext cx="914400" cy="533400"/>
          </a:xfrm>
          <a:prstGeom prst="ellipse">
            <a:avLst/>
          </a:prstGeom>
          <a:solidFill>
            <a:srgbClr val="EAEAEA"/>
          </a:solidFill>
          <a:ln w="9525">
            <a:solidFill>
              <a:schemeClr val="tx1"/>
            </a:solidFill>
            <a:round/>
            <a:headEnd/>
            <a:tailEnd/>
          </a:ln>
        </p:spPr>
        <p:txBody>
          <a:bodyPr wrap="none" anchor="ctr"/>
          <a:lstStyle/>
          <a:p>
            <a:endParaRPr lang="en-US"/>
          </a:p>
        </p:txBody>
      </p:sp>
      <p:sp>
        <p:nvSpPr>
          <p:cNvPr id="46089" name="Text Box 19"/>
          <p:cNvSpPr txBox="1">
            <a:spLocks noChangeArrowheads="1"/>
          </p:cNvSpPr>
          <p:nvPr/>
        </p:nvSpPr>
        <p:spPr bwMode="auto">
          <a:xfrm>
            <a:off x="2362200" y="4114800"/>
            <a:ext cx="706438" cy="396875"/>
          </a:xfrm>
          <a:prstGeom prst="rect">
            <a:avLst/>
          </a:prstGeom>
          <a:noFill/>
          <a:ln w="9525">
            <a:noFill/>
            <a:miter lim="800000"/>
            <a:headEnd/>
            <a:tailEnd/>
          </a:ln>
        </p:spPr>
        <p:txBody>
          <a:bodyPr wrap="none">
            <a:spAutoFit/>
          </a:bodyPr>
          <a:lstStyle/>
          <a:p>
            <a:pPr eaLnBrk="1" hangingPunct="1"/>
            <a:r>
              <a:rPr lang="en-US" sz="2000">
                <a:solidFill>
                  <a:srgbClr val="993300"/>
                </a:solidFill>
                <a:latin typeface="Tahoma" pitchFamily="34" charset="0"/>
              </a:rPr>
              <a:t>2.5G</a:t>
            </a:r>
          </a:p>
        </p:txBody>
      </p:sp>
      <p:grpSp>
        <p:nvGrpSpPr>
          <p:cNvPr id="46090" name="Group 20"/>
          <p:cNvGrpSpPr>
            <a:grpSpLocks/>
          </p:cNvGrpSpPr>
          <p:nvPr/>
        </p:nvGrpSpPr>
        <p:grpSpPr bwMode="auto">
          <a:xfrm>
            <a:off x="3810000" y="3352800"/>
            <a:ext cx="914400" cy="533400"/>
            <a:chOff x="720" y="2496"/>
            <a:chExt cx="576" cy="336"/>
          </a:xfrm>
        </p:grpSpPr>
        <p:sp>
          <p:nvSpPr>
            <p:cNvPr id="46101" name="Oval 21"/>
            <p:cNvSpPr>
              <a:spLocks noChangeArrowheads="1"/>
            </p:cNvSpPr>
            <p:nvPr/>
          </p:nvSpPr>
          <p:spPr bwMode="auto">
            <a:xfrm>
              <a:off x="720" y="2496"/>
              <a:ext cx="576" cy="336"/>
            </a:xfrm>
            <a:prstGeom prst="ellipse">
              <a:avLst/>
            </a:prstGeom>
            <a:solidFill>
              <a:srgbClr val="EAEAEA"/>
            </a:solidFill>
            <a:ln w="9525">
              <a:solidFill>
                <a:schemeClr val="tx1"/>
              </a:solidFill>
              <a:round/>
              <a:headEnd/>
              <a:tailEnd/>
            </a:ln>
          </p:spPr>
          <p:txBody>
            <a:bodyPr wrap="none" anchor="ctr"/>
            <a:lstStyle/>
            <a:p>
              <a:endParaRPr lang="en-US"/>
            </a:p>
          </p:txBody>
        </p:sp>
        <p:sp>
          <p:nvSpPr>
            <p:cNvPr id="46102" name="Text Box 22"/>
            <p:cNvSpPr txBox="1">
              <a:spLocks noChangeArrowheads="1"/>
            </p:cNvSpPr>
            <p:nvPr/>
          </p:nvSpPr>
          <p:spPr bwMode="auto">
            <a:xfrm>
              <a:off x="864" y="2544"/>
              <a:ext cx="310" cy="250"/>
            </a:xfrm>
            <a:prstGeom prst="rect">
              <a:avLst/>
            </a:prstGeom>
            <a:noFill/>
            <a:ln w="9525">
              <a:noFill/>
              <a:miter lim="800000"/>
              <a:headEnd/>
              <a:tailEnd/>
            </a:ln>
          </p:spPr>
          <p:txBody>
            <a:bodyPr wrap="none">
              <a:spAutoFit/>
            </a:bodyPr>
            <a:lstStyle/>
            <a:p>
              <a:pPr eaLnBrk="1" hangingPunct="1"/>
              <a:r>
                <a:rPr lang="en-US" sz="2000">
                  <a:solidFill>
                    <a:srgbClr val="993300"/>
                  </a:solidFill>
                  <a:latin typeface="Tahoma" pitchFamily="34" charset="0"/>
                </a:rPr>
                <a:t>3G</a:t>
              </a:r>
            </a:p>
          </p:txBody>
        </p:sp>
      </p:grpSp>
      <p:grpSp>
        <p:nvGrpSpPr>
          <p:cNvPr id="46091" name="Group 15"/>
          <p:cNvGrpSpPr>
            <a:grpSpLocks/>
          </p:cNvGrpSpPr>
          <p:nvPr/>
        </p:nvGrpSpPr>
        <p:grpSpPr bwMode="auto">
          <a:xfrm>
            <a:off x="838200" y="4800600"/>
            <a:ext cx="914400" cy="533400"/>
            <a:chOff x="720" y="2496"/>
            <a:chExt cx="576" cy="336"/>
          </a:xfrm>
        </p:grpSpPr>
        <p:sp>
          <p:nvSpPr>
            <p:cNvPr id="46099" name="Oval 14"/>
            <p:cNvSpPr>
              <a:spLocks noChangeArrowheads="1"/>
            </p:cNvSpPr>
            <p:nvPr/>
          </p:nvSpPr>
          <p:spPr bwMode="auto">
            <a:xfrm>
              <a:off x="720" y="2496"/>
              <a:ext cx="576" cy="336"/>
            </a:xfrm>
            <a:prstGeom prst="ellipse">
              <a:avLst/>
            </a:prstGeom>
            <a:solidFill>
              <a:srgbClr val="EAEAEA"/>
            </a:solidFill>
            <a:ln w="9525">
              <a:solidFill>
                <a:schemeClr val="tx1"/>
              </a:solidFill>
              <a:round/>
              <a:headEnd/>
              <a:tailEnd/>
            </a:ln>
          </p:spPr>
          <p:txBody>
            <a:bodyPr wrap="none" anchor="ctr"/>
            <a:lstStyle/>
            <a:p>
              <a:endParaRPr lang="en-US"/>
            </a:p>
          </p:txBody>
        </p:sp>
        <p:sp>
          <p:nvSpPr>
            <p:cNvPr id="46100" name="Text Box 9"/>
            <p:cNvSpPr txBox="1">
              <a:spLocks noChangeArrowheads="1"/>
            </p:cNvSpPr>
            <p:nvPr/>
          </p:nvSpPr>
          <p:spPr bwMode="auto">
            <a:xfrm>
              <a:off x="864" y="2544"/>
              <a:ext cx="310" cy="250"/>
            </a:xfrm>
            <a:prstGeom prst="rect">
              <a:avLst/>
            </a:prstGeom>
            <a:noFill/>
            <a:ln w="9525">
              <a:noFill/>
              <a:miter lim="800000"/>
              <a:headEnd/>
              <a:tailEnd/>
            </a:ln>
          </p:spPr>
          <p:txBody>
            <a:bodyPr wrap="none">
              <a:spAutoFit/>
            </a:bodyPr>
            <a:lstStyle/>
            <a:p>
              <a:pPr eaLnBrk="1" hangingPunct="1"/>
              <a:r>
                <a:rPr lang="en-US" sz="2000">
                  <a:solidFill>
                    <a:srgbClr val="993300"/>
                  </a:solidFill>
                  <a:latin typeface="Tahoma" pitchFamily="34" charset="0"/>
                </a:rPr>
                <a:t>2G</a:t>
              </a:r>
            </a:p>
          </p:txBody>
        </p:sp>
      </p:grpSp>
      <p:sp>
        <p:nvSpPr>
          <p:cNvPr id="46092" name="Text Box 25"/>
          <p:cNvSpPr txBox="1">
            <a:spLocks noChangeArrowheads="1"/>
          </p:cNvSpPr>
          <p:nvPr/>
        </p:nvSpPr>
        <p:spPr bwMode="auto">
          <a:xfrm>
            <a:off x="5394325" y="5084763"/>
            <a:ext cx="1795463" cy="336550"/>
          </a:xfrm>
          <a:prstGeom prst="rect">
            <a:avLst/>
          </a:prstGeom>
          <a:noFill/>
          <a:ln w="9525">
            <a:noFill/>
            <a:miter lim="800000"/>
            <a:headEnd/>
            <a:tailEnd/>
          </a:ln>
        </p:spPr>
        <p:txBody>
          <a:bodyPr wrap="none">
            <a:spAutoFit/>
          </a:bodyPr>
          <a:lstStyle/>
          <a:p>
            <a:pPr eaLnBrk="1" hangingPunct="1"/>
            <a:r>
              <a:rPr lang="sr-Latn-CS" sz="1600" b="1">
                <a:latin typeface="Tahoma" pitchFamily="34" charset="0"/>
              </a:rPr>
              <a:t>Propusni opsezi</a:t>
            </a:r>
            <a:endParaRPr lang="en-US" sz="1600" b="1">
              <a:latin typeface="Tahoma" pitchFamily="34" charset="0"/>
            </a:endParaRPr>
          </a:p>
        </p:txBody>
      </p:sp>
      <p:sp>
        <p:nvSpPr>
          <p:cNvPr id="46093" name="Text Box 26"/>
          <p:cNvSpPr txBox="1">
            <a:spLocks noChangeArrowheads="1"/>
          </p:cNvSpPr>
          <p:nvPr/>
        </p:nvSpPr>
        <p:spPr bwMode="auto">
          <a:xfrm>
            <a:off x="669925" y="3103563"/>
            <a:ext cx="1309688" cy="336550"/>
          </a:xfrm>
          <a:prstGeom prst="rect">
            <a:avLst/>
          </a:prstGeom>
          <a:noFill/>
          <a:ln w="9525">
            <a:noFill/>
            <a:miter lim="800000"/>
            <a:headEnd/>
            <a:tailEnd/>
          </a:ln>
        </p:spPr>
        <p:txBody>
          <a:bodyPr wrap="none">
            <a:spAutoFit/>
          </a:bodyPr>
          <a:lstStyle/>
          <a:p>
            <a:pPr eaLnBrk="1" hangingPunct="1"/>
            <a:r>
              <a:rPr lang="sr-Latn-CS" sz="1600" b="1">
                <a:latin typeface="Tahoma" pitchFamily="34" charset="0"/>
              </a:rPr>
              <a:t>Brzina DSP</a:t>
            </a:r>
            <a:endParaRPr lang="en-US" sz="1600" b="1">
              <a:latin typeface="Tahoma" pitchFamily="34" charset="0"/>
            </a:endParaRPr>
          </a:p>
        </p:txBody>
      </p:sp>
      <p:sp>
        <p:nvSpPr>
          <p:cNvPr id="46094" name="Text Box 27"/>
          <p:cNvSpPr txBox="1">
            <a:spLocks noChangeArrowheads="1"/>
          </p:cNvSpPr>
          <p:nvPr/>
        </p:nvSpPr>
        <p:spPr bwMode="auto">
          <a:xfrm>
            <a:off x="1600200" y="4991100"/>
            <a:ext cx="1143000" cy="517525"/>
          </a:xfrm>
          <a:prstGeom prst="rect">
            <a:avLst/>
          </a:prstGeom>
          <a:noFill/>
          <a:ln w="9525">
            <a:noFill/>
            <a:miter lim="800000"/>
            <a:headEnd/>
            <a:tailEnd/>
          </a:ln>
        </p:spPr>
        <p:txBody>
          <a:bodyPr wrap="none">
            <a:spAutoFit/>
          </a:bodyPr>
          <a:lstStyle/>
          <a:p>
            <a:pPr eaLnBrk="1" hangingPunct="1"/>
            <a:r>
              <a:rPr lang="en-US" sz="1400" b="1">
                <a:latin typeface="Tahoma" pitchFamily="34" charset="0"/>
              </a:rPr>
              <a:t>~100MIPS</a:t>
            </a:r>
          </a:p>
          <a:p>
            <a:pPr eaLnBrk="1" hangingPunct="1"/>
            <a:r>
              <a:rPr lang="en-US" sz="1400" b="1">
                <a:latin typeface="Tahoma" pitchFamily="34" charset="0"/>
              </a:rPr>
              <a:t>8-13 Kbps</a:t>
            </a:r>
          </a:p>
        </p:txBody>
      </p:sp>
      <p:sp>
        <p:nvSpPr>
          <p:cNvPr id="46095" name="Text Box 28"/>
          <p:cNvSpPr txBox="1">
            <a:spLocks noChangeArrowheads="1"/>
          </p:cNvSpPr>
          <p:nvPr/>
        </p:nvSpPr>
        <p:spPr bwMode="auto">
          <a:xfrm>
            <a:off x="2895600" y="4370388"/>
            <a:ext cx="1423988" cy="517525"/>
          </a:xfrm>
          <a:prstGeom prst="rect">
            <a:avLst/>
          </a:prstGeom>
          <a:noFill/>
          <a:ln w="9525">
            <a:noFill/>
            <a:miter lim="800000"/>
            <a:headEnd/>
            <a:tailEnd/>
          </a:ln>
        </p:spPr>
        <p:txBody>
          <a:bodyPr wrap="none">
            <a:spAutoFit/>
          </a:bodyPr>
          <a:lstStyle/>
          <a:p>
            <a:pPr eaLnBrk="1" hangingPunct="1"/>
            <a:r>
              <a:rPr lang="en-US" sz="1400" b="1">
                <a:latin typeface="Tahoma" pitchFamily="34" charset="0"/>
              </a:rPr>
              <a:t>~10,000MIPS</a:t>
            </a:r>
          </a:p>
          <a:p>
            <a:pPr eaLnBrk="1" hangingPunct="1"/>
            <a:r>
              <a:rPr lang="en-US" sz="1400" b="1">
                <a:latin typeface="Tahoma" pitchFamily="34" charset="0"/>
              </a:rPr>
              <a:t>64-384 Kbps</a:t>
            </a:r>
          </a:p>
        </p:txBody>
      </p:sp>
      <p:sp>
        <p:nvSpPr>
          <p:cNvPr id="46096" name="Text Box 29"/>
          <p:cNvSpPr txBox="1">
            <a:spLocks noChangeArrowheads="1"/>
          </p:cNvSpPr>
          <p:nvPr/>
        </p:nvSpPr>
        <p:spPr bwMode="auto">
          <a:xfrm>
            <a:off x="4419600" y="3760788"/>
            <a:ext cx="1541463" cy="517525"/>
          </a:xfrm>
          <a:prstGeom prst="rect">
            <a:avLst/>
          </a:prstGeom>
          <a:noFill/>
          <a:ln w="9525">
            <a:noFill/>
            <a:miter lim="800000"/>
            <a:headEnd/>
            <a:tailEnd/>
          </a:ln>
        </p:spPr>
        <p:txBody>
          <a:bodyPr wrap="none">
            <a:spAutoFit/>
          </a:bodyPr>
          <a:lstStyle/>
          <a:p>
            <a:pPr eaLnBrk="1" hangingPunct="1"/>
            <a:r>
              <a:rPr lang="en-US" sz="1400" b="1">
                <a:latin typeface="Tahoma" pitchFamily="34" charset="0"/>
              </a:rPr>
              <a:t>~100,000MIPS</a:t>
            </a:r>
          </a:p>
          <a:p>
            <a:pPr eaLnBrk="1" hangingPunct="1"/>
            <a:r>
              <a:rPr lang="en-US" sz="1400" b="1">
                <a:latin typeface="Tahoma" pitchFamily="34" charset="0"/>
              </a:rPr>
              <a:t>384-2000 Kbps</a:t>
            </a:r>
          </a:p>
        </p:txBody>
      </p:sp>
      <p:sp>
        <p:nvSpPr>
          <p:cNvPr id="285726" name="Rectangle 30"/>
          <p:cNvSpPr>
            <a:spLocks noChangeArrowheads="1"/>
          </p:cNvSpPr>
          <p:nvPr/>
        </p:nvSpPr>
        <p:spPr bwMode="auto">
          <a:xfrm>
            <a:off x="6553200" y="2971800"/>
            <a:ext cx="2438400" cy="1676400"/>
          </a:xfrm>
          <a:prstGeom prst="rect">
            <a:avLst/>
          </a:prstGeom>
          <a:noFill/>
          <a:ln w="12700">
            <a:noFill/>
            <a:miter lim="800000"/>
            <a:headEnd/>
            <a:tailEnd/>
          </a:ln>
        </p:spPr>
        <p:txBody>
          <a:bodyPr lIns="0" tIns="44450" rIns="0" bIns="44450"/>
          <a:lstStyle/>
          <a:p>
            <a:pPr marL="342900" indent="-342900" eaLnBrk="1" hangingPunct="1">
              <a:lnSpc>
                <a:spcPct val="90000"/>
              </a:lnSpc>
              <a:spcBef>
                <a:spcPct val="20000"/>
              </a:spcBef>
              <a:buClr>
                <a:schemeClr val="bg2"/>
              </a:buClr>
              <a:buSzPct val="75000"/>
              <a:buFont typeface="Wingdings" pitchFamily="2" charset="2"/>
              <a:buNone/>
            </a:pPr>
            <a:r>
              <a:rPr lang="sr-Latn-CS">
                <a:solidFill>
                  <a:schemeClr val="bg2"/>
                </a:solidFill>
              </a:rPr>
              <a:t>	Brzina DSP teško prati potrebe propusnog opsega budućih generacija mobilnih komunikacija</a:t>
            </a:r>
            <a:r>
              <a:rPr lang="en-US">
                <a:solidFill>
                  <a:schemeClr val="bg2"/>
                </a:solidFill>
              </a:rPr>
              <a:t> </a:t>
            </a:r>
          </a:p>
        </p:txBody>
      </p:sp>
      <p:sp>
        <p:nvSpPr>
          <p:cNvPr id="285727" name="Line 31"/>
          <p:cNvSpPr>
            <a:spLocks noChangeShapeType="1"/>
          </p:cNvSpPr>
          <p:nvPr/>
        </p:nvSpPr>
        <p:spPr bwMode="auto">
          <a:xfrm flipH="1">
            <a:off x="5943600" y="3200400"/>
            <a:ext cx="762000" cy="609600"/>
          </a:xfrm>
          <a:prstGeom prst="line">
            <a:avLst/>
          </a:prstGeom>
          <a:noFill/>
          <a:ln w="34925">
            <a:solidFill>
              <a:schemeClr val="bg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7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5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20" grpId="0" animBg="1"/>
      <p:bldP spid="285726" grpId="0"/>
      <p:bldP spid="2857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p>
            <a:fld id="{E0201EA7-BF31-43B3-987E-2312C204F258}" type="slidenum">
              <a:rPr lang="en-US" smtClean="0">
                <a:cs typeface="Arial" pitchFamily="34" charset="0"/>
              </a:rPr>
              <a:pPr/>
              <a:t>45</a:t>
            </a:fld>
            <a:endParaRPr lang="en-US" smtClean="0">
              <a:cs typeface="Arial" pitchFamily="34" charset="0"/>
            </a:endParaRPr>
          </a:p>
        </p:txBody>
      </p:sp>
      <p:sp>
        <p:nvSpPr>
          <p:cNvPr id="47107" name="Rectangle 2"/>
          <p:cNvSpPr>
            <a:spLocks noGrp="1" noChangeArrowheads="1"/>
          </p:cNvSpPr>
          <p:nvPr>
            <p:ph type="title"/>
          </p:nvPr>
        </p:nvSpPr>
        <p:spPr>
          <a:xfrm>
            <a:off x="381000" y="381000"/>
            <a:ext cx="8597900" cy="685800"/>
          </a:xfrm>
        </p:spPr>
        <p:txBody>
          <a:bodyPr/>
          <a:lstStyle/>
          <a:p>
            <a:pPr eaLnBrk="1" hangingPunct="1"/>
            <a:r>
              <a:rPr lang="sr-Latn-CS" sz="4000" smtClean="0"/>
              <a:t>Šta umesto DSP?</a:t>
            </a:r>
            <a:endParaRPr lang="en-US" sz="4000" smtClean="0"/>
          </a:p>
        </p:txBody>
      </p:sp>
      <p:sp>
        <p:nvSpPr>
          <p:cNvPr id="245763" name="Rectangle 3"/>
          <p:cNvSpPr>
            <a:spLocks noGrp="1" noChangeArrowheads="1"/>
          </p:cNvSpPr>
          <p:nvPr>
            <p:ph type="body" idx="1"/>
          </p:nvPr>
        </p:nvSpPr>
        <p:spPr>
          <a:xfrm>
            <a:off x="609600" y="1295400"/>
            <a:ext cx="7924800" cy="4800600"/>
          </a:xfrm>
        </p:spPr>
        <p:txBody>
          <a:bodyPr/>
          <a:lstStyle/>
          <a:p>
            <a:pPr eaLnBrk="1" hangingPunct="1">
              <a:lnSpc>
                <a:spcPct val="90000"/>
              </a:lnSpc>
            </a:pPr>
            <a:r>
              <a:rPr lang="sr-Latn-CS" sz="2800" smtClean="0"/>
              <a:t>Visoko kvalitetni</a:t>
            </a:r>
            <a:r>
              <a:rPr lang="en-US" sz="2800" smtClean="0"/>
              <a:t> </a:t>
            </a:r>
            <a:r>
              <a:rPr lang="sr-Latn-CS" sz="2800" b="1" smtClean="0">
                <a:sym typeface="Symbol" pitchFamily="18" charset="2"/>
              </a:rPr>
              <a:t></a:t>
            </a:r>
            <a:r>
              <a:rPr lang="sr-Latn-CS" sz="2800" smtClean="0">
                <a:sym typeface="Symbol" pitchFamily="18" charset="2"/>
              </a:rPr>
              <a:t>C</a:t>
            </a:r>
            <a:r>
              <a:rPr lang="en-US" sz="2800" smtClean="0"/>
              <a:t> </a:t>
            </a:r>
            <a:r>
              <a:rPr lang="sr-Latn-CS" sz="2800" smtClean="0"/>
              <a:t>sa</a:t>
            </a:r>
            <a:r>
              <a:rPr lang="en-US" sz="2800" smtClean="0"/>
              <a:t> DSP </a:t>
            </a:r>
            <a:r>
              <a:rPr lang="sr-Latn-CS" sz="2800" smtClean="0"/>
              <a:t>unapređenjima</a:t>
            </a:r>
            <a:r>
              <a:rPr lang="en-US" sz="2800" smtClean="0"/>
              <a:t>.</a:t>
            </a:r>
          </a:p>
          <a:p>
            <a:pPr lvl="1" eaLnBrk="1" hangingPunct="1">
              <a:lnSpc>
                <a:spcPct val="90000"/>
              </a:lnSpc>
            </a:pPr>
            <a:r>
              <a:rPr lang="sr-Latn-CS" sz="2400" smtClean="0"/>
              <a:t>Mnoge primene traže kombinaciju </a:t>
            </a:r>
            <a:r>
              <a:rPr lang="sr-Latn-CS" sz="2400" b="1" smtClean="0">
                <a:sym typeface="Symbol" pitchFamily="18" charset="2"/>
              </a:rPr>
              <a:t></a:t>
            </a:r>
            <a:r>
              <a:rPr lang="sr-Latn-CS" sz="2400" smtClean="0">
                <a:sym typeface="Symbol" pitchFamily="18" charset="2"/>
              </a:rPr>
              <a:t>C</a:t>
            </a:r>
            <a:r>
              <a:rPr lang="en-US" sz="2400" smtClean="0"/>
              <a:t> </a:t>
            </a:r>
            <a:r>
              <a:rPr lang="sr-Latn-CS" sz="2400" smtClean="0"/>
              <a:t>i</a:t>
            </a:r>
            <a:r>
              <a:rPr lang="en-US" sz="2400" smtClean="0"/>
              <a:t> DSP</a:t>
            </a:r>
            <a:r>
              <a:rPr lang="sr-Latn-CS" sz="2400" smtClean="0"/>
              <a:t>. Ovako se pojednostavljuje hardver i snižava cena</a:t>
            </a:r>
            <a:endParaRPr lang="en-US" sz="2400" smtClean="0"/>
          </a:p>
          <a:p>
            <a:pPr lvl="1" eaLnBrk="1" hangingPunct="1">
              <a:lnSpc>
                <a:spcPct val="90000"/>
              </a:lnSpc>
            </a:pPr>
            <a:r>
              <a:rPr lang="sr-Latn-CS" sz="2400" smtClean="0"/>
              <a:t>Primer</a:t>
            </a:r>
            <a:r>
              <a:rPr lang="en-US" sz="2400" smtClean="0"/>
              <a:t>: Pentium 4</a:t>
            </a:r>
            <a:r>
              <a:rPr lang="sr-Latn-CS" sz="2400" smtClean="0"/>
              <a:t>, DsPIC</a:t>
            </a:r>
            <a:endParaRPr lang="en-US" sz="2400" smtClean="0"/>
          </a:p>
          <a:p>
            <a:pPr lvl="2" eaLnBrk="1" hangingPunct="1">
              <a:lnSpc>
                <a:spcPct val="90000"/>
              </a:lnSpc>
            </a:pPr>
            <a:r>
              <a:rPr lang="sr-Latn-CS" sz="2000" smtClean="0"/>
              <a:t>Instrukcije i hardver slični MAC</a:t>
            </a:r>
            <a:r>
              <a:rPr lang="en-US" sz="2000" smtClean="0"/>
              <a:t>.</a:t>
            </a:r>
          </a:p>
          <a:p>
            <a:pPr lvl="2" eaLnBrk="1" hangingPunct="1">
              <a:lnSpc>
                <a:spcPct val="90000"/>
              </a:lnSpc>
            </a:pPr>
            <a:r>
              <a:rPr lang="en-US" sz="2000" smtClean="0"/>
              <a:t>144 </a:t>
            </a:r>
            <a:r>
              <a:rPr lang="sr-Latn-CS" sz="2000" smtClean="0"/>
              <a:t>novih instrukcija prilagođenih obradi grafike i zvuka</a:t>
            </a:r>
            <a:r>
              <a:rPr lang="en-US" sz="2000" smtClean="0"/>
              <a:t>.</a:t>
            </a:r>
          </a:p>
          <a:p>
            <a:pPr lvl="2" eaLnBrk="1" hangingPunct="1">
              <a:lnSpc>
                <a:spcPct val="90000"/>
              </a:lnSpc>
            </a:pPr>
            <a:r>
              <a:rPr lang="sr-Latn-CS" sz="2000" smtClean="0"/>
              <a:t>ALU može da radi sa više tipova podataka </a:t>
            </a:r>
            <a:endParaRPr lang="en-US" sz="2000" smtClean="0"/>
          </a:p>
          <a:p>
            <a:pPr eaLnBrk="1" hangingPunct="1">
              <a:lnSpc>
                <a:spcPct val="90000"/>
              </a:lnSpc>
            </a:pPr>
            <a:r>
              <a:rPr lang="sr-Latn-CS" sz="2800" smtClean="0"/>
              <a:t>Kombinacija DSP - </a:t>
            </a:r>
            <a:r>
              <a:rPr lang="sr-Latn-CS" sz="2800" b="1" smtClean="0">
                <a:sym typeface="Symbol" pitchFamily="18" charset="2"/>
              </a:rPr>
              <a:t></a:t>
            </a:r>
            <a:r>
              <a:rPr lang="sr-Latn-CS" sz="2800" smtClean="0">
                <a:sym typeface="Symbol" pitchFamily="18" charset="2"/>
              </a:rPr>
              <a:t>C</a:t>
            </a:r>
            <a:r>
              <a:rPr lang="en-US" sz="2800" smtClean="0"/>
              <a:t> </a:t>
            </a:r>
            <a:r>
              <a:rPr lang="sr-Latn-CS" sz="2800" smtClean="0"/>
              <a:t>u jednom čipu</a:t>
            </a:r>
            <a:endParaRPr lang="en-US" sz="2800" smtClean="0"/>
          </a:p>
          <a:p>
            <a:pPr eaLnBrk="1" hangingPunct="1">
              <a:lnSpc>
                <a:spcPct val="90000"/>
              </a:lnSpc>
            </a:pPr>
            <a:r>
              <a:rPr lang="sr-Latn-CS" sz="2800" smtClean="0"/>
              <a:t>Više-jezgarni </a:t>
            </a:r>
            <a:r>
              <a:rPr lang="en-US" sz="2800" smtClean="0"/>
              <a:t>DSP</a:t>
            </a:r>
            <a:r>
              <a:rPr lang="sr-Latn-CS" sz="2800" smtClean="0"/>
              <a:t> </a:t>
            </a:r>
          </a:p>
          <a:p>
            <a:pPr eaLnBrk="1" hangingPunct="1">
              <a:lnSpc>
                <a:spcPct val="90000"/>
              </a:lnSpc>
            </a:pPr>
            <a:r>
              <a:rPr lang="en-US" sz="2800" i="1" smtClean="0"/>
              <a:t>Application Specific Integrated Circuits</a:t>
            </a:r>
            <a:r>
              <a:rPr lang="en-US" sz="2800" smtClean="0"/>
              <a:t> (ASIC)</a:t>
            </a:r>
          </a:p>
          <a:p>
            <a:pPr eaLnBrk="1" hangingPunct="1">
              <a:lnSpc>
                <a:spcPct val="90000"/>
              </a:lnSpc>
            </a:pPr>
            <a:r>
              <a:rPr lang="en-US" sz="2800" i="1" smtClean="0"/>
              <a:t>Field Programmable Gate Array</a:t>
            </a:r>
            <a:r>
              <a:rPr lang="en-US" sz="2800" smtClean="0"/>
              <a:t> (FPGA)</a:t>
            </a:r>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76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76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7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fld id="{453499FB-7F78-4059-8BC3-8C223C8A790D}" type="slidenum">
              <a:rPr lang="en-US" smtClean="0">
                <a:cs typeface="Arial" pitchFamily="34" charset="0"/>
              </a:rPr>
              <a:pPr/>
              <a:t>46</a:t>
            </a:fld>
            <a:endParaRPr lang="en-US" smtClean="0">
              <a:cs typeface="Arial" pitchFamily="34" charset="0"/>
            </a:endParaRPr>
          </a:p>
        </p:txBody>
      </p:sp>
      <p:sp>
        <p:nvSpPr>
          <p:cNvPr id="48131" name="Rectangle 2"/>
          <p:cNvSpPr>
            <a:spLocks noGrp="1" noChangeArrowheads="1"/>
          </p:cNvSpPr>
          <p:nvPr>
            <p:ph type="title"/>
          </p:nvPr>
        </p:nvSpPr>
        <p:spPr>
          <a:xfrm>
            <a:off x="381000" y="381000"/>
            <a:ext cx="7924800" cy="838200"/>
          </a:xfrm>
        </p:spPr>
        <p:txBody>
          <a:bodyPr/>
          <a:lstStyle/>
          <a:p>
            <a:pPr eaLnBrk="1" hangingPunct="1"/>
            <a:r>
              <a:rPr lang="sr-Latn-CS" smtClean="0"/>
              <a:t>Šta je </a:t>
            </a:r>
            <a:r>
              <a:rPr lang="en-US" smtClean="0"/>
              <a:t>ASIC</a:t>
            </a:r>
            <a:r>
              <a:rPr lang="sr-Latn-CS" smtClean="0"/>
              <a:t>?</a:t>
            </a:r>
            <a:endParaRPr lang="en-US" smtClean="0"/>
          </a:p>
        </p:txBody>
      </p:sp>
      <p:sp>
        <p:nvSpPr>
          <p:cNvPr id="48132" name="Rectangle 3"/>
          <p:cNvSpPr>
            <a:spLocks noGrp="1" noChangeArrowheads="1"/>
          </p:cNvSpPr>
          <p:nvPr>
            <p:ph type="body" idx="1"/>
          </p:nvPr>
        </p:nvSpPr>
        <p:spPr>
          <a:xfrm>
            <a:off x="457200" y="2401888"/>
            <a:ext cx="8229600" cy="3465512"/>
          </a:xfrm>
        </p:spPr>
        <p:txBody>
          <a:bodyPr/>
          <a:lstStyle/>
          <a:p>
            <a:pPr eaLnBrk="1" hangingPunct="1"/>
            <a:r>
              <a:rPr lang="sr-Latn-CS" smtClean="0"/>
              <a:t>Koriste fiksno povezana logička kola u čipu da bi obavili neku funkciju</a:t>
            </a:r>
            <a:r>
              <a:rPr lang="en-US" smtClean="0"/>
              <a:t> (</a:t>
            </a:r>
            <a:r>
              <a:rPr lang="sr-Latn-CS" smtClean="0"/>
              <a:t>na primer hardverski realizova FFT u 256 tačaka</a:t>
            </a:r>
            <a:r>
              <a:rPr lang="en-US" smtClean="0"/>
              <a:t>)</a:t>
            </a:r>
          </a:p>
          <a:p>
            <a:pPr eaLnBrk="1" hangingPunct="1"/>
            <a:r>
              <a:rPr lang="sr-Latn-CS" smtClean="0"/>
              <a:t>Mogu da uključe kompetne standardne DSP</a:t>
            </a:r>
            <a:r>
              <a:rPr lang="en-US" smtClean="0"/>
              <a:t> (</a:t>
            </a:r>
            <a:r>
              <a:rPr lang="en-US" i="1" smtClean="0"/>
              <a:t>Intellectual Properties</a:t>
            </a:r>
            <a:r>
              <a:rPr lang="en-US" smtClean="0"/>
              <a:t> – IP)</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p>
            <a:fld id="{E906A541-5705-4174-9D54-70E57B319D33}" type="slidenum">
              <a:rPr lang="en-US" smtClean="0">
                <a:cs typeface="Arial" pitchFamily="34" charset="0"/>
              </a:rPr>
              <a:pPr/>
              <a:t>47</a:t>
            </a:fld>
            <a:endParaRPr lang="en-US" smtClean="0">
              <a:cs typeface="Arial" pitchFamily="34" charset="0"/>
            </a:endParaRPr>
          </a:p>
        </p:txBody>
      </p:sp>
      <p:sp>
        <p:nvSpPr>
          <p:cNvPr id="49155" name="Rectangle 2"/>
          <p:cNvSpPr>
            <a:spLocks noGrp="1" noChangeArrowheads="1"/>
          </p:cNvSpPr>
          <p:nvPr>
            <p:ph type="title"/>
          </p:nvPr>
        </p:nvSpPr>
        <p:spPr>
          <a:xfrm>
            <a:off x="304800" y="304800"/>
            <a:ext cx="7924800" cy="914400"/>
          </a:xfrm>
        </p:spPr>
        <p:txBody>
          <a:bodyPr/>
          <a:lstStyle/>
          <a:p>
            <a:pPr eaLnBrk="1" hangingPunct="1"/>
            <a:r>
              <a:rPr lang="en-US" smtClean="0"/>
              <a:t>ASIC - </a:t>
            </a:r>
            <a:r>
              <a:rPr lang="sr-Latn-CS" smtClean="0"/>
              <a:t>Dobre strane</a:t>
            </a:r>
            <a:endParaRPr lang="en-US" smtClean="0"/>
          </a:p>
        </p:txBody>
      </p:sp>
      <p:sp>
        <p:nvSpPr>
          <p:cNvPr id="49156" name="Rectangle 3"/>
          <p:cNvSpPr>
            <a:spLocks noGrp="1" noChangeArrowheads="1"/>
          </p:cNvSpPr>
          <p:nvPr>
            <p:ph type="body" idx="1"/>
          </p:nvPr>
        </p:nvSpPr>
        <p:spPr>
          <a:xfrm>
            <a:off x="381000" y="1447800"/>
            <a:ext cx="8140700" cy="4648200"/>
          </a:xfrm>
        </p:spPr>
        <p:txBody>
          <a:bodyPr/>
          <a:lstStyle/>
          <a:p>
            <a:pPr eaLnBrk="1" hangingPunct="1"/>
            <a:r>
              <a:rPr lang="sr-Latn-CS" smtClean="0"/>
              <a:t>Brzina</a:t>
            </a:r>
            <a:endParaRPr lang="en-US" smtClean="0"/>
          </a:p>
          <a:p>
            <a:pPr eaLnBrk="1" hangingPunct="1"/>
            <a:r>
              <a:rPr lang="sr-Latn-CS" smtClean="0"/>
              <a:t>Manja potrošnja u odnosu na DSP</a:t>
            </a:r>
            <a:endParaRPr lang="en-US" smtClean="0"/>
          </a:p>
          <a:p>
            <a:pPr eaLnBrk="1" hangingPunct="1"/>
            <a:r>
              <a:rPr lang="sr-Latn-CS" smtClean="0"/>
              <a:t>Odnos cena/karakteristike</a:t>
            </a:r>
            <a:endParaRPr lang="en-US" smtClean="0"/>
          </a:p>
          <a:p>
            <a:pPr eaLnBrk="1" hangingPunct="1"/>
            <a:r>
              <a:rPr lang="sr-Latn-CS" smtClean="0"/>
              <a:t>Ogromne mogućnosti prilikom projektovanja</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p>
            <a:fld id="{FAD8E612-3B9E-41B2-9EC5-9D3ADB0D6388}" type="slidenum">
              <a:rPr lang="en-US" smtClean="0">
                <a:cs typeface="Arial" pitchFamily="34" charset="0"/>
              </a:rPr>
              <a:pPr/>
              <a:t>48</a:t>
            </a:fld>
            <a:endParaRPr lang="en-US" smtClean="0">
              <a:cs typeface="Arial" pitchFamily="34" charset="0"/>
            </a:endParaRPr>
          </a:p>
        </p:txBody>
      </p:sp>
      <p:sp>
        <p:nvSpPr>
          <p:cNvPr id="50179" name="Rectangle 2"/>
          <p:cNvSpPr>
            <a:spLocks noGrp="1" noChangeArrowheads="1"/>
          </p:cNvSpPr>
          <p:nvPr>
            <p:ph type="title"/>
          </p:nvPr>
        </p:nvSpPr>
        <p:spPr>
          <a:xfrm>
            <a:off x="304800" y="228600"/>
            <a:ext cx="7924800" cy="914400"/>
          </a:xfrm>
        </p:spPr>
        <p:txBody>
          <a:bodyPr/>
          <a:lstStyle/>
          <a:p>
            <a:pPr eaLnBrk="1" hangingPunct="1"/>
            <a:r>
              <a:rPr lang="en-US" smtClean="0"/>
              <a:t>ASIC- </a:t>
            </a:r>
            <a:r>
              <a:rPr lang="sr-Latn-CS" smtClean="0"/>
              <a:t>Nedostaci</a:t>
            </a:r>
            <a:endParaRPr lang="en-US" smtClean="0"/>
          </a:p>
        </p:txBody>
      </p:sp>
      <p:sp>
        <p:nvSpPr>
          <p:cNvPr id="50180" name="Rectangle 3"/>
          <p:cNvSpPr>
            <a:spLocks noGrp="1" noChangeArrowheads="1"/>
          </p:cNvSpPr>
          <p:nvPr>
            <p:ph type="body" idx="1"/>
          </p:nvPr>
        </p:nvSpPr>
        <p:spPr>
          <a:xfrm>
            <a:off x="381000" y="1371600"/>
            <a:ext cx="8229600" cy="1941513"/>
          </a:xfrm>
        </p:spPr>
        <p:txBody>
          <a:bodyPr/>
          <a:lstStyle/>
          <a:p>
            <a:pPr eaLnBrk="1" hangingPunct="1"/>
            <a:r>
              <a:rPr lang="sr-Latn-CS" smtClean="0"/>
              <a:t>Velika cena razvoja</a:t>
            </a:r>
            <a:endParaRPr lang="en-US" smtClean="0"/>
          </a:p>
          <a:p>
            <a:pPr eaLnBrk="1" hangingPunct="1"/>
            <a:r>
              <a:rPr lang="sr-Latn-CS" smtClean="0"/>
              <a:t>Dugotrajan razvoj</a:t>
            </a:r>
            <a:endParaRPr lang="en-US" smtClean="0"/>
          </a:p>
          <a:p>
            <a:pPr eaLnBrk="1" hangingPunct="1"/>
            <a:r>
              <a:rPr lang="sr-Latn-CS" smtClean="0"/>
              <a:t>Nepromenljivost gotovog proizvoda</a:t>
            </a:r>
            <a:endParaRPr lang="en-US" smtClean="0"/>
          </a:p>
        </p:txBody>
      </p:sp>
      <p:sp>
        <p:nvSpPr>
          <p:cNvPr id="248836" name="AutoShape 4"/>
          <p:cNvSpPr>
            <a:spLocks noChangeArrowheads="1"/>
          </p:cNvSpPr>
          <p:nvPr/>
        </p:nvSpPr>
        <p:spPr bwMode="auto">
          <a:xfrm>
            <a:off x="3886200" y="3581400"/>
            <a:ext cx="457200" cy="914400"/>
          </a:xfrm>
          <a:prstGeom prst="downArrow">
            <a:avLst>
              <a:gd name="adj1" fmla="val 50000"/>
              <a:gd name="adj2" fmla="val 50000"/>
            </a:avLst>
          </a:prstGeom>
          <a:gradFill rotWithShape="0">
            <a:gsLst>
              <a:gs pos="0">
                <a:srgbClr val="C0C0C0"/>
              </a:gs>
              <a:gs pos="100000">
                <a:srgbClr val="FFFFFF"/>
              </a:gs>
            </a:gsLst>
            <a:lin ang="5400000" scaled="1"/>
          </a:gradFill>
          <a:ln w="9525">
            <a:solidFill>
              <a:schemeClr val="tx1"/>
            </a:solidFill>
            <a:miter lim="800000"/>
            <a:headEnd/>
            <a:tailEnd/>
          </a:ln>
        </p:spPr>
        <p:txBody>
          <a:bodyPr wrap="none" anchor="ctr"/>
          <a:lstStyle/>
          <a:p>
            <a:endParaRPr lang="en-US"/>
          </a:p>
        </p:txBody>
      </p:sp>
      <p:sp>
        <p:nvSpPr>
          <p:cNvPr id="248837" name="Oval 5"/>
          <p:cNvSpPr>
            <a:spLocks noChangeArrowheads="1"/>
          </p:cNvSpPr>
          <p:nvPr/>
        </p:nvSpPr>
        <p:spPr bwMode="auto">
          <a:xfrm>
            <a:off x="3048000" y="4572000"/>
            <a:ext cx="2133600" cy="1143000"/>
          </a:xfrm>
          <a:prstGeom prst="ellipse">
            <a:avLst/>
          </a:prstGeom>
          <a:solidFill>
            <a:srgbClr val="C0C0C0"/>
          </a:solidFill>
          <a:ln w="34925">
            <a:solidFill>
              <a:schemeClr val="tx1"/>
            </a:solidFill>
            <a:round/>
            <a:headEnd/>
            <a:tailEnd/>
          </a:ln>
        </p:spPr>
        <p:txBody>
          <a:bodyPr wrap="none" anchor="ctr"/>
          <a:lstStyle/>
          <a:p>
            <a:endParaRPr lang="en-US"/>
          </a:p>
        </p:txBody>
      </p:sp>
      <p:sp>
        <p:nvSpPr>
          <p:cNvPr id="248838" name="Text Box 6"/>
          <p:cNvSpPr txBox="1">
            <a:spLocks noChangeArrowheads="1"/>
          </p:cNvSpPr>
          <p:nvPr/>
        </p:nvSpPr>
        <p:spPr bwMode="auto">
          <a:xfrm>
            <a:off x="3657600" y="4876800"/>
            <a:ext cx="896938" cy="457200"/>
          </a:xfrm>
          <a:prstGeom prst="rect">
            <a:avLst/>
          </a:prstGeom>
          <a:noFill/>
          <a:ln w="9525">
            <a:noFill/>
            <a:miter lim="800000"/>
            <a:headEnd/>
            <a:tailEnd/>
          </a:ln>
        </p:spPr>
        <p:txBody>
          <a:bodyPr wrap="none">
            <a:spAutoFit/>
          </a:bodyPr>
          <a:lstStyle/>
          <a:p>
            <a:pPr eaLnBrk="1" hangingPunct="1"/>
            <a:r>
              <a:rPr lang="en-US" sz="2400">
                <a:solidFill>
                  <a:srgbClr val="993300"/>
                </a:solidFill>
                <a:latin typeface="Tahoma" pitchFamily="34" charset="0"/>
              </a:rPr>
              <a:t>FPGA</a:t>
            </a:r>
          </a:p>
        </p:txBody>
      </p:sp>
      <p:sp>
        <p:nvSpPr>
          <p:cNvPr id="248839" name="Text Box 7"/>
          <p:cNvSpPr txBox="1">
            <a:spLocks noChangeArrowheads="1"/>
          </p:cNvSpPr>
          <p:nvPr/>
        </p:nvSpPr>
        <p:spPr bwMode="auto">
          <a:xfrm>
            <a:off x="4419600" y="3810000"/>
            <a:ext cx="889000" cy="336550"/>
          </a:xfrm>
          <a:prstGeom prst="rect">
            <a:avLst/>
          </a:prstGeom>
          <a:noFill/>
          <a:ln w="9525">
            <a:noFill/>
            <a:miter lim="800000"/>
            <a:headEnd/>
            <a:tailEnd/>
          </a:ln>
        </p:spPr>
        <p:txBody>
          <a:bodyPr wrap="none">
            <a:spAutoFit/>
          </a:bodyPr>
          <a:lstStyle/>
          <a:p>
            <a:pPr eaLnBrk="1" hangingPunct="1"/>
            <a:r>
              <a:rPr lang="sr-Latn-CS" sz="1600">
                <a:latin typeface="Tahoma" pitchFamily="34" charset="0"/>
              </a:rPr>
              <a:t>Rešenje</a:t>
            </a:r>
            <a:endParaRPr lang="en-US" sz="16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8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88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p:bldP spid="248837" grpId="0" animBg="1"/>
      <p:bldP spid="248838" grpId="0"/>
      <p:bldP spid="24883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p>
            <a:fld id="{46E24D42-0149-4D7C-B3DB-321A47A84445}" type="slidenum">
              <a:rPr lang="en-US" smtClean="0">
                <a:cs typeface="Arial" pitchFamily="34" charset="0"/>
              </a:rPr>
              <a:pPr/>
              <a:t>49</a:t>
            </a:fld>
            <a:endParaRPr lang="en-US" smtClean="0">
              <a:cs typeface="Arial" pitchFamily="34" charset="0"/>
            </a:endParaRPr>
          </a:p>
        </p:txBody>
      </p:sp>
      <p:sp>
        <p:nvSpPr>
          <p:cNvPr id="51203" name="Rectangle 2"/>
          <p:cNvSpPr>
            <a:spLocks noGrp="1" noChangeArrowheads="1"/>
          </p:cNvSpPr>
          <p:nvPr>
            <p:ph type="title"/>
          </p:nvPr>
        </p:nvSpPr>
        <p:spPr>
          <a:xfrm>
            <a:off x="304800" y="381000"/>
            <a:ext cx="7924800" cy="795338"/>
          </a:xfrm>
        </p:spPr>
        <p:txBody>
          <a:bodyPr/>
          <a:lstStyle/>
          <a:p>
            <a:pPr eaLnBrk="1" hangingPunct="1"/>
            <a:r>
              <a:rPr lang="sr-Latn-CS" smtClean="0"/>
              <a:t>Šta je</a:t>
            </a:r>
            <a:r>
              <a:rPr lang="en-US" smtClean="0"/>
              <a:t> FPGA</a:t>
            </a:r>
          </a:p>
        </p:txBody>
      </p:sp>
      <p:sp>
        <p:nvSpPr>
          <p:cNvPr id="51204" name="Rectangle 3"/>
          <p:cNvSpPr>
            <a:spLocks noGrp="1" noChangeArrowheads="1"/>
          </p:cNvSpPr>
          <p:nvPr>
            <p:ph type="body" idx="1"/>
          </p:nvPr>
        </p:nvSpPr>
        <p:spPr>
          <a:xfrm>
            <a:off x="457200" y="1371600"/>
            <a:ext cx="7924800" cy="4419600"/>
          </a:xfrm>
        </p:spPr>
        <p:txBody>
          <a:bodyPr/>
          <a:lstStyle/>
          <a:p>
            <a:pPr eaLnBrk="1" hangingPunct="1"/>
            <a:r>
              <a:rPr lang="sr-Latn-CS" dirty="0" smtClean="0"/>
              <a:t>Mreža logičkih kola čije se veze mogu programirati</a:t>
            </a:r>
            <a:endParaRPr lang="en-US" dirty="0" smtClean="0"/>
          </a:p>
          <a:p>
            <a:pPr eaLnBrk="1" hangingPunct="1"/>
            <a:r>
              <a:rPr lang="sr-Latn-CS" dirty="0" smtClean="0"/>
              <a:t>Dugo su korišćeni samo u razvoju (za prototip) </a:t>
            </a:r>
            <a:endParaRPr lang="en-US" dirty="0" smtClean="0"/>
          </a:p>
          <a:p>
            <a:pPr eaLnBrk="1" hangingPunct="1"/>
            <a:r>
              <a:rPr lang="sr-Latn-CS" dirty="0" smtClean="0"/>
              <a:t>Odskora postoji IP za poznate DSP</a:t>
            </a:r>
            <a:endParaRPr lang="en-US" dirty="0" smtClean="0"/>
          </a:p>
          <a:p>
            <a:pPr lvl="1" eaLnBrk="1" hangingPunct="1"/>
            <a:r>
              <a:rPr lang="sr-Latn-CS" dirty="0" smtClean="0"/>
              <a:t>Trenutno:</a:t>
            </a:r>
            <a:r>
              <a:rPr lang="en-US" dirty="0" smtClean="0"/>
              <a:t> DSP + FPGA:</a:t>
            </a:r>
            <a:endParaRPr lang="sr-Latn-CS" dirty="0" smtClean="0"/>
          </a:p>
          <a:p>
            <a:pPr lvl="2" eaLnBrk="1" hangingPunct="1"/>
            <a:r>
              <a:rPr lang="en-US" dirty="0" smtClean="0"/>
              <a:t> ALTERA (</a:t>
            </a:r>
            <a:r>
              <a:rPr lang="en-US" dirty="0" err="1" smtClean="0"/>
              <a:t>Stratex</a:t>
            </a:r>
            <a:r>
              <a:rPr lang="en-US" dirty="0" smtClean="0"/>
              <a:t>) </a:t>
            </a:r>
            <a:endParaRPr lang="sr-Latn-CS" dirty="0" smtClean="0"/>
          </a:p>
          <a:p>
            <a:pPr lvl="2" eaLnBrk="1" hangingPunct="1"/>
            <a:r>
              <a:rPr lang="en-US" dirty="0" smtClean="0"/>
              <a:t> XILINX (</a:t>
            </a:r>
            <a:r>
              <a:rPr lang="en-US" dirty="0" err="1" smtClean="0"/>
              <a:t>Virtex</a:t>
            </a:r>
            <a:r>
              <a:rPr lang="en-US" dirty="0" smtClean="0"/>
              <a:t> 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1"/>
          </p:nvPr>
        </p:nvSpPr>
        <p:spPr>
          <a:noFill/>
        </p:spPr>
        <p:txBody>
          <a:bodyPr/>
          <a:lstStyle/>
          <a:p>
            <a:fld id="{0843F706-1648-414A-82C5-42C644D8F8DB}" type="slidenum">
              <a:rPr lang="en-US" smtClean="0">
                <a:cs typeface="Arial" pitchFamily="34" charset="0"/>
              </a:rPr>
              <a:pPr/>
              <a:t>5</a:t>
            </a:fld>
            <a:endParaRPr lang="en-US" smtClean="0">
              <a:cs typeface="Arial" pitchFamily="34" charset="0"/>
            </a:endParaRPr>
          </a:p>
        </p:txBody>
      </p:sp>
      <p:sp>
        <p:nvSpPr>
          <p:cNvPr id="1028" name="Rectangle 1026"/>
          <p:cNvSpPr>
            <a:spLocks noGrp="1" noChangeArrowheads="1"/>
          </p:cNvSpPr>
          <p:nvPr>
            <p:ph type="title"/>
          </p:nvPr>
        </p:nvSpPr>
        <p:spPr>
          <a:xfrm>
            <a:off x="381000" y="457200"/>
            <a:ext cx="8229600" cy="457200"/>
          </a:xfrm>
        </p:spPr>
        <p:txBody>
          <a:bodyPr/>
          <a:lstStyle/>
          <a:p>
            <a:pPr eaLnBrk="1" hangingPunct="1"/>
            <a:r>
              <a:rPr lang="sr-Latn-CS" sz="4000" smtClean="0"/>
              <a:t>Tipični scenario</a:t>
            </a:r>
            <a:endParaRPr lang="en-US" sz="4000" smtClean="0"/>
          </a:p>
        </p:txBody>
      </p:sp>
      <p:pic>
        <p:nvPicPr>
          <p:cNvPr id="1029" name="Picture 1028" descr="Texas Instruments"/>
          <p:cNvPicPr>
            <a:picLocks noChangeAspect="1" noChangeArrowheads="1"/>
          </p:cNvPicPr>
          <p:nvPr/>
        </p:nvPicPr>
        <p:blipFill>
          <a:blip r:embed="rId4" cstate="print"/>
          <a:srcRect/>
          <a:stretch>
            <a:fillRect/>
          </a:stretch>
        </p:blipFill>
        <p:spPr bwMode="auto">
          <a:xfrm>
            <a:off x="6477000" y="1447800"/>
            <a:ext cx="1600200" cy="379413"/>
          </a:xfrm>
          <a:prstGeom prst="rect">
            <a:avLst/>
          </a:prstGeom>
          <a:noFill/>
          <a:ln w="9525">
            <a:noFill/>
            <a:miter lim="800000"/>
            <a:headEnd/>
            <a:tailEnd/>
          </a:ln>
        </p:spPr>
      </p:pic>
      <p:sp>
        <p:nvSpPr>
          <p:cNvPr id="202757" name="Text Box 1029"/>
          <p:cNvSpPr txBox="1">
            <a:spLocks noChangeArrowheads="1"/>
          </p:cNvSpPr>
          <p:nvPr/>
        </p:nvSpPr>
        <p:spPr bwMode="auto">
          <a:xfrm>
            <a:off x="381000" y="3429000"/>
            <a:ext cx="5945188" cy="336550"/>
          </a:xfrm>
          <a:prstGeom prst="rect">
            <a:avLst/>
          </a:prstGeom>
          <a:noFill/>
          <a:ln w="9525">
            <a:noFill/>
            <a:miter lim="800000"/>
            <a:headEnd/>
            <a:tailEnd/>
          </a:ln>
        </p:spPr>
        <p:txBody>
          <a:bodyPr wrap="none">
            <a:spAutoFit/>
          </a:bodyPr>
          <a:lstStyle/>
          <a:p>
            <a:pPr eaLnBrk="1" hangingPunct="1"/>
            <a:r>
              <a:rPr lang="sr-Latn-CS" sz="1600" b="1">
                <a:solidFill>
                  <a:schemeClr val="hlink"/>
                </a:solidFill>
                <a:latin typeface="Tahoma" pitchFamily="34" charset="0"/>
              </a:rPr>
              <a:t>Korak</a:t>
            </a:r>
            <a:r>
              <a:rPr lang="en-US" sz="1600" b="1">
                <a:solidFill>
                  <a:schemeClr val="hlink"/>
                </a:solidFill>
                <a:latin typeface="Tahoma" pitchFamily="34" charset="0"/>
              </a:rPr>
              <a:t> 1</a:t>
            </a:r>
            <a:r>
              <a:rPr lang="en-US" sz="1600" b="1">
                <a:latin typeface="Tahoma" pitchFamily="34" charset="0"/>
              </a:rPr>
              <a:t>: </a:t>
            </a:r>
            <a:r>
              <a:rPr lang="en-US" sz="1600" b="1"/>
              <a:t>Analog</a:t>
            </a:r>
            <a:r>
              <a:rPr lang="sr-Latn-CS" sz="1600" b="1"/>
              <a:t>ni</a:t>
            </a:r>
            <a:r>
              <a:rPr lang="en-US" sz="1600" b="1"/>
              <a:t> sen</a:t>
            </a:r>
            <a:r>
              <a:rPr lang="sr-Latn-CS" sz="1600" b="1"/>
              <a:t>z</a:t>
            </a:r>
            <a:r>
              <a:rPr lang="en-US" sz="1600" b="1"/>
              <a:t>or </a:t>
            </a:r>
            <a:r>
              <a:rPr lang="sr-Latn-CS" sz="1600" b="1"/>
              <a:t>pretvara signal zvuka u električni</a:t>
            </a:r>
            <a:endParaRPr lang="en-US" sz="1600" b="1"/>
          </a:p>
        </p:txBody>
      </p:sp>
      <p:graphicFrame>
        <p:nvGraphicFramePr>
          <p:cNvPr id="1026" name="Object 1035"/>
          <p:cNvGraphicFramePr>
            <a:graphicFrameLocks noGrp="1" noChangeAspect="1"/>
          </p:cNvGraphicFramePr>
          <p:nvPr>
            <p:ph idx="1"/>
          </p:nvPr>
        </p:nvGraphicFramePr>
        <p:xfrm>
          <a:off x="1447800" y="2286000"/>
          <a:ext cx="5748338" cy="736600"/>
        </p:xfrm>
        <a:graphic>
          <a:graphicData uri="http://schemas.openxmlformats.org/presentationml/2006/ole">
            <p:oleObj spid="_x0000_s1046" name="Photo Editor Photo" r:id="rId5" imgW="5533333" imgH="971686" progId="">
              <p:embed/>
            </p:oleObj>
          </a:graphicData>
        </a:graphic>
      </p:graphicFrame>
      <p:sp>
        <p:nvSpPr>
          <p:cNvPr id="202765" name="Text Box 1037"/>
          <p:cNvSpPr txBox="1">
            <a:spLocks noChangeArrowheads="1"/>
          </p:cNvSpPr>
          <p:nvPr/>
        </p:nvSpPr>
        <p:spPr bwMode="auto">
          <a:xfrm>
            <a:off x="381000" y="3952875"/>
            <a:ext cx="4219575" cy="336550"/>
          </a:xfrm>
          <a:prstGeom prst="rect">
            <a:avLst/>
          </a:prstGeom>
          <a:noFill/>
          <a:ln w="9525">
            <a:noFill/>
            <a:miter lim="800000"/>
            <a:headEnd/>
            <a:tailEnd/>
          </a:ln>
        </p:spPr>
        <p:txBody>
          <a:bodyPr wrap="none">
            <a:spAutoFit/>
          </a:bodyPr>
          <a:lstStyle/>
          <a:p>
            <a:pPr eaLnBrk="1" hangingPunct="1"/>
            <a:r>
              <a:rPr lang="sr-Latn-CS" sz="1600" b="1">
                <a:solidFill>
                  <a:schemeClr val="hlink"/>
                </a:solidFill>
                <a:latin typeface="Tahoma" pitchFamily="34" charset="0"/>
              </a:rPr>
              <a:t>Korak</a:t>
            </a:r>
            <a:r>
              <a:rPr lang="en-US" sz="1600" b="1">
                <a:solidFill>
                  <a:schemeClr val="hlink"/>
                </a:solidFill>
                <a:latin typeface="Tahoma" pitchFamily="34" charset="0"/>
              </a:rPr>
              <a:t> 2</a:t>
            </a:r>
            <a:r>
              <a:rPr lang="en-US" sz="1600" b="1">
                <a:latin typeface="Tahoma" pitchFamily="34" charset="0"/>
              </a:rPr>
              <a:t>: </a:t>
            </a:r>
            <a:r>
              <a:rPr lang="sr-Latn-CS" sz="1600" b="1"/>
              <a:t>Analogno – digitalna konverzija</a:t>
            </a:r>
            <a:r>
              <a:rPr lang="en-US" sz="1600" b="1">
                <a:latin typeface="Tahoma" pitchFamily="34" charset="0"/>
              </a:rPr>
              <a:t> </a:t>
            </a:r>
          </a:p>
        </p:txBody>
      </p:sp>
      <p:sp>
        <p:nvSpPr>
          <p:cNvPr id="202766" name="Text Box 1038"/>
          <p:cNvSpPr txBox="1">
            <a:spLocks noChangeArrowheads="1"/>
          </p:cNvSpPr>
          <p:nvPr/>
        </p:nvSpPr>
        <p:spPr bwMode="auto">
          <a:xfrm>
            <a:off x="381000" y="4419600"/>
            <a:ext cx="8147050" cy="336550"/>
          </a:xfrm>
          <a:prstGeom prst="rect">
            <a:avLst/>
          </a:prstGeom>
          <a:noFill/>
          <a:ln w="9525">
            <a:noFill/>
            <a:miter lim="800000"/>
            <a:headEnd/>
            <a:tailEnd/>
          </a:ln>
        </p:spPr>
        <p:txBody>
          <a:bodyPr wrap="none">
            <a:spAutoFit/>
          </a:bodyPr>
          <a:lstStyle/>
          <a:p>
            <a:pPr eaLnBrk="1" hangingPunct="1"/>
            <a:r>
              <a:rPr lang="sr-Latn-CS" sz="1600" b="1">
                <a:solidFill>
                  <a:schemeClr val="hlink"/>
                </a:solidFill>
                <a:latin typeface="Tahoma" pitchFamily="34" charset="0"/>
              </a:rPr>
              <a:t>Korak</a:t>
            </a:r>
            <a:r>
              <a:rPr lang="en-US" sz="1600" b="1">
                <a:solidFill>
                  <a:schemeClr val="hlink"/>
                </a:solidFill>
                <a:latin typeface="Tahoma" pitchFamily="34" charset="0"/>
              </a:rPr>
              <a:t> 3</a:t>
            </a:r>
            <a:r>
              <a:rPr lang="en-US" sz="1600" b="1">
                <a:latin typeface="Tahoma" pitchFamily="34" charset="0"/>
              </a:rPr>
              <a:t>: </a:t>
            </a:r>
            <a:r>
              <a:rPr lang="en-US" sz="1600" b="1"/>
              <a:t>DSP </a:t>
            </a:r>
            <a:r>
              <a:rPr lang="sr-Latn-CS" sz="1600" b="1"/>
              <a:t>obrađuje digitalni dignal</a:t>
            </a:r>
            <a:r>
              <a:rPr lang="en-US" sz="1600" b="1"/>
              <a:t> (</a:t>
            </a:r>
            <a:r>
              <a:rPr lang="sr-Latn-CS" sz="1600" b="1"/>
              <a:t>recimo, kompresija, potiskivanje šuma ...</a:t>
            </a:r>
            <a:r>
              <a:rPr lang="en-US" sz="1600" b="1"/>
              <a:t>)</a:t>
            </a:r>
            <a:r>
              <a:rPr lang="en-US" sz="1600" b="1">
                <a:latin typeface="Tahoma" pitchFamily="34" charset="0"/>
              </a:rPr>
              <a:t> </a:t>
            </a:r>
          </a:p>
        </p:txBody>
      </p:sp>
      <p:sp>
        <p:nvSpPr>
          <p:cNvPr id="202767" name="Text Box 1039"/>
          <p:cNvSpPr txBox="1">
            <a:spLocks noChangeArrowheads="1"/>
          </p:cNvSpPr>
          <p:nvPr/>
        </p:nvSpPr>
        <p:spPr bwMode="auto">
          <a:xfrm>
            <a:off x="381000" y="4953000"/>
            <a:ext cx="3989388" cy="336550"/>
          </a:xfrm>
          <a:prstGeom prst="rect">
            <a:avLst/>
          </a:prstGeom>
          <a:noFill/>
          <a:ln w="9525">
            <a:noFill/>
            <a:miter lim="800000"/>
            <a:headEnd/>
            <a:tailEnd/>
          </a:ln>
        </p:spPr>
        <p:txBody>
          <a:bodyPr wrap="none">
            <a:spAutoFit/>
          </a:bodyPr>
          <a:lstStyle/>
          <a:p>
            <a:pPr eaLnBrk="1" hangingPunct="1"/>
            <a:r>
              <a:rPr lang="sr-Latn-CS" sz="1600" b="1">
                <a:solidFill>
                  <a:schemeClr val="hlink"/>
                </a:solidFill>
                <a:latin typeface="Tahoma" pitchFamily="34" charset="0"/>
              </a:rPr>
              <a:t>Korak</a:t>
            </a:r>
            <a:r>
              <a:rPr lang="en-US" sz="1600" b="1">
                <a:solidFill>
                  <a:schemeClr val="hlink"/>
                </a:solidFill>
                <a:latin typeface="Tahoma" pitchFamily="34" charset="0"/>
              </a:rPr>
              <a:t> 4</a:t>
            </a:r>
            <a:r>
              <a:rPr lang="en-US" sz="1600" b="1">
                <a:latin typeface="Tahoma" pitchFamily="34" charset="0"/>
              </a:rPr>
              <a:t>: </a:t>
            </a:r>
            <a:r>
              <a:rPr lang="sr-Latn-CS" sz="1600" b="1"/>
              <a:t>Digitalno-analogna konverzija</a:t>
            </a:r>
            <a:endParaRPr lang="en-US" sz="1600" b="1"/>
          </a:p>
        </p:txBody>
      </p:sp>
      <p:sp>
        <p:nvSpPr>
          <p:cNvPr id="10" name="Rectangle 9"/>
          <p:cNvSpPr>
            <a:spLocks noChangeArrowheads="1"/>
          </p:cNvSpPr>
          <p:nvPr/>
        </p:nvSpPr>
        <p:spPr bwMode="auto">
          <a:xfrm>
            <a:off x="5257800" y="2133600"/>
            <a:ext cx="1981200" cy="990600"/>
          </a:xfrm>
          <a:prstGeom prst="rect">
            <a:avLst/>
          </a:prstGeom>
          <a:solidFill>
            <a:schemeClr val="bg1"/>
          </a:solidFill>
          <a:ln w="9525" algn="ctr">
            <a:noFill/>
            <a:round/>
            <a:headEnd/>
            <a:tailEnd/>
          </a:ln>
        </p:spPr>
        <p:txBody>
          <a:bodyPr/>
          <a:lstStyle/>
          <a:p>
            <a:endParaRPr lang="en-US"/>
          </a:p>
        </p:txBody>
      </p:sp>
      <p:sp>
        <p:nvSpPr>
          <p:cNvPr id="11" name="Rectangle 10"/>
          <p:cNvSpPr>
            <a:spLocks noChangeArrowheads="1"/>
          </p:cNvSpPr>
          <p:nvPr/>
        </p:nvSpPr>
        <p:spPr bwMode="auto">
          <a:xfrm>
            <a:off x="2743200" y="2133600"/>
            <a:ext cx="1371600" cy="990600"/>
          </a:xfrm>
          <a:prstGeom prst="rect">
            <a:avLst/>
          </a:prstGeom>
          <a:solidFill>
            <a:schemeClr val="bg1"/>
          </a:solidFill>
          <a:ln w="9525" algn="ctr">
            <a:noFill/>
            <a:round/>
            <a:headEnd/>
            <a:tailEnd/>
          </a:ln>
        </p:spPr>
        <p:txBody>
          <a:bodyPr/>
          <a:lstStyle/>
          <a:p>
            <a:endParaRPr lang="en-US"/>
          </a:p>
        </p:txBody>
      </p:sp>
      <p:sp>
        <p:nvSpPr>
          <p:cNvPr id="12" name="Rectangle 11"/>
          <p:cNvSpPr>
            <a:spLocks noChangeArrowheads="1"/>
          </p:cNvSpPr>
          <p:nvPr/>
        </p:nvSpPr>
        <p:spPr bwMode="auto">
          <a:xfrm>
            <a:off x="4038600" y="2057400"/>
            <a:ext cx="1219200" cy="9906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276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276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276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P spid="202765" grpId="0"/>
      <p:bldP spid="202766" grpId="0"/>
      <p:bldP spid="202767" grpId="0"/>
      <p:bldP spid="10" grpId="0" animBg="1"/>
      <p:bldP spid="10" grpId="1" animBg="1"/>
      <p:bldP spid="11" grpId="0" animBg="1"/>
      <p:bldP spid="11" grpId="1" animBg="1"/>
      <p:bldP spid="12" grpId="0" animBg="1"/>
      <p:bldP spid="12"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412C017D-9765-41FF-80A7-5A75F3DEE75E}" type="slidenum">
              <a:rPr lang="en-US" smtClean="0">
                <a:cs typeface="Arial" pitchFamily="34" charset="0"/>
              </a:rPr>
              <a:pPr/>
              <a:t>50</a:t>
            </a:fld>
            <a:endParaRPr lang="en-US" smtClean="0">
              <a:cs typeface="Arial" pitchFamily="34" charset="0"/>
            </a:endParaRPr>
          </a:p>
        </p:txBody>
      </p:sp>
      <p:sp>
        <p:nvSpPr>
          <p:cNvPr id="52227" name="Rectangle 2"/>
          <p:cNvSpPr>
            <a:spLocks noGrp="1" noChangeArrowheads="1"/>
          </p:cNvSpPr>
          <p:nvPr>
            <p:ph type="title"/>
          </p:nvPr>
        </p:nvSpPr>
        <p:spPr>
          <a:xfrm>
            <a:off x="304800" y="304800"/>
            <a:ext cx="7924800" cy="914400"/>
          </a:xfrm>
        </p:spPr>
        <p:txBody>
          <a:bodyPr/>
          <a:lstStyle/>
          <a:p>
            <a:pPr eaLnBrk="1" hangingPunct="1"/>
            <a:r>
              <a:rPr lang="en-US" smtClean="0"/>
              <a:t>FPGA – </a:t>
            </a:r>
            <a:r>
              <a:rPr lang="sr-Latn-CS" smtClean="0"/>
              <a:t>Dobre strane</a:t>
            </a:r>
            <a:endParaRPr lang="en-US" smtClean="0"/>
          </a:p>
        </p:txBody>
      </p:sp>
      <p:sp>
        <p:nvSpPr>
          <p:cNvPr id="52228" name="Rectangle 3"/>
          <p:cNvSpPr>
            <a:spLocks noGrp="1" noChangeArrowheads="1"/>
          </p:cNvSpPr>
          <p:nvPr>
            <p:ph type="body" idx="1"/>
          </p:nvPr>
        </p:nvSpPr>
        <p:spPr>
          <a:xfrm>
            <a:off x="457200" y="1371600"/>
            <a:ext cx="7924800" cy="4419600"/>
          </a:xfrm>
        </p:spPr>
        <p:txBody>
          <a:bodyPr/>
          <a:lstStyle/>
          <a:p>
            <a:pPr eaLnBrk="1" hangingPunct="1"/>
            <a:r>
              <a:rPr lang="sr-Latn-CS" smtClean="0"/>
              <a:t>Fleksibilniji u odnosu na</a:t>
            </a:r>
            <a:r>
              <a:rPr lang="en-US" smtClean="0"/>
              <a:t> ASIC</a:t>
            </a:r>
          </a:p>
          <a:p>
            <a:pPr eaLnBrk="1" hangingPunct="1"/>
            <a:r>
              <a:rPr lang="sr-Latn-CS" smtClean="0"/>
              <a:t>Za neke primene, veliki dobitak na brzini u odnosu na DSP</a:t>
            </a:r>
            <a:endParaRPr lang="en-US" smtClean="0"/>
          </a:p>
          <a:p>
            <a:pPr eaLnBrk="1" hangingPunct="1"/>
            <a:r>
              <a:rPr lang="sr-Latn-CS" smtClean="0"/>
              <a:t>Isti hardver se može ponovo koristiti u drugim primenama</a:t>
            </a: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3AF2ABC9-0570-4960-A179-519A6EEA07B9}" type="slidenum">
              <a:rPr lang="en-US" smtClean="0">
                <a:cs typeface="Arial" pitchFamily="34" charset="0"/>
              </a:rPr>
              <a:pPr/>
              <a:t>51</a:t>
            </a:fld>
            <a:endParaRPr lang="en-US" smtClean="0">
              <a:cs typeface="Arial" pitchFamily="34" charset="0"/>
            </a:endParaRPr>
          </a:p>
        </p:txBody>
      </p:sp>
      <p:sp>
        <p:nvSpPr>
          <p:cNvPr id="53251" name="Rectangle 2"/>
          <p:cNvSpPr>
            <a:spLocks noGrp="1" noChangeArrowheads="1"/>
          </p:cNvSpPr>
          <p:nvPr>
            <p:ph type="title"/>
          </p:nvPr>
        </p:nvSpPr>
        <p:spPr>
          <a:xfrm>
            <a:off x="381000" y="304800"/>
            <a:ext cx="7924800" cy="914400"/>
          </a:xfrm>
        </p:spPr>
        <p:txBody>
          <a:bodyPr/>
          <a:lstStyle/>
          <a:p>
            <a:pPr eaLnBrk="1" hangingPunct="1"/>
            <a:r>
              <a:rPr lang="en-US" smtClean="0"/>
              <a:t>FPGA - </a:t>
            </a:r>
            <a:r>
              <a:rPr lang="sr-Latn-CS" smtClean="0"/>
              <a:t>Nedostaci</a:t>
            </a:r>
            <a:endParaRPr lang="en-US" smtClean="0"/>
          </a:p>
        </p:txBody>
      </p:sp>
      <p:sp>
        <p:nvSpPr>
          <p:cNvPr id="53252" name="Rectangle 3"/>
          <p:cNvSpPr>
            <a:spLocks noGrp="1" noChangeArrowheads="1"/>
          </p:cNvSpPr>
          <p:nvPr>
            <p:ph type="body" idx="1"/>
          </p:nvPr>
        </p:nvSpPr>
        <p:spPr>
          <a:xfrm>
            <a:off x="457200" y="2401888"/>
            <a:ext cx="8229600" cy="3465512"/>
          </a:xfrm>
        </p:spPr>
        <p:txBody>
          <a:bodyPr/>
          <a:lstStyle/>
          <a:p>
            <a:pPr eaLnBrk="1" hangingPunct="1"/>
            <a:r>
              <a:rPr lang="sr-Latn-CS" smtClean="0"/>
              <a:t>Ponovo spor razvoj</a:t>
            </a:r>
            <a:endParaRPr lang="en-US" smtClean="0"/>
          </a:p>
          <a:p>
            <a:pPr eaLnBrk="1" hangingPunct="1"/>
            <a:r>
              <a:rPr lang="sr-Latn-CS" smtClean="0"/>
              <a:t>Visoka cena u odnosu na</a:t>
            </a:r>
            <a:r>
              <a:rPr lang="en-US" smtClean="0"/>
              <a:t> DSP</a:t>
            </a:r>
          </a:p>
          <a:p>
            <a:pPr eaLnBrk="1" hangingPunct="1"/>
            <a:r>
              <a:rPr lang="sr-Latn-CS" smtClean="0"/>
              <a:t>Veća potrošnja u odnosu na DSP</a:t>
            </a:r>
            <a:endParaRPr lang="en-US" smtClean="0"/>
          </a:p>
          <a:p>
            <a:pPr eaLnBrk="1" hangingPunct="1"/>
            <a:r>
              <a:rPr lang="sr-Latn-CS" smtClean="0"/>
              <a:t>Dugo vreme do pojave proizvoda na tržištu u odnosu na </a:t>
            </a:r>
            <a:r>
              <a:rPr lang="en-US" smtClean="0"/>
              <a:t>DSP</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8FAFEF7C-2A13-433B-B2D2-A5FE8989F94F}" type="slidenum">
              <a:rPr lang="en-US" smtClean="0">
                <a:cs typeface="Arial" pitchFamily="34" charset="0"/>
              </a:rPr>
              <a:pPr/>
              <a:t>52</a:t>
            </a:fld>
            <a:endParaRPr lang="en-US" smtClean="0">
              <a:cs typeface="Arial" pitchFamily="34" charset="0"/>
            </a:endParaRPr>
          </a:p>
        </p:txBody>
      </p:sp>
      <p:sp>
        <p:nvSpPr>
          <p:cNvPr id="54275" name="Rectangle 2"/>
          <p:cNvSpPr>
            <a:spLocks noGrp="1" noChangeArrowheads="1"/>
          </p:cNvSpPr>
          <p:nvPr>
            <p:ph type="title"/>
          </p:nvPr>
        </p:nvSpPr>
        <p:spPr>
          <a:xfrm>
            <a:off x="304800" y="228600"/>
            <a:ext cx="7924800" cy="914400"/>
          </a:xfrm>
        </p:spPr>
        <p:txBody>
          <a:bodyPr/>
          <a:lstStyle/>
          <a:p>
            <a:pPr eaLnBrk="1" hangingPunct="1"/>
            <a:r>
              <a:rPr lang="sr-Latn-CS" smtClean="0"/>
              <a:t>A gde je naš </a:t>
            </a:r>
            <a:r>
              <a:rPr lang="en-US" smtClean="0"/>
              <a:t>DSP?</a:t>
            </a:r>
            <a:r>
              <a:rPr lang="sr-Latn-CS" smtClean="0"/>
              <a:t> </a:t>
            </a:r>
            <a:endParaRPr lang="en-US" smtClean="0"/>
          </a:p>
        </p:txBody>
      </p:sp>
      <p:sp>
        <p:nvSpPr>
          <p:cNvPr id="253955" name="Rectangle 3"/>
          <p:cNvSpPr>
            <a:spLocks noGrp="1" noChangeArrowheads="1"/>
          </p:cNvSpPr>
          <p:nvPr>
            <p:ph type="body" idx="1"/>
          </p:nvPr>
        </p:nvSpPr>
        <p:spPr>
          <a:xfrm>
            <a:off x="381000" y="1447800"/>
            <a:ext cx="8229600" cy="3465513"/>
          </a:xfrm>
        </p:spPr>
        <p:txBody>
          <a:bodyPr/>
          <a:lstStyle/>
          <a:p>
            <a:pPr eaLnBrk="1" hangingPunct="1"/>
            <a:r>
              <a:rPr lang="sr-Latn-CS" smtClean="0"/>
              <a:t>Mnoge primene se teško mogu realizovati pomoću</a:t>
            </a:r>
            <a:r>
              <a:rPr lang="en-US" smtClean="0"/>
              <a:t> FPGA</a:t>
            </a:r>
          </a:p>
          <a:p>
            <a:pPr lvl="1" eaLnBrk="1" hangingPunct="1"/>
            <a:r>
              <a:rPr lang="sr-Latn-CS" sz="2400" smtClean="0"/>
              <a:t>Paralelizam je često vrlo ograničen samom primenom</a:t>
            </a:r>
            <a:endParaRPr lang="en-US" sz="2400" smtClean="0"/>
          </a:p>
          <a:p>
            <a:pPr lvl="1" eaLnBrk="1" hangingPunct="1"/>
            <a:r>
              <a:rPr lang="sr-Latn-CS" sz="2400" smtClean="0"/>
              <a:t>Brzina nije uvek jedini faktor o kome treba voditi računa</a:t>
            </a:r>
            <a:endParaRPr lang="en-US" sz="2400" smtClean="0"/>
          </a:p>
          <a:p>
            <a:pPr eaLnBrk="1" hangingPunct="1"/>
            <a:r>
              <a:rPr lang="en-US" smtClean="0"/>
              <a:t>FPGA </a:t>
            </a:r>
            <a:r>
              <a:rPr lang="sr-Latn-CS" smtClean="0"/>
              <a:t>su još uvek preskupi za proizvode masovne proizvodnje </a:t>
            </a:r>
            <a:r>
              <a:rPr lang="sr-Latn-CS" sz="2800" smtClean="0"/>
              <a:t>(npr. mob. telefoni)</a:t>
            </a:r>
            <a:endParaRPr lang="en-US" sz="2800" smtClean="0"/>
          </a:p>
          <a:p>
            <a:pPr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4D6F5CEA-8732-4DBB-985F-6A0FE894D46D}" type="slidenum">
              <a:rPr lang="en-US" smtClean="0">
                <a:cs typeface="Arial" pitchFamily="34" charset="0"/>
              </a:rPr>
              <a:pPr/>
              <a:t>53</a:t>
            </a:fld>
            <a:endParaRPr lang="en-US" smtClean="0">
              <a:cs typeface="Arial" pitchFamily="34" charset="0"/>
            </a:endParaRPr>
          </a:p>
        </p:txBody>
      </p:sp>
      <p:sp>
        <p:nvSpPr>
          <p:cNvPr id="55299" name="Rectangle 2"/>
          <p:cNvSpPr>
            <a:spLocks noGrp="1" noChangeArrowheads="1"/>
          </p:cNvSpPr>
          <p:nvPr>
            <p:ph type="title"/>
          </p:nvPr>
        </p:nvSpPr>
        <p:spPr>
          <a:xfrm>
            <a:off x="304800" y="381000"/>
            <a:ext cx="7924800" cy="685800"/>
          </a:xfrm>
        </p:spPr>
        <p:txBody>
          <a:bodyPr/>
          <a:lstStyle/>
          <a:p>
            <a:pPr eaLnBrk="1" hangingPunct="1"/>
            <a:r>
              <a:rPr lang="sr-Latn-CS" smtClean="0"/>
              <a:t>A gde je naš </a:t>
            </a:r>
            <a:r>
              <a:rPr lang="en-US" smtClean="0"/>
              <a:t>DSP?</a:t>
            </a:r>
          </a:p>
        </p:txBody>
      </p:sp>
      <p:sp>
        <p:nvSpPr>
          <p:cNvPr id="55300" name="Rectangle 3"/>
          <p:cNvSpPr>
            <a:spLocks noGrp="1" noChangeArrowheads="1"/>
          </p:cNvSpPr>
          <p:nvPr>
            <p:ph type="body" idx="1"/>
          </p:nvPr>
        </p:nvSpPr>
        <p:spPr>
          <a:xfrm>
            <a:off x="228600" y="1219200"/>
            <a:ext cx="7924800" cy="685800"/>
          </a:xfrm>
        </p:spPr>
        <p:txBody>
          <a:bodyPr/>
          <a:lstStyle/>
          <a:p>
            <a:pPr eaLnBrk="1" hangingPunct="1"/>
            <a:r>
              <a:rPr lang="sr-Latn-CS" sz="2800" smtClean="0"/>
              <a:t>Poređenje</a:t>
            </a:r>
            <a:r>
              <a:rPr lang="en-US" sz="2800" smtClean="0"/>
              <a:t>: DSP, FPGA, ASIC</a:t>
            </a:r>
            <a:r>
              <a:rPr lang="sr-Latn-CS" sz="2800" baseline="30000" smtClean="0">
                <a:solidFill>
                  <a:schemeClr val="hlink"/>
                </a:solidFill>
              </a:rPr>
              <a:t>*</a:t>
            </a:r>
            <a:endParaRPr lang="en-US" sz="2800" baseline="30000" smtClean="0">
              <a:solidFill>
                <a:schemeClr val="hlink"/>
              </a:solidFill>
            </a:endParaRPr>
          </a:p>
        </p:txBody>
      </p:sp>
      <p:sp>
        <p:nvSpPr>
          <p:cNvPr id="55301" name="Text Box 5"/>
          <p:cNvSpPr txBox="1">
            <a:spLocks noChangeArrowheads="1"/>
          </p:cNvSpPr>
          <p:nvPr/>
        </p:nvSpPr>
        <p:spPr bwMode="auto">
          <a:xfrm>
            <a:off x="533400" y="2590800"/>
            <a:ext cx="3271838" cy="19208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600" b="1" dirty="0">
                <a:latin typeface="Tahoma" pitchFamily="34" charset="0"/>
              </a:rPr>
              <a:t> </a:t>
            </a:r>
            <a:r>
              <a:rPr lang="en-US" sz="2000" b="1" dirty="0">
                <a:latin typeface="Tahoma" pitchFamily="34" charset="0"/>
              </a:rPr>
              <a:t>DSP</a:t>
            </a:r>
          </a:p>
          <a:p>
            <a:pPr eaLnBrk="1" hangingPunct="1">
              <a:buFont typeface="Wingdings" pitchFamily="2" charset="2"/>
              <a:buChar char="§"/>
            </a:pPr>
            <a:r>
              <a:rPr lang="sr-Latn-CS" sz="2000" dirty="0">
                <a:latin typeface="Tahoma" pitchFamily="34" charset="0"/>
              </a:rPr>
              <a:t> do</a:t>
            </a:r>
            <a:r>
              <a:rPr lang="en-US" sz="2000" dirty="0">
                <a:latin typeface="Tahoma" pitchFamily="34" charset="0"/>
              </a:rPr>
              <a:t> 10 GO</a:t>
            </a:r>
            <a:r>
              <a:rPr lang="sr-Latn-CS" sz="2000" dirty="0">
                <a:latin typeface="Tahoma" pitchFamily="34" charset="0"/>
              </a:rPr>
              <a:t>p</a:t>
            </a:r>
            <a:r>
              <a:rPr lang="en-US" sz="2000" dirty="0">
                <a:latin typeface="Tahoma" pitchFamily="34" charset="0"/>
              </a:rPr>
              <a:t>S </a:t>
            </a:r>
            <a:r>
              <a:rPr lang="sr-Latn-CS" sz="2000" dirty="0">
                <a:latin typeface="Tahoma" pitchFamily="34" charset="0"/>
              </a:rPr>
              <a:t>maksimalno</a:t>
            </a:r>
            <a:r>
              <a:rPr lang="en-US" sz="2000" dirty="0">
                <a:latin typeface="Tahoma" pitchFamily="34" charset="0"/>
              </a:rPr>
              <a:t> </a:t>
            </a:r>
            <a:endParaRPr lang="sr-Latn-CS" sz="2000" dirty="0">
              <a:latin typeface="Tahoma" pitchFamily="34" charset="0"/>
            </a:endParaRPr>
          </a:p>
          <a:p>
            <a:pPr eaLnBrk="1" hangingPunct="1">
              <a:buFont typeface="Wingdings" pitchFamily="2" charset="2"/>
              <a:buChar char="§"/>
            </a:pPr>
            <a:r>
              <a:rPr lang="sr-Latn-CS" sz="2000" dirty="0">
                <a:latin typeface="Tahoma" pitchFamily="34" charset="0"/>
              </a:rPr>
              <a:t> </a:t>
            </a:r>
            <a:r>
              <a:rPr lang="en-US" sz="2000" dirty="0">
                <a:latin typeface="Tahoma" pitchFamily="34" charset="0"/>
              </a:rPr>
              <a:t>&lt; 10 MO</a:t>
            </a:r>
            <a:r>
              <a:rPr lang="sr-Latn-CS" sz="2000" dirty="0">
                <a:latin typeface="Tahoma" pitchFamily="34" charset="0"/>
              </a:rPr>
              <a:t>p</a:t>
            </a:r>
            <a:r>
              <a:rPr lang="en-US" sz="2000" dirty="0">
                <a:latin typeface="Tahoma" pitchFamily="34" charset="0"/>
              </a:rPr>
              <a:t>S/</a:t>
            </a:r>
            <a:r>
              <a:rPr lang="en-US" sz="2000" dirty="0" err="1">
                <a:latin typeface="Tahoma" pitchFamily="34" charset="0"/>
              </a:rPr>
              <a:t>mW</a:t>
            </a:r>
            <a:endParaRPr lang="en-US" sz="2000" dirty="0">
              <a:latin typeface="Tahoma" pitchFamily="34" charset="0"/>
            </a:endParaRPr>
          </a:p>
          <a:p>
            <a:pPr eaLnBrk="1" hangingPunct="1">
              <a:buFont typeface="Wingdings" pitchFamily="2" charset="2"/>
              <a:buChar char="§"/>
            </a:pPr>
            <a:r>
              <a:rPr lang="en-US" sz="2000" dirty="0">
                <a:latin typeface="Tahoma" pitchFamily="34" charset="0"/>
              </a:rPr>
              <a:t> ~0.1 GO</a:t>
            </a:r>
            <a:r>
              <a:rPr lang="sr-Latn-CS" sz="2000" dirty="0">
                <a:latin typeface="Tahoma" pitchFamily="34" charset="0"/>
              </a:rPr>
              <a:t>p</a:t>
            </a:r>
            <a:r>
              <a:rPr lang="en-US" sz="2000" dirty="0">
                <a:latin typeface="Tahoma" pitchFamily="34" charset="0"/>
              </a:rPr>
              <a:t>S/$</a:t>
            </a:r>
          </a:p>
          <a:p>
            <a:pPr eaLnBrk="1" hangingPunct="1">
              <a:buFont typeface="Wingdings" pitchFamily="2" charset="2"/>
              <a:buChar char="§"/>
            </a:pPr>
            <a:r>
              <a:rPr lang="sr-Latn-CS" sz="2000" dirty="0">
                <a:latin typeface="Tahoma" pitchFamily="34" charset="0"/>
              </a:rPr>
              <a:t> </a:t>
            </a:r>
            <a:r>
              <a:rPr lang="en-US" sz="2000" dirty="0">
                <a:latin typeface="Tahoma" pitchFamily="34" charset="0"/>
              </a:rPr>
              <a:t>1 M $ </a:t>
            </a:r>
            <a:r>
              <a:rPr lang="sr-Latn-CS" sz="2000" dirty="0">
                <a:latin typeface="Tahoma" pitchFamily="34" charset="0"/>
              </a:rPr>
              <a:t>cena programiranja</a:t>
            </a:r>
            <a:endParaRPr lang="en-US" sz="2000" dirty="0">
              <a:latin typeface="Tahoma" pitchFamily="34" charset="0"/>
            </a:endParaRPr>
          </a:p>
          <a:p>
            <a:pPr eaLnBrk="1" hangingPunct="1">
              <a:buFont typeface="Wingdings" pitchFamily="2" charset="2"/>
              <a:buChar char="§"/>
            </a:pPr>
            <a:r>
              <a:rPr lang="en-US" sz="2000" dirty="0">
                <a:latin typeface="Tahoma" pitchFamily="34" charset="0"/>
              </a:rPr>
              <a:t> </a:t>
            </a:r>
            <a:r>
              <a:rPr lang="sr-Latn-CS" sz="2000" dirty="0">
                <a:latin typeface="Tahoma" pitchFamily="34" charset="0"/>
              </a:rPr>
              <a:t>Programabilni</a:t>
            </a:r>
            <a:endParaRPr lang="en-US" sz="2000" dirty="0">
              <a:latin typeface="Tahoma" pitchFamily="34" charset="0"/>
            </a:endParaRPr>
          </a:p>
        </p:txBody>
      </p:sp>
      <p:sp>
        <p:nvSpPr>
          <p:cNvPr id="458758" name="Text Box 6"/>
          <p:cNvSpPr txBox="1">
            <a:spLocks noChangeArrowheads="1"/>
          </p:cNvSpPr>
          <p:nvPr/>
        </p:nvSpPr>
        <p:spPr bwMode="auto">
          <a:xfrm>
            <a:off x="4572000" y="1676400"/>
            <a:ext cx="3440113" cy="19208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600" b="1">
                <a:latin typeface="Tahoma" pitchFamily="34" charset="0"/>
              </a:rPr>
              <a:t> </a:t>
            </a:r>
            <a:r>
              <a:rPr lang="en-US" sz="2000" b="1">
                <a:latin typeface="Tahoma" pitchFamily="34" charset="0"/>
              </a:rPr>
              <a:t>ASIC</a:t>
            </a:r>
          </a:p>
          <a:p>
            <a:pPr eaLnBrk="1" hangingPunct="1">
              <a:buFont typeface="Wingdings" pitchFamily="2" charset="2"/>
              <a:buChar char="§"/>
            </a:pPr>
            <a:r>
              <a:rPr lang="en-US" sz="2000">
                <a:latin typeface="Tahoma" pitchFamily="34" charset="0"/>
              </a:rPr>
              <a:t> </a:t>
            </a:r>
            <a:r>
              <a:rPr lang="sr-Latn-CS" sz="2000">
                <a:latin typeface="Tahoma" pitchFamily="34" charset="0"/>
              </a:rPr>
              <a:t>Do</a:t>
            </a:r>
            <a:r>
              <a:rPr lang="en-US" sz="2000">
                <a:latin typeface="Tahoma" pitchFamily="34" charset="0"/>
              </a:rPr>
              <a:t> 1000 GO</a:t>
            </a:r>
            <a:r>
              <a:rPr lang="sr-Latn-CS" sz="2000">
                <a:latin typeface="Tahoma" pitchFamily="34" charset="0"/>
              </a:rPr>
              <a:t>p</a:t>
            </a:r>
            <a:r>
              <a:rPr lang="en-US" sz="2000">
                <a:latin typeface="Tahoma" pitchFamily="34" charset="0"/>
              </a:rPr>
              <a:t>S </a:t>
            </a:r>
            <a:r>
              <a:rPr lang="sr-Latn-CS" sz="2000">
                <a:latin typeface="Tahoma" pitchFamily="34" charset="0"/>
              </a:rPr>
              <a:t>maksimalno</a:t>
            </a:r>
            <a:endParaRPr lang="en-US" sz="2000">
              <a:latin typeface="Tahoma" pitchFamily="34" charset="0"/>
            </a:endParaRPr>
          </a:p>
          <a:p>
            <a:pPr eaLnBrk="1" hangingPunct="1">
              <a:buFont typeface="Wingdings" pitchFamily="2" charset="2"/>
              <a:buChar char="§"/>
            </a:pPr>
            <a:r>
              <a:rPr lang="en-US" sz="2000">
                <a:latin typeface="Tahoma" pitchFamily="34" charset="0"/>
              </a:rPr>
              <a:t> 50-200 MO</a:t>
            </a:r>
            <a:r>
              <a:rPr lang="sr-Latn-CS" sz="2000">
                <a:latin typeface="Tahoma" pitchFamily="34" charset="0"/>
              </a:rPr>
              <a:t>p</a:t>
            </a:r>
            <a:r>
              <a:rPr lang="en-US" sz="2000">
                <a:latin typeface="Tahoma" pitchFamily="34" charset="0"/>
              </a:rPr>
              <a:t>S/mW</a:t>
            </a:r>
          </a:p>
          <a:p>
            <a:pPr eaLnBrk="1" hangingPunct="1">
              <a:buFont typeface="Wingdings" pitchFamily="2" charset="2"/>
              <a:buChar char="§"/>
            </a:pPr>
            <a:r>
              <a:rPr lang="en-US" sz="2000">
                <a:latin typeface="Tahoma" pitchFamily="34" charset="0"/>
              </a:rPr>
              <a:t> 2-10 GO</a:t>
            </a:r>
            <a:r>
              <a:rPr lang="sr-Latn-CS" sz="2000">
                <a:latin typeface="Tahoma" pitchFamily="34" charset="0"/>
              </a:rPr>
              <a:t>p</a:t>
            </a:r>
            <a:r>
              <a:rPr lang="en-US" sz="2000">
                <a:latin typeface="Tahoma" pitchFamily="34" charset="0"/>
              </a:rPr>
              <a:t>S/$</a:t>
            </a:r>
          </a:p>
          <a:p>
            <a:pPr eaLnBrk="1" hangingPunct="1">
              <a:buFont typeface="Wingdings" pitchFamily="2" charset="2"/>
              <a:buChar char="§"/>
            </a:pPr>
            <a:r>
              <a:rPr lang="en-US" sz="2000">
                <a:latin typeface="Tahoma" pitchFamily="34" charset="0"/>
              </a:rPr>
              <a:t> 10M-15M $ </a:t>
            </a:r>
            <a:r>
              <a:rPr lang="sr-Latn-CS" sz="2000">
                <a:latin typeface="Tahoma" pitchFamily="34" charset="0"/>
              </a:rPr>
              <a:t>cena razvoja</a:t>
            </a:r>
            <a:endParaRPr lang="en-US" sz="2000">
              <a:latin typeface="Tahoma" pitchFamily="34" charset="0"/>
            </a:endParaRPr>
          </a:p>
          <a:p>
            <a:pPr eaLnBrk="1" hangingPunct="1">
              <a:buFont typeface="Wingdings" pitchFamily="2" charset="2"/>
              <a:buChar char="§"/>
            </a:pPr>
            <a:r>
              <a:rPr lang="sr-Latn-CS" sz="2000">
                <a:latin typeface="Tahoma" pitchFamily="34" charset="0"/>
              </a:rPr>
              <a:t> Nepromenljivi</a:t>
            </a:r>
            <a:endParaRPr lang="en-US" sz="2000">
              <a:latin typeface="Tahoma" pitchFamily="34" charset="0"/>
            </a:endParaRPr>
          </a:p>
        </p:txBody>
      </p:sp>
      <p:sp>
        <p:nvSpPr>
          <p:cNvPr id="458759" name="Text Box 7"/>
          <p:cNvSpPr txBox="1">
            <a:spLocks noChangeArrowheads="1"/>
          </p:cNvSpPr>
          <p:nvPr/>
        </p:nvSpPr>
        <p:spPr bwMode="auto">
          <a:xfrm>
            <a:off x="4572000" y="3733800"/>
            <a:ext cx="3302000" cy="1920875"/>
          </a:xfrm>
          <a:prstGeom prst="rect">
            <a:avLst/>
          </a:prstGeom>
          <a:noFill/>
          <a:ln w="9525">
            <a:noFill/>
            <a:miter lim="800000"/>
            <a:headEnd/>
            <a:tailEnd/>
          </a:ln>
        </p:spPr>
        <p:txBody>
          <a:bodyPr wrap="none">
            <a:spAutoFit/>
          </a:bodyPr>
          <a:lstStyle/>
          <a:p>
            <a:pPr eaLnBrk="1" hangingPunct="1">
              <a:buFont typeface="Wingdings" pitchFamily="2" charset="2"/>
              <a:buNone/>
            </a:pPr>
            <a:r>
              <a:rPr lang="en-US" sz="1600" b="1">
                <a:latin typeface="Tahoma" pitchFamily="34" charset="0"/>
              </a:rPr>
              <a:t> </a:t>
            </a:r>
            <a:r>
              <a:rPr lang="en-US" sz="2000" b="1">
                <a:latin typeface="Tahoma" pitchFamily="34" charset="0"/>
              </a:rPr>
              <a:t>FPGA</a:t>
            </a:r>
          </a:p>
          <a:p>
            <a:pPr eaLnBrk="1" hangingPunct="1">
              <a:buFont typeface="Wingdings" pitchFamily="2" charset="2"/>
              <a:buChar char="§"/>
            </a:pPr>
            <a:r>
              <a:rPr lang="en-US" sz="2000">
                <a:latin typeface="Tahoma" pitchFamily="34" charset="0"/>
              </a:rPr>
              <a:t> </a:t>
            </a:r>
            <a:r>
              <a:rPr lang="sr-Latn-CS" sz="2000">
                <a:latin typeface="Tahoma" pitchFamily="34" charset="0"/>
              </a:rPr>
              <a:t>Do</a:t>
            </a:r>
            <a:r>
              <a:rPr lang="en-US" sz="2000">
                <a:latin typeface="Tahoma" pitchFamily="34" charset="0"/>
              </a:rPr>
              <a:t> 500 GO</a:t>
            </a:r>
            <a:r>
              <a:rPr lang="sr-Latn-CS" sz="2000">
                <a:latin typeface="Tahoma" pitchFamily="34" charset="0"/>
              </a:rPr>
              <a:t>p</a:t>
            </a:r>
            <a:r>
              <a:rPr lang="en-US" sz="2000">
                <a:latin typeface="Tahoma" pitchFamily="34" charset="0"/>
              </a:rPr>
              <a:t>S </a:t>
            </a:r>
            <a:r>
              <a:rPr lang="sr-Latn-CS" sz="2000">
                <a:latin typeface="Tahoma" pitchFamily="34" charset="0"/>
              </a:rPr>
              <a:t>maksimalno</a:t>
            </a:r>
            <a:endParaRPr lang="en-US" sz="2000">
              <a:latin typeface="Tahoma" pitchFamily="34" charset="0"/>
            </a:endParaRPr>
          </a:p>
          <a:p>
            <a:pPr eaLnBrk="1" hangingPunct="1">
              <a:buFont typeface="Wingdings" pitchFamily="2" charset="2"/>
              <a:buChar char="§"/>
            </a:pPr>
            <a:r>
              <a:rPr lang="en-US" sz="2000">
                <a:latin typeface="Tahoma" pitchFamily="34" charset="0"/>
              </a:rPr>
              <a:t> 2-10 MO</a:t>
            </a:r>
            <a:r>
              <a:rPr lang="sr-Latn-CS" sz="2000">
                <a:latin typeface="Tahoma" pitchFamily="34" charset="0"/>
              </a:rPr>
              <a:t>p</a:t>
            </a:r>
            <a:r>
              <a:rPr lang="en-US" sz="2000">
                <a:latin typeface="Tahoma" pitchFamily="34" charset="0"/>
              </a:rPr>
              <a:t>S/mW</a:t>
            </a:r>
          </a:p>
          <a:p>
            <a:pPr eaLnBrk="1" hangingPunct="1">
              <a:buFont typeface="Wingdings" pitchFamily="2" charset="2"/>
              <a:buChar char="§"/>
            </a:pPr>
            <a:r>
              <a:rPr lang="en-US" sz="2000">
                <a:latin typeface="Tahoma" pitchFamily="34" charset="0"/>
              </a:rPr>
              <a:t> ~1 GO</a:t>
            </a:r>
            <a:r>
              <a:rPr lang="sr-Latn-CS" sz="2000">
                <a:latin typeface="Tahoma" pitchFamily="34" charset="0"/>
              </a:rPr>
              <a:t>p</a:t>
            </a:r>
            <a:r>
              <a:rPr lang="en-US" sz="2000">
                <a:latin typeface="Tahoma" pitchFamily="34" charset="0"/>
              </a:rPr>
              <a:t>S/$</a:t>
            </a:r>
          </a:p>
          <a:p>
            <a:pPr eaLnBrk="1" hangingPunct="1">
              <a:buFont typeface="Wingdings" pitchFamily="2" charset="2"/>
              <a:buChar char="§"/>
            </a:pPr>
            <a:r>
              <a:rPr lang="en-US" sz="2000">
                <a:latin typeface="Tahoma" pitchFamily="34" charset="0"/>
              </a:rPr>
              <a:t> ~5M</a:t>
            </a:r>
            <a:r>
              <a:rPr lang="sr-Latn-CS" sz="2000">
                <a:latin typeface="Tahoma" pitchFamily="34" charset="0"/>
              </a:rPr>
              <a:t> </a:t>
            </a:r>
            <a:r>
              <a:rPr lang="en-US" sz="2000">
                <a:latin typeface="Tahoma" pitchFamily="34" charset="0"/>
              </a:rPr>
              <a:t>$ </a:t>
            </a:r>
            <a:r>
              <a:rPr lang="sr-Latn-CS" sz="2000">
                <a:latin typeface="Tahoma" pitchFamily="34" charset="0"/>
              </a:rPr>
              <a:t>cena razvoja</a:t>
            </a:r>
            <a:endParaRPr lang="en-US" sz="2000">
              <a:latin typeface="Tahoma" pitchFamily="34" charset="0"/>
            </a:endParaRPr>
          </a:p>
          <a:p>
            <a:pPr eaLnBrk="1" hangingPunct="1">
              <a:buFont typeface="Wingdings" pitchFamily="2" charset="2"/>
              <a:buChar char="§"/>
            </a:pPr>
            <a:r>
              <a:rPr lang="en-US" sz="2000">
                <a:latin typeface="Tahoma" pitchFamily="34" charset="0"/>
              </a:rPr>
              <a:t> </a:t>
            </a:r>
            <a:r>
              <a:rPr lang="sr-Latn-CS" sz="2000">
                <a:latin typeface="Tahoma" pitchFamily="34" charset="0"/>
              </a:rPr>
              <a:t>Promenljivi</a:t>
            </a:r>
            <a:endParaRPr lang="en-US" sz="2000">
              <a:latin typeface="Tahoma" pitchFamily="34" charset="0"/>
            </a:endParaRPr>
          </a:p>
        </p:txBody>
      </p:sp>
      <p:sp>
        <p:nvSpPr>
          <p:cNvPr id="55304" name="Text Box 8"/>
          <p:cNvSpPr txBox="1">
            <a:spLocks noChangeArrowheads="1"/>
          </p:cNvSpPr>
          <p:nvPr/>
        </p:nvSpPr>
        <p:spPr bwMode="auto">
          <a:xfrm>
            <a:off x="4330700" y="5791200"/>
            <a:ext cx="4813300" cy="384175"/>
          </a:xfrm>
          <a:prstGeom prst="rect">
            <a:avLst/>
          </a:prstGeom>
          <a:noFill/>
          <a:ln w="9525">
            <a:noFill/>
            <a:miter lim="800000"/>
            <a:headEnd/>
            <a:tailEnd/>
          </a:ln>
        </p:spPr>
        <p:txBody>
          <a:bodyPr wrap="none">
            <a:spAutoFit/>
          </a:bodyPr>
          <a:lstStyle/>
          <a:p>
            <a:pPr eaLnBrk="1" hangingPunct="1">
              <a:lnSpc>
                <a:spcPct val="80000"/>
              </a:lnSpc>
              <a:spcBef>
                <a:spcPct val="20000"/>
              </a:spcBef>
              <a:buClr>
                <a:srgbClr val="993300"/>
              </a:buClr>
              <a:buSzPct val="60000"/>
              <a:buFont typeface="Wingdings" pitchFamily="2" charset="2"/>
              <a:buNone/>
            </a:pPr>
            <a:r>
              <a:rPr lang="sr-Latn-CS" sz="1600" baseline="30000">
                <a:solidFill>
                  <a:schemeClr val="hlink"/>
                </a:solidFill>
                <a:latin typeface="Tahoma" pitchFamily="34" charset="0"/>
              </a:rPr>
              <a:t>*</a:t>
            </a:r>
            <a:r>
              <a:rPr lang="en-US" sz="2400">
                <a:latin typeface="Tahoma" pitchFamily="34" charset="0"/>
              </a:rPr>
              <a:t> </a:t>
            </a:r>
            <a:r>
              <a:rPr lang="en-US" sz="1600">
                <a:latin typeface="Tahoma" pitchFamily="34" charset="0"/>
              </a:rPr>
              <a:t>ref: Bill Dally, Stanford University, IEEE ICASSP04</a:t>
            </a:r>
          </a:p>
        </p:txBody>
      </p:sp>
      <p:sp>
        <p:nvSpPr>
          <p:cNvPr id="9" name="Rectangle 8"/>
          <p:cNvSpPr/>
          <p:nvPr/>
        </p:nvSpPr>
        <p:spPr bwMode="auto">
          <a:xfrm>
            <a:off x="4800600" y="2057400"/>
            <a:ext cx="3200400" cy="255494"/>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4800600" y="2362200"/>
            <a:ext cx="2133600" cy="228600"/>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685800" y="3581400"/>
            <a:ext cx="2133600" cy="228600"/>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685800" y="3886200"/>
            <a:ext cx="3048000" cy="228600"/>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bwMode="auto">
          <a:xfrm>
            <a:off x="685800" y="4191000"/>
            <a:ext cx="2133600" cy="228600"/>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4800600" y="5334000"/>
            <a:ext cx="1371600" cy="228600"/>
          </a:xfrm>
          <a:prstGeom prst="rect">
            <a:avLst/>
          </a:prstGeom>
          <a:solidFill>
            <a:srgbClr val="FF0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87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8" grpId="0"/>
      <p:bldP spid="458759" grpId="0"/>
      <p:bldP spid="9" grpId="0" animBg="1"/>
      <p:bldP spid="10" grpId="0" animBg="1"/>
      <p:bldP spid="11" grpId="0" animBg="1"/>
      <p:bldP spid="12"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2"/>
          <p:cNvSpPr>
            <a:spLocks noGrp="1"/>
          </p:cNvSpPr>
          <p:nvPr>
            <p:ph type="sldNum" sz="quarter" idx="11"/>
          </p:nvPr>
        </p:nvSpPr>
        <p:spPr>
          <a:noFill/>
        </p:spPr>
        <p:txBody>
          <a:bodyPr/>
          <a:lstStyle/>
          <a:p>
            <a:fld id="{26B5E603-AA3F-4B7D-8B16-5FFEF6114EE5}" type="slidenum">
              <a:rPr lang="en-US" smtClean="0">
                <a:cs typeface="Arial" pitchFamily="34" charset="0"/>
              </a:rPr>
              <a:pPr/>
              <a:t>54</a:t>
            </a:fld>
            <a:endParaRPr lang="en-US" smtClean="0">
              <a:cs typeface="Arial" pitchFamily="34" charset="0"/>
            </a:endParaRPr>
          </a:p>
        </p:txBody>
      </p:sp>
      <p:sp>
        <p:nvSpPr>
          <p:cNvPr id="56323"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sz="4000" smtClean="0"/>
              <a:t>Podsetnik o na</a:t>
            </a:r>
            <a:r>
              <a:rPr lang="sr-Latn-CS" sz="4000" smtClean="0"/>
              <a:t>činu upisa brojeva</a:t>
            </a:r>
            <a:endParaRPr lang="en-US" sz="4000" smtClean="0"/>
          </a:p>
        </p:txBody>
      </p:sp>
      <p:sp>
        <p:nvSpPr>
          <p:cNvPr id="56324" name="Text Box 3"/>
          <p:cNvSpPr txBox="1">
            <a:spLocks noChangeArrowheads="1"/>
          </p:cNvSpPr>
          <p:nvPr/>
        </p:nvSpPr>
        <p:spPr bwMode="auto">
          <a:xfrm>
            <a:off x="228600" y="1143000"/>
            <a:ext cx="5237163" cy="646113"/>
          </a:xfrm>
          <a:prstGeom prst="rect">
            <a:avLst/>
          </a:prstGeom>
          <a:noFill/>
          <a:ln w="9525">
            <a:noFill/>
            <a:miter lim="800000"/>
            <a:headEnd/>
            <a:tailEnd/>
          </a:ln>
        </p:spPr>
        <p:txBody>
          <a:bodyPr wrap="none">
            <a:spAutoFit/>
          </a:bodyPr>
          <a:lstStyle/>
          <a:p>
            <a:pPr eaLnBrk="1" hangingPunct="1">
              <a:tabLst>
                <a:tab pos="1366838" algn="l"/>
                <a:tab pos="1822450" algn="l"/>
                <a:tab pos="4748213" algn="l"/>
              </a:tabLst>
            </a:pPr>
            <a:r>
              <a:rPr lang="sr-Latn-CS" sz="3600"/>
              <a:t>Celi </a:t>
            </a:r>
            <a:r>
              <a:rPr lang="sr-Latn-CS" sz="3600" b="1"/>
              <a:t>neoznačeni</a:t>
            </a:r>
            <a:r>
              <a:rPr lang="sr-Latn-CS" sz="3600"/>
              <a:t> brojevi:</a:t>
            </a:r>
            <a:endParaRPr lang="en-US" sz="3600"/>
          </a:p>
        </p:txBody>
      </p:sp>
      <p:sp>
        <p:nvSpPr>
          <p:cNvPr id="16" name="Text Box 3"/>
          <p:cNvSpPr txBox="1">
            <a:spLocks noChangeArrowheads="1"/>
          </p:cNvSpPr>
          <p:nvPr/>
        </p:nvSpPr>
        <p:spPr bwMode="auto">
          <a:xfrm>
            <a:off x="304800" y="990600"/>
            <a:ext cx="7150100" cy="461963"/>
          </a:xfrm>
          <a:prstGeom prst="rect">
            <a:avLst/>
          </a:prstGeom>
          <a:noFill/>
          <a:ln w="9525">
            <a:noFill/>
            <a:miter lim="800000"/>
            <a:headEnd/>
            <a:tailEnd/>
          </a:ln>
        </p:spPr>
        <p:txBody>
          <a:bodyPr wrap="none">
            <a:spAutoFit/>
          </a:bodyPr>
          <a:lstStyle/>
          <a:p>
            <a:pPr eaLnBrk="1" hangingPunct="1">
              <a:tabLst>
                <a:tab pos="1366838" algn="l"/>
                <a:tab pos="1822450" algn="l"/>
                <a:tab pos="4748213" algn="l"/>
              </a:tabLst>
            </a:pPr>
            <a:r>
              <a:rPr lang="sr-Latn-CS" sz="2400">
                <a:solidFill>
                  <a:srgbClr val="0070C0"/>
                </a:solidFill>
              </a:rPr>
              <a:t>Svi primeri ovde se odnose na </a:t>
            </a:r>
            <a:r>
              <a:rPr lang="sr-Latn-CS" sz="2400" b="1">
                <a:solidFill>
                  <a:srgbClr val="0070C0"/>
                </a:solidFill>
              </a:rPr>
              <a:t>osmobitne</a:t>
            </a:r>
            <a:r>
              <a:rPr lang="sr-Latn-CS" sz="2400">
                <a:solidFill>
                  <a:srgbClr val="0070C0"/>
                </a:solidFill>
              </a:rPr>
              <a:t> podatke</a:t>
            </a:r>
            <a:endParaRPr lang="en-US" sz="2400">
              <a:solidFill>
                <a:srgbClr val="0070C0"/>
              </a:solidFill>
            </a:endParaRPr>
          </a:p>
        </p:txBody>
      </p:sp>
      <p:sp>
        <p:nvSpPr>
          <p:cNvPr id="17" name="Text Box 3"/>
          <p:cNvSpPr txBox="1">
            <a:spLocks noChangeArrowheads="1"/>
          </p:cNvSpPr>
          <p:nvPr/>
        </p:nvSpPr>
        <p:spPr bwMode="auto">
          <a:xfrm>
            <a:off x="3886200" y="1828800"/>
            <a:ext cx="4800600" cy="1450975"/>
          </a:xfrm>
          <a:prstGeom prst="rect">
            <a:avLst/>
          </a:prstGeom>
          <a:noFill/>
          <a:ln w="9525">
            <a:noFill/>
            <a:miter lim="800000"/>
            <a:headEnd/>
            <a:tailEnd/>
          </a:ln>
        </p:spPr>
        <p:txBody>
          <a:bodyPr>
            <a:spAutoFit/>
          </a:bodyPr>
          <a:lstStyle/>
          <a:p>
            <a:pPr eaLnBrk="1" hangingPunct="1">
              <a:tabLst>
                <a:tab pos="1366838" algn="l"/>
                <a:tab pos="1822450" algn="l"/>
                <a:tab pos="4748213" algn="l"/>
              </a:tabLst>
              <a:defRPr/>
            </a:pPr>
            <a:r>
              <a:rPr lang="en-US" sz="2000" u="sng" dirty="0">
                <a:latin typeface="Arial" charset="0"/>
                <a:cs typeface="Arial" charset="0"/>
              </a:rPr>
              <a:t>Primer</a:t>
            </a:r>
            <a:r>
              <a:rPr lang="sr-Latn-CS" sz="2000" u="sng" dirty="0">
                <a:latin typeface="Arial" charset="0"/>
                <a:cs typeface="Arial" charset="0"/>
              </a:rPr>
              <a:t>: </a:t>
            </a:r>
            <a:endParaRPr lang="en-US" sz="2000" u="sng" dirty="0">
              <a:latin typeface="Arial" charset="0"/>
              <a:cs typeface="Arial" charset="0"/>
            </a:endParaRPr>
          </a:p>
          <a:p>
            <a:pPr eaLnBrk="1" hangingPunct="1">
              <a:tabLst>
                <a:tab pos="1366838" algn="l"/>
                <a:tab pos="1822450" algn="l"/>
                <a:tab pos="4748213" algn="l"/>
              </a:tabLst>
              <a:defRPr/>
            </a:pPr>
            <a:r>
              <a:rPr lang="sr-Latn-CS" sz="2800" dirty="0">
                <a:latin typeface="Arial" charset="0"/>
                <a:cs typeface="Arial" charset="0"/>
              </a:rPr>
              <a:t>1</a:t>
            </a:r>
            <a:r>
              <a:rPr lang="en-US" sz="2800" dirty="0">
                <a:latin typeface="Arial" charset="0"/>
                <a:cs typeface="Arial" charset="0"/>
              </a:rPr>
              <a:t>54</a:t>
            </a:r>
            <a:r>
              <a:rPr lang="sr-Latn-CS" sz="2800" dirty="0">
                <a:latin typeface="Arial" charset="0"/>
                <a:cs typeface="Arial" charset="0"/>
              </a:rPr>
              <a:t>:</a:t>
            </a:r>
            <a:r>
              <a:rPr lang="sr-Latn-CS" sz="3200" dirty="0">
                <a:latin typeface="Arial" charset="0"/>
                <a:cs typeface="Arial" charset="0"/>
              </a:rPr>
              <a:t>	</a:t>
            </a:r>
            <a:r>
              <a:rPr lang="sr-Latn-CS" sz="3200" b="1" dirty="0">
                <a:latin typeface="Courier New" pitchFamily="49" charset="0"/>
                <a:cs typeface="Courier New" pitchFamily="49" charset="0"/>
              </a:rPr>
              <a:t>1</a:t>
            </a:r>
            <a:r>
              <a:rPr lang="sr-Latn-CS" sz="3200" dirty="0">
                <a:latin typeface="Courier New" pitchFamily="49" charset="0"/>
                <a:cs typeface="Courier New" pitchFamily="49" charset="0"/>
              </a:rPr>
              <a:t>00</a:t>
            </a:r>
            <a:r>
              <a:rPr lang="en-US" sz="3200" b="1" dirty="0">
                <a:latin typeface="Courier New" pitchFamily="49" charset="0"/>
                <a:cs typeface="Courier New" pitchFamily="49" charset="0"/>
              </a:rPr>
              <a:t>1</a:t>
            </a:r>
            <a:r>
              <a:rPr lang="sr-Latn-CS" sz="1050" dirty="0">
                <a:latin typeface="Courier New" pitchFamily="49" charset="0"/>
                <a:cs typeface="Courier New" pitchFamily="49" charset="0"/>
              </a:rPr>
              <a:t> </a:t>
            </a:r>
            <a:r>
              <a:rPr lang="en-US" sz="3200" b="1" dirty="0">
                <a:latin typeface="Courier New" pitchFamily="49" charset="0"/>
                <a:cs typeface="Courier New" pitchFamily="49" charset="0"/>
              </a:rPr>
              <a:t>1</a:t>
            </a:r>
            <a:r>
              <a:rPr lang="sr-Latn-CS" sz="3200" dirty="0">
                <a:latin typeface="Courier New" pitchFamily="49" charset="0"/>
                <a:cs typeface="Courier New" pitchFamily="49" charset="0"/>
              </a:rPr>
              <a:t>0</a:t>
            </a:r>
            <a:r>
              <a:rPr lang="en-US" sz="3200" b="1" dirty="0">
                <a:latin typeface="Courier New" pitchFamily="49" charset="0"/>
                <a:cs typeface="Courier New" pitchFamily="49" charset="0"/>
              </a:rPr>
              <a:t>1</a:t>
            </a:r>
            <a:r>
              <a:rPr lang="sr-Latn-CS" sz="3200" dirty="0">
                <a:latin typeface="Courier New" pitchFamily="49" charset="0"/>
                <a:cs typeface="Courier New" pitchFamily="49" charset="0"/>
              </a:rPr>
              <a:t>0</a:t>
            </a:r>
            <a:r>
              <a:rPr lang="sr-Latn-CS" sz="3200" baseline="-25000" dirty="0">
                <a:latin typeface="Courier New" pitchFamily="49" charset="0"/>
                <a:cs typeface="Courier New" pitchFamily="49" charset="0"/>
              </a:rPr>
              <a:t>2</a:t>
            </a:r>
            <a:endParaRPr lang="sr-Latn-CS" sz="3200" dirty="0">
              <a:latin typeface="Courier New" pitchFamily="49" charset="0"/>
              <a:cs typeface="Courier New" pitchFamily="49" charset="0"/>
            </a:endParaRPr>
          </a:p>
          <a:p>
            <a:pPr eaLnBrk="1" hangingPunct="1">
              <a:spcBef>
                <a:spcPts val="1000"/>
              </a:spcBef>
              <a:tabLst>
                <a:tab pos="1366838" algn="l"/>
                <a:tab pos="1822450" algn="l"/>
                <a:tab pos="4748213" algn="l"/>
              </a:tabLst>
              <a:defRPr/>
            </a:pPr>
            <a:r>
              <a:rPr lang="sr-Latn-CS" sz="2000" dirty="0">
                <a:latin typeface="Arial" charset="0"/>
                <a:cs typeface="Arial" charset="0"/>
              </a:rPr>
              <a:t>	</a:t>
            </a:r>
            <a:r>
              <a:rPr lang="en-US" sz="2600" b="1" dirty="0">
                <a:latin typeface="+mn-lt"/>
                <a:cs typeface="Courier New" pitchFamily="49" charset="0"/>
              </a:rPr>
              <a:t>2</a:t>
            </a:r>
            <a:r>
              <a:rPr lang="en-US" sz="2600" b="1" baseline="30000" dirty="0">
                <a:latin typeface="+mn-lt"/>
                <a:cs typeface="Courier New" pitchFamily="49" charset="0"/>
              </a:rPr>
              <a:t>7</a:t>
            </a:r>
            <a:r>
              <a:rPr lang="en-US" sz="2800" b="1" dirty="0">
                <a:latin typeface="+mn-lt"/>
                <a:cs typeface="Courier New" pitchFamily="49" charset="0"/>
              </a:rPr>
              <a:t>    </a:t>
            </a:r>
            <a:r>
              <a:rPr lang="en-US" sz="2600" b="1" dirty="0">
                <a:latin typeface="+mn-lt"/>
                <a:cs typeface="Courier New" pitchFamily="49" charset="0"/>
              </a:rPr>
              <a:t>2</a:t>
            </a:r>
            <a:r>
              <a:rPr lang="en-US" sz="2600" b="1" baseline="30000" dirty="0">
                <a:latin typeface="+mn-lt"/>
                <a:cs typeface="Courier New" pitchFamily="49" charset="0"/>
              </a:rPr>
              <a:t>4</a:t>
            </a:r>
            <a:r>
              <a:rPr lang="en-US" sz="2600" b="1" dirty="0">
                <a:latin typeface="+mn-lt"/>
                <a:cs typeface="Courier New" pitchFamily="49" charset="0"/>
              </a:rPr>
              <a:t> 2</a:t>
            </a:r>
            <a:r>
              <a:rPr lang="en-US" sz="2600" b="1" baseline="30000" dirty="0">
                <a:latin typeface="+mn-lt"/>
                <a:cs typeface="Courier New" pitchFamily="49" charset="0"/>
              </a:rPr>
              <a:t>3</a:t>
            </a:r>
            <a:r>
              <a:rPr lang="en-US" sz="2800" b="1" dirty="0">
                <a:latin typeface="+mn-lt"/>
                <a:cs typeface="Courier New" pitchFamily="49" charset="0"/>
              </a:rPr>
              <a:t>  </a:t>
            </a:r>
            <a:r>
              <a:rPr lang="en-US" sz="2600" b="1" dirty="0">
                <a:latin typeface="+mn-lt"/>
                <a:cs typeface="Courier New" pitchFamily="49" charset="0"/>
              </a:rPr>
              <a:t>2</a:t>
            </a:r>
            <a:r>
              <a:rPr lang="en-US" sz="2600" b="1" baseline="30000" dirty="0">
                <a:latin typeface="+mn-lt"/>
                <a:cs typeface="Courier New" pitchFamily="49" charset="0"/>
              </a:rPr>
              <a:t>1</a:t>
            </a:r>
            <a:endParaRPr lang="en-US" sz="2600" dirty="0">
              <a:latin typeface="Courier New" pitchFamily="49" charset="0"/>
              <a:cs typeface="Courier New" pitchFamily="49" charset="0"/>
            </a:endParaRPr>
          </a:p>
        </p:txBody>
      </p:sp>
      <p:sp>
        <p:nvSpPr>
          <p:cNvPr id="18" name="Text Box 3"/>
          <p:cNvSpPr txBox="1">
            <a:spLocks noChangeArrowheads="1"/>
          </p:cNvSpPr>
          <p:nvPr/>
        </p:nvSpPr>
        <p:spPr bwMode="auto">
          <a:xfrm>
            <a:off x="228600" y="3276600"/>
            <a:ext cx="4699000" cy="646113"/>
          </a:xfrm>
          <a:prstGeom prst="rect">
            <a:avLst/>
          </a:prstGeom>
          <a:noFill/>
          <a:ln w="9525">
            <a:noFill/>
            <a:miter lim="800000"/>
            <a:headEnd/>
            <a:tailEnd/>
          </a:ln>
        </p:spPr>
        <p:txBody>
          <a:bodyPr wrap="none">
            <a:spAutoFit/>
          </a:bodyPr>
          <a:lstStyle/>
          <a:p>
            <a:pPr eaLnBrk="1" hangingPunct="1">
              <a:tabLst>
                <a:tab pos="1366838" algn="l"/>
                <a:tab pos="1822450" algn="l"/>
                <a:tab pos="4748213" algn="l"/>
              </a:tabLst>
            </a:pPr>
            <a:r>
              <a:rPr lang="sr-Latn-CS" sz="3600"/>
              <a:t>Celi </a:t>
            </a:r>
            <a:r>
              <a:rPr lang="sr-Latn-CS" sz="3600" b="1"/>
              <a:t>označeni</a:t>
            </a:r>
            <a:r>
              <a:rPr lang="sr-Latn-CS" sz="3600"/>
              <a:t> brojevi:</a:t>
            </a:r>
            <a:endParaRPr lang="en-US" sz="3600"/>
          </a:p>
        </p:txBody>
      </p:sp>
      <p:sp>
        <p:nvSpPr>
          <p:cNvPr id="19" name="Text Box 3"/>
          <p:cNvSpPr txBox="1">
            <a:spLocks noChangeArrowheads="1"/>
          </p:cNvSpPr>
          <p:nvPr/>
        </p:nvSpPr>
        <p:spPr bwMode="auto">
          <a:xfrm>
            <a:off x="304800" y="3886200"/>
            <a:ext cx="3113088" cy="2246313"/>
          </a:xfrm>
          <a:prstGeom prst="rect">
            <a:avLst/>
          </a:prstGeom>
          <a:noFill/>
          <a:ln w="9525">
            <a:noFill/>
            <a:miter lim="800000"/>
            <a:headEnd/>
            <a:tailEnd/>
          </a:ln>
        </p:spPr>
        <p:txBody>
          <a:bodyPr wrap="none">
            <a:spAutoFit/>
          </a:bodyPr>
          <a:lstStyle/>
          <a:p>
            <a:pPr eaLnBrk="1" hangingPunct="1">
              <a:tabLst>
                <a:tab pos="1366838" algn="l"/>
                <a:tab pos="1822450" algn="l"/>
                <a:tab pos="4748213" algn="l"/>
              </a:tabLst>
            </a:pPr>
            <a:r>
              <a:rPr lang="sr-Latn-CS" sz="2000" u="sng" dirty="0"/>
              <a:t>Opseg: 	</a:t>
            </a:r>
            <a:r>
              <a:rPr lang="en-US" sz="2000" u="sng" dirty="0">
                <a:solidFill>
                  <a:srgbClr val="0070C0"/>
                </a:solidFill>
              </a:rPr>
              <a:t>-128</a:t>
            </a:r>
            <a:r>
              <a:rPr lang="sr-Latn-CS" sz="2000" u="sng" dirty="0">
                <a:solidFill>
                  <a:srgbClr val="0070C0"/>
                </a:solidFill>
              </a:rPr>
              <a:t> do </a:t>
            </a:r>
            <a:r>
              <a:rPr lang="en-US" sz="2000" u="sng" dirty="0">
                <a:solidFill>
                  <a:srgbClr val="0070C0"/>
                </a:solidFill>
              </a:rPr>
              <a:t>+127</a:t>
            </a:r>
            <a:endParaRPr lang="sr-Latn-CS" sz="2000" u="sng" dirty="0">
              <a:solidFill>
                <a:srgbClr val="0070C0"/>
              </a:solidFill>
            </a:endParaRPr>
          </a:p>
          <a:p>
            <a:pPr eaLnBrk="1" hangingPunct="1">
              <a:tabLst>
                <a:tab pos="1366838" algn="l"/>
                <a:tab pos="1822450" algn="l"/>
                <a:tab pos="4748213" algn="l"/>
              </a:tabLst>
            </a:pPr>
            <a:r>
              <a:rPr lang="en-US" sz="2000" dirty="0"/>
              <a:t>-</a:t>
            </a:r>
            <a:r>
              <a:rPr lang="sr-Latn-CS" sz="2000" dirty="0"/>
              <a:t>128:</a:t>
            </a:r>
            <a:r>
              <a:rPr lang="en-US" sz="2000" dirty="0"/>
              <a:t>	</a:t>
            </a:r>
            <a:r>
              <a:rPr lang="sr-Latn-CS" sz="2000" b="1" dirty="0">
                <a:latin typeface="Courier New" pitchFamily="49" charset="0"/>
                <a:cs typeface="Courier New" pitchFamily="49" charset="0"/>
              </a:rPr>
              <a:t>1</a:t>
            </a:r>
            <a:r>
              <a:rPr lang="en-US" sz="2000" dirty="0">
                <a:latin typeface="Courier New" pitchFamily="49" charset="0"/>
                <a:cs typeface="Courier New" pitchFamily="49" charset="0"/>
              </a:rPr>
              <a:t>000</a:t>
            </a:r>
            <a:r>
              <a:rPr lang="sr-Latn-CS" sz="800" dirty="0">
                <a:latin typeface="Courier New" pitchFamily="49" charset="0"/>
                <a:cs typeface="Courier New" pitchFamily="49" charset="0"/>
              </a:rPr>
              <a:t> </a:t>
            </a:r>
            <a:r>
              <a:rPr lang="en-US" sz="2000" dirty="0">
                <a:latin typeface="Courier New" pitchFamily="49" charset="0"/>
                <a:cs typeface="Courier New" pitchFamily="49" charset="0"/>
              </a:rPr>
              <a:t>0000</a:t>
            </a:r>
            <a:r>
              <a:rPr lang="sr-Latn-CS" sz="2000" baseline="-25000" dirty="0">
                <a:latin typeface="Courier New" pitchFamily="49" charset="0"/>
                <a:cs typeface="Courier New" pitchFamily="49" charset="0"/>
              </a:rPr>
              <a:t>2</a:t>
            </a:r>
            <a:endParaRPr lang="en-US" sz="2000" dirty="0"/>
          </a:p>
          <a:p>
            <a:pPr eaLnBrk="1" hangingPunct="1">
              <a:tabLst>
                <a:tab pos="1366838" algn="l"/>
                <a:tab pos="1822450" algn="l"/>
                <a:tab pos="4748213" algn="l"/>
              </a:tabLst>
            </a:pPr>
            <a:r>
              <a:rPr lang="en-US" sz="2000" dirty="0"/>
              <a:t>-</a:t>
            </a:r>
            <a:r>
              <a:rPr lang="sr-Latn-CS" sz="2000" dirty="0"/>
              <a:t>12</a:t>
            </a:r>
            <a:r>
              <a:rPr lang="en-US" sz="2000" dirty="0"/>
              <a:t>7</a:t>
            </a:r>
            <a:r>
              <a:rPr lang="sr-Latn-CS" sz="2000" dirty="0"/>
              <a:t>:</a:t>
            </a:r>
            <a:r>
              <a:rPr lang="en-US" sz="2000" dirty="0"/>
              <a:t>	</a:t>
            </a:r>
            <a:r>
              <a:rPr lang="sr-Latn-CS" sz="2000" b="1" dirty="0">
                <a:latin typeface="Courier New" pitchFamily="49" charset="0"/>
                <a:cs typeface="Courier New" pitchFamily="49" charset="0"/>
              </a:rPr>
              <a:t>1</a:t>
            </a:r>
            <a:r>
              <a:rPr lang="en-US" sz="2000" dirty="0">
                <a:latin typeface="Courier New" pitchFamily="49" charset="0"/>
                <a:cs typeface="Courier New" pitchFamily="49" charset="0"/>
              </a:rPr>
              <a:t>000</a:t>
            </a:r>
            <a:r>
              <a:rPr lang="sr-Latn-CS" sz="800" dirty="0">
                <a:latin typeface="Courier New" pitchFamily="49" charset="0"/>
                <a:cs typeface="Courier New" pitchFamily="49" charset="0"/>
              </a:rPr>
              <a:t> </a:t>
            </a:r>
            <a:r>
              <a:rPr lang="en-US" sz="2000" dirty="0">
                <a:latin typeface="Courier New" pitchFamily="49" charset="0"/>
                <a:cs typeface="Courier New" pitchFamily="49" charset="0"/>
              </a:rPr>
              <a:t>0001</a:t>
            </a:r>
            <a:r>
              <a:rPr lang="sr-Latn-CS" sz="2000" baseline="-25000" dirty="0">
                <a:latin typeface="Courier New" pitchFamily="49" charset="0"/>
                <a:cs typeface="Courier New" pitchFamily="49" charset="0"/>
              </a:rPr>
              <a:t>2</a:t>
            </a:r>
            <a:endParaRPr lang="en-US" sz="2000" dirty="0"/>
          </a:p>
          <a:p>
            <a:pPr eaLnBrk="1" hangingPunct="1">
              <a:tabLst>
                <a:tab pos="1366838" algn="l"/>
                <a:tab pos="1822450" algn="l"/>
                <a:tab pos="4748213" algn="l"/>
              </a:tabLst>
            </a:pPr>
            <a:r>
              <a:rPr lang="en-US" sz="2000" dirty="0"/>
              <a:t>-1</a:t>
            </a:r>
            <a:r>
              <a:rPr lang="sr-Latn-CS" sz="2000" dirty="0"/>
              <a:t>:	</a:t>
            </a:r>
            <a:r>
              <a:rPr lang="sr-Latn-CS" sz="2000" b="1" dirty="0">
                <a:latin typeface="Courier New" pitchFamily="49" charset="0"/>
                <a:cs typeface="Courier New" pitchFamily="49" charset="0"/>
              </a:rPr>
              <a:t>1</a:t>
            </a:r>
            <a:r>
              <a:rPr lang="sr-Latn-CS" sz="2000" dirty="0">
                <a:latin typeface="Courier New" pitchFamily="49" charset="0"/>
                <a:cs typeface="Courier New" pitchFamily="49" charset="0"/>
              </a:rPr>
              <a:t>111</a:t>
            </a:r>
            <a:r>
              <a:rPr lang="sr-Latn-CS" sz="800" dirty="0">
                <a:latin typeface="Courier New" pitchFamily="49" charset="0"/>
                <a:cs typeface="Courier New" pitchFamily="49" charset="0"/>
              </a:rPr>
              <a:t> </a:t>
            </a:r>
            <a:r>
              <a:rPr lang="sr-Latn-CS" sz="2000" dirty="0">
                <a:latin typeface="Courier New" pitchFamily="49" charset="0"/>
                <a:cs typeface="Courier New" pitchFamily="49" charset="0"/>
              </a:rPr>
              <a:t>1111</a:t>
            </a:r>
            <a:r>
              <a:rPr lang="sr-Latn-CS" sz="2000" baseline="-25000" dirty="0">
                <a:latin typeface="Courier New" pitchFamily="49" charset="0"/>
                <a:cs typeface="Courier New" pitchFamily="49" charset="0"/>
              </a:rPr>
              <a:t>2</a:t>
            </a:r>
            <a:endParaRPr lang="en-US" sz="2000" dirty="0">
              <a:latin typeface="Courier New" pitchFamily="49" charset="0"/>
              <a:cs typeface="Courier New" pitchFamily="49" charset="0"/>
            </a:endParaRPr>
          </a:p>
          <a:p>
            <a:pPr eaLnBrk="1" hangingPunct="1">
              <a:tabLst>
                <a:tab pos="1366838" algn="l"/>
                <a:tab pos="1822450" algn="l"/>
                <a:tab pos="4748213" algn="l"/>
              </a:tabLst>
            </a:pPr>
            <a:r>
              <a:rPr lang="sr-Latn-CS" sz="2000" dirty="0"/>
              <a:t>0:	</a:t>
            </a:r>
            <a:r>
              <a:rPr lang="sr-Latn-CS" sz="2000" b="1" dirty="0">
                <a:latin typeface="Courier New" pitchFamily="49" charset="0"/>
                <a:cs typeface="Courier New" pitchFamily="49" charset="0"/>
              </a:rPr>
              <a:t>0</a:t>
            </a:r>
            <a:r>
              <a:rPr lang="sr-Latn-CS" sz="2000" dirty="0">
                <a:latin typeface="Courier New" pitchFamily="49" charset="0"/>
                <a:cs typeface="Courier New" pitchFamily="49" charset="0"/>
              </a:rPr>
              <a:t>000</a:t>
            </a:r>
            <a:r>
              <a:rPr lang="sr-Latn-CS" sz="800" dirty="0">
                <a:latin typeface="Courier New" pitchFamily="49" charset="0"/>
                <a:cs typeface="Courier New" pitchFamily="49" charset="0"/>
              </a:rPr>
              <a:t> </a:t>
            </a:r>
            <a:r>
              <a:rPr lang="sr-Latn-CS" sz="2000" dirty="0">
                <a:latin typeface="Courier New" pitchFamily="49" charset="0"/>
                <a:cs typeface="Courier New" pitchFamily="49" charset="0"/>
              </a:rPr>
              <a:t>0000</a:t>
            </a:r>
            <a:r>
              <a:rPr lang="sr-Latn-CS" sz="2000" baseline="-25000" dirty="0">
                <a:latin typeface="Courier New" pitchFamily="49" charset="0"/>
                <a:cs typeface="Courier New" pitchFamily="49" charset="0"/>
              </a:rPr>
              <a:t>2</a:t>
            </a:r>
            <a:endParaRPr lang="sr-Latn-CS" sz="2000" dirty="0">
              <a:latin typeface="Courier New" pitchFamily="49" charset="0"/>
              <a:cs typeface="Courier New" pitchFamily="49" charset="0"/>
            </a:endParaRPr>
          </a:p>
          <a:p>
            <a:pPr eaLnBrk="1" hangingPunct="1">
              <a:tabLst>
                <a:tab pos="1366838" algn="l"/>
                <a:tab pos="1822450" algn="l"/>
                <a:tab pos="4748213" algn="l"/>
              </a:tabLst>
            </a:pPr>
            <a:r>
              <a:rPr lang="en-US" sz="2000" dirty="0"/>
              <a:t>+1</a:t>
            </a:r>
            <a:r>
              <a:rPr lang="sr-Latn-CS" sz="2000" dirty="0"/>
              <a:t>:	</a:t>
            </a:r>
            <a:r>
              <a:rPr lang="en-US" sz="2000" b="1" dirty="0">
                <a:latin typeface="Courier New" pitchFamily="49" charset="0"/>
                <a:cs typeface="Courier New" pitchFamily="49" charset="0"/>
              </a:rPr>
              <a:t>0</a:t>
            </a:r>
            <a:r>
              <a:rPr lang="en-US" sz="2000" dirty="0">
                <a:latin typeface="Courier New" pitchFamily="49" charset="0"/>
                <a:cs typeface="Courier New" pitchFamily="49" charset="0"/>
              </a:rPr>
              <a:t>000</a:t>
            </a:r>
            <a:r>
              <a:rPr lang="sr-Latn-CS" sz="800" dirty="0">
                <a:latin typeface="Courier New" pitchFamily="49" charset="0"/>
                <a:cs typeface="Courier New" pitchFamily="49" charset="0"/>
              </a:rPr>
              <a:t> </a:t>
            </a:r>
            <a:r>
              <a:rPr lang="en-US" sz="2000" dirty="0">
                <a:latin typeface="Courier New" pitchFamily="49" charset="0"/>
                <a:cs typeface="Courier New" pitchFamily="49" charset="0"/>
              </a:rPr>
              <a:t>0001</a:t>
            </a:r>
            <a:r>
              <a:rPr lang="sr-Latn-CS" sz="2000" baseline="-25000" dirty="0">
                <a:latin typeface="Courier New" pitchFamily="49" charset="0"/>
                <a:cs typeface="Courier New" pitchFamily="49" charset="0"/>
              </a:rPr>
              <a:t>2</a:t>
            </a:r>
            <a:endParaRPr lang="en-US" sz="2000" dirty="0">
              <a:latin typeface="Courier New" pitchFamily="49" charset="0"/>
              <a:cs typeface="Courier New" pitchFamily="49" charset="0"/>
            </a:endParaRPr>
          </a:p>
          <a:p>
            <a:pPr eaLnBrk="1" hangingPunct="1">
              <a:tabLst>
                <a:tab pos="1366838" algn="l"/>
                <a:tab pos="1822450" algn="l"/>
                <a:tab pos="4748213" algn="l"/>
              </a:tabLst>
            </a:pPr>
            <a:r>
              <a:rPr lang="en-US" sz="2000" dirty="0"/>
              <a:t>+</a:t>
            </a:r>
            <a:r>
              <a:rPr lang="sr-Latn-CS" sz="2000" dirty="0" smtClean="0"/>
              <a:t>127:</a:t>
            </a:r>
            <a:r>
              <a:rPr lang="sr-Latn-CS" sz="2000" dirty="0"/>
              <a:t>	</a:t>
            </a:r>
            <a:r>
              <a:rPr lang="en-US" sz="2000" b="1" dirty="0">
                <a:latin typeface="Courier New" pitchFamily="49" charset="0"/>
                <a:cs typeface="Courier New" pitchFamily="49" charset="0"/>
              </a:rPr>
              <a:t>0</a:t>
            </a:r>
            <a:r>
              <a:rPr lang="en-US" sz="2000" dirty="0">
                <a:latin typeface="Courier New" pitchFamily="49" charset="0"/>
                <a:cs typeface="Courier New" pitchFamily="49" charset="0"/>
              </a:rPr>
              <a:t>111</a:t>
            </a:r>
            <a:r>
              <a:rPr lang="sr-Latn-CS" sz="800" dirty="0">
                <a:latin typeface="Courier New" pitchFamily="49" charset="0"/>
                <a:cs typeface="Courier New" pitchFamily="49" charset="0"/>
              </a:rPr>
              <a:t> </a:t>
            </a:r>
            <a:r>
              <a:rPr lang="en-US" sz="2000" dirty="0">
                <a:latin typeface="Courier New" pitchFamily="49" charset="0"/>
                <a:cs typeface="Courier New" pitchFamily="49" charset="0"/>
              </a:rPr>
              <a:t>1111</a:t>
            </a:r>
            <a:r>
              <a:rPr lang="sr-Latn-CS" sz="2000" baseline="-25000" dirty="0">
                <a:latin typeface="Courier New" pitchFamily="49" charset="0"/>
                <a:cs typeface="Courier New" pitchFamily="49" charset="0"/>
              </a:rPr>
              <a:t>2</a:t>
            </a:r>
            <a:endParaRPr lang="sr-Latn-CS" sz="2000" dirty="0">
              <a:latin typeface="Courier New" pitchFamily="49" charset="0"/>
              <a:cs typeface="Courier New" pitchFamily="49" charset="0"/>
            </a:endParaRPr>
          </a:p>
        </p:txBody>
      </p:sp>
      <p:sp>
        <p:nvSpPr>
          <p:cNvPr id="9" name="Text Box 3"/>
          <p:cNvSpPr txBox="1">
            <a:spLocks noChangeArrowheads="1"/>
          </p:cNvSpPr>
          <p:nvPr/>
        </p:nvSpPr>
        <p:spPr bwMode="auto">
          <a:xfrm>
            <a:off x="381000" y="1828800"/>
            <a:ext cx="3052763" cy="1323975"/>
          </a:xfrm>
          <a:prstGeom prst="rect">
            <a:avLst/>
          </a:prstGeom>
          <a:noFill/>
          <a:ln w="9525">
            <a:noFill/>
            <a:miter lim="800000"/>
            <a:headEnd/>
            <a:tailEnd/>
          </a:ln>
        </p:spPr>
        <p:txBody>
          <a:bodyPr wrap="none">
            <a:spAutoFit/>
          </a:bodyPr>
          <a:lstStyle/>
          <a:p>
            <a:pPr eaLnBrk="1" hangingPunct="1">
              <a:tabLst>
                <a:tab pos="1366838" algn="l"/>
                <a:tab pos="1822450" algn="l"/>
                <a:tab pos="4748213" algn="l"/>
              </a:tabLst>
            </a:pPr>
            <a:r>
              <a:rPr lang="sr-Latn-CS" sz="2000" u="sng"/>
              <a:t>Opseg: 	</a:t>
            </a:r>
            <a:r>
              <a:rPr lang="sr-Latn-CS" sz="2000" u="sng">
                <a:solidFill>
                  <a:srgbClr val="0070C0"/>
                </a:solidFill>
              </a:rPr>
              <a:t>0 do 255 </a:t>
            </a:r>
          </a:p>
          <a:p>
            <a:pPr eaLnBrk="1" hangingPunct="1">
              <a:tabLst>
                <a:tab pos="1366838" algn="l"/>
                <a:tab pos="1822450" algn="l"/>
                <a:tab pos="4748213" algn="l"/>
              </a:tabLst>
            </a:pPr>
            <a:r>
              <a:rPr lang="sr-Latn-CS" sz="2000"/>
              <a:t>0:	</a:t>
            </a:r>
            <a:r>
              <a:rPr lang="sr-Latn-CS" sz="2000">
                <a:latin typeface="Courier New" pitchFamily="49" charset="0"/>
                <a:cs typeface="Courier New" pitchFamily="49" charset="0"/>
              </a:rPr>
              <a:t>0000</a:t>
            </a:r>
            <a:r>
              <a:rPr lang="sr-Latn-CS" sz="800">
                <a:latin typeface="Courier New" pitchFamily="49" charset="0"/>
                <a:cs typeface="Courier New" pitchFamily="49" charset="0"/>
              </a:rPr>
              <a:t> </a:t>
            </a:r>
            <a:r>
              <a:rPr lang="sr-Latn-CS" sz="2000">
                <a:latin typeface="Courier New" pitchFamily="49" charset="0"/>
                <a:cs typeface="Courier New" pitchFamily="49" charset="0"/>
              </a:rPr>
              <a:t>0000</a:t>
            </a:r>
            <a:r>
              <a:rPr lang="sr-Latn-CS" sz="2000" baseline="-25000">
                <a:latin typeface="Courier New" pitchFamily="49" charset="0"/>
                <a:cs typeface="Courier New" pitchFamily="49" charset="0"/>
              </a:rPr>
              <a:t>2</a:t>
            </a:r>
            <a:endParaRPr lang="sr-Latn-CS" sz="2000">
              <a:latin typeface="Courier New" pitchFamily="49" charset="0"/>
              <a:cs typeface="Courier New" pitchFamily="49" charset="0"/>
            </a:endParaRPr>
          </a:p>
          <a:p>
            <a:pPr eaLnBrk="1" hangingPunct="1">
              <a:tabLst>
                <a:tab pos="1366838" algn="l"/>
                <a:tab pos="1822450" algn="l"/>
                <a:tab pos="4748213" algn="l"/>
              </a:tabLst>
            </a:pPr>
            <a:r>
              <a:rPr lang="sr-Latn-CS" sz="2000"/>
              <a:t>128:	</a:t>
            </a:r>
            <a:r>
              <a:rPr lang="sr-Latn-CS" sz="2000">
                <a:latin typeface="Courier New" pitchFamily="49" charset="0"/>
                <a:cs typeface="Courier New" pitchFamily="49" charset="0"/>
              </a:rPr>
              <a:t>1000</a:t>
            </a:r>
            <a:r>
              <a:rPr lang="sr-Latn-CS" sz="800">
                <a:latin typeface="Courier New" pitchFamily="49" charset="0"/>
                <a:cs typeface="Courier New" pitchFamily="49" charset="0"/>
              </a:rPr>
              <a:t> </a:t>
            </a:r>
            <a:r>
              <a:rPr lang="sr-Latn-CS" sz="2000">
                <a:latin typeface="Courier New" pitchFamily="49" charset="0"/>
                <a:cs typeface="Courier New" pitchFamily="49" charset="0"/>
              </a:rPr>
              <a:t>0000</a:t>
            </a:r>
            <a:r>
              <a:rPr lang="sr-Latn-CS" sz="2000" baseline="-25000">
                <a:latin typeface="Courier New" pitchFamily="49" charset="0"/>
                <a:cs typeface="Courier New" pitchFamily="49" charset="0"/>
              </a:rPr>
              <a:t>2</a:t>
            </a:r>
            <a:endParaRPr lang="sr-Latn-CS" sz="2000">
              <a:latin typeface="Courier New" pitchFamily="49" charset="0"/>
              <a:cs typeface="Courier New" pitchFamily="49" charset="0"/>
            </a:endParaRPr>
          </a:p>
          <a:p>
            <a:pPr eaLnBrk="1" hangingPunct="1">
              <a:tabLst>
                <a:tab pos="1366838" algn="l"/>
                <a:tab pos="1822450" algn="l"/>
                <a:tab pos="4748213" algn="l"/>
              </a:tabLst>
            </a:pPr>
            <a:r>
              <a:rPr lang="sr-Latn-CS" sz="2000"/>
              <a:t>255:	</a:t>
            </a:r>
            <a:r>
              <a:rPr lang="sr-Latn-CS" sz="2000">
                <a:latin typeface="Courier New" pitchFamily="49" charset="0"/>
                <a:cs typeface="Courier New" pitchFamily="49" charset="0"/>
              </a:rPr>
              <a:t>1111</a:t>
            </a:r>
            <a:r>
              <a:rPr lang="sr-Latn-CS" sz="800">
                <a:latin typeface="Courier New" pitchFamily="49" charset="0"/>
                <a:cs typeface="Courier New" pitchFamily="49" charset="0"/>
              </a:rPr>
              <a:t> </a:t>
            </a:r>
            <a:r>
              <a:rPr lang="sr-Latn-CS" sz="2000">
                <a:latin typeface="Courier New" pitchFamily="49" charset="0"/>
                <a:cs typeface="Courier New" pitchFamily="49" charset="0"/>
              </a:rPr>
              <a:t>1111</a:t>
            </a:r>
            <a:r>
              <a:rPr lang="sr-Latn-CS" sz="2000" baseline="-25000">
                <a:latin typeface="Courier New" pitchFamily="49" charset="0"/>
                <a:cs typeface="Courier New" pitchFamily="49" charset="0"/>
              </a:rPr>
              <a:t>2</a:t>
            </a:r>
            <a:endParaRPr lang="en-US" sz="2000">
              <a:latin typeface="Courier New" pitchFamily="49" charset="0"/>
              <a:cs typeface="Courier New" pitchFamily="49" charset="0"/>
            </a:endParaRPr>
          </a:p>
        </p:txBody>
      </p:sp>
      <p:cxnSp>
        <p:nvCxnSpPr>
          <p:cNvPr id="15" name="Straight Arrow Connector 14"/>
          <p:cNvCxnSpPr>
            <a:cxnSpLocks noChangeShapeType="1"/>
          </p:cNvCxnSpPr>
          <p:nvPr/>
        </p:nvCxnSpPr>
        <p:spPr bwMode="auto">
          <a:xfrm flipV="1">
            <a:off x="5448300" y="2603500"/>
            <a:ext cx="0" cy="241300"/>
          </a:xfrm>
          <a:prstGeom prst="straightConnector1">
            <a:avLst/>
          </a:prstGeom>
          <a:noFill/>
          <a:ln w="25400"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172200" y="2590800"/>
            <a:ext cx="0" cy="241300"/>
          </a:xfrm>
          <a:prstGeom prst="straightConnector1">
            <a:avLst/>
          </a:prstGeom>
          <a:noFill/>
          <a:ln w="25400" algn="ctr">
            <a:solidFill>
              <a:schemeClr val="tx1"/>
            </a:solidFill>
            <a:round/>
            <a:headEnd/>
            <a:tailEnd type="arrow" w="med" len="med"/>
          </a:ln>
        </p:spPr>
      </p:cxnSp>
      <p:cxnSp>
        <p:nvCxnSpPr>
          <p:cNvPr id="23" name="Straight Arrow Connector 22"/>
          <p:cNvCxnSpPr>
            <a:cxnSpLocks noChangeShapeType="1"/>
          </p:cNvCxnSpPr>
          <p:nvPr/>
        </p:nvCxnSpPr>
        <p:spPr bwMode="auto">
          <a:xfrm flipV="1">
            <a:off x="6508750" y="2584450"/>
            <a:ext cx="0" cy="241300"/>
          </a:xfrm>
          <a:prstGeom prst="straightConnector1">
            <a:avLst/>
          </a:prstGeom>
          <a:noFill/>
          <a:ln w="25400" algn="ctr">
            <a:solidFill>
              <a:schemeClr val="tx1"/>
            </a:solidFill>
            <a:round/>
            <a:headEnd/>
            <a:tailEnd type="arrow" w="med" len="med"/>
          </a:ln>
        </p:spPr>
      </p:cxnSp>
      <p:cxnSp>
        <p:nvCxnSpPr>
          <p:cNvPr id="24" name="Straight Arrow Connector 23"/>
          <p:cNvCxnSpPr>
            <a:cxnSpLocks noChangeShapeType="1"/>
          </p:cNvCxnSpPr>
          <p:nvPr/>
        </p:nvCxnSpPr>
        <p:spPr bwMode="auto">
          <a:xfrm flipV="1">
            <a:off x="7010400" y="2590800"/>
            <a:ext cx="0" cy="241300"/>
          </a:xfrm>
          <a:prstGeom prst="straightConnector1">
            <a:avLst/>
          </a:prstGeom>
          <a:noFill/>
          <a:ln w="25400" algn="ctr">
            <a:solidFill>
              <a:schemeClr val="tx1"/>
            </a:solidFill>
            <a:round/>
            <a:headEnd/>
            <a:tailEnd type="arrow" w="med" len="med"/>
          </a:ln>
        </p:spPr>
      </p:cxnSp>
      <p:sp>
        <p:nvSpPr>
          <p:cNvPr id="25" name="Text Box 3"/>
          <p:cNvSpPr txBox="1">
            <a:spLocks noChangeArrowheads="1"/>
          </p:cNvSpPr>
          <p:nvPr/>
        </p:nvSpPr>
        <p:spPr bwMode="auto">
          <a:xfrm>
            <a:off x="3886200" y="3886200"/>
            <a:ext cx="4800600" cy="1450975"/>
          </a:xfrm>
          <a:prstGeom prst="rect">
            <a:avLst/>
          </a:prstGeom>
          <a:noFill/>
          <a:ln w="9525">
            <a:noFill/>
            <a:miter lim="800000"/>
            <a:headEnd/>
            <a:tailEnd/>
          </a:ln>
        </p:spPr>
        <p:txBody>
          <a:bodyPr>
            <a:spAutoFit/>
          </a:bodyPr>
          <a:lstStyle/>
          <a:p>
            <a:pPr eaLnBrk="1" hangingPunct="1">
              <a:tabLst>
                <a:tab pos="1366838" algn="l"/>
                <a:tab pos="1822450" algn="l"/>
                <a:tab pos="4748213" algn="l"/>
              </a:tabLst>
              <a:defRPr/>
            </a:pPr>
            <a:r>
              <a:rPr lang="en-US" sz="2000" u="sng" dirty="0">
                <a:latin typeface="Arial" charset="0"/>
                <a:cs typeface="Arial" charset="0"/>
              </a:rPr>
              <a:t>Primer</a:t>
            </a:r>
            <a:r>
              <a:rPr lang="sr-Latn-CS" sz="2000" u="sng" dirty="0">
                <a:latin typeface="Arial" charset="0"/>
                <a:cs typeface="Arial" charset="0"/>
              </a:rPr>
              <a:t>: </a:t>
            </a:r>
            <a:endParaRPr lang="en-US" sz="2000" u="sng" dirty="0">
              <a:latin typeface="Arial" charset="0"/>
              <a:cs typeface="Arial" charset="0"/>
            </a:endParaRPr>
          </a:p>
          <a:p>
            <a:pPr eaLnBrk="1" hangingPunct="1">
              <a:tabLst>
                <a:tab pos="1366838" algn="l"/>
                <a:tab pos="1822450" algn="l"/>
                <a:tab pos="4748213" algn="l"/>
              </a:tabLst>
              <a:defRPr/>
            </a:pPr>
            <a:r>
              <a:rPr lang="sr-Cyrl-CS" sz="2800" dirty="0">
                <a:latin typeface="Arial" charset="0"/>
                <a:cs typeface="Arial" charset="0"/>
              </a:rPr>
              <a:t>–102</a:t>
            </a:r>
            <a:r>
              <a:rPr lang="sr-Latn-CS" sz="2800" dirty="0">
                <a:latin typeface="Arial" charset="0"/>
                <a:cs typeface="Arial" charset="0"/>
              </a:rPr>
              <a:t>:</a:t>
            </a:r>
            <a:r>
              <a:rPr lang="sr-Latn-CS" sz="3200" dirty="0">
                <a:latin typeface="Arial" charset="0"/>
                <a:cs typeface="Arial" charset="0"/>
              </a:rPr>
              <a:t>	</a:t>
            </a:r>
            <a:r>
              <a:rPr lang="sr-Latn-CS" sz="3200" b="1" dirty="0">
                <a:latin typeface="Courier New" pitchFamily="49" charset="0"/>
                <a:cs typeface="Courier New" pitchFamily="49" charset="0"/>
              </a:rPr>
              <a:t>1</a:t>
            </a:r>
            <a:r>
              <a:rPr lang="sr-Latn-CS" sz="3200" dirty="0">
                <a:latin typeface="Courier New" pitchFamily="49" charset="0"/>
                <a:cs typeface="Courier New" pitchFamily="49" charset="0"/>
              </a:rPr>
              <a:t>00</a:t>
            </a:r>
            <a:r>
              <a:rPr lang="en-US" sz="3200" b="1" dirty="0">
                <a:latin typeface="Courier New" pitchFamily="49" charset="0"/>
                <a:cs typeface="Courier New" pitchFamily="49" charset="0"/>
              </a:rPr>
              <a:t>1</a:t>
            </a:r>
            <a:r>
              <a:rPr lang="sr-Latn-CS" sz="1050" dirty="0">
                <a:latin typeface="Courier New" pitchFamily="49" charset="0"/>
                <a:cs typeface="Courier New" pitchFamily="49" charset="0"/>
              </a:rPr>
              <a:t> </a:t>
            </a:r>
            <a:r>
              <a:rPr lang="en-US" sz="3200" b="1" dirty="0">
                <a:latin typeface="Courier New" pitchFamily="49" charset="0"/>
                <a:cs typeface="Courier New" pitchFamily="49" charset="0"/>
              </a:rPr>
              <a:t>1</a:t>
            </a:r>
            <a:r>
              <a:rPr lang="sr-Latn-CS" sz="3200" dirty="0">
                <a:latin typeface="Courier New" pitchFamily="49" charset="0"/>
                <a:cs typeface="Courier New" pitchFamily="49" charset="0"/>
              </a:rPr>
              <a:t>0</a:t>
            </a:r>
            <a:r>
              <a:rPr lang="en-US" sz="3200" b="1" dirty="0">
                <a:latin typeface="Courier New" pitchFamily="49" charset="0"/>
                <a:cs typeface="Courier New" pitchFamily="49" charset="0"/>
              </a:rPr>
              <a:t>1</a:t>
            </a:r>
            <a:r>
              <a:rPr lang="sr-Latn-CS" sz="3200" dirty="0">
                <a:latin typeface="Courier New" pitchFamily="49" charset="0"/>
                <a:cs typeface="Courier New" pitchFamily="49" charset="0"/>
              </a:rPr>
              <a:t>0</a:t>
            </a:r>
            <a:r>
              <a:rPr lang="sr-Latn-CS" sz="3200" baseline="-25000" dirty="0">
                <a:latin typeface="Courier New" pitchFamily="49" charset="0"/>
                <a:cs typeface="Courier New" pitchFamily="49" charset="0"/>
              </a:rPr>
              <a:t>2</a:t>
            </a:r>
            <a:endParaRPr lang="sr-Latn-CS" sz="3200" dirty="0">
              <a:latin typeface="Courier New" pitchFamily="49" charset="0"/>
              <a:cs typeface="Courier New" pitchFamily="49" charset="0"/>
            </a:endParaRPr>
          </a:p>
          <a:p>
            <a:pPr eaLnBrk="1" hangingPunct="1">
              <a:spcBef>
                <a:spcPts val="1000"/>
              </a:spcBef>
              <a:tabLst>
                <a:tab pos="1366838" algn="l"/>
                <a:tab pos="1822450" algn="l"/>
                <a:tab pos="4748213" algn="l"/>
              </a:tabLst>
              <a:defRPr/>
            </a:pPr>
            <a:r>
              <a:rPr lang="sr-Cyrl-CS" sz="2000" dirty="0">
                <a:latin typeface="Arial" charset="0"/>
                <a:cs typeface="Arial" charset="0"/>
              </a:rPr>
              <a:t>                 </a:t>
            </a:r>
            <a:r>
              <a:rPr lang="sr-Cyrl-CS" sz="2600" dirty="0">
                <a:solidFill>
                  <a:srgbClr val="FF0000"/>
                </a:solidFill>
                <a:latin typeface="Arial" charset="0"/>
                <a:cs typeface="Arial" charset="0"/>
              </a:rPr>
              <a:t>–</a:t>
            </a:r>
            <a:r>
              <a:rPr lang="en-US" sz="2600" b="1" dirty="0">
                <a:solidFill>
                  <a:srgbClr val="FF0000"/>
                </a:solidFill>
                <a:latin typeface="+mn-lt"/>
                <a:cs typeface="Courier New" pitchFamily="49" charset="0"/>
              </a:rPr>
              <a:t>2</a:t>
            </a:r>
            <a:r>
              <a:rPr lang="en-US" sz="2600" b="1" baseline="30000" dirty="0">
                <a:solidFill>
                  <a:srgbClr val="FF0000"/>
                </a:solidFill>
                <a:latin typeface="+mn-lt"/>
                <a:cs typeface="Courier New" pitchFamily="49" charset="0"/>
              </a:rPr>
              <a:t>7</a:t>
            </a:r>
            <a:r>
              <a:rPr lang="en-US" sz="2800" b="1" dirty="0">
                <a:latin typeface="+mn-lt"/>
                <a:cs typeface="Courier New" pitchFamily="49" charset="0"/>
              </a:rPr>
              <a:t>    </a:t>
            </a:r>
            <a:r>
              <a:rPr lang="en-US" sz="2600" b="1" dirty="0">
                <a:latin typeface="+mn-lt"/>
                <a:cs typeface="Courier New" pitchFamily="49" charset="0"/>
              </a:rPr>
              <a:t>2</a:t>
            </a:r>
            <a:r>
              <a:rPr lang="en-US" sz="2600" b="1" baseline="30000" dirty="0">
                <a:latin typeface="+mn-lt"/>
                <a:cs typeface="Courier New" pitchFamily="49" charset="0"/>
              </a:rPr>
              <a:t>4</a:t>
            </a:r>
            <a:r>
              <a:rPr lang="en-US" sz="2600" b="1" dirty="0">
                <a:latin typeface="+mn-lt"/>
                <a:cs typeface="Courier New" pitchFamily="49" charset="0"/>
              </a:rPr>
              <a:t> 2</a:t>
            </a:r>
            <a:r>
              <a:rPr lang="en-US" sz="2600" b="1" baseline="30000" dirty="0">
                <a:latin typeface="+mn-lt"/>
                <a:cs typeface="Courier New" pitchFamily="49" charset="0"/>
              </a:rPr>
              <a:t>3</a:t>
            </a:r>
            <a:r>
              <a:rPr lang="en-US" sz="2800" b="1" dirty="0">
                <a:latin typeface="+mn-lt"/>
                <a:cs typeface="Courier New" pitchFamily="49" charset="0"/>
              </a:rPr>
              <a:t>  </a:t>
            </a:r>
            <a:r>
              <a:rPr lang="en-US" sz="2600" b="1" dirty="0">
                <a:latin typeface="+mn-lt"/>
                <a:cs typeface="Courier New" pitchFamily="49" charset="0"/>
              </a:rPr>
              <a:t>2</a:t>
            </a:r>
            <a:r>
              <a:rPr lang="en-US" sz="2600" b="1" baseline="30000" dirty="0">
                <a:latin typeface="+mn-lt"/>
                <a:cs typeface="Courier New" pitchFamily="49" charset="0"/>
              </a:rPr>
              <a:t>1</a:t>
            </a:r>
            <a:endParaRPr lang="en-US" sz="2600" dirty="0">
              <a:latin typeface="Courier New" pitchFamily="49" charset="0"/>
              <a:cs typeface="Courier New" pitchFamily="49" charset="0"/>
            </a:endParaRPr>
          </a:p>
        </p:txBody>
      </p:sp>
      <p:cxnSp>
        <p:nvCxnSpPr>
          <p:cNvPr id="26" name="Straight Arrow Connector 25"/>
          <p:cNvCxnSpPr>
            <a:cxnSpLocks noChangeShapeType="1"/>
          </p:cNvCxnSpPr>
          <p:nvPr/>
        </p:nvCxnSpPr>
        <p:spPr bwMode="auto">
          <a:xfrm flipV="1">
            <a:off x="5448300" y="4660900"/>
            <a:ext cx="0" cy="241300"/>
          </a:xfrm>
          <a:prstGeom prst="straightConnector1">
            <a:avLst/>
          </a:prstGeom>
          <a:noFill/>
          <a:ln w="31750" algn="ctr">
            <a:solidFill>
              <a:srgbClr val="FF0000"/>
            </a:solidFill>
            <a:round/>
            <a:headEnd/>
            <a:tailEnd type="arrow" w="med" len="med"/>
          </a:ln>
        </p:spPr>
      </p:cxnSp>
      <p:cxnSp>
        <p:nvCxnSpPr>
          <p:cNvPr id="27" name="Straight Arrow Connector 26"/>
          <p:cNvCxnSpPr>
            <a:cxnSpLocks noChangeShapeType="1"/>
          </p:cNvCxnSpPr>
          <p:nvPr/>
        </p:nvCxnSpPr>
        <p:spPr bwMode="auto">
          <a:xfrm flipV="1">
            <a:off x="6172200" y="4648200"/>
            <a:ext cx="0" cy="241300"/>
          </a:xfrm>
          <a:prstGeom prst="straightConnector1">
            <a:avLst/>
          </a:prstGeom>
          <a:noFill/>
          <a:ln w="25400" algn="ctr">
            <a:solidFill>
              <a:schemeClr val="tx1"/>
            </a:solidFill>
            <a:round/>
            <a:headEnd/>
            <a:tailEnd type="arrow" w="med" len="med"/>
          </a:ln>
        </p:spPr>
      </p:cxnSp>
      <p:cxnSp>
        <p:nvCxnSpPr>
          <p:cNvPr id="28" name="Straight Arrow Connector 27"/>
          <p:cNvCxnSpPr>
            <a:cxnSpLocks noChangeShapeType="1"/>
          </p:cNvCxnSpPr>
          <p:nvPr/>
        </p:nvCxnSpPr>
        <p:spPr bwMode="auto">
          <a:xfrm flipV="1">
            <a:off x="6508750" y="4641850"/>
            <a:ext cx="0" cy="241300"/>
          </a:xfrm>
          <a:prstGeom prst="straightConnector1">
            <a:avLst/>
          </a:prstGeom>
          <a:noFill/>
          <a:ln w="25400" algn="ctr">
            <a:solidFill>
              <a:schemeClr val="tx1"/>
            </a:solidFill>
            <a:round/>
            <a:headEnd/>
            <a:tailEnd type="arrow" w="med" len="med"/>
          </a:ln>
        </p:spPr>
      </p:cxnSp>
      <p:cxnSp>
        <p:nvCxnSpPr>
          <p:cNvPr id="29" name="Straight Arrow Connector 28"/>
          <p:cNvCxnSpPr>
            <a:cxnSpLocks noChangeShapeType="1"/>
          </p:cNvCxnSpPr>
          <p:nvPr/>
        </p:nvCxnSpPr>
        <p:spPr bwMode="auto">
          <a:xfrm flipV="1">
            <a:off x="7010400" y="4648200"/>
            <a:ext cx="0" cy="241300"/>
          </a:xfrm>
          <a:prstGeom prst="straightConnector1">
            <a:avLst/>
          </a:prstGeom>
          <a:noFill/>
          <a:ln w="25400"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
                                            <p:txEl>
                                              <p:pRg st="2" end="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16" grpId="0"/>
      <p:bldP spid="17" grpId="0" build="allAtOnce"/>
      <p:bldP spid="18" grpId="0"/>
      <p:bldP spid="19" grpId="0"/>
      <p:bldP spid="9" grpId="0"/>
      <p:bldP spid="25"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55</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smtClean="0"/>
              <a:t>Razlomljeni brojevi, </a:t>
            </a:r>
            <a:r>
              <a:rPr lang="sr-Latn-CS" b="1" smtClean="0"/>
              <a:t>fiksni zarez</a:t>
            </a:r>
            <a:endParaRPr lang="en-US" b="1" smtClean="0"/>
          </a:p>
        </p:txBody>
      </p:sp>
      <p:sp>
        <p:nvSpPr>
          <p:cNvPr id="20" name="Rectangle 3"/>
          <p:cNvSpPr txBox="1">
            <a:spLocks noChangeArrowheads="1"/>
          </p:cNvSpPr>
          <p:nvPr/>
        </p:nvSpPr>
        <p:spPr>
          <a:xfrm>
            <a:off x="152400" y="1219200"/>
            <a:ext cx="8382000" cy="4800600"/>
          </a:xfrm>
          <a:prstGeom prst="rect">
            <a:avLst/>
          </a:prstGeom>
        </p:spPr>
        <p:txBody>
          <a:bodyPr/>
          <a:lstStyle/>
          <a:p>
            <a:pPr marL="342900" indent="-342900" eaLnBrk="1" hangingPunct="1">
              <a:spcBef>
                <a:spcPct val="20000"/>
              </a:spcBef>
              <a:buClr>
                <a:schemeClr val="bg2"/>
              </a:buClr>
              <a:buSzPct val="75000"/>
              <a:buFont typeface="Wingdings" pitchFamily="2" charset="2"/>
              <a:buChar char="n"/>
              <a:defRPr/>
            </a:pPr>
            <a:r>
              <a:rPr lang="sr-Latn-CS" sz="2800" dirty="0">
                <a:latin typeface="Arial" charset="0"/>
                <a:cs typeface="Arial" charset="0"/>
              </a:rPr>
              <a:t>Razlomljeni brojevi se zamenjuju celim</a:t>
            </a:r>
            <a:endParaRPr lang="en-US" sz="2800" kern="0" dirty="0">
              <a:latin typeface="+mn-lt"/>
              <a:cs typeface="+mn-cs"/>
            </a:endParaRPr>
          </a:p>
          <a:p>
            <a:pPr marL="342900" indent="-342900" eaLnBrk="1" hangingPunct="1">
              <a:spcBef>
                <a:spcPct val="20000"/>
              </a:spcBef>
              <a:buClr>
                <a:schemeClr val="bg2"/>
              </a:buClr>
              <a:buSzPct val="75000"/>
              <a:buFont typeface="Wingdings" pitchFamily="2" charset="2"/>
              <a:buChar char="n"/>
              <a:defRPr/>
            </a:pPr>
            <a:r>
              <a:rPr lang="sr-Latn-CS" sz="2800" dirty="0">
                <a:latin typeface="Arial" charset="0"/>
                <a:cs typeface="Arial" charset="0"/>
              </a:rPr>
              <a:t>Računske operacije se obavljaju nad zamenjenim brojevima</a:t>
            </a:r>
            <a:r>
              <a:rPr lang="sr-Latn-CS" sz="2800" kern="0" dirty="0">
                <a:latin typeface="+mn-lt"/>
                <a:cs typeface="+mn-cs"/>
              </a:rPr>
              <a:t> </a:t>
            </a:r>
            <a:endParaRPr lang="en-US" sz="2800" kern="0" dirty="0">
              <a:latin typeface="+mn-lt"/>
              <a:cs typeface="+mn-cs"/>
            </a:endParaRPr>
          </a:p>
          <a:p>
            <a:pPr marL="342900" indent="-342900" eaLnBrk="1" hangingPunct="1">
              <a:spcBef>
                <a:spcPct val="20000"/>
              </a:spcBef>
              <a:buClr>
                <a:schemeClr val="bg2"/>
              </a:buClr>
              <a:buSzPct val="75000"/>
              <a:buFont typeface="Wingdings" pitchFamily="2" charset="2"/>
              <a:buChar char="n"/>
              <a:defRPr/>
            </a:pPr>
            <a:r>
              <a:rPr lang="sr-Latn-CS" sz="2800" u="sng" kern="0" dirty="0">
                <a:latin typeface="+mn-lt"/>
                <a:cs typeface="+mn-cs"/>
              </a:rPr>
              <a:t>Programer</a:t>
            </a:r>
            <a:r>
              <a:rPr lang="sr-Latn-CS" sz="2800" kern="0" dirty="0">
                <a:latin typeface="+mn-lt"/>
                <a:cs typeface="+mn-cs"/>
              </a:rPr>
              <a:t> mora da vodi računa o zamenama i da koriguje rezultat</a:t>
            </a:r>
          </a:p>
          <a:p>
            <a:pPr marL="342900" indent="-342900" eaLnBrk="1" hangingPunct="1">
              <a:spcBef>
                <a:spcPct val="20000"/>
              </a:spcBef>
              <a:buClr>
                <a:schemeClr val="bg2"/>
              </a:buClr>
              <a:buSzPct val="75000"/>
              <a:buFont typeface="Wingdings" pitchFamily="2" charset="2"/>
              <a:buChar char="n"/>
              <a:defRPr/>
            </a:pPr>
            <a:r>
              <a:rPr lang="sr-Latn-CS" sz="2800" u="sng" kern="0" dirty="0">
                <a:latin typeface="+mn-lt"/>
                <a:cs typeface="+mn-cs"/>
              </a:rPr>
              <a:t>Programer</a:t>
            </a:r>
            <a:r>
              <a:rPr lang="sr-Latn-CS" sz="2800" kern="0" dirty="0">
                <a:latin typeface="+mn-lt"/>
                <a:cs typeface="+mn-cs"/>
              </a:rPr>
              <a:t> mora </a:t>
            </a:r>
            <a:r>
              <a:rPr lang="sr-Latn-CS" sz="2800" u="sng" kern="0" dirty="0">
                <a:latin typeface="+mn-lt"/>
                <a:cs typeface="+mn-cs"/>
              </a:rPr>
              <a:t>u svakoj operaciji </a:t>
            </a:r>
            <a:r>
              <a:rPr lang="sr-Latn-CS" sz="2800" kern="0" dirty="0">
                <a:latin typeface="+mn-lt"/>
                <a:cs typeface="+mn-cs"/>
              </a:rPr>
              <a:t>da vodi računa i o:</a:t>
            </a:r>
          </a:p>
          <a:p>
            <a:pPr marL="800100" lvl="1" indent="-342900" eaLnBrk="1" hangingPunct="1">
              <a:spcBef>
                <a:spcPct val="20000"/>
              </a:spcBef>
              <a:buClr>
                <a:schemeClr val="bg2"/>
              </a:buClr>
              <a:buSzPct val="75000"/>
              <a:buFont typeface="Courier New" pitchFamily="49" charset="0"/>
              <a:buChar char="o"/>
              <a:defRPr/>
            </a:pPr>
            <a:r>
              <a:rPr lang="sr-Latn-CS" sz="2400" b="1" kern="0" dirty="0">
                <a:latin typeface="+mn-lt"/>
                <a:cs typeface="+mn-cs"/>
              </a:rPr>
              <a:t>Opsegu</a:t>
            </a:r>
            <a:r>
              <a:rPr lang="sr-Latn-CS" sz="2400" kern="0" dirty="0">
                <a:latin typeface="+mn-lt"/>
                <a:cs typeface="+mn-cs"/>
              </a:rPr>
              <a:t> ulaznih podataka da ne bi došlo do prekoračenja prilikom operacija.</a:t>
            </a:r>
          </a:p>
          <a:p>
            <a:pPr marL="800100" lvl="1" indent="-342900" eaLnBrk="1" hangingPunct="1">
              <a:spcBef>
                <a:spcPct val="20000"/>
              </a:spcBef>
              <a:buClr>
                <a:schemeClr val="bg2"/>
              </a:buClr>
              <a:buSzPct val="75000"/>
              <a:buFont typeface="Courier New" pitchFamily="49" charset="0"/>
              <a:buChar char="o"/>
              <a:defRPr/>
            </a:pPr>
            <a:r>
              <a:rPr lang="sr-Latn-CS" sz="2400" b="1" kern="0" dirty="0">
                <a:latin typeface="+mn-lt"/>
                <a:cs typeface="+mn-cs"/>
              </a:rPr>
              <a:t>Preciznosti</a:t>
            </a:r>
            <a:r>
              <a:rPr lang="sr-Latn-CS" sz="2400" kern="0" dirty="0">
                <a:latin typeface="+mn-lt"/>
                <a:cs typeface="+mn-cs"/>
              </a:rPr>
              <a:t> ulaznih podataka da se ne bi izgubila rezolucija izlaznih.</a:t>
            </a:r>
            <a:endParaRPr lang="en-US" sz="24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a:spLocks noChangeArrowheads="1"/>
          </p:cNvSpPr>
          <p:nvPr/>
        </p:nvSpPr>
        <p:spPr bwMode="auto">
          <a:xfrm>
            <a:off x="7848600" y="2362200"/>
            <a:ext cx="304800" cy="304800"/>
          </a:xfrm>
          <a:prstGeom prst="ellipse">
            <a:avLst/>
          </a:prstGeom>
          <a:solidFill>
            <a:srgbClr val="FFFF00"/>
          </a:solidFill>
          <a:ln w="25400" algn="ctr">
            <a:solidFill>
              <a:srgbClr val="0070C0"/>
            </a:solidFill>
            <a:round/>
            <a:headEnd/>
            <a:tailEnd/>
          </a:ln>
        </p:spPr>
        <p:txBody>
          <a:bodyPr/>
          <a:lstStyle/>
          <a:p>
            <a:endParaRPr lang="en-US"/>
          </a:p>
        </p:txBody>
      </p:sp>
      <p:sp>
        <p:nvSpPr>
          <p:cNvPr id="10" name="Oval 9"/>
          <p:cNvSpPr>
            <a:spLocks noChangeArrowheads="1"/>
          </p:cNvSpPr>
          <p:nvPr/>
        </p:nvSpPr>
        <p:spPr bwMode="auto">
          <a:xfrm>
            <a:off x="6096000" y="5410200"/>
            <a:ext cx="304800" cy="304800"/>
          </a:xfrm>
          <a:prstGeom prst="ellipse">
            <a:avLst/>
          </a:prstGeom>
          <a:solidFill>
            <a:srgbClr val="FFFF00"/>
          </a:solidFill>
          <a:ln w="25400" algn="ctr">
            <a:solidFill>
              <a:srgbClr val="0070C0"/>
            </a:solidFill>
            <a:round/>
            <a:headEnd/>
            <a:tailEnd/>
          </a:ln>
        </p:spPr>
        <p:txBody>
          <a:bodyPr/>
          <a:lstStyle/>
          <a:p>
            <a:endParaRPr lang="en-US"/>
          </a:p>
        </p:txBody>
      </p:sp>
      <p:sp>
        <p:nvSpPr>
          <p:cNvPr id="7" name="Oval 6"/>
          <p:cNvSpPr>
            <a:spLocks noChangeArrowheads="1"/>
          </p:cNvSpPr>
          <p:nvPr/>
        </p:nvSpPr>
        <p:spPr bwMode="auto">
          <a:xfrm>
            <a:off x="6115050" y="4248150"/>
            <a:ext cx="304800" cy="304800"/>
          </a:xfrm>
          <a:prstGeom prst="ellipse">
            <a:avLst/>
          </a:prstGeom>
          <a:solidFill>
            <a:srgbClr val="FFFF00"/>
          </a:solidFill>
          <a:ln w="25400" algn="ctr">
            <a:solidFill>
              <a:srgbClr val="FF0000"/>
            </a:solidFill>
            <a:round/>
            <a:headEnd/>
            <a:tailEnd/>
          </a:ln>
        </p:spPr>
        <p:txBody>
          <a:bodyPr/>
          <a:lstStyle/>
          <a:p>
            <a:endParaRPr lang="en-US"/>
          </a:p>
        </p:txBody>
      </p:sp>
      <p:sp>
        <p:nvSpPr>
          <p:cNvPr id="8" name="Oval 7"/>
          <p:cNvSpPr>
            <a:spLocks noChangeArrowheads="1"/>
          </p:cNvSpPr>
          <p:nvPr/>
        </p:nvSpPr>
        <p:spPr bwMode="auto">
          <a:xfrm>
            <a:off x="7696200" y="1828800"/>
            <a:ext cx="304800" cy="304800"/>
          </a:xfrm>
          <a:prstGeom prst="ellipse">
            <a:avLst/>
          </a:prstGeom>
          <a:solidFill>
            <a:srgbClr val="FFFF00"/>
          </a:solidFill>
          <a:ln w="25400" algn="ctr">
            <a:solidFill>
              <a:srgbClr val="FF0000"/>
            </a:solidFill>
            <a:round/>
            <a:headEnd/>
            <a:tailEnd/>
          </a:ln>
        </p:spPr>
        <p:txBody>
          <a:bodyPr/>
          <a:lstStyle/>
          <a:p>
            <a:endParaRPr lang="en-US"/>
          </a:p>
        </p:txBody>
      </p:sp>
      <p:sp>
        <p:nvSpPr>
          <p:cNvPr id="58370" name="Slide Number Placeholder 2"/>
          <p:cNvSpPr>
            <a:spLocks noGrp="1"/>
          </p:cNvSpPr>
          <p:nvPr>
            <p:ph type="sldNum" sz="quarter" idx="11"/>
          </p:nvPr>
        </p:nvSpPr>
        <p:spPr>
          <a:noFill/>
        </p:spPr>
        <p:txBody>
          <a:bodyPr/>
          <a:lstStyle/>
          <a:p>
            <a:fld id="{7FB32301-9A73-4A5A-BE95-3509AF66A14A}" type="slidenum">
              <a:rPr lang="en-US" smtClean="0">
                <a:cs typeface="Arial" pitchFamily="34" charset="0"/>
              </a:rPr>
              <a:pPr/>
              <a:t>56</a:t>
            </a:fld>
            <a:endParaRPr lang="en-US" smtClean="0">
              <a:cs typeface="Arial" pitchFamily="34" charset="0"/>
            </a:endParaRPr>
          </a:p>
        </p:txBody>
      </p:sp>
      <p:sp>
        <p:nvSpPr>
          <p:cNvPr id="58371"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smtClean="0"/>
              <a:t>Razlomljeni brojevi, </a:t>
            </a:r>
            <a:r>
              <a:rPr lang="sr-Latn-CS" b="1" smtClean="0"/>
              <a:t>fiksni zarez</a:t>
            </a:r>
            <a:endParaRPr lang="en-US" b="1" smtClean="0"/>
          </a:p>
        </p:txBody>
      </p:sp>
      <p:sp>
        <p:nvSpPr>
          <p:cNvPr id="20" name="Rectangle 3"/>
          <p:cNvSpPr txBox="1">
            <a:spLocks noChangeArrowheads="1"/>
          </p:cNvSpPr>
          <p:nvPr/>
        </p:nvSpPr>
        <p:spPr bwMode="auto">
          <a:xfrm>
            <a:off x="152400" y="1219200"/>
            <a:ext cx="8382000" cy="25146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3200" b="1" dirty="0"/>
              <a:t>13,25 = 1101,01</a:t>
            </a:r>
            <a:r>
              <a:rPr lang="sr-Latn-CS" sz="3200" b="1" baseline="-25000" dirty="0"/>
              <a:t>2</a:t>
            </a:r>
            <a:endParaRPr lang="sr-Latn-CS" sz="3200" b="1" dirty="0"/>
          </a:p>
          <a:p>
            <a:pPr marL="342900" indent="-342900" eaLnBrk="1" hangingPunct="1">
              <a:spcBef>
                <a:spcPct val="20000"/>
              </a:spcBef>
              <a:buClr>
                <a:schemeClr val="bg2"/>
              </a:buClr>
              <a:buSzPct val="75000"/>
            </a:pPr>
            <a:r>
              <a:rPr lang="sr-Latn-CS" sz="2800" dirty="0"/>
              <a:t>Zamena:	00110101</a:t>
            </a:r>
            <a:r>
              <a:rPr lang="sr-Latn-CS" sz="2800" baseline="-25000" dirty="0"/>
              <a:t>2</a:t>
            </a:r>
            <a:r>
              <a:rPr lang="sr-Latn-CS" sz="2800" dirty="0"/>
              <a:t> (</a:t>
            </a:r>
            <a:r>
              <a:rPr lang="sr-Latn-CS" sz="2800" b="1" dirty="0"/>
              <a:t>53</a:t>
            </a:r>
            <a:r>
              <a:rPr lang="sr-Latn-CS" sz="2800" dirty="0"/>
              <a:t> = 13,25</a:t>
            </a:r>
            <a:r>
              <a:rPr lang="sr-Latn-CS" sz="800" dirty="0"/>
              <a:t> </a:t>
            </a:r>
            <a:r>
              <a:rPr lang="sr-Latn-CS" sz="2800" dirty="0"/>
              <a:t>*</a:t>
            </a:r>
            <a:r>
              <a:rPr lang="sr-Latn-CS" sz="800" dirty="0"/>
              <a:t> </a:t>
            </a:r>
            <a:r>
              <a:rPr lang="sr-Latn-CS" sz="2800" dirty="0"/>
              <a:t>4 = 13,25</a:t>
            </a:r>
            <a:r>
              <a:rPr lang="sr-Latn-CS" sz="800" dirty="0"/>
              <a:t> </a:t>
            </a:r>
            <a:r>
              <a:rPr lang="sr-Latn-CS" sz="2800" dirty="0"/>
              <a:t>*</a:t>
            </a:r>
            <a:r>
              <a:rPr lang="sr-Latn-CS" sz="800" dirty="0"/>
              <a:t> </a:t>
            </a:r>
            <a:r>
              <a:rPr lang="sr-Latn-CS" sz="2800" dirty="0"/>
              <a:t>2</a:t>
            </a:r>
            <a:r>
              <a:rPr lang="sr-Latn-CS" sz="2800" baseline="30000" dirty="0"/>
              <a:t>2</a:t>
            </a:r>
            <a:r>
              <a:rPr lang="sr-Latn-CS" sz="2800" dirty="0"/>
              <a:t>)</a:t>
            </a:r>
          </a:p>
          <a:p>
            <a:pPr marL="342900" indent="-342900" eaLnBrk="1" hangingPunct="1">
              <a:spcBef>
                <a:spcPct val="20000"/>
              </a:spcBef>
              <a:buClr>
                <a:schemeClr val="bg2"/>
              </a:buClr>
              <a:buSzPct val="75000"/>
            </a:pPr>
            <a:r>
              <a:rPr lang="sr-Latn-CS" sz="2800" dirty="0"/>
              <a:t>ili:			01101010</a:t>
            </a:r>
            <a:r>
              <a:rPr lang="sr-Latn-CS" sz="2800" baseline="-25000" dirty="0"/>
              <a:t>2</a:t>
            </a:r>
            <a:r>
              <a:rPr lang="sr-Latn-CS" sz="2800" dirty="0"/>
              <a:t> (</a:t>
            </a:r>
            <a:r>
              <a:rPr lang="sr-Latn-CS" sz="2800" b="1" dirty="0"/>
              <a:t>106</a:t>
            </a:r>
            <a:r>
              <a:rPr lang="sr-Latn-CS" sz="2800" dirty="0"/>
              <a:t> = 13,25</a:t>
            </a:r>
            <a:r>
              <a:rPr lang="sr-Latn-CS" sz="800" dirty="0"/>
              <a:t> </a:t>
            </a:r>
            <a:r>
              <a:rPr lang="sr-Latn-CS" sz="2800" dirty="0"/>
              <a:t>*</a:t>
            </a:r>
            <a:r>
              <a:rPr lang="sr-Latn-CS" sz="800" dirty="0"/>
              <a:t> </a:t>
            </a:r>
            <a:r>
              <a:rPr lang="sr-Latn-CS" sz="2800" dirty="0"/>
              <a:t>8 = 13,25</a:t>
            </a:r>
            <a:r>
              <a:rPr lang="sr-Latn-CS" sz="800" dirty="0"/>
              <a:t> </a:t>
            </a:r>
            <a:r>
              <a:rPr lang="sr-Latn-CS" sz="2800" dirty="0"/>
              <a:t>*</a:t>
            </a:r>
            <a:r>
              <a:rPr lang="sr-Latn-CS" sz="800" dirty="0"/>
              <a:t> </a:t>
            </a:r>
            <a:r>
              <a:rPr lang="sr-Latn-CS" sz="2800" dirty="0"/>
              <a:t>2</a:t>
            </a:r>
            <a:r>
              <a:rPr lang="sr-Latn-CS" sz="2800" baseline="30000" dirty="0"/>
              <a:t>3</a:t>
            </a:r>
            <a:r>
              <a:rPr lang="sr-Latn-CS" sz="2800" dirty="0"/>
              <a:t>)</a:t>
            </a:r>
          </a:p>
          <a:p>
            <a:pPr marL="342900" indent="-342900" eaLnBrk="1" hangingPunct="1">
              <a:spcBef>
                <a:spcPct val="20000"/>
              </a:spcBef>
              <a:buClr>
                <a:schemeClr val="bg2"/>
              </a:buClr>
              <a:buSzPct val="75000"/>
            </a:pPr>
            <a:r>
              <a:rPr lang="sr-Latn-CS" sz="2800" dirty="0"/>
              <a:t>ili:	</a:t>
            </a:r>
            <a:r>
              <a:rPr lang="sr-Latn-CS" sz="2800" baseline="30000" dirty="0">
                <a:solidFill>
                  <a:srgbClr val="FF0000"/>
                </a:solidFill>
              </a:rPr>
              <a:t>*</a:t>
            </a:r>
            <a:r>
              <a:rPr lang="sr-Latn-CS" sz="2800" dirty="0"/>
              <a:t>		11010100</a:t>
            </a:r>
            <a:r>
              <a:rPr lang="sr-Latn-CS" sz="2800" baseline="-25000" dirty="0"/>
              <a:t>2</a:t>
            </a:r>
            <a:r>
              <a:rPr lang="sr-Latn-CS" sz="2800" dirty="0"/>
              <a:t> (</a:t>
            </a:r>
            <a:r>
              <a:rPr lang="sr-Latn-CS" sz="2800" b="1" dirty="0"/>
              <a:t>212</a:t>
            </a:r>
            <a:r>
              <a:rPr lang="sr-Latn-CS" sz="2800" dirty="0"/>
              <a:t> = 13,25</a:t>
            </a:r>
            <a:r>
              <a:rPr lang="sr-Latn-CS" sz="800" dirty="0"/>
              <a:t> </a:t>
            </a:r>
            <a:r>
              <a:rPr lang="sr-Latn-CS" sz="2800" dirty="0"/>
              <a:t>*</a:t>
            </a:r>
            <a:r>
              <a:rPr lang="sr-Latn-CS" sz="800" dirty="0"/>
              <a:t> </a:t>
            </a:r>
            <a:r>
              <a:rPr lang="sr-Latn-CS" sz="2800" dirty="0"/>
              <a:t>16 = 13,25</a:t>
            </a:r>
            <a:r>
              <a:rPr lang="sr-Latn-CS" sz="800" dirty="0"/>
              <a:t> </a:t>
            </a:r>
            <a:r>
              <a:rPr lang="sr-Latn-CS" sz="2800" dirty="0"/>
              <a:t>*</a:t>
            </a:r>
            <a:r>
              <a:rPr lang="sr-Latn-CS" sz="800" dirty="0"/>
              <a:t> </a:t>
            </a:r>
            <a:r>
              <a:rPr lang="sr-Latn-CS" sz="2800" dirty="0"/>
              <a:t>2</a:t>
            </a:r>
            <a:r>
              <a:rPr lang="sr-Latn-CS" sz="2800" baseline="30000" dirty="0"/>
              <a:t>4</a:t>
            </a:r>
            <a:r>
              <a:rPr lang="sr-Latn-CS" sz="2800" dirty="0"/>
              <a:t>)</a:t>
            </a:r>
          </a:p>
          <a:p>
            <a:pPr marL="342900" indent="-342900" eaLnBrk="1" hangingPunct="1">
              <a:spcBef>
                <a:spcPct val="20000"/>
              </a:spcBef>
              <a:buClr>
                <a:schemeClr val="bg2"/>
              </a:buClr>
              <a:buSzPct val="75000"/>
            </a:pPr>
            <a:r>
              <a:rPr lang="sr-Latn-CS" sz="2000" baseline="30000" dirty="0">
                <a:solidFill>
                  <a:srgbClr val="FF0000"/>
                </a:solidFill>
              </a:rPr>
              <a:t>*</a:t>
            </a:r>
            <a:r>
              <a:rPr lang="sr-Latn-CS" sz="2000" dirty="0"/>
              <a:t> samo pod uslovom da je neoznačen!</a:t>
            </a:r>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endParaRPr lang="sr-Latn-CS" sz="2800" dirty="0"/>
          </a:p>
        </p:txBody>
      </p:sp>
      <p:sp>
        <p:nvSpPr>
          <p:cNvPr id="5" name="Rectangle 3"/>
          <p:cNvSpPr txBox="1">
            <a:spLocks noChangeArrowheads="1"/>
          </p:cNvSpPr>
          <p:nvPr/>
        </p:nvSpPr>
        <p:spPr bwMode="auto">
          <a:xfrm>
            <a:off x="152400" y="3962400"/>
            <a:ext cx="8382000" cy="18288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3200" dirty="0"/>
              <a:t>13,25 = 00110101</a:t>
            </a:r>
            <a:r>
              <a:rPr lang="sr-Latn-CS" sz="3200" baseline="-25000" dirty="0"/>
              <a:t>2  </a:t>
            </a:r>
            <a:r>
              <a:rPr lang="sr-Latn-CS" sz="3200" dirty="0"/>
              <a:t>u formatu Q</a:t>
            </a:r>
            <a:r>
              <a:rPr lang="sr-Latn-CS" sz="3200" baseline="-25000" dirty="0"/>
              <a:t>6,2</a:t>
            </a:r>
            <a:r>
              <a:rPr lang="sr-Latn-CS" sz="3200" dirty="0"/>
              <a:t> </a:t>
            </a:r>
          </a:p>
          <a:p>
            <a:pPr marL="342900" indent="-342900" eaLnBrk="1" hangingPunct="1">
              <a:spcBef>
                <a:spcPct val="20000"/>
              </a:spcBef>
              <a:buClr>
                <a:schemeClr val="bg2"/>
              </a:buClr>
              <a:buSzPct val="75000"/>
            </a:pPr>
            <a:r>
              <a:rPr lang="sr-Latn-CS" sz="3200" dirty="0"/>
              <a:t>ili:</a:t>
            </a:r>
          </a:p>
          <a:p>
            <a:pPr marL="342900" indent="-342900" eaLnBrk="1" hangingPunct="1">
              <a:spcBef>
                <a:spcPct val="20000"/>
              </a:spcBef>
              <a:buClr>
                <a:schemeClr val="bg2"/>
              </a:buClr>
              <a:buSzPct val="75000"/>
            </a:pPr>
            <a:r>
              <a:rPr lang="sr-Latn-CS" sz="3200" dirty="0"/>
              <a:t>13,25 = 01101010</a:t>
            </a:r>
            <a:r>
              <a:rPr lang="sr-Latn-CS" sz="3200" baseline="-25000" dirty="0"/>
              <a:t>2  </a:t>
            </a:r>
            <a:r>
              <a:rPr lang="sr-Latn-CS" sz="3200" dirty="0"/>
              <a:t>u formatu Q</a:t>
            </a:r>
            <a:r>
              <a:rPr lang="sr-Latn-CS" sz="3200" baseline="-25000" dirty="0"/>
              <a:t>5,3</a:t>
            </a:r>
            <a:r>
              <a:rPr lang="sr-Latn-CS" sz="3200" dirty="0"/>
              <a:t> </a:t>
            </a:r>
          </a:p>
        </p:txBody>
      </p:sp>
      <p:sp>
        <p:nvSpPr>
          <p:cNvPr id="9" name="TextBox 8"/>
          <p:cNvSpPr txBox="1">
            <a:spLocks noChangeArrowheads="1"/>
          </p:cNvSpPr>
          <p:nvPr/>
        </p:nvSpPr>
        <p:spPr bwMode="auto">
          <a:xfrm>
            <a:off x="6705600" y="3810000"/>
            <a:ext cx="1981200" cy="369888"/>
          </a:xfrm>
          <a:prstGeom prst="rect">
            <a:avLst/>
          </a:prstGeom>
          <a:noFill/>
          <a:ln w="9525">
            <a:noFill/>
            <a:miter lim="800000"/>
            <a:headEnd/>
            <a:tailEnd/>
          </a:ln>
        </p:spPr>
        <p:txBody>
          <a:bodyPr>
            <a:spAutoFit/>
          </a:bodyPr>
          <a:lstStyle/>
          <a:p>
            <a:r>
              <a:rPr lang="sr-Latn-CS">
                <a:solidFill>
                  <a:srgbClr val="FF0000"/>
                </a:solidFill>
              </a:rPr>
              <a:t>Osnova (</a:t>
            </a:r>
            <a:r>
              <a:rPr lang="sr-Latn-CS" i="1">
                <a:solidFill>
                  <a:srgbClr val="FF0000"/>
                </a:solidFill>
              </a:rPr>
              <a:t>Radix</a:t>
            </a:r>
            <a:r>
              <a:rPr lang="sr-Latn-CS">
                <a:solidFill>
                  <a:srgbClr val="FF0000"/>
                </a:solidFill>
              </a:rPr>
              <a:t>)</a:t>
            </a:r>
          </a:p>
        </p:txBody>
      </p:sp>
      <p:cxnSp>
        <p:nvCxnSpPr>
          <p:cNvPr id="13" name="Straight Connector 12"/>
          <p:cNvCxnSpPr>
            <a:cxnSpLocks noChangeShapeType="1"/>
          </p:cNvCxnSpPr>
          <p:nvPr/>
        </p:nvCxnSpPr>
        <p:spPr bwMode="auto">
          <a:xfrm>
            <a:off x="3028951" y="3962400"/>
            <a:ext cx="0" cy="514350"/>
          </a:xfrm>
          <a:prstGeom prst="line">
            <a:avLst/>
          </a:prstGeom>
          <a:noFill/>
          <a:ln w="25400" algn="ctr">
            <a:solidFill>
              <a:srgbClr val="FF0000"/>
            </a:solidFill>
            <a:prstDash val="dash"/>
            <a:round/>
            <a:headEnd/>
            <a:tailEnd/>
          </a:ln>
        </p:spPr>
      </p:cxnSp>
      <p:cxnSp>
        <p:nvCxnSpPr>
          <p:cNvPr id="12" name="Straight Connector 11"/>
          <p:cNvCxnSpPr>
            <a:cxnSpLocks noChangeShapeType="1"/>
          </p:cNvCxnSpPr>
          <p:nvPr/>
        </p:nvCxnSpPr>
        <p:spPr bwMode="auto">
          <a:xfrm>
            <a:off x="2807827" y="5199323"/>
            <a:ext cx="0" cy="514350"/>
          </a:xfrm>
          <a:prstGeom prst="line">
            <a:avLst/>
          </a:prstGeom>
          <a:noFill/>
          <a:ln w="25400" algn="ctr">
            <a:solidFill>
              <a:srgbClr val="0070C0"/>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animBg="1"/>
      <p:bldP spid="8"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1"/>
          </p:nvPr>
        </p:nvSpPr>
        <p:spPr>
          <a:noFill/>
        </p:spPr>
        <p:txBody>
          <a:bodyPr/>
          <a:lstStyle/>
          <a:p>
            <a:fld id="{6429B8E8-8449-41E1-96E6-FA5106033981}" type="slidenum">
              <a:rPr lang="en-US" smtClean="0">
                <a:cs typeface="Arial" pitchFamily="34" charset="0"/>
              </a:rPr>
              <a:pPr/>
              <a:t>57</a:t>
            </a:fld>
            <a:endParaRPr lang="en-US" smtClean="0">
              <a:cs typeface="Arial" pitchFamily="34" charset="0"/>
            </a:endParaRPr>
          </a:p>
        </p:txBody>
      </p:sp>
      <p:sp>
        <p:nvSpPr>
          <p:cNvPr id="59395"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smtClean="0"/>
              <a:t>Razlomljeni brojevi, </a:t>
            </a:r>
            <a:r>
              <a:rPr lang="sr-Latn-CS" b="1" smtClean="0"/>
              <a:t>fiksni zarez</a:t>
            </a:r>
            <a:endParaRPr lang="en-US" b="1" smtClean="0"/>
          </a:p>
        </p:txBody>
      </p:sp>
      <p:sp>
        <p:nvSpPr>
          <p:cNvPr id="20" name="Rectangle 3"/>
          <p:cNvSpPr txBox="1">
            <a:spLocks noChangeArrowheads="1"/>
          </p:cNvSpPr>
          <p:nvPr/>
        </p:nvSpPr>
        <p:spPr bwMode="auto">
          <a:xfrm>
            <a:off x="152400" y="1295400"/>
            <a:ext cx="8991600" cy="3124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3200" b="1" dirty="0"/>
              <a:t>Sabiranje, oduzimanje:</a:t>
            </a:r>
          </a:p>
          <a:p>
            <a:pPr marL="342900" indent="-342900" eaLnBrk="1" hangingPunct="1">
              <a:spcBef>
                <a:spcPct val="20000"/>
              </a:spcBef>
              <a:buClr>
                <a:schemeClr val="bg2"/>
              </a:buClr>
              <a:buSzPct val="75000"/>
            </a:pPr>
            <a:r>
              <a:rPr lang="sr-Latn-CS" sz="2800" dirty="0"/>
              <a:t>Formati sabiraka moraju biti isti Q</a:t>
            </a:r>
            <a:r>
              <a:rPr lang="sr-Latn-CS" sz="2800" baseline="-25000" dirty="0"/>
              <a:t>A,B</a:t>
            </a:r>
            <a:r>
              <a:rPr lang="sr-Latn-CS" sz="2800" dirty="0"/>
              <a:t> </a:t>
            </a:r>
            <a:r>
              <a:rPr lang="sr-Latn-CS" sz="2800" dirty="0">
                <a:sym typeface="Symbol" pitchFamily="18" charset="2"/>
              </a:rPr>
              <a:t> </a:t>
            </a:r>
            <a:r>
              <a:rPr lang="sr-Latn-CS" sz="2800" dirty="0"/>
              <a:t>Q</a:t>
            </a:r>
            <a:r>
              <a:rPr lang="sr-Latn-CS" sz="2800" baseline="-25000" dirty="0"/>
              <a:t>A,B</a:t>
            </a:r>
            <a:r>
              <a:rPr lang="sr-Latn-CS" sz="2800" dirty="0">
                <a:sym typeface="Symbol" pitchFamily="18" charset="2"/>
              </a:rPr>
              <a:t> = </a:t>
            </a:r>
            <a:r>
              <a:rPr lang="sr-Latn-CS" sz="2800" dirty="0"/>
              <a:t>Q</a:t>
            </a:r>
            <a:r>
              <a:rPr lang="sr-Latn-CS" sz="2800" baseline="-25000" dirty="0"/>
              <a:t>A,B</a:t>
            </a:r>
            <a:endParaRPr lang="sr-Latn-CS" sz="2800" dirty="0"/>
          </a:p>
          <a:p>
            <a:pPr marL="342900" indent="-342900" eaLnBrk="1" hangingPunct="1">
              <a:spcBef>
                <a:spcPct val="20000"/>
              </a:spcBef>
              <a:buClr>
                <a:schemeClr val="bg2"/>
              </a:buClr>
              <a:buSzPct val="75000"/>
            </a:pPr>
            <a:r>
              <a:rPr lang="sr-Latn-CS" sz="2400" dirty="0"/>
              <a:t>Ako nisu isti, menja se format broju sa većom osnovom (B)</a:t>
            </a:r>
            <a:endParaRPr lang="sr-Latn-CS" sz="2800" dirty="0"/>
          </a:p>
          <a:p>
            <a:pPr marL="342900" indent="-342900" eaLnBrk="1" hangingPunct="1">
              <a:spcBef>
                <a:spcPct val="20000"/>
              </a:spcBef>
              <a:buClr>
                <a:schemeClr val="bg2"/>
              </a:buClr>
              <a:buSzPct val="75000"/>
            </a:pPr>
            <a:r>
              <a:rPr lang="sr-Latn-CS" sz="2800" dirty="0"/>
              <a:t>PROMENA FORMATA:</a:t>
            </a:r>
          </a:p>
          <a:p>
            <a:pPr marL="342900" indent="-342900" eaLnBrk="1" hangingPunct="1">
              <a:spcBef>
                <a:spcPct val="20000"/>
              </a:spcBef>
              <a:buClr>
                <a:schemeClr val="bg2"/>
              </a:buClr>
              <a:buSzPct val="75000"/>
              <a:buFont typeface="Arial" pitchFamily="34" charset="0"/>
              <a:buChar char="•"/>
            </a:pPr>
            <a:r>
              <a:rPr lang="sr-Latn-CS" sz="2800" dirty="0"/>
              <a:t>Kad treba smanjivati B - </a:t>
            </a:r>
            <a:r>
              <a:rPr lang="sr-Latn-CS" sz="2800" b="1" dirty="0"/>
              <a:t>pomeranje nadesno    </a:t>
            </a:r>
          </a:p>
          <a:p>
            <a:pPr marL="342900" indent="-342900" eaLnBrk="1" hangingPunct="1">
              <a:spcBef>
                <a:spcPct val="20000"/>
              </a:spcBef>
              <a:buClr>
                <a:schemeClr val="bg2"/>
              </a:buClr>
              <a:buSzPct val="75000"/>
              <a:buFont typeface="Arial" pitchFamily="34" charset="0"/>
              <a:buChar char="•"/>
            </a:pPr>
            <a:r>
              <a:rPr lang="sr-Latn-CS" sz="2800" dirty="0"/>
              <a:t>Kad treba povećavati B - </a:t>
            </a:r>
            <a:r>
              <a:rPr lang="sr-Latn-CS" sz="2800" b="1" dirty="0"/>
              <a:t>pomeranje nalevo</a:t>
            </a:r>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14" name="Rectangle 3"/>
          <p:cNvSpPr txBox="1">
            <a:spLocks noChangeArrowheads="1"/>
          </p:cNvSpPr>
          <p:nvPr/>
        </p:nvSpPr>
        <p:spPr bwMode="auto">
          <a:xfrm>
            <a:off x="152400" y="4495800"/>
            <a:ext cx="7162800" cy="6858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3200" b="1"/>
              <a:t>Množenje:       </a:t>
            </a:r>
            <a:r>
              <a:rPr lang="sr-Latn-CS" sz="3200"/>
              <a:t>Q</a:t>
            </a:r>
            <a:r>
              <a:rPr lang="sr-Latn-CS" sz="3200" baseline="-25000"/>
              <a:t>A,B</a:t>
            </a:r>
            <a:r>
              <a:rPr lang="sr-Latn-CS" sz="3200"/>
              <a:t> </a:t>
            </a:r>
            <a:r>
              <a:rPr lang="sr-Latn-CS" sz="3200">
                <a:sym typeface="Symbol" pitchFamily="18" charset="2"/>
              </a:rPr>
              <a:t>* </a:t>
            </a:r>
            <a:r>
              <a:rPr lang="sr-Latn-CS" sz="3200"/>
              <a:t>Q</a:t>
            </a:r>
            <a:r>
              <a:rPr lang="sr-Latn-CS" sz="3200" baseline="-25000"/>
              <a:t>C,D</a:t>
            </a:r>
            <a:r>
              <a:rPr lang="sr-Latn-CS" sz="3200">
                <a:sym typeface="Symbol" pitchFamily="18" charset="2"/>
              </a:rPr>
              <a:t> = </a:t>
            </a:r>
            <a:r>
              <a:rPr lang="sr-Latn-CS" sz="3200"/>
              <a:t>Q</a:t>
            </a:r>
            <a:r>
              <a:rPr lang="sr-Latn-CS" sz="3200" baseline="-25000"/>
              <a:t>A+C,B+D</a:t>
            </a:r>
            <a:endParaRPr lang="sr-Latn-CS" sz="3200" b="1"/>
          </a:p>
          <a:p>
            <a:pPr marL="342900" indent="-342900" eaLnBrk="1" hangingPunct="1">
              <a:spcBef>
                <a:spcPct val="20000"/>
              </a:spcBef>
              <a:buClr>
                <a:schemeClr val="bg2"/>
              </a:buClr>
              <a:buSzPct val="75000"/>
            </a:pPr>
            <a:endParaRPr lang="sr-Latn-CS" sz="2800"/>
          </a:p>
          <a:p>
            <a:pPr marL="342900" indent="-342900" eaLnBrk="1" hangingPunct="1">
              <a:spcBef>
                <a:spcPct val="20000"/>
              </a:spcBef>
              <a:buClr>
                <a:schemeClr val="bg2"/>
              </a:buClr>
              <a:buSzPct val="75000"/>
            </a:pPr>
            <a:r>
              <a:rPr lang="sr-Latn-CS" sz="2800"/>
              <a:t>		</a:t>
            </a:r>
          </a:p>
          <a:p>
            <a:pPr marL="342900" indent="-342900" eaLnBrk="1" hangingPunct="1">
              <a:spcBef>
                <a:spcPct val="20000"/>
              </a:spcBef>
              <a:buClr>
                <a:schemeClr val="bg2"/>
              </a:buClr>
              <a:buSzPct val="75000"/>
            </a:pPr>
            <a:endParaRPr lang="sr-Latn-CS" sz="2800"/>
          </a:p>
        </p:txBody>
      </p:sp>
      <p:sp>
        <p:nvSpPr>
          <p:cNvPr id="15" name="Rectangle 3"/>
          <p:cNvSpPr txBox="1">
            <a:spLocks noChangeArrowheads="1"/>
          </p:cNvSpPr>
          <p:nvPr/>
        </p:nvSpPr>
        <p:spPr bwMode="auto">
          <a:xfrm>
            <a:off x="152400" y="5334000"/>
            <a:ext cx="7162800" cy="6858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3200" b="1"/>
              <a:t>Deljenje:          </a:t>
            </a:r>
            <a:r>
              <a:rPr lang="sr-Latn-CS" sz="3200"/>
              <a:t>Q</a:t>
            </a:r>
            <a:r>
              <a:rPr lang="sr-Latn-CS" sz="3200" baseline="-25000"/>
              <a:t>A,B</a:t>
            </a:r>
            <a:r>
              <a:rPr lang="sr-Latn-CS" sz="3200"/>
              <a:t> </a:t>
            </a:r>
            <a:r>
              <a:rPr lang="en-US" sz="3200">
                <a:sym typeface="Symbol" pitchFamily="18" charset="2"/>
              </a:rPr>
              <a:t>/</a:t>
            </a:r>
            <a:r>
              <a:rPr lang="sr-Latn-CS" sz="3200">
                <a:sym typeface="Symbol" pitchFamily="18" charset="2"/>
              </a:rPr>
              <a:t> </a:t>
            </a:r>
            <a:r>
              <a:rPr lang="sr-Latn-CS" sz="3200"/>
              <a:t>Q</a:t>
            </a:r>
            <a:r>
              <a:rPr lang="sr-Latn-CS" sz="3200" baseline="-25000"/>
              <a:t>C,D</a:t>
            </a:r>
            <a:r>
              <a:rPr lang="sr-Latn-CS" sz="3200">
                <a:sym typeface="Symbol" pitchFamily="18" charset="2"/>
              </a:rPr>
              <a:t> = </a:t>
            </a:r>
            <a:r>
              <a:rPr lang="sr-Latn-CS" sz="3200"/>
              <a:t>Q</a:t>
            </a:r>
            <a:r>
              <a:rPr lang="sr-Latn-CS" sz="3200" baseline="-25000"/>
              <a:t>A</a:t>
            </a:r>
            <a:r>
              <a:rPr lang="en-US" sz="3200" baseline="-25000"/>
              <a:t>-</a:t>
            </a:r>
            <a:r>
              <a:rPr lang="sr-Latn-CS" sz="3200" baseline="-25000"/>
              <a:t>C,B</a:t>
            </a:r>
            <a:r>
              <a:rPr lang="en-US" sz="3200" baseline="-25000"/>
              <a:t>-</a:t>
            </a:r>
            <a:r>
              <a:rPr lang="sr-Latn-CS" sz="3200" baseline="-25000"/>
              <a:t>D</a:t>
            </a:r>
            <a:endParaRPr lang="sr-Latn-CS" sz="3200" b="1"/>
          </a:p>
          <a:p>
            <a:pPr marL="342900" indent="-342900" eaLnBrk="1" hangingPunct="1">
              <a:spcBef>
                <a:spcPct val="20000"/>
              </a:spcBef>
              <a:buClr>
                <a:schemeClr val="bg2"/>
              </a:buClr>
              <a:buSzPct val="75000"/>
            </a:pPr>
            <a:endParaRPr lang="sr-Latn-CS" sz="2800"/>
          </a:p>
          <a:p>
            <a:pPr marL="342900" indent="-342900" eaLnBrk="1" hangingPunct="1">
              <a:spcBef>
                <a:spcPct val="20000"/>
              </a:spcBef>
              <a:buClr>
                <a:schemeClr val="bg2"/>
              </a:buClr>
              <a:buSzPct val="75000"/>
            </a:pPr>
            <a:r>
              <a:rPr lang="sr-Latn-CS" sz="2800"/>
              <a:t>		</a:t>
            </a:r>
          </a:p>
          <a:p>
            <a:pPr marL="342900" indent="-342900" eaLnBrk="1" hangingPunct="1">
              <a:spcBef>
                <a:spcPct val="20000"/>
              </a:spcBef>
              <a:buClr>
                <a:schemeClr val="bg2"/>
              </a:buClr>
              <a:buSzPct val="75000"/>
            </a:pPr>
            <a:endParaRPr lang="sr-Latn-C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1"/>
          </p:nvPr>
        </p:nvSpPr>
        <p:spPr>
          <a:noFill/>
        </p:spPr>
        <p:txBody>
          <a:bodyPr/>
          <a:lstStyle/>
          <a:p>
            <a:fld id="{6429B8E8-8449-41E1-96E6-FA5106033981}" type="slidenum">
              <a:rPr lang="en-US" smtClean="0">
                <a:cs typeface="Arial" pitchFamily="34" charset="0"/>
              </a:rPr>
              <a:pPr/>
              <a:t>58</a:t>
            </a:fld>
            <a:endParaRPr lang="en-US" smtClean="0">
              <a:cs typeface="Arial" pitchFamily="34" charset="0"/>
            </a:endParaRPr>
          </a:p>
        </p:txBody>
      </p:sp>
      <p:sp>
        <p:nvSpPr>
          <p:cNvPr id="59395"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b="1" dirty="0"/>
              <a:t>Često korišćeni formati</a:t>
            </a:r>
            <a:endParaRPr lang="en-US" b="1" dirty="0" smtClean="0"/>
          </a:p>
        </p:txBody>
      </p:sp>
      <p:sp>
        <p:nvSpPr>
          <p:cNvPr id="20" name="Rectangle 3"/>
          <p:cNvSpPr txBox="1">
            <a:spLocks noChangeArrowheads="1"/>
          </p:cNvSpPr>
          <p:nvPr/>
        </p:nvSpPr>
        <p:spPr bwMode="auto">
          <a:xfrm>
            <a:off x="152400" y="1295400"/>
            <a:ext cx="8991600" cy="2286000"/>
          </a:xfrm>
          <a:prstGeom prst="rect">
            <a:avLst/>
          </a:prstGeom>
          <a:noFill/>
          <a:ln w="9525">
            <a:noFill/>
            <a:miter lim="800000"/>
            <a:headEnd/>
            <a:tailEnd/>
          </a:ln>
        </p:spPr>
        <p:txBody>
          <a:bodyPr/>
          <a:lstStyle/>
          <a:p>
            <a:pPr eaLnBrk="1" hangingPunct="1">
              <a:spcBef>
                <a:spcPct val="20000"/>
              </a:spcBef>
              <a:buClr>
                <a:schemeClr val="bg2"/>
              </a:buClr>
              <a:buSzPct val="75000"/>
            </a:pPr>
            <a:r>
              <a:rPr lang="sr-Latn-CS" sz="3200" dirty="0" smtClean="0"/>
              <a:t>Za neoznačene brojeve </a:t>
            </a:r>
            <a:r>
              <a:rPr lang="sr-Latn-CS" sz="3200" b="1" dirty="0" smtClean="0"/>
              <a:t>Q</a:t>
            </a:r>
            <a:r>
              <a:rPr lang="sr-Latn-CS" sz="3200" b="1" baseline="-25000" dirty="0" smtClean="0"/>
              <a:t>0,32</a:t>
            </a:r>
            <a:endParaRPr lang="sr-Latn-CS" sz="2800" dirty="0"/>
          </a:p>
          <a:p>
            <a:pPr marL="914400" lvl="1" indent="-457200" eaLnBrk="1" hangingPunct="1">
              <a:spcBef>
                <a:spcPct val="20000"/>
              </a:spcBef>
              <a:buClr>
                <a:schemeClr val="bg2"/>
              </a:buClr>
              <a:buSzPct val="75000"/>
              <a:buFontTx/>
              <a:buChar char="-"/>
            </a:pPr>
            <a:r>
              <a:rPr lang="sr-Latn-CS" sz="2800" dirty="0" smtClean="0"/>
              <a:t>Najmanji broj različit od nule: </a:t>
            </a:r>
            <a:r>
              <a:rPr lang="sr-Latn-CS" sz="2800" b="1" dirty="0" smtClean="0"/>
              <a:t>2</a:t>
            </a:r>
            <a:r>
              <a:rPr lang="sr-Latn-CS" sz="2800" b="1" baseline="30000" dirty="0" smtClean="0">
                <a:sym typeface="Symbol"/>
              </a:rPr>
              <a:t></a:t>
            </a:r>
            <a:r>
              <a:rPr lang="sr-Latn-CS" sz="2800" b="1" baseline="30000" dirty="0" smtClean="0"/>
              <a:t>32</a:t>
            </a:r>
            <a:r>
              <a:rPr lang="sr-Latn-CS" sz="2800" b="1" dirty="0" smtClean="0"/>
              <a:t> </a:t>
            </a:r>
            <a:r>
              <a:rPr lang="sr-Latn-CS" sz="2800" b="1" dirty="0" smtClean="0">
                <a:sym typeface="Symbol"/>
              </a:rPr>
              <a:t> 2,3310</a:t>
            </a:r>
            <a:r>
              <a:rPr lang="sr-Latn-CS" sz="2800" b="1" baseline="30000" dirty="0" smtClean="0">
                <a:sym typeface="Symbol"/>
              </a:rPr>
              <a:t></a:t>
            </a:r>
            <a:r>
              <a:rPr lang="sr-Latn-CS" sz="2800" b="1" baseline="30000" dirty="0" smtClean="0"/>
              <a:t>10</a:t>
            </a:r>
            <a:r>
              <a:rPr lang="sr-Latn-CS" sz="2800" b="1" dirty="0" smtClean="0"/>
              <a:t> </a:t>
            </a:r>
            <a:endParaRPr lang="sr-Latn-CS" sz="2800" b="1" dirty="0" smtClean="0">
              <a:sym typeface="Symbol"/>
            </a:endParaRPr>
          </a:p>
          <a:p>
            <a:pPr marL="914400" lvl="1" indent="-457200" eaLnBrk="1" hangingPunct="1">
              <a:spcBef>
                <a:spcPct val="20000"/>
              </a:spcBef>
              <a:buClr>
                <a:schemeClr val="bg2"/>
              </a:buClr>
              <a:buSzPct val="75000"/>
              <a:buFontTx/>
              <a:buChar char="-"/>
            </a:pPr>
            <a:r>
              <a:rPr lang="sr-Latn-CS" sz="2800" dirty="0" smtClean="0"/>
              <a:t>Najveći broj: </a:t>
            </a:r>
            <a:r>
              <a:rPr lang="sr-Latn-CS" sz="2800" b="1" dirty="0" smtClean="0"/>
              <a:t>1 </a:t>
            </a:r>
            <a:r>
              <a:rPr lang="sr-Latn-CS" sz="2800" b="1" dirty="0" smtClean="0">
                <a:sym typeface="Symbol"/>
              </a:rPr>
              <a:t></a:t>
            </a:r>
            <a:r>
              <a:rPr lang="sr-Latn-CS" sz="2800" b="1" dirty="0" smtClean="0"/>
              <a:t> 2</a:t>
            </a:r>
            <a:r>
              <a:rPr lang="sr-Latn-CS" sz="2800" b="1" baseline="30000" dirty="0">
                <a:sym typeface="Symbol"/>
              </a:rPr>
              <a:t></a:t>
            </a:r>
            <a:r>
              <a:rPr lang="sr-Latn-CS" sz="2800" b="1" baseline="30000" dirty="0" smtClean="0"/>
              <a:t>32 </a:t>
            </a:r>
            <a:r>
              <a:rPr lang="sr-Latn-CS" sz="2800" b="1" dirty="0" smtClean="0">
                <a:sym typeface="Symbol"/>
              </a:rPr>
              <a:t> 0,999999999767</a:t>
            </a:r>
          </a:p>
          <a:p>
            <a:pPr marL="914400" lvl="1" indent="-457200" eaLnBrk="1" hangingPunct="1">
              <a:spcBef>
                <a:spcPct val="20000"/>
              </a:spcBef>
              <a:buClr>
                <a:schemeClr val="bg2"/>
              </a:buClr>
              <a:buSzPct val="75000"/>
              <a:buFontTx/>
              <a:buChar char="-"/>
            </a:pPr>
            <a:r>
              <a:rPr lang="sr-Latn-CS" sz="2800" dirty="0" smtClean="0">
                <a:sym typeface="Symbol"/>
              </a:rPr>
              <a:t>Koristi se za normalizovane brojeve</a:t>
            </a:r>
            <a:endParaRPr lang="sr-Latn-CS" sz="2800" dirty="0"/>
          </a:p>
        </p:txBody>
      </p:sp>
      <p:sp>
        <p:nvSpPr>
          <p:cNvPr id="5" name="Rectangle 3"/>
          <p:cNvSpPr txBox="1">
            <a:spLocks noChangeArrowheads="1"/>
          </p:cNvSpPr>
          <p:nvPr/>
        </p:nvSpPr>
        <p:spPr bwMode="auto">
          <a:xfrm>
            <a:off x="152400" y="3581400"/>
            <a:ext cx="8991600" cy="2438400"/>
          </a:xfrm>
          <a:prstGeom prst="rect">
            <a:avLst/>
          </a:prstGeom>
          <a:noFill/>
          <a:ln w="9525">
            <a:noFill/>
            <a:miter lim="800000"/>
            <a:headEnd/>
            <a:tailEnd/>
          </a:ln>
        </p:spPr>
        <p:txBody>
          <a:bodyPr/>
          <a:lstStyle/>
          <a:p>
            <a:pPr eaLnBrk="1" hangingPunct="1">
              <a:spcBef>
                <a:spcPct val="20000"/>
              </a:spcBef>
              <a:buClr>
                <a:schemeClr val="bg2"/>
              </a:buClr>
              <a:buSzPct val="75000"/>
            </a:pPr>
            <a:r>
              <a:rPr lang="sr-Latn-CS" sz="3200" dirty="0" smtClean="0">
                <a:solidFill>
                  <a:schemeClr val="bg2"/>
                </a:solidFill>
              </a:rPr>
              <a:t>Za označene brojeve </a:t>
            </a:r>
            <a:r>
              <a:rPr lang="sr-Latn-CS" sz="3200" b="1" dirty="0" smtClean="0">
                <a:solidFill>
                  <a:schemeClr val="bg2"/>
                </a:solidFill>
              </a:rPr>
              <a:t>Q</a:t>
            </a:r>
            <a:r>
              <a:rPr lang="sr-Latn-CS" sz="3200" b="1" baseline="30000" dirty="0" smtClean="0">
                <a:solidFill>
                  <a:schemeClr val="bg2"/>
                </a:solidFill>
              </a:rPr>
              <a:t>s</a:t>
            </a:r>
            <a:r>
              <a:rPr lang="sr-Latn-CS" sz="3200" b="1" baseline="-25000" dirty="0" smtClean="0">
                <a:solidFill>
                  <a:schemeClr val="bg2"/>
                </a:solidFill>
              </a:rPr>
              <a:t>1,31</a:t>
            </a:r>
            <a:endParaRPr lang="sr-Latn-CS" sz="2800" dirty="0">
              <a:solidFill>
                <a:schemeClr val="bg2"/>
              </a:solidFill>
            </a:endParaRPr>
          </a:p>
          <a:p>
            <a:pPr marL="914400" lvl="1" indent="-457200" eaLnBrk="1" hangingPunct="1">
              <a:spcBef>
                <a:spcPct val="20000"/>
              </a:spcBef>
              <a:buClr>
                <a:schemeClr val="bg2"/>
              </a:buClr>
              <a:buSzPct val="75000"/>
              <a:buFontTx/>
              <a:buChar char="-"/>
            </a:pPr>
            <a:r>
              <a:rPr lang="sr-Latn-CS" sz="2800" dirty="0" smtClean="0">
                <a:solidFill>
                  <a:schemeClr val="bg2"/>
                </a:solidFill>
              </a:rPr>
              <a:t>Najmanji pozitivan broj različit od nule:</a:t>
            </a:r>
          </a:p>
          <a:p>
            <a:pPr lvl="1" eaLnBrk="1" hangingPunct="1">
              <a:spcBef>
                <a:spcPts val="0"/>
              </a:spcBef>
              <a:buClr>
                <a:schemeClr val="bg2"/>
              </a:buClr>
              <a:buSzPct val="75000"/>
            </a:pPr>
            <a:r>
              <a:rPr lang="sr-Latn-CS" sz="2800" dirty="0">
                <a:solidFill>
                  <a:schemeClr val="bg2"/>
                </a:solidFill>
              </a:rPr>
              <a:t>	</a:t>
            </a:r>
            <a:r>
              <a:rPr lang="sr-Latn-CS" sz="2800" dirty="0" smtClean="0">
                <a:solidFill>
                  <a:schemeClr val="bg2"/>
                </a:solidFill>
              </a:rPr>
              <a:t> </a:t>
            </a:r>
            <a:r>
              <a:rPr lang="sr-Latn-CS" sz="2000" b="1" dirty="0">
                <a:solidFill>
                  <a:schemeClr val="bg2"/>
                </a:solidFill>
                <a:latin typeface="Arial Narrow" pitchFamily="34" charset="0"/>
              </a:rPr>
              <a:t>0000 0000 0000 0000 0000 0000 0000 </a:t>
            </a:r>
            <a:r>
              <a:rPr lang="sr-Latn-CS" sz="2000" b="1" dirty="0" smtClean="0">
                <a:solidFill>
                  <a:schemeClr val="bg2"/>
                </a:solidFill>
                <a:latin typeface="Arial Narrow" pitchFamily="34" charset="0"/>
              </a:rPr>
              <a:t>0001</a:t>
            </a:r>
            <a:r>
              <a:rPr lang="sr-Latn-CS" sz="2000" b="1" baseline="-25000" dirty="0" smtClean="0">
                <a:solidFill>
                  <a:schemeClr val="bg2"/>
                </a:solidFill>
                <a:latin typeface="Arial Narrow" pitchFamily="34" charset="0"/>
              </a:rPr>
              <a:t>2 </a:t>
            </a:r>
            <a:r>
              <a:rPr lang="sr-Latn-CS" sz="2000" b="1" dirty="0" smtClean="0">
                <a:solidFill>
                  <a:schemeClr val="bg2"/>
                </a:solidFill>
              </a:rPr>
              <a:t>= </a:t>
            </a:r>
            <a:r>
              <a:rPr lang="sr-Latn-CS" sz="2000" dirty="0" smtClean="0">
                <a:solidFill>
                  <a:schemeClr val="bg2"/>
                </a:solidFill>
              </a:rPr>
              <a:t>+</a:t>
            </a:r>
            <a:r>
              <a:rPr lang="sr-Latn-CS" sz="2000" b="1" dirty="0" smtClean="0">
                <a:solidFill>
                  <a:schemeClr val="bg2"/>
                </a:solidFill>
              </a:rPr>
              <a:t>2</a:t>
            </a:r>
            <a:r>
              <a:rPr lang="sr-Latn-CS" sz="2000" b="1" baseline="30000" dirty="0" smtClean="0">
                <a:solidFill>
                  <a:schemeClr val="bg2"/>
                </a:solidFill>
                <a:sym typeface="Symbol"/>
              </a:rPr>
              <a:t></a:t>
            </a:r>
            <a:r>
              <a:rPr lang="sr-Latn-CS" sz="2000" b="1" baseline="30000" dirty="0" smtClean="0">
                <a:solidFill>
                  <a:schemeClr val="bg2"/>
                </a:solidFill>
              </a:rPr>
              <a:t>31</a:t>
            </a:r>
            <a:r>
              <a:rPr lang="sr-Latn-CS" sz="2000" b="1" dirty="0" smtClean="0">
                <a:solidFill>
                  <a:schemeClr val="bg2"/>
                </a:solidFill>
              </a:rPr>
              <a:t> </a:t>
            </a:r>
            <a:r>
              <a:rPr lang="sr-Latn-CS" sz="2000" b="1" dirty="0" smtClean="0">
                <a:solidFill>
                  <a:schemeClr val="bg2"/>
                </a:solidFill>
                <a:sym typeface="Symbol"/>
              </a:rPr>
              <a:t> +4,6510</a:t>
            </a:r>
            <a:r>
              <a:rPr lang="sr-Latn-CS" sz="2000" b="1" baseline="30000" dirty="0" smtClean="0">
                <a:solidFill>
                  <a:schemeClr val="bg2"/>
                </a:solidFill>
                <a:sym typeface="Symbol"/>
              </a:rPr>
              <a:t></a:t>
            </a:r>
            <a:r>
              <a:rPr lang="sr-Latn-CS" sz="2000" b="1" baseline="30000" dirty="0" smtClean="0">
                <a:solidFill>
                  <a:schemeClr val="bg2"/>
                </a:solidFill>
              </a:rPr>
              <a:t>10</a:t>
            </a:r>
            <a:r>
              <a:rPr lang="sr-Latn-CS" sz="2000" b="1" dirty="0" smtClean="0">
                <a:solidFill>
                  <a:schemeClr val="bg2"/>
                </a:solidFill>
              </a:rPr>
              <a:t> </a:t>
            </a:r>
          </a:p>
          <a:p>
            <a:pPr marL="914400" lvl="1" indent="-457200" eaLnBrk="1" hangingPunct="1">
              <a:spcBef>
                <a:spcPct val="20000"/>
              </a:spcBef>
              <a:buClr>
                <a:schemeClr val="bg2"/>
              </a:buClr>
              <a:buSzPct val="75000"/>
              <a:buFontTx/>
              <a:buChar char="-"/>
            </a:pPr>
            <a:r>
              <a:rPr lang="sr-Latn-CS" sz="2800" dirty="0" smtClean="0">
                <a:solidFill>
                  <a:schemeClr val="bg2"/>
                </a:solidFill>
              </a:rPr>
              <a:t>Najveći negativan </a:t>
            </a:r>
            <a:r>
              <a:rPr lang="sr-Latn-CS" sz="2800" dirty="0">
                <a:solidFill>
                  <a:schemeClr val="bg2"/>
                </a:solidFill>
              </a:rPr>
              <a:t>broj različit od nule:</a:t>
            </a:r>
          </a:p>
          <a:p>
            <a:pPr lvl="1" eaLnBrk="1" hangingPunct="1">
              <a:spcBef>
                <a:spcPts val="0"/>
              </a:spcBef>
              <a:buClr>
                <a:schemeClr val="bg2"/>
              </a:buClr>
              <a:buSzPct val="75000"/>
            </a:pPr>
            <a:r>
              <a:rPr lang="sr-Latn-CS" sz="2800" dirty="0">
                <a:solidFill>
                  <a:schemeClr val="bg2"/>
                </a:solidFill>
              </a:rPr>
              <a:t>	 </a:t>
            </a:r>
            <a:r>
              <a:rPr lang="sr-Latn-CS" sz="2000" b="1" dirty="0" smtClean="0">
                <a:solidFill>
                  <a:schemeClr val="bg2"/>
                </a:solidFill>
                <a:latin typeface="Arial Narrow" pitchFamily="34" charset="0"/>
              </a:rPr>
              <a:t>1111 1111 1111 1111 1111 11111 1111 1111</a:t>
            </a:r>
            <a:r>
              <a:rPr lang="sr-Latn-CS" sz="2000" b="1" baseline="-25000" dirty="0" smtClean="0">
                <a:solidFill>
                  <a:schemeClr val="bg2"/>
                </a:solidFill>
                <a:latin typeface="Arial Narrow" pitchFamily="34" charset="0"/>
              </a:rPr>
              <a:t>2 </a:t>
            </a:r>
            <a:r>
              <a:rPr lang="sr-Latn-CS" sz="2000" b="1" dirty="0">
                <a:solidFill>
                  <a:schemeClr val="bg2"/>
                </a:solidFill>
              </a:rPr>
              <a:t>= </a:t>
            </a:r>
            <a:r>
              <a:rPr lang="sr-Latn-CS" sz="2000" b="1" dirty="0">
                <a:solidFill>
                  <a:schemeClr val="bg2"/>
                </a:solidFill>
                <a:sym typeface="Symbol"/>
              </a:rPr>
              <a:t> </a:t>
            </a:r>
            <a:r>
              <a:rPr lang="sr-Latn-CS" sz="2000" b="1" dirty="0" smtClean="0">
                <a:solidFill>
                  <a:schemeClr val="bg2"/>
                </a:solidFill>
              </a:rPr>
              <a:t>2</a:t>
            </a:r>
            <a:r>
              <a:rPr lang="sr-Latn-CS" sz="2000" b="1" baseline="30000" dirty="0">
                <a:solidFill>
                  <a:schemeClr val="bg2"/>
                </a:solidFill>
                <a:sym typeface="Symbol"/>
              </a:rPr>
              <a:t></a:t>
            </a:r>
            <a:r>
              <a:rPr lang="sr-Latn-CS" sz="2000" b="1" baseline="30000" dirty="0">
                <a:solidFill>
                  <a:schemeClr val="bg2"/>
                </a:solidFill>
              </a:rPr>
              <a:t>31</a:t>
            </a:r>
            <a:r>
              <a:rPr lang="sr-Latn-CS" sz="2000" b="1" dirty="0">
                <a:solidFill>
                  <a:schemeClr val="bg2"/>
                </a:solidFill>
              </a:rPr>
              <a:t> </a:t>
            </a:r>
            <a:r>
              <a:rPr lang="sr-Latn-CS" sz="2000" b="1" dirty="0">
                <a:solidFill>
                  <a:schemeClr val="bg2"/>
                </a:solidFill>
                <a:sym typeface="Symbol"/>
              </a:rPr>
              <a:t>  </a:t>
            </a:r>
            <a:r>
              <a:rPr lang="sr-Latn-CS" sz="2000" b="1" dirty="0" smtClean="0">
                <a:solidFill>
                  <a:schemeClr val="bg2"/>
                </a:solidFill>
                <a:sym typeface="Symbol"/>
              </a:rPr>
              <a:t>4,65</a:t>
            </a:r>
            <a:r>
              <a:rPr lang="sr-Latn-CS" sz="2000" b="1" dirty="0">
                <a:solidFill>
                  <a:schemeClr val="bg2"/>
                </a:solidFill>
                <a:sym typeface="Symbol"/>
              </a:rPr>
              <a:t>10</a:t>
            </a:r>
            <a:r>
              <a:rPr lang="sr-Latn-CS" sz="2000" b="1" baseline="30000" dirty="0">
                <a:solidFill>
                  <a:schemeClr val="bg2"/>
                </a:solidFill>
                <a:sym typeface="Symbol"/>
              </a:rPr>
              <a:t></a:t>
            </a:r>
            <a:r>
              <a:rPr lang="sr-Latn-CS" sz="2000" b="1" baseline="30000" dirty="0">
                <a:solidFill>
                  <a:schemeClr val="bg2"/>
                </a:solidFill>
              </a:rPr>
              <a:t>10</a:t>
            </a:r>
            <a:r>
              <a:rPr lang="sr-Latn-CS" sz="2000" b="1" dirty="0">
                <a:solidFill>
                  <a:schemeClr val="bg2"/>
                </a:solidFill>
              </a:rPr>
              <a:t> </a:t>
            </a:r>
          </a:p>
          <a:p>
            <a:pPr lvl="1" eaLnBrk="1" hangingPunct="1">
              <a:spcBef>
                <a:spcPts val="0"/>
              </a:spcBef>
              <a:buClr>
                <a:schemeClr val="bg2"/>
              </a:buClr>
              <a:buSzPct val="75000"/>
            </a:pPr>
            <a:endParaRPr lang="sr-Latn-CS" sz="2000" b="1" dirty="0" smtClean="0">
              <a:sym typeface="Symbo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59</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dirty="0" smtClean="0"/>
              <a:t>Razlomljeni brojevi, </a:t>
            </a:r>
            <a:r>
              <a:rPr lang="sr-Latn-CS" b="1" dirty="0" smtClean="0"/>
              <a:t>pokretni zarez</a:t>
            </a:r>
            <a:endParaRPr lang="en-US" b="1" dirty="0" smtClean="0"/>
          </a:p>
        </p:txBody>
      </p:sp>
      <p:sp>
        <p:nvSpPr>
          <p:cNvPr id="20" name="Rectangle 3"/>
          <p:cNvSpPr txBox="1">
            <a:spLocks noChangeArrowheads="1"/>
          </p:cNvSpPr>
          <p:nvPr/>
        </p:nvSpPr>
        <p:spPr>
          <a:xfrm>
            <a:off x="457200" y="1295400"/>
            <a:ext cx="8382000" cy="4800600"/>
          </a:xfrm>
          <a:prstGeom prst="rect">
            <a:avLst/>
          </a:prstGeom>
        </p:spPr>
        <p:txBody>
          <a:bodyPr/>
          <a:lstStyle/>
          <a:p>
            <a:pPr marL="342900" indent="-342900" eaLnBrk="1" hangingPunct="1">
              <a:spcBef>
                <a:spcPct val="20000"/>
              </a:spcBef>
              <a:buClr>
                <a:schemeClr val="bg2"/>
              </a:buClr>
              <a:buSzPct val="75000"/>
              <a:buFont typeface="Wingdings" pitchFamily="2" charset="2"/>
              <a:buChar char="n"/>
              <a:defRPr/>
            </a:pPr>
            <a:r>
              <a:rPr lang="sr-Latn-CS" sz="2800" dirty="0" smtClean="0">
                <a:latin typeface="Arial" charset="0"/>
                <a:cs typeface="Arial" charset="0"/>
              </a:rPr>
              <a:t>Zapis podatka u memoriji sadrži i </a:t>
            </a:r>
            <a:r>
              <a:rPr lang="en-US" sz="2800" dirty="0" err="1" smtClean="0">
                <a:latin typeface="Arial" charset="0"/>
                <a:cs typeface="Arial" charset="0"/>
              </a:rPr>
              <a:t>informaciju</a:t>
            </a:r>
            <a:r>
              <a:rPr lang="en-US" sz="2800" dirty="0" smtClean="0">
                <a:latin typeface="Arial" charset="0"/>
                <a:cs typeface="Arial" charset="0"/>
              </a:rPr>
              <a:t> o </a:t>
            </a:r>
            <a:r>
              <a:rPr lang="sr-Latn-CS" sz="2800" dirty="0" smtClean="0">
                <a:latin typeface="Arial" charset="0"/>
                <a:cs typeface="Arial" charset="0"/>
              </a:rPr>
              <a:t>pozicij</a:t>
            </a:r>
            <a:r>
              <a:rPr lang="en-US" sz="2800" dirty="0" smtClean="0">
                <a:latin typeface="Arial" charset="0"/>
                <a:cs typeface="Arial" charset="0"/>
              </a:rPr>
              <a:t>i</a:t>
            </a:r>
            <a:r>
              <a:rPr lang="sr-Latn-CS" sz="2800" dirty="0" smtClean="0">
                <a:latin typeface="Arial" charset="0"/>
                <a:cs typeface="Arial" charset="0"/>
              </a:rPr>
              <a:t> zareza.</a:t>
            </a:r>
          </a:p>
          <a:p>
            <a:pPr marL="342900" indent="-342900" eaLnBrk="1" hangingPunct="1">
              <a:spcBef>
                <a:spcPct val="20000"/>
              </a:spcBef>
              <a:buClr>
                <a:schemeClr val="bg2"/>
              </a:buClr>
              <a:buSzPct val="75000"/>
              <a:buFont typeface="Wingdings" pitchFamily="2" charset="2"/>
              <a:buChar char="n"/>
              <a:defRPr/>
            </a:pPr>
            <a:r>
              <a:rPr lang="sr-Latn-CS" sz="2800" kern="0" dirty="0" smtClean="0">
                <a:latin typeface="Arial" charset="0"/>
                <a:cs typeface="Arial" charset="0"/>
              </a:rPr>
              <a:t>Programer ne mora da vodi računa o svakoj operaciji pošto se položaj zareza automatski koriguje.</a:t>
            </a:r>
          </a:p>
          <a:p>
            <a:pPr marL="342900" indent="-342900" eaLnBrk="1" hangingPunct="1">
              <a:spcBef>
                <a:spcPct val="20000"/>
              </a:spcBef>
              <a:buClr>
                <a:schemeClr val="bg2"/>
              </a:buClr>
              <a:buSzPct val="75000"/>
              <a:buFont typeface="Wingdings" pitchFamily="2" charset="2"/>
              <a:buChar char="n"/>
              <a:defRPr/>
            </a:pPr>
            <a:r>
              <a:rPr lang="sr-Latn-CS" sz="2800" kern="0" dirty="0" smtClean="0">
                <a:latin typeface="Arial" charset="0"/>
                <a:cs typeface="Arial" charset="0"/>
              </a:rPr>
              <a:t>Jednostavnije za programiranje, manja verovatnoća prekoračenja ili gubitka rezolucije.</a:t>
            </a:r>
            <a:endParaRPr lang="en-US" sz="2800" kern="0" dirty="0" smtClean="0">
              <a:latin typeface="Arial" charset="0"/>
              <a:cs typeface="Arial" charset="0"/>
            </a:endParaRPr>
          </a:p>
          <a:p>
            <a:pPr marL="342900" indent="-342900" eaLnBrk="1" hangingPunct="1">
              <a:spcBef>
                <a:spcPct val="20000"/>
              </a:spcBef>
              <a:buClr>
                <a:schemeClr val="bg2"/>
              </a:buClr>
              <a:buSzPct val="75000"/>
              <a:buFont typeface="Wingdings" pitchFamily="2" charset="2"/>
              <a:buChar char="n"/>
              <a:defRPr/>
            </a:pPr>
            <a:r>
              <a:rPr lang="en-US" sz="2800" kern="0" dirty="0" smtClean="0">
                <a:latin typeface="Arial" charset="0"/>
                <a:cs typeface="Arial" charset="0"/>
              </a:rPr>
              <a:t>Ne </a:t>
            </a:r>
            <a:r>
              <a:rPr lang="en-US" sz="2800" kern="0" dirty="0" err="1" smtClean="0">
                <a:latin typeface="Arial" charset="0"/>
                <a:cs typeface="Arial" charset="0"/>
              </a:rPr>
              <a:t>mogu</a:t>
            </a:r>
            <a:r>
              <a:rPr lang="en-US" sz="2800" kern="0" dirty="0" smtClean="0">
                <a:latin typeface="Arial" charset="0"/>
                <a:cs typeface="Arial" charset="0"/>
              </a:rPr>
              <a:t> se </a:t>
            </a:r>
            <a:r>
              <a:rPr lang="en-US" sz="2800" kern="0" dirty="0" err="1" smtClean="0">
                <a:latin typeface="Arial" charset="0"/>
                <a:cs typeface="Arial" charset="0"/>
              </a:rPr>
              <a:t>koristiti</a:t>
            </a:r>
            <a:r>
              <a:rPr lang="en-US" sz="2800" kern="0" dirty="0" smtClean="0">
                <a:latin typeface="Arial" charset="0"/>
                <a:cs typeface="Arial" charset="0"/>
              </a:rPr>
              <a:t> </a:t>
            </a:r>
            <a:r>
              <a:rPr lang="en-US" sz="2800" kern="0" dirty="0" err="1" smtClean="0">
                <a:latin typeface="Arial" charset="0"/>
                <a:cs typeface="Arial" charset="0"/>
              </a:rPr>
              <a:t>standardne</a:t>
            </a:r>
            <a:r>
              <a:rPr lang="en-US" sz="2800" kern="0" dirty="0" smtClean="0">
                <a:latin typeface="Arial" charset="0"/>
                <a:cs typeface="Arial" charset="0"/>
              </a:rPr>
              <a:t> </a:t>
            </a:r>
            <a:r>
              <a:rPr lang="en-US" sz="2800" kern="0" dirty="0" err="1" smtClean="0">
                <a:latin typeface="Arial" charset="0"/>
                <a:cs typeface="Arial" charset="0"/>
              </a:rPr>
              <a:t>binarne</a:t>
            </a:r>
            <a:r>
              <a:rPr lang="en-US" sz="2800" kern="0" dirty="0" smtClean="0">
                <a:latin typeface="Arial" charset="0"/>
                <a:cs typeface="Arial" charset="0"/>
              </a:rPr>
              <a:t> </a:t>
            </a:r>
            <a:r>
              <a:rPr lang="en-US" sz="2800" kern="0" dirty="0" err="1" smtClean="0">
                <a:latin typeface="Arial" charset="0"/>
                <a:cs typeface="Arial" charset="0"/>
              </a:rPr>
              <a:t>operacije</a:t>
            </a:r>
            <a:r>
              <a:rPr lang="en-US" sz="2800" kern="0" dirty="0" smtClean="0">
                <a:latin typeface="Arial" charset="0"/>
                <a:cs typeface="Arial" charset="0"/>
              </a:rPr>
              <a:t> </a:t>
            </a:r>
            <a:r>
              <a:rPr lang="en-US" sz="2800" kern="0" dirty="0" err="1" smtClean="0">
                <a:latin typeface="Arial" charset="0"/>
                <a:cs typeface="Arial" charset="0"/>
              </a:rPr>
              <a:t>ugra</a:t>
            </a:r>
            <a:r>
              <a:rPr lang="x-none" sz="2800" kern="0" dirty="0" smtClean="0">
                <a:latin typeface="Arial" charset="0"/>
                <a:cs typeface="Arial" charset="0"/>
              </a:rPr>
              <a:t>đ</a:t>
            </a:r>
            <a:r>
              <a:rPr lang="en-US" sz="2800" kern="0" dirty="0" err="1" smtClean="0">
                <a:latin typeface="Arial" charset="0"/>
                <a:cs typeface="Arial" charset="0"/>
              </a:rPr>
              <a:t>ene</a:t>
            </a:r>
            <a:r>
              <a:rPr lang="en-US" sz="2800" kern="0" dirty="0" smtClean="0">
                <a:latin typeface="Arial" charset="0"/>
                <a:cs typeface="Arial" charset="0"/>
              </a:rPr>
              <a:t> u ALU</a:t>
            </a:r>
            <a:r>
              <a:rPr lang="x-none" sz="2800" kern="0" dirty="0" smtClean="0">
                <a:latin typeface="Arial" charset="0"/>
                <a:cs typeface="Arial" charset="0"/>
              </a:rPr>
              <a:t>.</a:t>
            </a:r>
            <a:endParaRPr lang="en-US" sz="2800" kern="0" dirty="0" smtClean="0">
              <a:latin typeface="Arial" charset="0"/>
              <a:cs typeface="Arial" charset="0"/>
            </a:endParaRPr>
          </a:p>
          <a:p>
            <a:pPr marL="800100" lvl="1" indent="-342900" eaLnBrk="1" hangingPunct="1">
              <a:spcBef>
                <a:spcPct val="20000"/>
              </a:spcBef>
              <a:buClr>
                <a:schemeClr val="bg2"/>
              </a:buClr>
              <a:buSzPct val="75000"/>
              <a:buFont typeface="Wingdings" pitchFamily="2" charset="2"/>
              <a:buChar char="n"/>
              <a:defRPr/>
            </a:pPr>
            <a:r>
              <a:rPr lang="en-US" sz="2400" kern="0" dirty="0" smtClean="0">
                <a:latin typeface="Arial" charset="0"/>
                <a:cs typeface="Arial" charset="0"/>
              </a:rPr>
              <a:t>Puno </a:t>
            </a:r>
            <a:r>
              <a:rPr lang="en-US" sz="2400" kern="0" dirty="0" err="1" smtClean="0">
                <a:latin typeface="Arial" charset="0"/>
                <a:cs typeface="Arial" charset="0"/>
              </a:rPr>
              <a:t>sporije</a:t>
            </a:r>
            <a:r>
              <a:rPr lang="en-US" sz="2400" kern="0" dirty="0" smtClean="0">
                <a:latin typeface="Arial" charset="0"/>
                <a:cs typeface="Arial" charset="0"/>
              </a:rPr>
              <a:t> </a:t>
            </a:r>
            <a:r>
              <a:rPr lang="en-US" sz="2400" kern="0" dirty="0" err="1" smtClean="0">
                <a:latin typeface="Arial" charset="0"/>
                <a:cs typeface="Arial" charset="0"/>
              </a:rPr>
              <a:t>ako</a:t>
            </a:r>
            <a:r>
              <a:rPr lang="en-US" sz="2400" kern="0" dirty="0" smtClean="0">
                <a:latin typeface="Arial" charset="0"/>
                <a:cs typeface="Arial" charset="0"/>
              </a:rPr>
              <a:t> se ne </a:t>
            </a:r>
            <a:r>
              <a:rPr lang="en-US" sz="2400" kern="0" dirty="0" err="1" smtClean="0">
                <a:latin typeface="Arial" charset="0"/>
                <a:cs typeface="Arial" charset="0"/>
              </a:rPr>
              <a:t>doda</a:t>
            </a:r>
            <a:r>
              <a:rPr lang="en-US" sz="2400" kern="0" dirty="0" smtClean="0">
                <a:latin typeface="Arial" charset="0"/>
                <a:cs typeface="Arial" charset="0"/>
              </a:rPr>
              <a:t> </a:t>
            </a:r>
            <a:r>
              <a:rPr lang="en-US" sz="2400" kern="0" dirty="0" err="1" smtClean="0">
                <a:latin typeface="Arial" charset="0"/>
                <a:cs typeface="Arial" charset="0"/>
              </a:rPr>
              <a:t>posban</a:t>
            </a:r>
            <a:r>
              <a:rPr lang="en-US" sz="2400" kern="0" dirty="0" smtClean="0">
                <a:latin typeface="Arial" charset="0"/>
                <a:cs typeface="Arial" charset="0"/>
              </a:rPr>
              <a:t> </a:t>
            </a:r>
            <a:r>
              <a:rPr lang="en-US" sz="2400" kern="0" dirty="0" err="1" smtClean="0">
                <a:latin typeface="Arial" charset="0"/>
                <a:cs typeface="Arial" charset="0"/>
              </a:rPr>
              <a:t>FpALU</a:t>
            </a:r>
            <a:r>
              <a:rPr lang="x-none" sz="2400" kern="0" dirty="0" smtClean="0">
                <a:latin typeface="Arial" charset="0"/>
                <a:cs typeface="Arial" charset="0"/>
              </a:rPr>
              <a:t>.</a:t>
            </a:r>
            <a:r>
              <a:rPr lang="sr-Latn-CS" sz="2400" kern="0" dirty="0" smtClean="0">
                <a:latin typeface="Arial" charset="0"/>
                <a:cs typeface="Arial" charset="0"/>
              </a:rPr>
              <a:t> </a:t>
            </a:r>
          </a:p>
          <a:p>
            <a:pPr marL="342900" indent="-342900" eaLnBrk="1" hangingPunct="1">
              <a:spcBef>
                <a:spcPct val="20000"/>
              </a:spcBef>
              <a:buClr>
                <a:schemeClr val="bg2"/>
              </a:buClr>
              <a:buSzPct val="75000"/>
              <a:buFont typeface="Wingdings" pitchFamily="2" charset="2"/>
              <a:buChar char="n"/>
              <a:defRPr/>
            </a:pPr>
            <a:endParaRPr lang="en-US" sz="2800" kern="0" dirty="0">
              <a:latin typeface="+mn-lt"/>
              <a:cs typeface="+mn-cs"/>
            </a:endParaRPr>
          </a:p>
        </p:txBody>
      </p:sp>
      <p:pic>
        <p:nvPicPr>
          <p:cNvPr id="10242" name="Picture 2" descr="C:\Users\netbook3\AppData\Local\Microsoft\Windows\Temporary Internet Files\Content.IE5\CYV9VH1B\1473_122f87849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4348" y="2452686"/>
            <a:ext cx="866775" cy="8667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netbook3\AppData\Local\Microsoft\Windows\Temporary Internet Files\Content.IE5\CYV9VH1B\1473_122f87849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34348" y="3752848"/>
            <a:ext cx="866775" cy="8667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netbook3\AppData\Local\Microsoft\Windows\Temporary Internet Files\Content.IE5\SPZ4UOLX\basic_smiley_sad__vector__by_mondspeer-d77xw8t[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5306" y="5267489"/>
            <a:ext cx="704852" cy="7311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8AE7CCD8-64BE-4AA9-9641-B35866EF9201}" type="slidenum">
              <a:rPr lang="en-US" smtClean="0">
                <a:cs typeface="Arial" pitchFamily="34" charset="0"/>
              </a:rPr>
              <a:pPr/>
              <a:t>6</a:t>
            </a:fld>
            <a:endParaRPr lang="en-US" smtClean="0">
              <a:cs typeface="Arial" pitchFamily="34" charset="0"/>
            </a:endParaRPr>
          </a:p>
        </p:txBody>
      </p:sp>
      <p:sp>
        <p:nvSpPr>
          <p:cNvPr id="16387" name="Rectangle 2"/>
          <p:cNvSpPr>
            <a:spLocks noGrp="1" noChangeArrowheads="1"/>
          </p:cNvSpPr>
          <p:nvPr>
            <p:ph type="title"/>
          </p:nvPr>
        </p:nvSpPr>
        <p:spPr>
          <a:xfrm>
            <a:off x="381000" y="381000"/>
            <a:ext cx="9144000" cy="685800"/>
          </a:xfrm>
        </p:spPr>
        <p:txBody>
          <a:bodyPr/>
          <a:lstStyle/>
          <a:p>
            <a:pPr eaLnBrk="1" hangingPunct="1"/>
            <a:r>
              <a:rPr lang="sr-Latn-CS" sz="4000" smtClean="0"/>
              <a:t>Šta je DOS </a:t>
            </a:r>
            <a:r>
              <a:rPr lang="sr-Latn-CS" sz="4000" b="1" smtClean="0">
                <a:solidFill>
                  <a:schemeClr val="bg2"/>
                </a:solidFill>
              </a:rPr>
              <a:t>u realnom vremenu</a:t>
            </a:r>
            <a:r>
              <a:rPr lang="sr-Latn-CS" sz="4000" smtClean="0"/>
              <a:t>?</a:t>
            </a:r>
            <a:endParaRPr lang="en-US" sz="4000" smtClean="0"/>
          </a:p>
        </p:txBody>
      </p:sp>
      <p:sp>
        <p:nvSpPr>
          <p:cNvPr id="335875" name="Rectangle 3"/>
          <p:cNvSpPr>
            <a:spLocks noGrp="1" noChangeArrowheads="1"/>
          </p:cNvSpPr>
          <p:nvPr>
            <p:ph type="body" idx="1"/>
          </p:nvPr>
        </p:nvSpPr>
        <p:spPr>
          <a:xfrm>
            <a:off x="609600" y="3276600"/>
            <a:ext cx="7886700" cy="3200400"/>
          </a:xfrm>
        </p:spPr>
        <p:txBody>
          <a:bodyPr/>
          <a:lstStyle/>
          <a:p>
            <a:pPr eaLnBrk="1" hangingPunct="1">
              <a:lnSpc>
                <a:spcPct val="80000"/>
              </a:lnSpc>
            </a:pPr>
            <a:r>
              <a:rPr lang="sr-Latn-CS" sz="2800" smtClean="0"/>
              <a:t>Primer</a:t>
            </a:r>
            <a:r>
              <a:rPr lang="en-US" sz="2800" smtClean="0"/>
              <a:t>:</a:t>
            </a:r>
          </a:p>
          <a:p>
            <a:pPr lvl="1" eaLnBrk="1" hangingPunct="1">
              <a:lnSpc>
                <a:spcPct val="80000"/>
              </a:lnSpc>
            </a:pPr>
            <a:r>
              <a:rPr lang="en-US" sz="2400" smtClean="0"/>
              <a:t>Procesor </a:t>
            </a:r>
            <a:r>
              <a:rPr lang="sr-Latn-CS" sz="2400" smtClean="0"/>
              <a:t>takta</a:t>
            </a:r>
            <a:r>
              <a:rPr lang="en-US" sz="2400" smtClean="0"/>
              <a:t> 120 MHz </a:t>
            </a:r>
            <a:r>
              <a:rPr lang="sr-Latn-CS" sz="2400" smtClean="0"/>
              <a:t>koji ostvaruje</a:t>
            </a:r>
            <a:r>
              <a:rPr lang="en-US" sz="2400" smtClean="0"/>
              <a:t> 120</a:t>
            </a:r>
            <a:r>
              <a:rPr lang="sr-Latn-CS" sz="2400" smtClean="0"/>
              <a:t> </a:t>
            </a:r>
            <a:r>
              <a:rPr lang="en-US" sz="2400" smtClean="0"/>
              <a:t>MIPS </a:t>
            </a:r>
          </a:p>
          <a:p>
            <a:pPr lvl="2" eaLnBrk="1" hangingPunct="1">
              <a:lnSpc>
                <a:spcPct val="80000"/>
              </a:lnSpc>
            </a:pPr>
            <a:r>
              <a:rPr lang="sr-Latn-CS" sz="2000" smtClean="0"/>
              <a:t>Odmeravanje</a:t>
            </a:r>
            <a:r>
              <a:rPr lang="en-US" sz="2000" smtClean="0"/>
              <a:t> 8KHz (</a:t>
            </a:r>
            <a:r>
              <a:rPr lang="en-US" sz="2000" i="1" smtClean="0"/>
              <a:t>T</a:t>
            </a:r>
            <a:r>
              <a:rPr lang="en-US" sz="2000" i="1" baseline="-25000" smtClean="0"/>
              <a:t>s</a:t>
            </a:r>
            <a:r>
              <a:rPr lang="en-US" sz="2000" baseline="-25000" smtClean="0"/>
              <a:t> </a:t>
            </a:r>
            <a:r>
              <a:rPr lang="en-US" sz="2000" smtClean="0"/>
              <a:t>=125</a:t>
            </a:r>
            <a:r>
              <a:rPr lang="en-US" sz="2000" smtClean="0">
                <a:sym typeface="Symbol" pitchFamily="18" charset="2"/>
              </a:rPr>
              <a:t>s) - </a:t>
            </a:r>
            <a:r>
              <a:rPr lang="sr-Latn-CS" sz="2000" smtClean="0"/>
              <a:t>govor, telefonija:</a:t>
            </a:r>
          </a:p>
          <a:p>
            <a:pPr lvl="2" eaLnBrk="1" hangingPunct="1">
              <a:lnSpc>
                <a:spcPct val="80000"/>
              </a:lnSpc>
              <a:buFont typeface="Wingdings" pitchFamily="2" charset="2"/>
              <a:buNone/>
            </a:pPr>
            <a:r>
              <a:rPr lang="sr-Latn-CS" sz="2000" smtClean="0"/>
              <a:t>			   broj instrukcija između odmeraka </a:t>
            </a:r>
            <a:r>
              <a:rPr lang="en-US" sz="2000" b="1" smtClean="0"/>
              <a:t>15000</a:t>
            </a:r>
            <a:r>
              <a:rPr lang="en-US" sz="2000" smtClean="0"/>
              <a:t>.</a:t>
            </a:r>
          </a:p>
          <a:p>
            <a:pPr lvl="2" eaLnBrk="1" hangingPunct="1">
              <a:lnSpc>
                <a:spcPct val="80000"/>
              </a:lnSpc>
            </a:pPr>
            <a:r>
              <a:rPr lang="sr-Latn-CS" sz="2000" smtClean="0"/>
              <a:t>Odmeravanje</a:t>
            </a:r>
            <a:r>
              <a:rPr lang="en-US" sz="2000" smtClean="0"/>
              <a:t> 48KHz (</a:t>
            </a:r>
            <a:r>
              <a:rPr lang="en-US" sz="2000" i="1" smtClean="0"/>
              <a:t>T</a:t>
            </a:r>
            <a:r>
              <a:rPr lang="en-US" sz="2000" i="1" baseline="-25000" smtClean="0"/>
              <a:t>s </a:t>
            </a:r>
            <a:r>
              <a:rPr lang="en-US" sz="2000" smtClean="0"/>
              <a:t>=21</a:t>
            </a:r>
            <a:r>
              <a:rPr lang="en-US" sz="2000" smtClean="0">
                <a:sym typeface="Symbol" pitchFamily="18" charset="2"/>
              </a:rPr>
              <a:t>s) - </a:t>
            </a:r>
            <a:r>
              <a:rPr lang="sr-Latn-CS" sz="2000" smtClean="0"/>
              <a:t>muzika CD kvaliteta:</a:t>
            </a:r>
          </a:p>
          <a:p>
            <a:pPr lvl="2" eaLnBrk="1" hangingPunct="1">
              <a:lnSpc>
                <a:spcPct val="80000"/>
              </a:lnSpc>
              <a:buFont typeface="Wingdings" pitchFamily="2" charset="2"/>
              <a:buNone/>
            </a:pPr>
            <a:r>
              <a:rPr lang="sr-Latn-CS" sz="2000" smtClean="0"/>
              <a:t>			   broj instrukcija između odmeraka </a:t>
            </a:r>
            <a:r>
              <a:rPr lang="en-US" sz="2000" b="1" smtClean="0"/>
              <a:t>2500</a:t>
            </a:r>
            <a:r>
              <a:rPr lang="en-US" sz="2000" smtClean="0"/>
              <a:t>.</a:t>
            </a:r>
          </a:p>
          <a:p>
            <a:pPr lvl="2" eaLnBrk="1" hangingPunct="1">
              <a:lnSpc>
                <a:spcPct val="80000"/>
              </a:lnSpc>
            </a:pPr>
            <a:r>
              <a:rPr lang="sr-Latn-CS" sz="2000" smtClean="0"/>
              <a:t>Odmeravanje</a:t>
            </a:r>
            <a:r>
              <a:rPr lang="en-US" sz="2000" smtClean="0"/>
              <a:t> 75MHz (CIF 360x288 </a:t>
            </a:r>
            <a:r>
              <a:rPr lang="sr-Latn-CS" sz="2000" smtClean="0"/>
              <a:t>v</a:t>
            </a:r>
            <a:r>
              <a:rPr lang="en-US" sz="2000" smtClean="0"/>
              <a:t>ideo </a:t>
            </a:r>
            <a:r>
              <a:rPr lang="sr-Latn-CS" sz="2000" smtClean="0"/>
              <a:t>sa</a:t>
            </a:r>
            <a:r>
              <a:rPr lang="en-US" sz="2000" smtClean="0"/>
              <a:t> 30 </a:t>
            </a:r>
            <a:r>
              <a:rPr lang="sr-Latn-CS" sz="2000" smtClean="0"/>
              <a:t>sl/s</a:t>
            </a:r>
            <a:r>
              <a:rPr lang="en-US" sz="2000" smtClean="0"/>
              <a:t>) </a:t>
            </a:r>
            <a:endParaRPr lang="sr-Latn-CS" sz="2000" smtClean="0"/>
          </a:p>
          <a:p>
            <a:pPr lvl="2" eaLnBrk="1" hangingPunct="1">
              <a:lnSpc>
                <a:spcPct val="80000"/>
              </a:lnSpc>
              <a:buFont typeface="Wingdings" pitchFamily="2" charset="2"/>
              <a:buNone/>
            </a:pPr>
            <a:r>
              <a:rPr lang="sr-Latn-CS" sz="2000" smtClean="0"/>
              <a:t>			   broj instrukcija između odmeraka </a:t>
            </a:r>
            <a:r>
              <a:rPr lang="en-US" sz="2000" b="1" smtClean="0"/>
              <a:t>1</a:t>
            </a:r>
            <a:r>
              <a:rPr lang="sr-Latn-CS" sz="2000" b="1" smtClean="0"/>
              <a:t>,</a:t>
            </a:r>
            <a:r>
              <a:rPr lang="en-US" sz="2000" b="1" smtClean="0"/>
              <a:t>6</a:t>
            </a:r>
            <a:r>
              <a:rPr lang="en-US" sz="2000" smtClean="0"/>
              <a:t>. </a:t>
            </a:r>
          </a:p>
        </p:txBody>
      </p:sp>
      <p:grpSp>
        <p:nvGrpSpPr>
          <p:cNvPr id="16389" name="Group 35"/>
          <p:cNvGrpSpPr>
            <a:grpSpLocks/>
          </p:cNvGrpSpPr>
          <p:nvPr/>
        </p:nvGrpSpPr>
        <p:grpSpPr bwMode="auto">
          <a:xfrm>
            <a:off x="304800" y="1447800"/>
            <a:ext cx="8559800" cy="1739900"/>
            <a:chOff x="192" y="816"/>
            <a:chExt cx="5392" cy="1096"/>
          </a:xfrm>
        </p:grpSpPr>
        <p:sp>
          <p:nvSpPr>
            <p:cNvPr id="16390" name="Line 27"/>
            <p:cNvSpPr>
              <a:spLocks noChangeShapeType="1"/>
            </p:cNvSpPr>
            <p:nvPr/>
          </p:nvSpPr>
          <p:spPr bwMode="auto">
            <a:xfrm>
              <a:off x="1392" y="1056"/>
              <a:ext cx="720" cy="0"/>
            </a:xfrm>
            <a:prstGeom prst="line">
              <a:avLst/>
            </a:prstGeom>
            <a:noFill/>
            <a:ln w="9525">
              <a:solidFill>
                <a:schemeClr val="tx1"/>
              </a:solidFill>
              <a:round/>
              <a:headEnd/>
              <a:tailEnd type="triangle" w="med" len="med"/>
            </a:ln>
          </p:spPr>
          <p:txBody>
            <a:bodyPr wrap="none" anchor="ctr"/>
            <a:lstStyle/>
            <a:p>
              <a:endParaRPr lang="en-US"/>
            </a:p>
          </p:txBody>
        </p:sp>
        <p:sp>
          <p:nvSpPr>
            <p:cNvPr id="16391" name="Rectangle 28"/>
            <p:cNvSpPr>
              <a:spLocks noChangeArrowheads="1"/>
            </p:cNvSpPr>
            <p:nvPr/>
          </p:nvSpPr>
          <p:spPr bwMode="auto">
            <a:xfrm>
              <a:off x="2112" y="816"/>
              <a:ext cx="1344" cy="528"/>
            </a:xfrm>
            <a:prstGeom prst="rect">
              <a:avLst/>
            </a:prstGeom>
            <a:noFill/>
            <a:ln w="9525">
              <a:solidFill>
                <a:schemeClr val="tx1"/>
              </a:solidFill>
              <a:miter lim="800000"/>
              <a:headEnd/>
              <a:tailEnd/>
            </a:ln>
          </p:spPr>
          <p:txBody>
            <a:bodyPr wrap="none" anchor="ctr"/>
            <a:lstStyle/>
            <a:p>
              <a:endParaRPr lang="en-US"/>
            </a:p>
          </p:txBody>
        </p:sp>
        <p:sp>
          <p:nvSpPr>
            <p:cNvPr id="16392" name="Text Box 29"/>
            <p:cNvSpPr txBox="1">
              <a:spLocks noChangeArrowheads="1"/>
            </p:cNvSpPr>
            <p:nvPr/>
          </p:nvSpPr>
          <p:spPr bwMode="auto">
            <a:xfrm>
              <a:off x="2160" y="960"/>
              <a:ext cx="1227" cy="212"/>
            </a:xfrm>
            <a:prstGeom prst="rect">
              <a:avLst/>
            </a:prstGeom>
            <a:noFill/>
            <a:ln w="9525">
              <a:noFill/>
              <a:miter lim="800000"/>
              <a:headEnd/>
              <a:tailEnd/>
            </a:ln>
          </p:spPr>
          <p:txBody>
            <a:bodyPr wrap="none">
              <a:spAutoFit/>
            </a:bodyPr>
            <a:lstStyle/>
            <a:p>
              <a:pPr eaLnBrk="1" hangingPunct="1"/>
              <a:r>
                <a:rPr lang="en-US" sz="1600" b="1">
                  <a:latin typeface="Tahoma" pitchFamily="34" charset="0"/>
                </a:rPr>
                <a:t> Digital</a:t>
              </a:r>
              <a:r>
                <a:rPr lang="sr-Latn-CS" sz="1600" b="1">
                  <a:latin typeface="Tahoma" pitchFamily="34" charset="0"/>
                </a:rPr>
                <a:t>na obrada</a:t>
              </a:r>
              <a:endParaRPr lang="en-US" sz="1600" b="1">
                <a:latin typeface="Tahoma" pitchFamily="34" charset="0"/>
              </a:endParaRPr>
            </a:p>
          </p:txBody>
        </p:sp>
        <p:sp>
          <p:nvSpPr>
            <p:cNvPr id="16393" name="Line 30"/>
            <p:cNvSpPr>
              <a:spLocks noChangeShapeType="1"/>
            </p:cNvSpPr>
            <p:nvPr/>
          </p:nvSpPr>
          <p:spPr bwMode="auto">
            <a:xfrm>
              <a:off x="3456" y="1056"/>
              <a:ext cx="720" cy="0"/>
            </a:xfrm>
            <a:prstGeom prst="line">
              <a:avLst/>
            </a:prstGeom>
            <a:noFill/>
            <a:ln w="9525">
              <a:solidFill>
                <a:schemeClr val="tx1"/>
              </a:solidFill>
              <a:round/>
              <a:headEnd/>
              <a:tailEnd type="triangle" w="med" len="med"/>
            </a:ln>
          </p:spPr>
          <p:txBody>
            <a:bodyPr wrap="none" anchor="ctr"/>
            <a:lstStyle/>
            <a:p>
              <a:endParaRPr lang="en-US"/>
            </a:p>
          </p:txBody>
        </p:sp>
        <p:sp>
          <p:nvSpPr>
            <p:cNvPr id="16394" name="Text Box 31"/>
            <p:cNvSpPr txBox="1">
              <a:spLocks noChangeArrowheads="1"/>
            </p:cNvSpPr>
            <p:nvPr/>
          </p:nvSpPr>
          <p:spPr bwMode="auto">
            <a:xfrm>
              <a:off x="192" y="864"/>
              <a:ext cx="1480" cy="212"/>
            </a:xfrm>
            <a:prstGeom prst="rect">
              <a:avLst/>
            </a:prstGeom>
            <a:noFill/>
            <a:ln w="9525">
              <a:noFill/>
              <a:miter lim="800000"/>
              <a:headEnd/>
              <a:tailEnd/>
            </a:ln>
          </p:spPr>
          <p:txBody>
            <a:bodyPr wrap="none">
              <a:spAutoFit/>
            </a:bodyPr>
            <a:lstStyle/>
            <a:p>
              <a:pPr eaLnBrk="1" hangingPunct="1"/>
              <a:r>
                <a:rPr lang="en-US" sz="1600" b="1">
                  <a:latin typeface="Tahoma" pitchFamily="34" charset="0"/>
                </a:rPr>
                <a:t>Digital</a:t>
              </a:r>
              <a:r>
                <a:rPr lang="sr-Latn-CS" sz="1600" b="1">
                  <a:latin typeface="Tahoma" pitchFamily="34" charset="0"/>
                </a:rPr>
                <a:t>ni</a:t>
              </a:r>
              <a:r>
                <a:rPr lang="en-US" sz="1600" b="1">
                  <a:latin typeface="Tahoma" pitchFamily="34" charset="0"/>
                </a:rPr>
                <a:t> </a:t>
              </a:r>
              <a:r>
                <a:rPr lang="sr-Latn-CS" sz="1600" b="1">
                  <a:latin typeface="Tahoma" pitchFamily="34" charset="0"/>
                </a:rPr>
                <a:t>s</a:t>
              </a:r>
              <a:r>
                <a:rPr lang="en-US" sz="1600" b="1">
                  <a:latin typeface="Tahoma" pitchFamily="34" charset="0"/>
                </a:rPr>
                <a:t>ignal</a:t>
              </a:r>
              <a:r>
                <a:rPr lang="sr-Latn-CS" sz="1600" b="1">
                  <a:latin typeface="Tahoma" pitchFamily="34" charset="0"/>
                </a:rPr>
                <a:t> - ulaz</a:t>
              </a:r>
              <a:endParaRPr lang="en-US" sz="1600" b="1">
                <a:latin typeface="Tahoma" pitchFamily="34" charset="0"/>
              </a:endParaRPr>
            </a:p>
          </p:txBody>
        </p:sp>
        <p:sp>
          <p:nvSpPr>
            <p:cNvPr id="16395" name="Text Box 32"/>
            <p:cNvSpPr txBox="1">
              <a:spLocks noChangeArrowheads="1"/>
            </p:cNvSpPr>
            <p:nvPr/>
          </p:nvSpPr>
          <p:spPr bwMode="auto">
            <a:xfrm>
              <a:off x="1584" y="1392"/>
              <a:ext cx="2928" cy="520"/>
            </a:xfrm>
            <a:prstGeom prst="rect">
              <a:avLst/>
            </a:prstGeom>
            <a:noFill/>
            <a:ln w="9525">
              <a:noFill/>
              <a:miter lim="800000"/>
              <a:headEnd/>
              <a:tailEnd/>
            </a:ln>
          </p:spPr>
          <p:txBody>
            <a:bodyPr>
              <a:spAutoFit/>
            </a:bodyPr>
            <a:lstStyle/>
            <a:p>
              <a:pPr eaLnBrk="1" hangingPunct="1"/>
              <a:r>
                <a:rPr lang="sr-Latn-CS" sz="1600" b="1">
                  <a:latin typeface="Tahoma" pitchFamily="34" charset="0"/>
                </a:rPr>
                <a:t>Vremenski ograničena</a:t>
              </a:r>
              <a:r>
                <a:rPr lang="sr-Latn-CS" sz="1600">
                  <a:latin typeface="Tahoma" pitchFamily="34" charset="0"/>
                </a:rPr>
                <a:t> operacija ili transfor-macija nad digitalnim</a:t>
              </a:r>
              <a:r>
                <a:rPr lang="en-US" sz="1600">
                  <a:latin typeface="Tahoma" pitchFamily="34" charset="0"/>
                </a:rPr>
                <a:t> </a:t>
              </a:r>
              <a:r>
                <a:rPr lang="sr-Latn-CS" sz="1600">
                  <a:latin typeface="Tahoma" pitchFamily="34" charset="0"/>
                </a:rPr>
                <a:t>signalom</a:t>
              </a:r>
              <a:r>
                <a:rPr lang="en-US" sz="1600">
                  <a:latin typeface="Tahoma" pitchFamily="34" charset="0"/>
                </a:rPr>
                <a:t> (</a:t>
              </a:r>
              <a:r>
                <a:rPr lang="sr-Latn-CS" sz="1600">
                  <a:latin typeface="Tahoma" pitchFamily="34" charset="0"/>
                </a:rPr>
                <a:t>svaka mora da se završi pre nailaska sledećeg podatka</a:t>
              </a:r>
              <a:r>
                <a:rPr lang="en-US" sz="1600">
                  <a:latin typeface="Tahoma" pitchFamily="34" charset="0"/>
                </a:rPr>
                <a:t>)</a:t>
              </a:r>
            </a:p>
          </p:txBody>
        </p:sp>
        <p:sp>
          <p:nvSpPr>
            <p:cNvPr id="16396" name="Text Box 33"/>
            <p:cNvSpPr txBox="1">
              <a:spLocks noChangeArrowheads="1"/>
            </p:cNvSpPr>
            <p:nvPr/>
          </p:nvSpPr>
          <p:spPr bwMode="auto">
            <a:xfrm>
              <a:off x="4080" y="864"/>
              <a:ext cx="1504" cy="212"/>
            </a:xfrm>
            <a:prstGeom prst="rect">
              <a:avLst/>
            </a:prstGeom>
            <a:noFill/>
            <a:ln w="9525">
              <a:noFill/>
              <a:miter lim="800000"/>
              <a:headEnd/>
              <a:tailEnd/>
            </a:ln>
          </p:spPr>
          <p:txBody>
            <a:bodyPr wrap="none">
              <a:spAutoFit/>
            </a:bodyPr>
            <a:lstStyle/>
            <a:p>
              <a:pPr eaLnBrk="1" hangingPunct="1"/>
              <a:r>
                <a:rPr lang="en-US" sz="1600" b="1">
                  <a:latin typeface="Tahoma" pitchFamily="34" charset="0"/>
                </a:rPr>
                <a:t>Digital</a:t>
              </a:r>
              <a:r>
                <a:rPr lang="sr-Latn-CS" sz="1600" b="1">
                  <a:latin typeface="Tahoma" pitchFamily="34" charset="0"/>
                </a:rPr>
                <a:t>ni</a:t>
              </a:r>
              <a:r>
                <a:rPr lang="en-US" sz="1600" b="1">
                  <a:latin typeface="Tahoma" pitchFamily="34" charset="0"/>
                </a:rPr>
                <a:t> </a:t>
              </a:r>
              <a:r>
                <a:rPr lang="sr-Latn-CS" sz="1600" b="1">
                  <a:latin typeface="Tahoma" pitchFamily="34" charset="0"/>
                </a:rPr>
                <a:t>s</a:t>
              </a:r>
              <a:r>
                <a:rPr lang="en-US" sz="1600" b="1">
                  <a:latin typeface="Tahoma" pitchFamily="34" charset="0"/>
                </a:rPr>
                <a:t>ignal</a:t>
              </a:r>
              <a:r>
                <a:rPr lang="sr-Latn-CS" sz="1600" b="1">
                  <a:latin typeface="Tahoma" pitchFamily="34" charset="0"/>
                </a:rPr>
                <a:t> - izlaz</a:t>
              </a:r>
              <a:endParaRPr lang="en-US" sz="1600" b="1">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58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58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8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5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60</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dirty="0" smtClean="0"/>
              <a:t>Razlomljeni brojevi, </a:t>
            </a:r>
            <a:r>
              <a:rPr lang="sr-Latn-CS" b="1" dirty="0" smtClean="0"/>
              <a:t>pokretni zarez</a:t>
            </a:r>
            <a:endParaRPr lang="en-US" b="1" dirty="0" smtClean="0"/>
          </a:p>
        </p:txBody>
      </p:sp>
      <p:sp>
        <p:nvSpPr>
          <p:cNvPr id="20" name="Rectangle 3"/>
          <p:cNvSpPr txBox="1">
            <a:spLocks noChangeArrowheads="1"/>
          </p:cNvSpPr>
          <p:nvPr/>
        </p:nvSpPr>
        <p:spPr>
          <a:xfrm>
            <a:off x="152400" y="1447800"/>
            <a:ext cx="8991600" cy="4800600"/>
          </a:xfrm>
          <a:prstGeom prst="rect">
            <a:avLst/>
          </a:prstGeom>
        </p:spPr>
        <p:txBody>
          <a:bodyPr/>
          <a:lstStyle/>
          <a:p>
            <a:pPr marL="342900" indent="-342900" eaLnBrk="1" hangingPunct="1">
              <a:spcBef>
                <a:spcPct val="20000"/>
              </a:spcBef>
              <a:buClr>
                <a:schemeClr val="bg2"/>
              </a:buClr>
              <a:buSzPct val="75000"/>
              <a:defRPr/>
            </a:pPr>
            <a:r>
              <a:rPr lang="sr-Latn-CS" sz="2800" b="1" dirty="0" smtClean="0">
                <a:latin typeface="Arial" charset="0"/>
                <a:cs typeface="Arial" charset="0"/>
              </a:rPr>
              <a:t>NORMALIZACIJA PODATKA:</a:t>
            </a:r>
          </a:p>
          <a:p>
            <a:pPr marL="342900" indent="-342900" eaLnBrk="1" hangingPunct="1">
              <a:spcBef>
                <a:spcPct val="20000"/>
              </a:spcBef>
              <a:buClr>
                <a:schemeClr val="bg2"/>
              </a:buClr>
              <a:buSzPct val="75000"/>
              <a:defRPr/>
            </a:pPr>
            <a:r>
              <a:rPr lang="sr-Latn-CS" sz="2800" dirty="0">
                <a:latin typeface="Arial" charset="0"/>
                <a:cs typeface="Arial" charset="0"/>
              </a:rPr>
              <a:t>U decimalnom sistemu:</a:t>
            </a:r>
          </a:p>
          <a:p>
            <a:pPr marL="342900" indent="-342900" eaLnBrk="1" hangingPunct="1">
              <a:spcBef>
                <a:spcPct val="20000"/>
              </a:spcBef>
              <a:buClr>
                <a:schemeClr val="bg2"/>
              </a:buClr>
              <a:buSzPct val="75000"/>
              <a:defRPr/>
            </a:pPr>
            <a:r>
              <a:rPr lang="sr-Latn-CS" sz="2800" b="1" dirty="0" smtClean="0">
                <a:latin typeface="Arial" charset="0"/>
                <a:cs typeface="Arial" charset="0"/>
              </a:rPr>
              <a:t>Dovođenje u formu </a:t>
            </a:r>
            <a:r>
              <a:rPr lang="sr-Latn-CS" sz="2800" b="1" dirty="0" smtClean="0">
                <a:solidFill>
                  <a:schemeClr val="accent1">
                    <a:lumMod val="50000"/>
                  </a:schemeClr>
                </a:solidFill>
                <a:latin typeface="Arial" charset="0"/>
                <a:cs typeface="Arial" charset="0"/>
              </a:rPr>
              <a:t>0,x...</a:t>
            </a:r>
            <a:r>
              <a:rPr lang="sr-Latn-CS" sz="2800" b="1" dirty="0" smtClean="0">
                <a:latin typeface="Arial" charset="0"/>
                <a:cs typeface="Arial" charset="0"/>
                <a:sym typeface="Symbol"/>
              </a:rPr>
              <a:t></a:t>
            </a:r>
            <a:r>
              <a:rPr lang="sr-Latn-CS" sz="2800" b="1" dirty="0" smtClean="0">
                <a:latin typeface="Arial" charset="0"/>
                <a:cs typeface="Arial" charset="0"/>
              </a:rPr>
              <a:t>10</a:t>
            </a:r>
            <a:r>
              <a:rPr lang="sr-Latn-CS" sz="2800" b="1" baseline="30000" dirty="0" smtClean="0">
                <a:solidFill>
                  <a:srgbClr val="FF0000"/>
                </a:solidFill>
                <a:latin typeface="Arial" charset="0"/>
                <a:cs typeface="Arial" charset="0"/>
              </a:rPr>
              <a:t>E</a:t>
            </a:r>
            <a:r>
              <a:rPr lang="sr-Latn-CS" sz="2800" b="1" baseline="30000" dirty="0" smtClean="0">
                <a:latin typeface="Arial" charset="0"/>
                <a:cs typeface="Arial" charset="0"/>
              </a:rPr>
              <a:t> </a:t>
            </a:r>
            <a:r>
              <a:rPr lang="sr-Latn-CS" sz="2800" b="1" dirty="0" smtClean="0">
                <a:latin typeface="Arial" charset="0"/>
                <a:cs typeface="Arial" charset="0"/>
              </a:rPr>
              <a:t>gde je prva cifra x ≠ 0  </a:t>
            </a:r>
          </a:p>
          <a:p>
            <a:pPr marL="342900" indent="-342900" eaLnBrk="1" hangingPunct="1">
              <a:spcBef>
                <a:spcPct val="20000"/>
              </a:spcBef>
              <a:buClr>
                <a:schemeClr val="bg2"/>
              </a:buClr>
              <a:buSzPct val="75000"/>
              <a:defRPr/>
            </a:pPr>
            <a:endParaRPr lang="sr-Latn-CS" sz="2800" dirty="0" smtClean="0">
              <a:latin typeface="Arial" charset="0"/>
              <a:cs typeface="Arial" charset="0"/>
            </a:endParaRPr>
          </a:p>
          <a:p>
            <a:pPr marL="342900" indent="-342900" eaLnBrk="1" hangingPunct="1">
              <a:spcBef>
                <a:spcPct val="20000"/>
              </a:spcBef>
              <a:buClr>
                <a:schemeClr val="bg2"/>
              </a:buClr>
              <a:buSzPct val="75000"/>
              <a:defRPr/>
            </a:pPr>
            <a:endParaRPr lang="sr-Latn-CS" sz="2800" dirty="0" smtClean="0">
              <a:latin typeface="Arial" charset="0"/>
              <a:cs typeface="Arial" charset="0"/>
            </a:endParaRPr>
          </a:p>
          <a:p>
            <a:pPr marL="342900" indent="-342900" eaLnBrk="1" hangingPunct="1">
              <a:spcBef>
                <a:spcPct val="20000"/>
              </a:spcBef>
              <a:buClr>
                <a:schemeClr val="bg2"/>
              </a:buClr>
              <a:buSzPct val="75000"/>
              <a:defRPr/>
            </a:pPr>
            <a:r>
              <a:rPr lang="sr-Latn-CS" sz="2800" dirty="0" smtClean="0">
                <a:latin typeface="Arial" charset="0"/>
                <a:cs typeface="Arial" charset="0"/>
              </a:rPr>
              <a:t>205641,45 = 0,205641</a:t>
            </a:r>
            <a:r>
              <a:rPr lang="en-US" sz="2800" dirty="0" smtClean="0">
                <a:latin typeface="Arial" charset="0"/>
                <a:cs typeface="Arial" charset="0"/>
              </a:rPr>
              <a:t>45</a:t>
            </a:r>
            <a:r>
              <a:rPr lang="sr-Latn-CS" sz="2800" dirty="0" smtClean="0">
                <a:latin typeface="Arial" charset="0"/>
                <a:cs typeface="Arial" charset="0"/>
                <a:sym typeface="Symbol"/>
              </a:rPr>
              <a:t></a:t>
            </a:r>
            <a:r>
              <a:rPr lang="sr-Latn-CS" sz="2800" dirty="0" smtClean="0">
                <a:latin typeface="Arial" charset="0"/>
                <a:cs typeface="Arial" charset="0"/>
              </a:rPr>
              <a:t>10</a:t>
            </a:r>
            <a:r>
              <a:rPr lang="sr-Latn-CS" sz="2800" baseline="30000" dirty="0" smtClean="0">
                <a:latin typeface="Arial" charset="0"/>
                <a:cs typeface="Arial" charset="0"/>
              </a:rPr>
              <a:t>6</a:t>
            </a:r>
            <a:endParaRPr lang="sr-Latn-CS" sz="2800" dirty="0" smtClean="0">
              <a:solidFill>
                <a:srgbClr val="FF0000"/>
              </a:solidFill>
              <a:latin typeface="Arial" charset="0"/>
              <a:cs typeface="Arial" charset="0"/>
            </a:endParaRPr>
          </a:p>
          <a:p>
            <a:pPr marL="342900" indent="-342900" eaLnBrk="1" hangingPunct="1">
              <a:spcBef>
                <a:spcPct val="20000"/>
              </a:spcBef>
              <a:buClr>
                <a:schemeClr val="bg2"/>
              </a:buClr>
              <a:buSzPct val="75000"/>
              <a:defRPr/>
            </a:pPr>
            <a:r>
              <a:rPr lang="sr-Latn-CS" sz="2800" dirty="0" smtClean="0">
                <a:latin typeface="Arial" charset="0"/>
                <a:cs typeface="Arial" charset="0"/>
              </a:rPr>
              <a:t>Ili</a:t>
            </a:r>
          </a:p>
          <a:p>
            <a:pPr marL="342900" indent="-342900" eaLnBrk="1" hangingPunct="1">
              <a:spcBef>
                <a:spcPct val="20000"/>
              </a:spcBef>
              <a:buClr>
                <a:schemeClr val="bg2"/>
              </a:buClr>
              <a:buSzPct val="75000"/>
              <a:defRPr/>
            </a:pPr>
            <a:r>
              <a:rPr lang="sr-Latn-CS" sz="2800" dirty="0" smtClean="0">
                <a:latin typeface="Arial" charset="0"/>
                <a:cs typeface="Arial" charset="0"/>
              </a:rPr>
              <a:t>0,000325 = 0,325</a:t>
            </a:r>
            <a:r>
              <a:rPr lang="sr-Latn-CS" sz="2800" dirty="0">
                <a:latin typeface="Arial" charset="0"/>
                <a:cs typeface="Arial" charset="0"/>
                <a:sym typeface="Symbol"/>
              </a:rPr>
              <a:t></a:t>
            </a:r>
            <a:r>
              <a:rPr lang="sr-Latn-CS" sz="2800" dirty="0" smtClean="0">
                <a:latin typeface="Arial" charset="0"/>
                <a:cs typeface="Arial" charset="0"/>
              </a:rPr>
              <a:t>10</a:t>
            </a:r>
            <a:r>
              <a:rPr lang="sr-Latn-CS" sz="2800" baseline="30000" dirty="0" smtClean="0">
                <a:latin typeface="Arial" charset="0"/>
                <a:cs typeface="Arial" charset="0"/>
              </a:rPr>
              <a:t>–3</a:t>
            </a:r>
            <a:r>
              <a:rPr lang="sr-Latn-CS" sz="2800" dirty="0" smtClean="0">
                <a:latin typeface="Arial" charset="0"/>
                <a:cs typeface="Arial" charset="0"/>
              </a:rPr>
              <a:t> </a:t>
            </a:r>
          </a:p>
        </p:txBody>
      </p:sp>
      <p:grpSp>
        <p:nvGrpSpPr>
          <p:cNvPr id="12" name="Group 11"/>
          <p:cNvGrpSpPr/>
          <p:nvPr/>
        </p:nvGrpSpPr>
        <p:grpSpPr>
          <a:xfrm>
            <a:off x="3505200" y="2538413"/>
            <a:ext cx="2590800" cy="1031319"/>
            <a:chOff x="3505200" y="2538413"/>
            <a:chExt cx="2590800" cy="1031319"/>
          </a:xfrm>
        </p:grpSpPr>
        <p:sp>
          <p:nvSpPr>
            <p:cNvPr id="7" name="Left Brace 6"/>
            <p:cNvSpPr/>
            <p:nvPr/>
          </p:nvSpPr>
          <p:spPr bwMode="auto">
            <a:xfrm rot="16200000">
              <a:off x="3810000" y="2590800"/>
              <a:ext cx="381000" cy="838200"/>
            </a:xfrm>
            <a:prstGeom prst="leftBrace">
              <a:avLst>
                <a:gd name="adj1" fmla="val 22451"/>
                <a:gd name="adj2" fmla="val 50000"/>
              </a:avLst>
            </a:prstGeom>
            <a:noFill/>
            <a:ln w="254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CC"/>
                </a:solidFill>
                <a:effectLst/>
                <a:latin typeface="Arial" charset="0"/>
                <a:cs typeface="Arial" charset="0"/>
              </a:endParaRPr>
            </a:p>
          </p:txBody>
        </p:sp>
        <p:sp>
          <p:nvSpPr>
            <p:cNvPr id="6" name="TextBox 5"/>
            <p:cNvSpPr txBox="1"/>
            <p:nvPr/>
          </p:nvSpPr>
          <p:spPr>
            <a:xfrm>
              <a:off x="3505200" y="3200400"/>
              <a:ext cx="1066800" cy="369332"/>
            </a:xfrm>
            <a:prstGeom prst="rect">
              <a:avLst/>
            </a:prstGeom>
            <a:noFill/>
          </p:spPr>
          <p:txBody>
            <a:bodyPr wrap="square" rtlCol="0">
              <a:spAutoFit/>
            </a:bodyPr>
            <a:lstStyle/>
            <a:p>
              <a:pPr marL="342900" indent="-342900" eaLnBrk="1" hangingPunct="1">
                <a:spcBef>
                  <a:spcPct val="20000"/>
                </a:spcBef>
                <a:buClr>
                  <a:schemeClr val="bg2"/>
                </a:buClr>
                <a:buSzPct val="75000"/>
                <a:defRPr/>
              </a:pPr>
              <a:r>
                <a:rPr lang="sr-Latn-CS" b="1" dirty="0" smtClean="0">
                  <a:solidFill>
                    <a:srgbClr val="0000CC"/>
                  </a:solidFill>
                  <a:latin typeface="Arial" charset="0"/>
                  <a:cs typeface="Arial" charset="0"/>
                </a:rPr>
                <a:t>mantisa</a:t>
              </a:r>
            </a:p>
          </p:txBody>
        </p:sp>
        <p:sp>
          <p:nvSpPr>
            <p:cNvPr id="8" name="TextBox 7"/>
            <p:cNvSpPr txBox="1"/>
            <p:nvPr/>
          </p:nvSpPr>
          <p:spPr>
            <a:xfrm>
              <a:off x="4724400" y="3200400"/>
              <a:ext cx="1371600" cy="369332"/>
            </a:xfrm>
            <a:prstGeom prst="rect">
              <a:avLst/>
            </a:prstGeom>
            <a:noFill/>
          </p:spPr>
          <p:txBody>
            <a:bodyPr wrap="square" rtlCol="0">
              <a:spAutoFit/>
            </a:bodyPr>
            <a:lstStyle/>
            <a:p>
              <a:pPr marL="342900" indent="-342900" eaLnBrk="1" hangingPunct="1">
                <a:spcBef>
                  <a:spcPct val="20000"/>
                </a:spcBef>
                <a:buClr>
                  <a:schemeClr val="bg2"/>
                </a:buClr>
                <a:buSzPct val="75000"/>
                <a:defRPr/>
              </a:pPr>
              <a:r>
                <a:rPr lang="sr-Latn-CS" b="1" dirty="0" smtClean="0">
                  <a:solidFill>
                    <a:srgbClr val="FF0000"/>
                  </a:solidFill>
                  <a:latin typeface="Arial" charset="0"/>
                  <a:cs typeface="Arial" charset="0"/>
                </a:rPr>
                <a:t>eksponent</a:t>
              </a:r>
            </a:p>
          </p:txBody>
        </p:sp>
        <p:sp>
          <p:nvSpPr>
            <p:cNvPr id="9" name="Oval 8"/>
            <p:cNvSpPr/>
            <p:nvPr/>
          </p:nvSpPr>
          <p:spPr bwMode="auto">
            <a:xfrm>
              <a:off x="4881563" y="2538413"/>
              <a:ext cx="280988" cy="28098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1" name="Straight Arrow Connector 10"/>
            <p:cNvCxnSpPr>
              <a:stCxn id="9" idx="4"/>
              <a:endCxn id="8" idx="0"/>
            </p:cNvCxnSpPr>
            <p:nvPr/>
          </p:nvCxnSpPr>
          <p:spPr bwMode="auto">
            <a:xfrm>
              <a:off x="5022057" y="2819401"/>
              <a:ext cx="340518" cy="452437"/>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sp>
        <p:nvSpPr>
          <p:cNvPr id="13" name="TextBox 12"/>
          <p:cNvSpPr txBox="1"/>
          <p:nvPr/>
        </p:nvSpPr>
        <p:spPr>
          <a:xfrm>
            <a:off x="5029200" y="3962400"/>
            <a:ext cx="3505200" cy="523220"/>
          </a:xfrm>
          <a:prstGeom prst="rect">
            <a:avLst/>
          </a:prstGeom>
          <a:noFill/>
        </p:spPr>
        <p:txBody>
          <a:bodyPr wrap="square" rtlCol="0">
            <a:spAutoFit/>
          </a:bodyPr>
          <a:lstStyle/>
          <a:p>
            <a:r>
              <a:rPr lang="en-US" sz="2800" dirty="0" smtClean="0">
                <a:solidFill>
                  <a:srgbClr val="0000CC"/>
                </a:solidFill>
                <a:latin typeface="Arial" charset="0"/>
                <a:cs typeface="Arial" charset="0"/>
              </a:rPr>
              <a:t>m=</a:t>
            </a:r>
            <a:r>
              <a:rPr lang="sr-Latn-CS" sz="2800" dirty="0" smtClean="0">
                <a:solidFill>
                  <a:srgbClr val="0000CC"/>
                </a:solidFill>
                <a:latin typeface="Arial" charset="0"/>
                <a:cs typeface="Arial" charset="0"/>
              </a:rPr>
              <a:t>0,205641</a:t>
            </a:r>
            <a:r>
              <a:rPr lang="en-US" sz="2800" dirty="0" smtClean="0">
                <a:solidFill>
                  <a:srgbClr val="0000CC"/>
                </a:solidFill>
                <a:latin typeface="Arial" charset="0"/>
                <a:cs typeface="Arial" charset="0"/>
              </a:rPr>
              <a:t>45</a:t>
            </a:r>
            <a:r>
              <a:rPr lang="en-US" sz="2800" dirty="0" smtClean="0">
                <a:latin typeface="Arial" charset="0"/>
                <a:cs typeface="Arial" charset="0"/>
              </a:rPr>
              <a:t>, </a:t>
            </a:r>
            <a:r>
              <a:rPr lang="en-US" sz="2800" dirty="0" smtClean="0">
                <a:solidFill>
                  <a:srgbClr val="FF0000"/>
                </a:solidFill>
                <a:latin typeface="Arial" charset="0"/>
                <a:cs typeface="Arial" charset="0"/>
              </a:rPr>
              <a:t>E=6</a:t>
            </a:r>
            <a:endParaRPr lang="en-US" sz="2800" dirty="0"/>
          </a:p>
        </p:txBody>
      </p:sp>
      <p:sp>
        <p:nvSpPr>
          <p:cNvPr id="14" name="TextBox 13"/>
          <p:cNvSpPr txBox="1"/>
          <p:nvPr/>
        </p:nvSpPr>
        <p:spPr>
          <a:xfrm>
            <a:off x="4953000" y="5029200"/>
            <a:ext cx="3505200" cy="523220"/>
          </a:xfrm>
          <a:prstGeom prst="rect">
            <a:avLst/>
          </a:prstGeom>
          <a:noFill/>
        </p:spPr>
        <p:txBody>
          <a:bodyPr wrap="square" rtlCol="0">
            <a:spAutoFit/>
          </a:bodyPr>
          <a:lstStyle/>
          <a:p>
            <a:r>
              <a:rPr lang="en-US" sz="2800" dirty="0" smtClean="0">
                <a:solidFill>
                  <a:srgbClr val="0000CC"/>
                </a:solidFill>
                <a:latin typeface="Arial" charset="0"/>
                <a:cs typeface="Arial" charset="0"/>
              </a:rPr>
              <a:t>m=0,325</a:t>
            </a:r>
            <a:r>
              <a:rPr lang="en-US" sz="2800" dirty="0" smtClean="0">
                <a:latin typeface="Arial" charset="0"/>
                <a:cs typeface="Arial" charset="0"/>
              </a:rPr>
              <a:t>,        </a:t>
            </a:r>
            <a:r>
              <a:rPr lang="en-US" sz="2800" dirty="0" smtClean="0">
                <a:solidFill>
                  <a:srgbClr val="FF0000"/>
                </a:solidFill>
                <a:latin typeface="Arial" charset="0"/>
                <a:cs typeface="Arial" charset="0"/>
              </a:rPr>
              <a:t>E= –3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61</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sr-Latn-CS" sz="4000" dirty="0" smtClean="0"/>
              <a:t>Razlomljeni brojevi, </a:t>
            </a:r>
            <a:r>
              <a:rPr lang="sr-Latn-CS" b="1" dirty="0" smtClean="0"/>
              <a:t>pokretni zarez</a:t>
            </a:r>
            <a:endParaRPr lang="en-US" b="1" dirty="0" smtClean="0"/>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r>
              <a:rPr lang="sr-Latn-CS" sz="2800" b="1" dirty="0" smtClean="0">
                <a:latin typeface="Arial" charset="0"/>
                <a:cs typeface="Arial" charset="0"/>
              </a:rPr>
              <a:t>NORMALIZACIJA PODATKA:</a:t>
            </a:r>
          </a:p>
          <a:p>
            <a:pPr marL="342900" indent="-342900" eaLnBrk="1" hangingPunct="1">
              <a:spcBef>
                <a:spcPct val="20000"/>
              </a:spcBef>
              <a:buClr>
                <a:schemeClr val="bg2"/>
              </a:buClr>
              <a:buSzPct val="75000"/>
              <a:defRPr/>
            </a:pPr>
            <a:r>
              <a:rPr lang="sr-Latn-CS" sz="2800" dirty="0">
                <a:latin typeface="Arial" charset="0"/>
                <a:cs typeface="Arial" charset="0"/>
              </a:rPr>
              <a:t>U </a:t>
            </a:r>
            <a:r>
              <a:rPr lang="en-US" sz="2800" b="1" dirty="0" err="1" smtClean="0">
                <a:latin typeface="Arial" charset="0"/>
                <a:cs typeface="Arial" charset="0"/>
              </a:rPr>
              <a:t>binarnom</a:t>
            </a:r>
            <a:r>
              <a:rPr lang="sr-Latn-CS" sz="2800" dirty="0" smtClean="0">
                <a:latin typeface="Arial" charset="0"/>
                <a:cs typeface="Arial" charset="0"/>
              </a:rPr>
              <a:t> </a:t>
            </a:r>
            <a:r>
              <a:rPr lang="sr-Latn-CS" sz="2800" dirty="0">
                <a:latin typeface="Arial" charset="0"/>
                <a:cs typeface="Arial" charset="0"/>
              </a:rPr>
              <a:t>sistemu:</a:t>
            </a:r>
          </a:p>
          <a:p>
            <a:pPr marL="342900" indent="-342900" eaLnBrk="1" hangingPunct="1">
              <a:spcBef>
                <a:spcPct val="20000"/>
              </a:spcBef>
              <a:buClr>
                <a:schemeClr val="bg2"/>
              </a:buClr>
              <a:buSzPct val="75000"/>
              <a:defRPr/>
            </a:pPr>
            <a:r>
              <a:rPr lang="sr-Latn-CS" sz="2800" b="1" dirty="0" smtClean="0">
                <a:latin typeface="Arial" charset="0"/>
                <a:cs typeface="Arial" charset="0"/>
              </a:rPr>
              <a:t>Dovođenje u formu </a:t>
            </a:r>
            <a:r>
              <a:rPr lang="sr-Latn-CS" sz="2800" b="1" dirty="0" smtClean="0">
                <a:solidFill>
                  <a:schemeClr val="accent1">
                    <a:lumMod val="50000"/>
                  </a:schemeClr>
                </a:solidFill>
                <a:latin typeface="Arial" charset="0"/>
                <a:cs typeface="Arial" charset="0"/>
              </a:rPr>
              <a:t>0,</a:t>
            </a:r>
            <a:r>
              <a:rPr lang="en-US" sz="2800" b="1" dirty="0" smtClean="0">
                <a:solidFill>
                  <a:schemeClr val="accent1">
                    <a:lumMod val="50000"/>
                  </a:schemeClr>
                </a:solidFill>
                <a:latin typeface="Arial" charset="0"/>
                <a:cs typeface="Arial" charset="0"/>
              </a:rPr>
              <a:t>1</a:t>
            </a:r>
            <a:r>
              <a:rPr lang="sr-Latn-CS" sz="2800" b="1" dirty="0" smtClean="0">
                <a:solidFill>
                  <a:schemeClr val="accent1">
                    <a:lumMod val="50000"/>
                  </a:schemeClr>
                </a:solidFill>
                <a:latin typeface="Arial" charset="0"/>
                <a:cs typeface="Arial" charset="0"/>
              </a:rPr>
              <a:t>...</a:t>
            </a:r>
            <a:r>
              <a:rPr lang="sr-Latn-CS" sz="2800" b="1" dirty="0" smtClean="0">
                <a:latin typeface="Arial" charset="0"/>
                <a:cs typeface="Arial" charset="0"/>
                <a:sym typeface="Symbol"/>
              </a:rPr>
              <a:t></a:t>
            </a:r>
            <a:r>
              <a:rPr lang="en-US" sz="2800" b="1" dirty="0" smtClean="0">
                <a:latin typeface="Arial" charset="0"/>
                <a:cs typeface="Arial" charset="0"/>
              </a:rPr>
              <a:t>2</a:t>
            </a:r>
            <a:r>
              <a:rPr lang="sr-Latn-CS" sz="2800" b="1" baseline="30000" dirty="0" smtClean="0">
                <a:solidFill>
                  <a:srgbClr val="FF0000"/>
                </a:solidFill>
                <a:latin typeface="Arial" charset="0"/>
                <a:cs typeface="Arial" charset="0"/>
              </a:rPr>
              <a:t>E</a:t>
            </a:r>
            <a:endParaRPr lang="sr-Latn-CS" sz="2800" b="1" dirty="0" smtClean="0">
              <a:latin typeface="Arial" charset="0"/>
              <a:cs typeface="Arial" charset="0"/>
            </a:endParaRPr>
          </a:p>
          <a:p>
            <a:pPr marL="342900" indent="-342900" eaLnBrk="1" hangingPunct="1">
              <a:spcBef>
                <a:spcPct val="20000"/>
              </a:spcBef>
              <a:buClr>
                <a:schemeClr val="bg2"/>
              </a:buClr>
              <a:buSzPct val="75000"/>
              <a:defRPr/>
            </a:pPr>
            <a:endParaRPr lang="sr-Latn-CS" sz="2800" dirty="0" smtClean="0">
              <a:latin typeface="Arial" charset="0"/>
              <a:cs typeface="Arial" charset="0"/>
            </a:endParaRPr>
          </a:p>
          <a:p>
            <a:pPr marL="342900" indent="-342900" eaLnBrk="1" hangingPunct="1">
              <a:spcBef>
                <a:spcPct val="20000"/>
              </a:spcBef>
              <a:buClr>
                <a:schemeClr val="bg2"/>
              </a:buClr>
              <a:buSzPct val="75000"/>
              <a:defRPr/>
            </a:pPr>
            <a:endParaRPr lang="sr-Latn-CS" sz="2800" dirty="0" smtClean="0">
              <a:latin typeface="Arial" charset="0"/>
              <a:cs typeface="Arial" charset="0"/>
            </a:endParaRPr>
          </a:p>
          <a:p>
            <a:pPr marL="342900" indent="-342900" eaLnBrk="1" hangingPunct="1">
              <a:spcBef>
                <a:spcPct val="20000"/>
              </a:spcBef>
              <a:buClr>
                <a:schemeClr val="bg2"/>
              </a:buClr>
              <a:buSzPct val="75000"/>
              <a:defRPr/>
            </a:pPr>
            <a:r>
              <a:rPr lang="en-US" sz="2800" dirty="0" smtClean="0">
                <a:latin typeface="Arial" charset="0"/>
                <a:cs typeface="Arial" charset="0"/>
              </a:rPr>
              <a:t>100110</a:t>
            </a:r>
            <a:r>
              <a:rPr lang="sr-Latn-CS" sz="2800" dirty="0" smtClean="0">
                <a:latin typeface="Arial" charset="0"/>
                <a:cs typeface="Arial" charset="0"/>
              </a:rPr>
              <a:t>,</a:t>
            </a:r>
            <a:r>
              <a:rPr lang="en-US" sz="2800" dirty="0" smtClean="0">
                <a:latin typeface="Arial" charset="0"/>
                <a:cs typeface="Arial" charset="0"/>
              </a:rPr>
              <a:t>01</a:t>
            </a:r>
            <a:r>
              <a:rPr lang="sr-Latn-CS" sz="2800" baseline="-25000" dirty="0" smtClean="0">
                <a:latin typeface="Arial" charset="0"/>
                <a:cs typeface="Arial" charset="0"/>
              </a:rPr>
              <a:t>2</a:t>
            </a:r>
            <a:r>
              <a:rPr lang="sr-Latn-CS" sz="2800" dirty="0" smtClean="0">
                <a:latin typeface="Arial" charset="0"/>
                <a:cs typeface="Arial" charset="0"/>
              </a:rPr>
              <a:t> = 0,</a:t>
            </a:r>
            <a:r>
              <a:rPr lang="en-US" sz="2800" dirty="0" smtClean="0">
                <a:latin typeface="Arial" charset="0"/>
                <a:cs typeface="Arial" charset="0"/>
              </a:rPr>
              <a:t>10011001</a:t>
            </a:r>
            <a:r>
              <a:rPr lang="sr-Latn-CS" sz="2800" baseline="-25000" dirty="0" smtClean="0">
                <a:latin typeface="Arial" charset="0"/>
                <a:cs typeface="Arial" charset="0"/>
              </a:rPr>
              <a:t>2 </a:t>
            </a:r>
            <a:r>
              <a:rPr lang="sr-Latn-CS" sz="2800" dirty="0" smtClean="0">
                <a:latin typeface="Arial" charset="0"/>
                <a:cs typeface="Arial" charset="0"/>
                <a:sym typeface="Symbol"/>
              </a:rPr>
              <a:t></a:t>
            </a:r>
            <a:r>
              <a:rPr lang="en-US" sz="2800" dirty="0" smtClean="0">
                <a:latin typeface="Arial" charset="0"/>
                <a:cs typeface="Arial" charset="0"/>
              </a:rPr>
              <a:t>2</a:t>
            </a:r>
            <a:r>
              <a:rPr lang="sr-Latn-CS" sz="2800" baseline="30000" dirty="0" smtClean="0">
                <a:latin typeface="Arial" charset="0"/>
                <a:cs typeface="Arial" charset="0"/>
              </a:rPr>
              <a:t>6</a:t>
            </a:r>
            <a:endParaRPr lang="sr-Latn-CS" sz="2800" dirty="0" smtClean="0">
              <a:solidFill>
                <a:srgbClr val="FF0000"/>
              </a:solidFill>
              <a:latin typeface="Arial" charset="0"/>
              <a:cs typeface="Arial" charset="0"/>
            </a:endParaRPr>
          </a:p>
          <a:p>
            <a:pPr marL="342900" indent="-342900" eaLnBrk="1" hangingPunct="1">
              <a:spcBef>
                <a:spcPct val="20000"/>
              </a:spcBef>
              <a:buClr>
                <a:schemeClr val="bg2"/>
              </a:buClr>
              <a:buSzPct val="75000"/>
              <a:defRPr/>
            </a:pPr>
            <a:r>
              <a:rPr lang="sr-Latn-CS" sz="2800" dirty="0" smtClean="0">
                <a:latin typeface="Arial" charset="0"/>
                <a:cs typeface="Arial" charset="0"/>
              </a:rPr>
              <a:t>Ili</a:t>
            </a:r>
          </a:p>
          <a:p>
            <a:pPr marL="342900" indent="-342900" eaLnBrk="1" hangingPunct="1">
              <a:spcBef>
                <a:spcPct val="20000"/>
              </a:spcBef>
              <a:buClr>
                <a:schemeClr val="bg2"/>
              </a:buClr>
              <a:buSzPct val="75000"/>
              <a:defRPr/>
            </a:pPr>
            <a:r>
              <a:rPr lang="sr-Latn-CS" sz="2800" dirty="0" smtClean="0">
                <a:latin typeface="Arial" charset="0"/>
                <a:cs typeface="Arial" charset="0"/>
              </a:rPr>
              <a:t>0,000</a:t>
            </a:r>
            <a:r>
              <a:rPr lang="en-US" sz="2800" dirty="0" smtClean="0">
                <a:latin typeface="Arial" charset="0"/>
                <a:cs typeface="Arial" charset="0"/>
              </a:rPr>
              <a:t>1001</a:t>
            </a:r>
            <a:r>
              <a:rPr lang="sr-Latn-CS" sz="2800" baseline="-25000" dirty="0" smtClean="0">
                <a:latin typeface="Arial" charset="0"/>
                <a:cs typeface="Arial" charset="0"/>
              </a:rPr>
              <a:t>2</a:t>
            </a:r>
            <a:r>
              <a:rPr lang="sr-Latn-CS" sz="2800" dirty="0" smtClean="0">
                <a:latin typeface="Arial" charset="0"/>
                <a:cs typeface="Arial" charset="0"/>
              </a:rPr>
              <a:t> = 0,</a:t>
            </a:r>
            <a:r>
              <a:rPr lang="en-US" sz="2800" dirty="0" smtClean="0">
                <a:latin typeface="Arial" charset="0"/>
                <a:cs typeface="Arial" charset="0"/>
              </a:rPr>
              <a:t>1001</a:t>
            </a:r>
            <a:r>
              <a:rPr lang="sr-Latn-CS" sz="2800" baseline="-25000" dirty="0" smtClean="0">
                <a:latin typeface="Arial" charset="0"/>
                <a:cs typeface="Arial" charset="0"/>
              </a:rPr>
              <a:t>2 </a:t>
            </a:r>
            <a:r>
              <a:rPr lang="sr-Latn-CS" sz="2800" dirty="0" smtClean="0">
                <a:latin typeface="Arial" charset="0"/>
                <a:cs typeface="Arial" charset="0"/>
                <a:sym typeface="Symbol"/>
              </a:rPr>
              <a:t></a:t>
            </a:r>
            <a:r>
              <a:rPr lang="en-US" sz="2800" dirty="0" smtClean="0">
                <a:latin typeface="Arial" charset="0"/>
                <a:cs typeface="Arial" charset="0"/>
              </a:rPr>
              <a:t>2</a:t>
            </a:r>
            <a:r>
              <a:rPr lang="sr-Latn-CS" sz="2800" baseline="30000" dirty="0" smtClean="0">
                <a:latin typeface="Arial" charset="0"/>
                <a:cs typeface="Arial" charset="0"/>
              </a:rPr>
              <a:t>–3</a:t>
            </a:r>
            <a:r>
              <a:rPr lang="sr-Latn-CS" sz="2800" dirty="0" smtClean="0">
                <a:latin typeface="Arial" charset="0"/>
                <a:cs typeface="Arial" charset="0"/>
              </a:rPr>
              <a:t> </a:t>
            </a:r>
          </a:p>
        </p:txBody>
      </p:sp>
      <p:grpSp>
        <p:nvGrpSpPr>
          <p:cNvPr id="16" name="Group 15"/>
          <p:cNvGrpSpPr/>
          <p:nvPr/>
        </p:nvGrpSpPr>
        <p:grpSpPr>
          <a:xfrm>
            <a:off x="3505200" y="2529946"/>
            <a:ext cx="2396067" cy="1039786"/>
            <a:chOff x="3505200" y="2529946"/>
            <a:chExt cx="2396067" cy="1039786"/>
          </a:xfrm>
        </p:grpSpPr>
        <p:sp>
          <p:nvSpPr>
            <p:cNvPr id="7" name="Left Brace 6"/>
            <p:cNvSpPr/>
            <p:nvPr/>
          </p:nvSpPr>
          <p:spPr bwMode="auto">
            <a:xfrm rot="16200000">
              <a:off x="3810000" y="2590800"/>
              <a:ext cx="381000" cy="838200"/>
            </a:xfrm>
            <a:prstGeom prst="leftBrace">
              <a:avLst>
                <a:gd name="adj1" fmla="val 22451"/>
                <a:gd name="adj2" fmla="val 50000"/>
              </a:avLst>
            </a:prstGeom>
            <a:noFill/>
            <a:ln w="254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CC"/>
                </a:solidFill>
                <a:effectLst/>
                <a:latin typeface="Arial" charset="0"/>
                <a:cs typeface="Arial" charset="0"/>
              </a:endParaRPr>
            </a:p>
          </p:txBody>
        </p:sp>
        <p:sp>
          <p:nvSpPr>
            <p:cNvPr id="6" name="TextBox 5"/>
            <p:cNvSpPr txBox="1"/>
            <p:nvPr/>
          </p:nvSpPr>
          <p:spPr>
            <a:xfrm>
              <a:off x="3505200" y="3200400"/>
              <a:ext cx="1066800" cy="369332"/>
            </a:xfrm>
            <a:prstGeom prst="rect">
              <a:avLst/>
            </a:prstGeom>
            <a:noFill/>
          </p:spPr>
          <p:txBody>
            <a:bodyPr wrap="square" rtlCol="0">
              <a:spAutoFit/>
            </a:bodyPr>
            <a:lstStyle/>
            <a:p>
              <a:pPr marL="342900" indent="-342900" eaLnBrk="1" hangingPunct="1">
                <a:spcBef>
                  <a:spcPct val="20000"/>
                </a:spcBef>
                <a:buClr>
                  <a:schemeClr val="bg2"/>
                </a:buClr>
                <a:buSzPct val="75000"/>
                <a:defRPr/>
              </a:pPr>
              <a:r>
                <a:rPr lang="sr-Latn-CS" b="1" dirty="0" smtClean="0">
                  <a:solidFill>
                    <a:srgbClr val="0000CC"/>
                  </a:solidFill>
                  <a:latin typeface="Arial" charset="0"/>
                  <a:cs typeface="Arial" charset="0"/>
                </a:rPr>
                <a:t>mantisa</a:t>
              </a:r>
            </a:p>
          </p:txBody>
        </p:sp>
        <p:sp>
          <p:nvSpPr>
            <p:cNvPr id="8" name="TextBox 7"/>
            <p:cNvSpPr txBox="1"/>
            <p:nvPr/>
          </p:nvSpPr>
          <p:spPr>
            <a:xfrm>
              <a:off x="4529667" y="3191933"/>
              <a:ext cx="1371600" cy="369332"/>
            </a:xfrm>
            <a:prstGeom prst="rect">
              <a:avLst/>
            </a:prstGeom>
            <a:noFill/>
          </p:spPr>
          <p:txBody>
            <a:bodyPr wrap="square" rtlCol="0">
              <a:spAutoFit/>
            </a:bodyPr>
            <a:lstStyle/>
            <a:p>
              <a:pPr marL="342900" indent="-342900" eaLnBrk="1" hangingPunct="1">
                <a:spcBef>
                  <a:spcPct val="20000"/>
                </a:spcBef>
                <a:buClr>
                  <a:schemeClr val="bg2"/>
                </a:buClr>
                <a:buSzPct val="75000"/>
                <a:defRPr/>
              </a:pPr>
              <a:r>
                <a:rPr lang="sr-Latn-CS" b="1" dirty="0" smtClean="0">
                  <a:solidFill>
                    <a:srgbClr val="FF0000"/>
                  </a:solidFill>
                  <a:latin typeface="Arial" charset="0"/>
                  <a:cs typeface="Arial" charset="0"/>
                </a:rPr>
                <a:t>eksponent</a:t>
              </a:r>
            </a:p>
          </p:txBody>
        </p:sp>
        <p:sp>
          <p:nvSpPr>
            <p:cNvPr id="9" name="Oval 8"/>
            <p:cNvSpPr/>
            <p:nvPr/>
          </p:nvSpPr>
          <p:spPr bwMode="auto">
            <a:xfrm>
              <a:off x="4686830" y="2529946"/>
              <a:ext cx="280988" cy="280988"/>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1" name="Straight Arrow Connector 10"/>
            <p:cNvCxnSpPr>
              <a:stCxn id="9" idx="4"/>
              <a:endCxn id="8" idx="0"/>
            </p:cNvCxnSpPr>
            <p:nvPr/>
          </p:nvCxnSpPr>
          <p:spPr bwMode="auto">
            <a:xfrm>
              <a:off x="4827324" y="2810934"/>
              <a:ext cx="340518" cy="452437"/>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sp>
        <p:nvSpPr>
          <p:cNvPr id="13" name="TextBox 12"/>
          <p:cNvSpPr txBox="1"/>
          <p:nvPr/>
        </p:nvSpPr>
        <p:spPr>
          <a:xfrm>
            <a:off x="5029200" y="3962400"/>
            <a:ext cx="3810000" cy="523220"/>
          </a:xfrm>
          <a:prstGeom prst="rect">
            <a:avLst/>
          </a:prstGeom>
          <a:noFill/>
        </p:spPr>
        <p:txBody>
          <a:bodyPr wrap="square" rtlCol="0">
            <a:spAutoFit/>
          </a:bodyPr>
          <a:lstStyle/>
          <a:p>
            <a:r>
              <a:rPr lang="en-US" sz="2800" dirty="0" smtClean="0">
                <a:solidFill>
                  <a:srgbClr val="0000CC"/>
                </a:solidFill>
                <a:latin typeface="Arial" charset="0"/>
                <a:cs typeface="Arial" charset="0"/>
              </a:rPr>
              <a:t>m=</a:t>
            </a:r>
            <a:r>
              <a:rPr lang="sr-Latn-CS" sz="2800" dirty="0" smtClean="0">
                <a:solidFill>
                  <a:srgbClr val="0000CC"/>
                </a:solidFill>
                <a:latin typeface="Arial" charset="0"/>
                <a:cs typeface="Arial" charset="0"/>
              </a:rPr>
              <a:t>0,</a:t>
            </a:r>
            <a:r>
              <a:rPr lang="en-US" sz="2800" dirty="0" smtClean="0">
                <a:solidFill>
                  <a:srgbClr val="0000CC"/>
                </a:solidFill>
                <a:latin typeface="Arial" charset="0"/>
                <a:cs typeface="Arial" charset="0"/>
              </a:rPr>
              <a:t>10011001</a:t>
            </a:r>
            <a:r>
              <a:rPr lang="sr-Latn-CS" sz="2800" baseline="-25000" dirty="0" smtClean="0">
                <a:solidFill>
                  <a:srgbClr val="0000CC"/>
                </a:solidFill>
                <a:latin typeface="Arial" charset="0"/>
                <a:cs typeface="Arial" charset="0"/>
              </a:rPr>
              <a:t>2</a:t>
            </a:r>
            <a:r>
              <a:rPr lang="sr-Latn-CS" sz="2800" dirty="0" smtClean="0">
                <a:latin typeface="Arial" charset="0"/>
                <a:cs typeface="Arial" charset="0"/>
              </a:rPr>
              <a:t>;</a:t>
            </a:r>
            <a:r>
              <a:rPr lang="en-US" sz="2800" dirty="0" smtClean="0">
                <a:latin typeface="Arial" charset="0"/>
                <a:cs typeface="Arial" charset="0"/>
              </a:rPr>
              <a:t> </a:t>
            </a:r>
            <a:r>
              <a:rPr lang="en-US" sz="2800" dirty="0" smtClean="0">
                <a:solidFill>
                  <a:srgbClr val="FF0000"/>
                </a:solidFill>
                <a:latin typeface="Arial" charset="0"/>
                <a:cs typeface="Arial" charset="0"/>
              </a:rPr>
              <a:t>E= 6</a:t>
            </a:r>
            <a:endParaRPr lang="en-US" sz="2800" dirty="0"/>
          </a:p>
        </p:txBody>
      </p:sp>
      <p:sp>
        <p:nvSpPr>
          <p:cNvPr id="14" name="TextBox 13"/>
          <p:cNvSpPr txBox="1"/>
          <p:nvPr/>
        </p:nvSpPr>
        <p:spPr>
          <a:xfrm>
            <a:off x="5105400" y="5029200"/>
            <a:ext cx="3733800" cy="523220"/>
          </a:xfrm>
          <a:prstGeom prst="rect">
            <a:avLst/>
          </a:prstGeom>
          <a:noFill/>
        </p:spPr>
        <p:txBody>
          <a:bodyPr wrap="square" rtlCol="0">
            <a:spAutoFit/>
          </a:bodyPr>
          <a:lstStyle/>
          <a:p>
            <a:r>
              <a:rPr lang="en-US" sz="2800" dirty="0" smtClean="0">
                <a:solidFill>
                  <a:srgbClr val="0000CC"/>
                </a:solidFill>
                <a:latin typeface="Arial" charset="0"/>
                <a:cs typeface="Arial" charset="0"/>
              </a:rPr>
              <a:t>m=0,1001</a:t>
            </a:r>
            <a:r>
              <a:rPr lang="sr-Latn-CS" sz="2800" baseline="-25000" dirty="0" smtClean="0">
                <a:solidFill>
                  <a:srgbClr val="0000CC"/>
                </a:solidFill>
                <a:latin typeface="Arial" charset="0"/>
                <a:cs typeface="Arial" charset="0"/>
              </a:rPr>
              <a:t>2</a:t>
            </a:r>
            <a:r>
              <a:rPr lang="sr-Latn-CS" sz="2800" dirty="0" smtClean="0">
                <a:latin typeface="Arial" charset="0"/>
                <a:cs typeface="Arial" charset="0"/>
              </a:rPr>
              <a:t>;</a:t>
            </a:r>
            <a:r>
              <a:rPr lang="en-US" sz="2800" dirty="0" smtClean="0">
                <a:latin typeface="Arial" charset="0"/>
                <a:cs typeface="Arial" charset="0"/>
              </a:rPr>
              <a:t>    </a:t>
            </a:r>
            <a:r>
              <a:rPr lang="sr-Latn-CS" sz="2800" dirty="0" smtClean="0">
                <a:latin typeface="Arial" charset="0"/>
                <a:cs typeface="Arial" charset="0"/>
              </a:rPr>
              <a:t> </a:t>
            </a:r>
            <a:r>
              <a:rPr lang="en-US" sz="2800" dirty="0" smtClean="0">
                <a:latin typeface="Arial" charset="0"/>
                <a:cs typeface="Arial" charset="0"/>
              </a:rPr>
              <a:t>  </a:t>
            </a:r>
            <a:r>
              <a:rPr lang="en-US" sz="2800" dirty="0" smtClean="0">
                <a:solidFill>
                  <a:srgbClr val="FF0000"/>
                </a:solidFill>
                <a:latin typeface="Arial" charset="0"/>
                <a:cs typeface="Arial" charset="0"/>
              </a:rPr>
              <a:t>E= –3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62</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dirty="0" smtClean="0"/>
              <a:t>P</a:t>
            </a:r>
            <a:r>
              <a:rPr lang="sr-Latn-CS" dirty="0" smtClean="0"/>
              <a:t>okretni zarez</a:t>
            </a:r>
            <a:r>
              <a:rPr lang="en-US" dirty="0" smtClean="0"/>
              <a:t>, </a:t>
            </a:r>
            <a:r>
              <a:rPr lang="en-US" b="1" dirty="0" smtClean="0"/>
              <a:t>1-7-24 format</a:t>
            </a:r>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endParaRPr lang="sr-Latn-CS" sz="2800" dirty="0" smtClean="0">
              <a:latin typeface="Arial" charset="0"/>
              <a:cs typeface="Arial" charset="0"/>
            </a:endParaRPr>
          </a:p>
        </p:txBody>
      </p:sp>
      <p:grpSp>
        <p:nvGrpSpPr>
          <p:cNvPr id="36" name="Group 35"/>
          <p:cNvGrpSpPr/>
          <p:nvPr/>
        </p:nvGrpSpPr>
        <p:grpSpPr>
          <a:xfrm>
            <a:off x="838200" y="3429000"/>
            <a:ext cx="7315200" cy="766465"/>
            <a:chOff x="838200" y="2057400"/>
            <a:chExt cx="7315200" cy="766465"/>
          </a:xfrm>
        </p:grpSpPr>
        <p:sp>
          <p:nvSpPr>
            <p:cNvPr id="24" name="TextBox 23"/>
            <p:cNvSpPr txBox="1"/>
            <p:nvPr/>
          </p:nvSpPr>
          <p:spPr>
            <a:xfrm>
              <a:off x="838200" y="2362200"/>
              <a:ext cx="7315200" cy="461665"/>
            </a:xfrm>
            <a:prstGeom prst="rect">
              <a:avLst/>
            </a:prstGeom>
            <a:noFill/>
            <a:ln w="19050">
              <a:solidFill>
                <a:schemeClr val="tx1"/>
              </a:solidFill>
            </a:ln>
          </p:spPr>
          <p:txBody>
            <a:bodyPr wrap="square" lIns="45720" rIns="45720" rtlCol="0">
              <a:spAutoFit/>
            </a:bodyPr>
            <a:lstStyle/>
            <a:p>
              <a:r>
                <a:rPr lang="en-US" sz="2400" b="1" dirty="0" smtClean="0">
                  <a:solidFill>
                    <a:srgbClr val="00B050"/>
                  </a:solidFill>
                  <a:latin typeface="Courier New" pitchFamily="49" charset="0"/>
                  <a:cs typeface="Courier New" pitchFamily="49" charset="0"/>
                </a:rPr>
                <a:t>Z</a:t>
              </a:r>
              <a:r>
                <a:rPr lang="en-US" sz="2400" b="1" dirty="0" smtClean="0">
                  <a:solidFill>
                    <a:srgbClr val="FF0000"/>
                  </a:solidFill>
                  <a:latin typeface="Courier New" pitchFamily="49" charset="0"/>
                  <a:cs typeface="Courier New" pitchFamily="49" charset="0"/>
                </a:rPr>
                <a:t>  E+64              </a:t>
              </a:r>
              <a:r>
                <a:rPr lang="en-US" sz="2400" b="1" dirty="0" err="1" smtClean="0">
                  <a:solidFill>
                    <a:srgbClr val="0000CC"/>
                  </a:solidFill>
                  <a:latin typeface="Courier New" pitchFamily="49" charset="0"/>
                  <a:cs typeface="Courier New" pitchFamily="49" charset="0"/>
                </a:rPr>
                <a:t>mantisa</a:t>
              </a:r>
              <a:endParaRPr lang="en-US" sz="2400" b="1" dirty="0">
                <a:solidFill>
                  <a:srgbClr val="0000CC"/>
                </a:solidFill>
              </a:endParaRPr>
            </a:p>
          </p:txBody>
        </p:sp>
        <p:grpSp>
          <p:nvGrpSpPr>
            <p:cNvPr id="31" name="Group 30"/>
            <p:cNvGrpSpPr/>
            <p:nvPr/>
          </p:nvGrpSpPr>
          <p:grpSpPr>
            <a:xfrm>
              <a:off x="838200" y="2057400"/>
              <a:ext cx="7315200" cy="276999"/>
              <a:chOff x="838200" y="1905000"/>
              <a:chExt cx="7315200" cy="276999"/>
            </a:xfrm>
          </p:grpSpPr>
          <p:sp>
            <p:nvSpPr>
              <p:cNvPr id="25" name="TextBox 24"/>
              <p:cNvSpPr txBox="1"/>
              <p:nvPr/>
            </p:nvSpPr>
            <p:spPr>
              <a:xfrm>
                <a:off x="7848600" y="1905000"/>
                <a:ext cx="304800" cy="276999"/>
              </a:xfrm>
              <a:prstGeom prst="rect">
                <a:avLst/>
              </a:prstGeom>
              <a:noFill/>
            </p:spPr>
            <p:txBody>
              <a:bodyPr wrap="square" rtlCol="0">
                <a:spAutoFit/>
              </a:bodyPr>
              <a:lstStyle/>
              <a:p>
                <a:r>
                  <a:rPr lang="en-US" sz="1200" b="1" dirty="0" smtClean="0"/>
                  <a:t>0</a:t>
                </a:r>
                <a:endParaRPr lang="en-US" sz="1200" b="1" dirty="0"/>
              </a:p>
            </p:txBody>
          </p:sp>
          <p:sp>
            <p:nvSpPr>
              <p:cNvPr id="28" name="TextBox 27"/>
              <p:cNvSpPr txBox="1"/>
              <p:nvPr/>
            </p:nvSpPr>
            <p:spPr>
              <a:xfrm>
                <a:off x="2667000" y="1905000"/>
                <a:ext cx="457200" cy="276999"/>
              </a:xfrm>
              <a:prstGeom prst="rect">
                <a:avLst/>
              </a:prstGeom>
              <a:noFill/>
            </p:spPr>
            <p:txBody>
              <a:bodyPr wrap="square" rtlCol="0">
                <a:spAutoFit/>
              </a:bodyPr>
              <a:lstStyle/>
              <a:p>
                <a:r>
                  <a:rPr lang="en-US" sz="1200" b="1" dirty="0" smtClean="0"/>
                  <a:t>23</a:t>
                </a:r>
                <a:endParaRPr lang="en-US" sz="1200" b="1" dirty="0"/>
              </a:p>
            </p:txBody>
          </p:sp>
          <p:sp>
            <p:nvSpPr>
              <p:cNvPr id="29" name="TextBox 28"/>
              <p:cNvSpPr txBox="1"/>
              <p:nvPr/>
            </p:nvSpPr>
            <p:spPr>
              <a:xfrm>
                <a:off x="2286000" y="1905000"/>
                <a:ext cx="457200" cy="276999"/>
              </a:xfrm>
              <a:prstGeom prst="rect">
                <a:avLst/>
              </a:prstGeom>
              <a:noFill/>
            </p:spPr>
            <p:txBody>
              <a:bodyPr wrap="square" rtlCol="0">
                <a:spAutoFit/>
              </a:bodyPr>
              <a:lstStyle/>
              <a:p>
                <a:r>
                  <a:rPr lang="en-US" sz="1200" b="1" dirty="0" smtClean="0"/>
                  <a:t>24</a:t>
                </a:r>
                <a:endParaRPr lang="en-US" sz="1200" b="1" dirty="0"/>
              </a:p>
            </p:txBody>
          </p:sp>
          <p:sp>
            <p:nvSpPr>
              <p:cNvPr id="30" name="TextBox 29"/>
              <p:cNvSpPr txBox="1"/>
              <p:nvPr/>
            </p:nvSpPr>
            <p:spPr>
              <a:xfrm>
                <a:off x="838200" y="1905000"/>
                <a:ext cx="457200" cy="276999"/>
              </a:xfrm>
              <a:prstGeom prst="rect">
                <a:avLst/>
              </a:prstGeom>
              <a:noFill/>
            </p:spPr>
            <p:txBody>
              <a:bodyPr wrap="square" rtlCol="0">
                <a:spAutoFit/>
              </a:bodyPr>
              <a:lstStyle/>
              <a:p>
                <a:r>
                  <a:rPr lang="en-US" sz="1200" b="1" dirty="0" smtClean="0"/>
                  <a:t>31</a:t>
                </a:r>
                <a:endParaRPr lang="en-US" sz="1200" b="1" dirty="0"/>
              </a:p>
            </p:txBody>
          </p:sp>
        </p:grpSp>
        <p:cxnSp>
          <p:nvCxnSpPr>
            <p:cNvPr id="33" name="Straight Connector 32"/>
            <p:cNvCxnSpPr/>
            <p:nvPr/>
          </p:nvCxnSpPr>
          <p:spPr bwMode="auto">
            <a:xfrm>
              <a:off x="1099751" y="2360141"/>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2667000" y="2362200"/>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7" name="Rectangle 3"/>
          <p:cNvSpPr txBox="1">
            <a:spLocks noChangeArrowheads="1"/>
          </p:cNvSpPr>
          <p:nvPr/>
        </p:nvSpPr>
        <p:spPr bwMode="auto">
          <a:xfrm>
            <a:off x="152400" y="1295400"/>
            <a:ext cx="8991600" cy="3124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Cyrl-CS" sz="3200" b="1" dirty="0" smtClean="0"/>
              <a:t>32-</a:t>
            </a:r>
            <a:r>
              <a:rPr lang="sr-Latn-CS" sz="3200" b="1" dirty="0" smtClean="0"/>
              <a:t>bitna reč se formira na sledeći način:</a:t>
            </a:r>
            <a:endParaRPr lang="sr-Latn-CS" sz="3200" b="1" dirty="0"/>
          </a:p>
          <a:p>
            <a:pPr marL="342900" indent="-342900" eaLnBrk="1" hangingPunct="1">
              <a:spcBef>
                <a:spcPct val="20000"/>
              </a:spcBef>
              <a:buClr>
                <a:schemeClr val="bg2"/>
              </a:buClr>
              <a:buSzPct val="75000"/>
            </a:pPr>
            <a:r>
              <a:rPr lang="sr-Latn-CS" sz="2800" dirty="0" smtClean="0"/>
              <a:t>Bit 31: 		znak (</a:t>
            </a:r>
            <a:r>
              <a:rPr lang="sr-Latn-CS" sz="2800" b="1" dirty="0" smtClean="0">
                <a:solidFill>
                  <a:srgbClr val="00B050"/>
                </a:solidFill>
                <a:latin typeface="Courier New" pitchFamily="49" charset="0"/>
                <a:cs typeface="Courier New" pitchFamily="49" charset="0"/>
              </a:rPr>
              <a:t>Z</a:t>
            </a:r>
            <a:r>
              <a:rPr lang="sr-Latn-CS" sz="2800" dirty="0" smtClean="0"/>
              <a:t>)</a:t>
            </a:r>
          </a:p>
          <a:p>
            <a:pPr marL="342900" indent="-342900" eaLnBrk="1" hangingPunct="1">
              <a:spcBef>
                <a:spcPct val="20000"/>
              </a:spcBef>
              <a:buClr>
                <a:schemeClr val="bg2"/>
              </a:buClr>
              <a:buSzPct val="75000"/>
            </a:pPr>
            <a:r>
              <a:rPr lang="sr-Latn-CS" sz="2800" dirty="0" smtClean="0"/>
              <a:t>Biti 30 do 24: 	eksponent uvećan za 64 (</a:t>
            </a:r>
            <a:r>
              <a:rPr lang="sr-Latn-CS" sz="2800" b="1" dirty="0" smtClean="0">
                <a:solidFill>
                  <a:srgbClr val="FF0000"/>
                </a:solidFill>
                <a:latin typeface="Courier New" pitchFamily="49" charset="0"/>
                <a:cs typeface="Courier New" pitchFamily="49" charset="0"/>
              </a:rPr>
              <a:t>E+64</a:t>
            </a:r>
            <a:r>
              <a:rPr lang="sr-Latn-CS" sz="2800" dirty="0" smtClean="0"/>
              <a:t>)</a:t>
            </a:r>
          </a:p>
          <a:p>
            <a:pPr marL="342900" indent="-342900" eaLnBrk="1" hangingPunct="1">
              <a:spcBef>
                <a:spcPct val="20000"/>
              </a:spcBef>
              <a:buClr>
                <a:schemeClr val="bg2"/>
              </a:buClr>
              <a:buSzPct val="75000"/>
            </a:pPr>
            <a:r>
              <a:rPr lang="sr-Latn-CS" sz="2800" dirty="0" smtClean="0"/>
              <a:t>Biti 23 do 0: 	mantisa u formatu Q</a:t>
            </a:r>
            <a:r>
              <a:rPr lang="sr-Latn-CS" sz="2800" baseline="-25000" dirty="0" smtClean="0"/>
              <a:t>0,24</a:t>
            </a:r>
            <a:r>
              <a:rPr lang="sr-Latn-CS" sz="2800" dirty="0" smtClean="0"/>
              <a:t> (</a:t>
            </a:r>
            <a:r>
              <a:rPr lang="sr-Latn-CS" sz="2800" b="1" dirty="0" smtClean="0">
                <a:solidFill>
                  <a:srgbClr val="0000CC"/>
                </a:solidFill>
                <a:latin typeface="Courier New" pitchFamily="49" charset="0"/>
                <a:cs typeface="Courier New" pitchFamily="49" charset="0"/>
              </a:rPr>
              <a:t>mantisa</a:t>
            </a:r>
            <a:r>
              <a:rPr lang="sr-Latn-CS" sz="2800" dirty="0" smtClean="0"/>
              <a:t>)</a:t>
            </a:r>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49" name="Rectangle 3"/>
          <p:cNvSpPr txBox="1">
            <a:spLocks noChangeArrowheads="1"/>
          </p:cNvSpPr>
          <p:nvPr/>
        </p:nvSpPr>
        <p:spPr bwMode="auto">
          <a:xfrm>
            <a:off x="228600" y="4343400"/>
            <a:ext cx="8610600" cy="17526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800" dirty="0" smtClean="0">
                <a:solidFill>
                  <a:srgbClr val="00B050"/>
                </a:solidFill>
              </a:rPr>
              <a:t>Z</a:t>
            </a:r>
            <a:r>
              <a:rPr lang="sr-Latn-CS" sz="2800" dirty="0" smtClean="0"/>
              <a:t>: bit znaka: 0 za pozitivne, 1 za negativne brojeve</a:t>
            </a:r>
          </a:p>
          <a:p>
            <a:pPr marL="342900" indent="-342900" eaLnBrk="1" hangingPunct="1">
              <a:spcBef>
                <a:spcPct val="20000"/>
              </a:spcBef>
              <a:buClr>
                <a:schemeClr val="bg2"/>
              </a:buClr>
              <a:buSzPct val="75000"/>
            </a:pPr>
            <a:r>
              <a:rPr lang="sr-Latn-CS" sz="2800" dirty="0" smtClean="0">
                <a:solidFill>
                  <a:srgbClr val="FF0000"/>
                </a:solidFill>
              </a:rPr>
              <a:t>E+64</a:t>
            </a:r>
            <a:r>
              <a:rPr lang="sr-Latn-CS" sz="2800" dirty="0" smtClean="0"/>
              <a:t>: eksponent uvećan za 64 (uvek pozitivan broj)</a:t>
            </a:r>
            <a:endParaRPr lang="sr-Latn-CS" sz="2800" baseline="-25000" dirty="0" smtClean="0"/>
          </a:p>
          <a:p>
            <a:pPr marL="342900" indent="-342900" eaLnBrk="1" hangingPunct="1">
              <a:spcBef>
                <a:spcPct val="20000"/>
              </a:spcBef>
              <a:buClr>
                <a:schemeClr val="bg2"/>
              </a:buClr>
              <a:buSzPct val="75000"/>
            </a:pPr>
            <a:r>
              <a:rPr lang="sr-Latn-CS" sz="2800" dirty="0" smtClean="0">
                <a:solidFill>
                  <a:srgbClr val="0000CC"/>
                </a:solidFill>
              </a:rPr>
              <a:t>mantisa</a:t>
            </a:r>
            <a:r>
              <a:rPr lang="sr-Latn-CS" sz="2800" dirty="0" smtClean="0"/>
              <a:t>:</a:t>
            </a:r>
            <a:r>
              <a:rPr lang="sr-Latn-CS" sz="2800" dirty="0" smtClean="0">
                <a:solidFill>
                  <a:srgbClr val="0000CC"/>
                </a:solidFill>
              </a:rPr>
              <a:t> </a:t>
            </a:r>
            <a:r>
              <a:rPr lang="sr-Latn-CS" sz="2800" dirty="0" smtClean="0"/>
              <a:t>u formatu Q</a:t>
            </a:r>
            <a:r>
              <a:rPr lang="sr-Latn-CS" sz="2800" baseline="-25000" dirty="0" smtClean="0"/>
              <a:t>0,24</a:t>
            </a:r>
            <a:r>
              <a:rPr lang="sr-Latn-CS" sz="2800" dirty="0" smtClean="0"/>
              <a:t>, (24 bita iza zareza)</a:t>
            </a:r>
            <a:endParaRPr lang="sr-Latn-CS" sz="2800" dirty="0" smtClean="0">
              <a:solidFill>
                <a:srgbClr val="0000CC"/>
              </a:solidFill>
            </a:endParaRPr>
          </a:p>
          <a:p>
            <a:pPr marL="342900" indent="-342900" eaLnBrk="1" hangingPunct="1">
              <a:spcBef>
                <a:spcPct val="20000"/>
              </a:spcBef>
              <a:buClr>
                <a:schemeClr val="bg2"/>
              </a:buClr>
              <a:buSzPct val="75000"/>
            </a:pPr>
            <a:endParaRPr lang="sr-Latn-CS" sz="2800" baseline="-25000" dirty="0" smtClean="0">
              <a:solidFill>
                <a:srgbClr val="FF0000"/>
              </a:solidFill>
            </a:endParaRPr>
          </a:p>
          <a:p>
            <a:pPr marL="342900" indent="-342900" eaLnBrk="1" hangingPunct="1">
              <a:spcBef>
                <a:spcPct val="20000"/>
              </a:spcBef>
              <a:buClr>
                <a:schemeClr val="bg2"/>
              </a:buClr>
              <a:buSzPct val="75000"/>
            </a:pPr>
            <a:endParaRPr lang="sr-Latn-CS" sz="2800" baseline="-25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63</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dirty="0" smtClean="0"/>
              <a:t>P</a:t>
            </a:r>
            <a:r>
              <a:rPr lang="sr-Latn-CS" dirty="0" smtClean="0"/>
              <a:t>okretni zarez</a:t>
            </a:r>
            <a:r>
              <a:rPr lang="en-US" dirty="0" smtClean="0"/>
              <a:t>, </a:t>
            </a:r>
            <a:r>
              <a:rPr lang="en-US" b="1" dirty="0" smtClean="0"/>
              <a:t>1-7-24 format</a:t>
            </a:r>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endParaRPr lang="sr-Latn-CS" sz="2800" dirty="0" smtClean="0">
              <a:latin typeface="Arial" charset="0"/>
              <a:cs typeface="Arial" charset="0"/>
            </a:endParaRPr>
          </a:p>
        </p:txBody>
      </p:sp>
      <p:grpSp>
        <p:nvGrpSpPr>
          <p:cNvPr id="2" name="Group 35"/>
          <p:cNvGrpSpPr/>
          <p:nvPr/>
        </p:nvGrpSpPr>
        <p:grpSpPr>
          <a:xfrm>
            <a:off x="838200" y="1447800"/>
            <a:ext cx="7315200" cy="766465"/>
            <a:chOff x="838200" y="2057400"/>
            <a:chExt cx="7315200" cy="766465"/>
          </a:xfrm>
        </p:grpSpPr>
        <p:sp>
          <p:nvSpPr>
            <p:cNvPr id="24" name="TextBox 23"/>
            <p:cNvSpPr txBox="1"/>
            <p:nvPr/>
          </p:nvSpPr>
          <p:spPr>
            <a:xfrm>
              <a:off x="838200" y="2362200"/>
              <a:ext cx="7315200" cy="461665"/>
            </a:xfrm>
            <a:prstGeom prst="rect">
              <a:avLst/>
            </a:prstGeom>
            <a:noFill/>
            <a:ln w="19050">
              <a:solidFill>
                <a:schemeClr val="tx1"/>
              </a:solidFill>
            </a:ln>
          </p:spPr>
          <p:txBody>
            <a:bodyPr wrap="square" lIns="45720" rIns="45720" rtlCol="0">
              <a:spAutoFit/>
            </a:bodyPr>
            <a:lstStyle/>
            <a:p>
              <a:r>
                <a:rPr lang="en-US" sz="2400" b="1" dirty="0" smtClean="0">
                  <a:solidFill>
                    <a:srgbClr val="00B050"/>
                  </a:solidFill>
                  <a:latin typeface="Courier New" pitchFamily="49" charset="0"/>
                  <a:cs typeface="Courier New" pitchFamily="49" charset="0"/>
                </a:rPr>
                <a:t>Z</a:t>
              </a:r>
              <a:r>
                <a:rPr lang="en-US" sz="2400" b="1" dirty="0" smtClean="0">
                  <a:solidFill>
                    <a:srgbClr val="FF0000"/>
                  </a:solidFill>
                  <a:latin typeface="Courier New" pitchFamily="49" charset="0"/>
                  <a:cs typeface="Courier New" pitchFamily="49" charset="0"/>
                </a:rPr>
                <a:t>  E+64              </a:t>
              </a:r>
              <a:r>
                <a:rPr lang="en-US" sz="2400" b="1" dirty="0" err="1" smtClean="0">
                  <a:solidFill>
                    <a:srgbClr val="0000CC"/>
                  </a:solidFill>
                  <a:latin typeface="Courier New" pitchFamily="49" charset="0"/>
                  <a:cs typeface="Courier New" pitchFamily="49" charset="0"/>
                </a:rPr>
                <a:t>mantisa</a:t>
              </a:r>
              <a:endParaRPr lang="en-US" sz="2400" b="1" dirty="0">
                <a:solidFill>
                  <a:srgbClr val="0000CC"/>
                </a:solidFill>
              </a:endParaRPr>
            </a:p>
          </p:txBody>
        </p:sp>
        <p:grpSp>
          <p:nvGrpSpPr>
            <p:cNvPr id="3" name="Group 30"/>
            <p:cNvGrpSpPr/>
            <p:nvPr/>
          </p:nvGrpSpPr>
          <p:grpSpPr>
            <a:xfrm>
              <a:off x="838200" y="2057400"/>
              <a:ext cx="7315200" cy="276999"/>
              <a:chOff x="838200" y="1905000"/>
              <a:chExt cx="7315200" cy="276999"/>
            </a:xfrm>
          </p:grpSpPr>
          <p:sp>
            <p:nvSpPr>
              <p:cNvPr id="25" name="TextBox 24"/>
              <p:cNvSpPr txBox="1"/>
              <p:nvPr/>
            </p:nvSpPr>
            <p:spPr>
              <a:xfrm>
                <a:off x="7848600" y="1905000"/>
                <a:ext cx="304800" cy="276999"/>
              </a:xfrm>
              <a:prstGeom prst="rect">
                <a:avLst/>
              </a:prstGeom>
              <a:noFill/>
            </p:spPr>
            <p:txBody>
              <a:bodyPr wrap="square" rtlCol="0">
                <a:spAutoFit/>
              </a:bodyPr>
              <a:lstStyle/>
              <a:p>
                <a:r>
                  <a:rPr lang="en-US" sz="1200" b="1" dirty="0" smtClean="0"/>
                  <a:t>0</a:t>
                </a:r>
                <a:endParaRPr lang="en-US" sz="1200" b="1" dirty="0"/>
              </a:p>
            </p:txBody>
          </p:sp>
          <p:sp>
            <p:nvSpPr>
              <p:cNvPr id="28" name="TextBox 27"/>
              <p:cNvSpPr txBox="1"/>
              <p:nvPr/>
            </p:nvSpPr>
            <p:spPr>
              <a:xfrm>
                <a:off x="2667000" y="1905000"/>
                <a:ext cx="457200" cy="276999"/>
              </a:xfrm>
              <a:prstGeom prst="rect">
                <a:avLst/>
              </a:prstGeom>
              <a:noFill/>
            </p:spPr>
            <p:txBody>
              <a:bodyPr wrap="square" rtlCol="0">
                <a:spAutoFit/>
              </a:bodyPr>
              <a:lstStyle/>
              <a:p>
                <a:r>
                  <a:rPr lang="en-US" sz="1200" b="1" dirty="0" smtClean="0"/>
                  <a:t>23</a:t>
                </a:r>
                <a:endParaRPr lang="en-US" sz="1200" b="1" dirty="0"/>
              </a:p>
            </p:txBody>
          </p:sp>
          <p:sp>
            <p:nvSpPr>
              <p:cNvPr id="29" name="TextBox 28"/>
              <p:cNvSpPr txBox="1"/>
              <p:nvPr/>
            </p:nvSpPr>
            <p:spPr>
              <a:xfrm>
                <a:off x="2286000" y="1905000"/>
                <a:ext cx="457200" cy="276999"/>
              </a:xfrm>
              <a:prstGeom prst="rect">
                <a:avLst/>
              </a:prstGeom>
              <a:noFill/>
            </p:spPr>
            <p:txBody>
              <a:bodyPr wrap="square" rtlCol="0">
                <a:spAutoFit/>
              </a:bodyPr>
              <a:lstStyle/>
              <a:p>
                <a:r>
                  <a:rPr lang="en-US" sz="1200" b="1" dirty="0" smtClean="0"/>
                  <a:t>24</a:t>
                </a:r>
                <a:endParaRPr lang="en-US" sz="1200" b="1" dirty="0"/>
              </a:p>
            </p:txBody>
          </p:sp>
          <p:sp>
            <p:nvSpPr>
              <p:cNvPr id="30" name="TextBox 29"/>
              <p:cNvSpPr txBox="1"/>
              <p:nvPr/>
            </p:nvSpPr>
            <p:spPr>
              <a:xfrm>
                <a:off x="838200" y="1905000"/>
                <a:ext cx="457200" cy="276999"/>
              </a:xfrm>
              <a:prstGeom prst="rect">
                <a:avLst/>
              </a:prstGeom>
              <a:noFill/>
            </p:spPr>
            <p:txBody>
              <a:bodyPr wrap="square" rtlCol="0">
                <a:spAutoFit/>
              </a:bodyPr>
              <a:lstStyle/>
              <a:p>
                <a:r>
                  <a:rPr lang="en-US" sz="1200" b="1" dirty="0" smtClean="0"/>
                  <a:t>31</a:t>
                </a:r>
                <a:endParaRPr lang="en-US" sz="1200" b="1" dirty="0"/>
              </a:p>
            </p:txBody>
          </p:sp>
        </p:grpSp>
        <p:cxnSp>
          <p:nvCxnSpPr>
            <p:cNvPr id="33" name="Straight Connector 32"/>
            <p:cNvCxnSpPr/>
            <p:nvPr/>
          </p:nvCxnSpPr>
          <p:spPr bwMode="auto">
            <a:xfrm>
              <a:off x="1099751" y="2360141"/>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2667000" y="2362200"/>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6" name="Left Brace 15"/>
          <p:cNvSpPr/>
          <p:nvPr/>
        </p:nvSpPr>
        <p:spPr bwMode="auto">
          <a:xfrm rot="16200000">
            <a:off x="1714500" y="1638300"/>
            <a:ext cx="381000" cy="1524000"/>
          </a:xfrm>
          <a:prstGeom prst="leftBrace">
            <a:avLst>
              <a:gd name="adj1" fmla="val 22451"/>
              <a:gd name="adj2" fmla="val 50000"/>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CC"/>
              </a:solidFill>
              <a:effectLst/>
              <a:latin typeface="Arial" charset="0"/>
              <a:cs typeface="Arial" charset="0"/>
            </a:endParaRPr>
          </a:p>
        </p:txBody>
      </p:sp>
      <p:sp>
        <p:nvSpPr>
          <p:cNvPr id="17" name="TextBox 16"/>
          <p:cNvSpPr txBox="1"/>
          <p:nvPr/>
        </p:nvSpPr>
        <p:spPr>
          <a:xfrm>
            <a:off x="457200" y="2667000"/>
            <a:ext cx="2895600" cy="738664"/>
          </a:xfrm>
          <a:prstGeom prst="rect">
            <a:avLst/>
          </a:prstGeom>
          <a:noFill/>
        </p:spPr>
        <p:txBody>
          <a:bodyPr wrap="square" rtlCol="0">
            <a:spAutoFit/>
          </a:bodyPr>
          <a:lstStyle/>
          <a:p>
            <a:r>
              <a:rPr lang="en-US" dirty="0" err="1" smtClean="0"/>
              <a:t>Polje</a:t>
            </a:r>
            <a:r>
              <a:rPr lang="en-US" dirty="0" smtClean="0"/>
              <a:t> se obi</a:t>
            </a:r>
            <a:r>
              <a:rPr lang="sr-Latn-CS" dirty="0" smtClean="0"/>
              <a:t>č</a:t>
            </a:r>
            <a:r>
              <a:rPr lang="en-US" dirty="0" smtClean="0"/>
              <a:t>no</a:t>
            </a:r>
            <a:r>
              <a:rPr lang="sr-Latn-CS" dirty="0" smtClean="0"/>
              <a:t> označava sa </a:t>
            </a:r>
            <a:r>
              <a:rPr lang="sr-Latn-CS" sz="2400" b="1" i="1" dirty="0" smtClean="0">
                <a:solidFill>
                  <a:srgbClr val="FF0000"/>
                </a:solidFill>
              </a:rPr>
              <a:t>b</a:t>
            </a:r>
            <a:r>
              <a:rPr lang="sr-Latn-CS" b="1" dirty="0" smtClean="0">
                <a:solidFill>
                  <a:srgbClr val="FF0000"/>
                </a:solidFill>
              </a:rPr>
              <a:t> </a:t>
            </a:r>
            <a:r>
              <a:rPr lang="sr-Latn-CS" dirty="0" smtClean="0"/>
              <a:t>(</a:t>
            </a:r>
            <a:r>
              <a:rPr lang="en-US" i="1" dirty="0" smtClean="0"/>
              <a:t>bi</a:t>
            </a:r>
            <a:r>
              <a:rPr lang="sr-Latn-CS" i="1" dirty="0" smtClean="0"/>
              <a:t>ased exponent</a:t>
            </a:r>
            <a:r>
              <a:rPr lang="sr-Latn-CS" dirty="0" smtClean="0"/>
              <a:t>)</a:t>
            </a:r>
            <a:endParaRPr lang="en-US" b="1" dirty="0">
              <a:solidFill>
                <a:srgbClr val="FF0000"/>
              </a:solidFill>
            </a:endParaRPr>
          </a:p>
        </p:txBody>
      </p:sp>
      <p:sp>
        <p:nvSpPr>
          <p:cNvPr id="18" name="TextBox 17"/>
          <p:cNvSpPr txBox="1"/>
          <p:nvPr/>
        </p:nvSpPr>
        <p:spPr>
          <a:xfrm>
            <a:off x="3733800" y="2667000"/>
            <a:ext cx="4419600" cy="1569660"/>
          </a:xfrm>
          <a:prstGeom prst="rect">
            <a:avLst/>
          </a:prstGeom>
          <a:noFill/>
        </p:spPr>
        <p:txBody>
          <a:bodyPr wrap="square" rtlCol="0">
            <a:spAutoFit/>
          </a:bodyPr>
          <a:lstStyle/>
          <a:p>
            <a:r>
              <a:rPr lang="sr-Latn-CS" dirty="0" smtClean="0"/>
              <a:t>“</a:t>
            </a:r>
            <a:r>
              <a:rPr lang="sr-Latn-CS" b="1" dirty="0" smtClean="0"/>
              <a:t>Višak</a:t>
            </a:r>
            <a:r>
              <a:rPr lang="sr-Latn-CS" dirty="0" smtClean="0"/>
              <a:t>”, obično označen sa </a:t>
            </a:r>
            <a:r>
              <a:rPr lang="sr-Latn-CS" sz="2400" b="1" i="1" dirty="0" smtClean="0">
                <a:solidFill>
                  <a:srgbClr val="FF0000"/>
                </a:solidFill>
              </a:rPr>
              <a:t>a.</a:t>
            </a:r>
            <a:endParaRPr lang="sr-Latn-CS" dirty="0" smtClean="0">
              <a:solidFill>
                <a:srgbClr val="FF0000"/>
              </a:solidFill>
            </a:endParaRPr>
          </a:p>
          <a:p>
            <a:r>
              <a:rPr lang="sr-Latn-CS" dirty="0" smtClean="0"/>
              <a:t>Bira se tako da </a:t>
            </a:r>
            <a:r>
              <a:rPr lang="sr-Latn-CS" b="1" i="1" dirty="0" smtClean="0">
                <a:solidFill>
                  <a:srgbClr val="FF0000"/>
                </a:solidFill>
              </a:rPr>
              <a:t>b</a:t>
            </a:r>
            <a:r>
              <a:rPr lang="sr-Latn-CS" dirty="0" smtClean="0">
                <a:solidFill>
                  <a:srgbClr val="FF0000"/>
                </a:solidFill>
              </a:rPr>
              <a:t> </a:t>
            </a:r>
            <a:r>
              <a:rPr lang="sr-Latn-CS" dirty="0" smtClean="0"/>
              <a:t>bude uvek pozitivno.</a:t>
            </a:r>
          </a:p>
          <a:p>
            <a:r>
              <a:rPr lang="sr-Latn-CS" dirty="0" smtClean="0"/>
              <a:t>Za polje dužine 7 bita, </a:t>
            </a:r>
            <a:r>
              <a:rPr lang="sr-Latn-CS" b="1" i="1" dirty="0" smtClean="0">
                <a:solidFill>
                  <a:srgbClr val="FF0000"/>
                </a:solidFill>
              </a:rPr>
              <a:t>a</a:t>
            </a:r>
            <a:r>
              <a:rPr lang="sr-Latn-CS" dirty="0" smtClean="0"/>
              <a:t>=64, </a:t>
            </a:r>
          </a:p>
          <a:p>
            <a:r>
              <a:rPr lang="sr-Latn-CS" dirty="0" smtClean="0"/>
              <a:t>Za polje dužine 8 bita, </a:t>
            </a:r>
            <a:r>
              <a:rPr lang="sr-Latn-CS" b="1" i="1" dirty="0" smtClean="0">
                <a:solidFill>
                  <a:srgbClr val="FF0000"/>
                </a:solidFill>
              </a:rPr>
              <a:t>a</a:t>
            </a:r>
            <a:r>
              <a:rPr lang="sr-Latn-CS" dirty="0" smtClean="0"/>
              <a:t>=128</a:t>
            </a:r>
          </a:p>
          <a:p>
            <a:r>
              <a:rPr lang="sr-Latn-CS" dirty="0" smtClean="0"/>
              <a:t>Za polje dužine 11 bita, </a:t>
            </a:r>
            <a:r>
              <a:rPr lang="sr-Latn-CS" b="1" i="1" dirty="0" smtClean="0">
                <a:solidFill>
                  <a:srgbClr val="FF0000"/>
                </a:solidFill>
              </a:rPr>
              <a:t>a</a:t>
            </a:r>
            <a:r>
              <a:rPr lang="sr-Latn-CS" dirty="0" smtClean="0"/>
              <a:t>=1024</a:t>
            </a:r>
          </a:p>
        </p:txBody>
      </p:sp>
      <p:sp>
        <p:nvSpPr>
          <p:cNvPr id="19" name="Oval 18"/>
          <p:cNvSpPr/>
          <p:nvPr/>
        </p:nvSpPr>
        <p:spPr bwMode="auto">
          <a:xfrm>
            <a:off x="1762898" y="1790700"/>
            <a:ext cx="463572" cy="38576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21" name="Straight Arrow Connector 20"/>
          <p:cNvCxnSpPr>
            <a:stCxn id="19" idx="4"/>
          </p:cNvCxnSpPr>
          <p:nvPr/>
        </p:nvCxnSpPr>
        <p:spPr bwMode="auto">
          <a:xfrm>
            <a:off x="1994684" y="2176462"/>
            <a:ext cx="1825613" cy="657354"/>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grpSp>
        <p:nvGrpSpPr>
          <p:cNvPr id="46" name="Group 45"/>
          <p:cNvGrpSpPr/>
          <p:nvPr/>
        </p:nvGrpSpPr>
        <p:grpSpPr>
          <a:xfrm>
            <a:off x="304800" y="3505200"/>
            <a:ext cx="3048000" cy="2590800"/>
            <a:chOff x="304800" y="3429000"/>
            <a:chExt cx="3048000" cy="2590800"/>
          </a:xfrm>
        </p:grpSpPr>
        <p:sp>
          <p:nvSpPr>
            <p:cNvPr id="36" name="TextBox 35"/>
            <p:cNvSpPr txBox="1"/>
            <p:nvPr/>
          </p:nvSpPr>
          <p:spPr>
            <a:xfrm>
              <a:off x="304800" y="3429000"/>
              <a:ext cx="3048000" cy="2585323"/>
            </a:xfrm>
            <a:prstGeom prst="rect">
              <a:avLst/>
            </a:prstGeom>
            <a:noFill/>
            <a:ln w="19050">
              <a:solidFill>
                <a:schemeClr val="tx1"/>
              </a:solidFill>
            </a:ln>
          </p:spPr>
          <p:txBody>
            <a:bodyPr wrap="square" rtlCol="0">
              <a:spAutoFit/>
            </a:bodyPr>
            <a:lstStyle/>
            <a:p>
              <a:r>
                <a:rPr lang="sr-Latn-CS" b="1" dirty="0" smtClean="0"/>
                <a:t>Odnos</a:t>
              </a:r>
              <a:r>
                <a:rPr lang="sr-Latn-CS" dirty="0" smtClean="0"/>
                <a:t> </a:t>
              </a:r>
              <a:r>
                <a:rPr lang="sr-Latn-CS" b="1" dirty="0" smtClean="0">
                  <a:solidFill>
                    <a:srgbClr val="FF0000"/>
                  </a:solidFill>
                </a:rPr>
                <a:t>E</a:t>
              </a:r>
              <a:r>
                <a:rPr lang="sr-Latn-CS" dirty="0" smtClean="0"/>
                <a:t> </a:t>
              </a:r>
              <a:r>
                <a:rPr lang="sr-Latn-CS" b="1" dirty="0" smtClean="0"/>
                <a:t>i</a:t>
              </a:r>
              <a:r>
                <a:rPr lang="sr-Latn-CS" dirty="0" smtClean="0"/>
                <a:t> </a:t>
              </a:r>
              <a:r>
                <a:rPr lang="sr-Latn-CS" b="1" i="1" dirty="0" smtClean="0">
                  <a:solidFill>
                    <a:srgbClr val="FF0000"/>
                  </a:solidFill>
                </a:rPr>
                <a:t>b</a:t>
              </a:r>
              <a:r>
                <a:rPr lang="sr-Latn-CS" dirty="0" smtClean="0"/>
                <a:t> </a:t>
              </a:r>
              <a:r>
                <a:rPr lang="sr-Latn-CS" b="1" dirty="0" smtClean="0"/>
                <a:t>za polje 7-bita</a:t>
              </a:r>
            </a:p>
            <a:p>
              <a:r>
                <a:rPr lang="sr-Latn-CS" b="1" dirty="0" smtClean="0">
                  <a:solidFill>
                    <a:srgbClr val="FF0000"/>
                  </a:solidFill>
                </a:rPr>
                <a:t> </a:t>
              </a:r>
              <a:r>
                <a:rPr lang="en-US" b="1" dirty="0" smtClean="0">
                  <a:solidFill>
                    <a:srgbClr val="FF0000"/>
                  </a:solidFill>
                </a:rPr>
                <a:t> </a:t>
              </a:r>
              <a:r>
                <a:rPr lang="sr-Latn-CS" b="1" dirty="0" smtClean="0">
                  <a:solidFill>
                    <a:srgbClr val="FF0000"/>
                  </a:solidFill>
                </a:rPr>
                <a:t>E	 </a:t>
              </a:r>
              <a:r>
                <a:rPr lang="en-US" b="1" dirty="0" smtClean="0">
                  <a:solidFill>
                    <a:srgbClr val="FF0000"/>
                  </a:solidFill>
                </a:rPr>
                <a:t>        </a:t>
              </a:r>
              <a:r>
                <a:rPr lang="sr-Latn-CS" b="1" i="1" dirty="0" smtClean="0">
                  <a:solidFill>
                    <a:srgbClr val="FF0000"/>
                  </a:solidFill>
                </a:rPr>
                <a:t>b</a:t>
              </a:r>
            </a:p>
            <a:p>
              <a:pPr defTabSz="457200"/>
              <a:r>
                <a:rPr lang="sr-Latn-CS" dirty="0" smtClean="0"/>
                <a:t>–64		0	</a:t>
              </a:r>
              <a:r>
                <a:rPr lang="sr-Latn-CS" b="1" dirty="0" smtClean="0">
                  <a:latin typeface="Courier New" pitchFamily="49" charset="0"/>
                  <a:cs typeface="Courier New" pitchFamily="49" charset="0"/>
                </a:rPr>
                <a:t>0000000</a:t>
              </a:r>
              <a:r>
                <a:rPr lang="sr-Latn-CS" b="1" baseline="-25000" dirty="0" smtClean="0">
                  <a:latin typeface="Courier New" pitchFamily="49" charset="0"/>
                  <a:cs typeface="Courier New" pitchFamily="49" charset="0"/>
                </a:rPr>
                <a:t>2</a:t>
              </a:r>
            </a:p>
            <a:p>
              <a:r>
                <a:rPr lang="sr-Latn-CS" dirty="0" smtClean="0"/>
                <a:t>...	...</a:t>
              </a:r>
            </a:p>
            <a:p>
              <a:pPr defTabSz="457200"/>
              <a:r>
                <a:rPr lang="sr-Latn-CS" dirty="0" smtClean="0"/>
                <a:t>–1		63	</a:t>
              </a:r>
              <a:r>
                <a:rPr lang="sr-Latn-CS" b="1" dirty="0" smtClean="0">
                  <a:latin typeface="Courier New" pitchFamily="49" charset="0"/>
                  <a:cs typeface="Courier New" pitchFamily="49" charset="0"/>
                </a:rPr>
                <a:t>0111111</a:t>
              </a:r>
              <a:r>
                <a:rPr lang="sr-Latn-CS" b="1" baseline="-25000" dirty="0" smtClean="0">
                  <a:latin typeface="Courier New" pitchFamily="49" charset="0"/>
                  <a:cs typeface="Courier New" pitchFamily="49" charset="0"/>
                </a:rPr>
                <a:t>2</a:t>
              </a:r>
              <a:endParaRPr lang="sr-Latn-CS" b="1" dirty="0" smtClean="0">
                <a:latin typeface="Courier New" pitchFamily="49" charset="0"/>
                <a:cs typeface="Courier New" pitchFamily="49" charset="0"/>
              </a:endParaRPr>
            </a:p>
            <a:p>
              <a:pPr defTabSz="457200"/>
              <a:r>
                <a:rPr lang="sr-Latn-CS" dirty="0" smtClean="0"/>
                <a:t>0		64	</a:t>
              </a:r>
              <a:r>
                <a:rPr lang="sr-Latn-CS" b="1" dirty="0" smtClean="0">
                  <a:latin typeface="Courier New" pitchFamily="49" charset="0"/>
                  <a:cs typeface="Courier New" pitchFamily="49" charset="0"/>
                </a:rPr>
                <a:t>1000000</a:t>
              </a:r>
              <a:r>
                <a:rPr lang="sr-Latn-CS" b="1" baseline="-25000" dirty="0" smtClean="0">
                  <a:latin typeface="Courier New" pitchFamily="49" charset="0"/>
                  <a:cs typeface="Courier New" pitchFamily="49" charset="0"/>
                </a:rPr>
                <a:t>2</a:t>
              </a:r>
              <a:r>
                <a:rPr lang="sr-Latn-CS" b="1" i="1" dirty="0" smtClean="0">
                  <a:solidFill>
                    <a:srgbClr val="FF0000"/>
                  </a:solidFill>
                  <a:latin typeface="Courier New" pitchFamily="49" charset="0"/>
                  <a:cs typeface="Courier New" pitchFamily="49" charset="0"/>
                </a:rPr>
                <a:t> </a:t>
              </a:r>
              <a:endParaRPr lang="sr-Latn-CS" b="1" dirty="0" smtClean="0">
                <a:latin typeface="Courier New" pitchFamily="49" charset="0"/>
                <a:cs typeface="Courier New" pitchFamily="49" charset="0"/>
              </a:endParaRPr>
            </a:p>
            <a:p>
              <a:pPr defTabSz="457200"/>
              <a:r>
                <a:rPr lang="sr-Latn-CS" dirty="0" smtClean="0"/>
                <a:t>+1		65	</a:t>
              </a:r>
              <a:r>
                <a:rPr lang="sr-Latn-CS" b="1" dirty="0" smtClean="0">
                  <a:latin typeface="Courier New" pitchFamily="49" charset="0"/>
                  <a:cs typeface="Courier New" pitchFamily="49" charset="0"/>
                </a:rPr>
                <a:t>1000001</a:t>
              </a:r>
              <a:r>
                <a:rPr lang="sr-Latn-CS" b="1" baseline="-25000" dirty="0" smtClean="0">
                  <a:latin typeface="Courier New" pitchFamily="49" charset="0"/>
                  <a:cs typeface="Courier New" pitchFamily="49" charset="0"/>
                </a:rPr>
                <a:t>2</a:t>
              </a:r>
              <a:endParaRPr lang="sr-Latn-CS" b="1" dirty="0" smtClean="0">
                <a:latin typeface="Courier New" pitchFamily="49" charset="0"/>
                <a:cs typeface="Courier New" pitchFamily="49" charset="0"/>
              </a:endParaRPr>
            </a:p>
            <a:p>
              <a:r>
                <a:rPr lang="sr-Latn-CS" dirty="0" smtClean="0"/>
                <a:t>...	...</a:t>
              </a:r>
            </a:p>
            <a:p>
              <a:pPr defTabSz="457200"/>
              <a:r>
                <a:rPr lang="sr-Latn-CS" dirty="0" smtClean="0"/>
                <a:t>+63		127	</a:t>
              </a:r>
              <a:r>
                <a:rPr lang="sr-Latn-CS" b="1" dirty="0" smtClean="0">
                  <a:latin typeface="Courier New" pitchFamily="49" charset="0"/>
                  <a:cs typeface="Courier New" pitchFamily="49" charset="0"/>
                </a:rPr>
                <a:t>1111111</a:t>
              </a:r>
              <a:r>
                <a:rPr lang="sr-Latn-CS" b="1" baseline="-25000" dirty="0" smtClean="0">
                  <a:latin typeface="Courier New" pitchFamily="49" charset="0"/>
                  <a:cs typeface="Courier New" pitchFamily="49" charset="0"/>
                </a:rPr>
                <a:t>2</a:t>
              </a:r>
              <a:endParaRPr lang="sr-Latn-CS" b="1" dirty="0" smtClean="0">
                <a:latin typeface="Courier New" pitchFamily="49" charset="0"/>
                <a:cs typeface="Courier New" pitchFamily="49" charset="0"/>
              </a:endParaRPr>
            </a:p>
          </p:txBody>
        </p:sp>
        <p:cxnSp>
          <p:nvCxnSpPr>
            <p:cNvPr id="40" name="Straight Connector 39"/>
            <p:cNvCxnSpPr/>
            <p:nvPr/>
          </p:nvCxnSpPr>
          <p:spPr bwMode="auto">
            <a:xfrm>
              <a:off x="314325" y="3752850"/>
              <a:ext cx="3038475"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304800" y="4038600"/>
              <a:ext cx="3048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990600" y="3733800"/>
              <a:ext cx="0" cy="2286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47" name="TextBox 46"/>
          <p:cNvSpPr txBox="1"/>
          <p:nvPr/>
        </p:nvSpPr>
        <p:spPr>
          <a:xfrm>
            <a:off x="3733800" y="4495800"/>
            <a:ext cx="4648200" cy="923330"/>
          </a:xfrm>
          <a:prstGeom prst="rect">
            <a:avLst/>
          </a:prstGeom>
          <a:noFill/>
        </p:spPr>
        <p:txBody>
          <a:bodyPr wrap="square" rtlCol="0">
            <a:spAutoFit/>
          </a:bodyPr>
          <a:lstStyle/>
          <a:p>
            <a:r>
              <a:rPr lang="sr-Latn-CS" dirty="0" smtClean="0"/>
              <a:t>Za polje dužine 7 bita, </a:t>
            </a:r>
            <a:r>
              <a:rPr lang="en-US" dirty="0" err="1" smtClean="0"/>
              <a:t>eksponent</a:t>
            </a:r>
            <a:r>
              <a:rPr lang="en-US" dirty="0" smtClean="0"/>
              <a:t> mo</a:t>
            </a:r>
            <a:r>
              <a:rPr lang="sr-Latn-CS" dirty="0" smtClean="0"/>
              <a:t>že biti od –64 do +63. Dodavanjem viška </a:t>
            </a:r>
            <a:r>
              <a:rPr lang="sr-Latn-CS" b="1" i="1" dirty="0" smtClean="0">
                <a:solidFill>
                  <a:srgbClr val="FF0000"/>
                </a:solidFill>
              </a:rPr>
              <a:t>a</a:t>
            </a:r>
            <a:r>
              <a:rPr lang="sr-Latn-CS" dirty="0" smtClean="0"/>
              <a:t> = 64 izbegava se zapis negativnog broja u polju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4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64</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dirty="0" smtClean="0"/>
              <a:t>P</a:t>
            </a:r>
            <a:r>
              <a:rPr lang="sr-Latn-CS" dirty="0" smtClean="0"/>
              <a:t>okretni zarez</a:t>
            </a:r>
            <a:r>
              <a:rPr lang="en-US" dirty="0" smtClean="0"/>
              <a:t>, </a:t>
            </a:r>
            <a:r>
              <a:rPr lang="en-US" b="1" dirty="0" smtClean="0"/>
              <a:t>1-7-24 format</a:t>
            </a:r>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endParaRPr lang="sr-Latn-CS" sz="2800" dirty="0" smtClean="0">
              <a:latin typeface="Arial" charset="0"/>
              <a:cs typeface="Arial" charset="0"/>
            </a:endParaRPr>
          </a:p>
        </p:txBody>
      </p:sp>
      <p:sp>
        <p:nvSpPr>
          <p:cNvPr id="15" name="Rectangle 3"/>
          <p:cNvSpPr txBox="1">
            <a:spLocks noChangeArrowheads="1"/>
          </p:cNvSpPr>
          <p:nvPr/>
        </p:nvSpPr>
        <p:spPr bwMode="auto">
          <a:xfrm>
            <a:off x="381000" y="1600200"/>
            <a:ext cx="7086600" cy="5334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800" dirty="0" smtClean="0"/>
              <a:t>Primer: </a:t>
            </a:r>
            <a:r>
              <a:rPr lang="sr-Latn-CS" sz="2800" b="1" dirty="0" smtClean="0"/>
              <a:t>13,25 = 1101,01</a:t>
            </a:r>
            <a:r>
              <a:rPr lang="sr-Latn-CS" sz="2800" b="1" baseline="-25000" dirty="0" smtClean="0"/>
              <a:t>2 </a:t>
            </a:r>
            <a:r>
              <a:rPr lang="sr-Latn-CS" sz="2800" b="1" dirty="0" smtClean="0"/>
              <a:t>= </a:t>
            </a:r>
            <a:r>
              <a:rPr lang="sr-Latn-CS" sz="2800" b="1" dirty="0" smtClean="0">
                <a:solidFill>
                  <a:srgbClr val="0000CC"/>
                </a:solidFill>
              </a:rPr>
              <a:t>0,110101</a:t>
            </a:r>
            <a:r>
              <a:rPr lang="sr-Latn-CS" sz="2800" b="1" baseline="-25000" dirty="0" smtClean="0">
                <a:solidFill>
                  <a:srgbClr val="0000CC"/>
                </a:solidFill>
              </a:rPr>
              <a:t>2</a:t>
            </a:r>
            <a:r>
              <a:rPr lang="sr-Latn-CS" sz="2800" b="1" dirty="0" smtClean="0">
                <a:sym typeface="Symbol"/>
              </a:rPr>
              <a:t></a:t>
            </a:r>
            <a:r>
              <a:rPr lang="sr-Latn-CS" sz="2800" dirty="0" smtClean="0">
                <a:sym typeface="Symbol"/>
              </a:rPr>
              <a:t>2</a:t>
            </a:r>
            <a:r>
              <a:rPr lang="sr-Latn-CS" sz="2800" b="1" baseline="30000" dirty="0" smtClean="0">
                <a:solidFill>
                  <a:srgbClr val="FF0000"/>
                </a:solidFill>
                <a:sym typeface="Symbol"/>
              </a:rPr>
              <a:t>4</a:t>
            </a:r>
            <a:endParaRPr lang="sr-Latn-CS" sz="28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grpSp>
        <p:nvGrpSpPr>
          <p:cNvPr id="16" name="Group 15"/>
          <p:cNvGrpSpPr/>
          <p:nvPr/>
        </p:nvGrpSpPr>
        <p:grpSpPr>
          <a:xfrm>
            <a:off x="1371600" y="4419600"/>
            <a:ext cx="7315200" cy="766465"/>
            <a:chOff x="838200" y="2057400"/>
            <a:chExt cx="7315200" cy="766465"/>
          </a:xfrm>
        </p:grpSpPr>
        <p:sp>
          <p:nvSpPr>
            <p:cNvPr id="17" name="TextBox 16"/>
            <p:cNvSpPr txBox="1"/>
            <p:nvPr/>
          </p:nvSpPr>
          <p:spPr>
            <a:xfrm>
              <a:off x="838200" y="2362200"/>
              <a:ext cx="7315200" cy="461665"/>
            </a:xfrm>
            <a:prstGeom prst="rect">
              <a:avLst/>
            </a:prstGeom>
            <a:noFill/>
            <a:ln w="19050">
              <a:solidFill>
                <a:schemeClr val="tx1"/>
              </a:solidFill>
            </a:ln>
          </p:spPr>
          <p:txBody>
            <a:bodyPr wrap="square" lIns="45720" rIns="45720" rtlCol="0">
              <a:spAutoFit/>
            </a:bodyPr>
            <a:lstStyle/>
            <a:p>
              <a:r>
                <a:rPr lang="sr-Latn-CS" sz="2400" b="1" dirty="0" smtClean="0">
                  <a:solidFill>
                    <a:srgbClr val="00B050"/>
                  </a:solidFill>
                  <a:latin typeface="Courier New" pitchFamily="49" charset="0"/>
                  <a:cs typeface="Courier New" pitchFamily="49" charset="0"/>
                </a:rPr>
                <a:t>0</a:t>
              </a:r>
              <a:r>
                <a:rPr lang="sr-Latn-CS" sz="2400" b="1" dirty="0" smtClean="0">
                  <a:solidFill>
                    <a:srgbClr val="FF0000"/>
                  </a:solidFill>
                  <a:latin typeface="Courier New" pitchFamily="49" charset="0"/>
                  <a:cs typeface="Courier New" pitchFamily="49" charset="0"/>
                </a:rPr>
                <a:t>100 0100</a:t>
              </a:r>
              <a:r>
                <a:rPr lang="en-US" sz="2400" b="1" dirty="0" smtClean="0">
                  <a:solidFill>
                    <a:srgbClr val="FF0000"/>
                  </a:solidFill>
                  <a:latin typeface="Courier New" pitchFamily="49" charset="0"/>
                  <a:cs typeface="Courier New" pitchFamily="49" charset="0"/>
                </a:rPr>
                <a:t> </a:t>
              </a:r>
              <a:r>
                <a:rPr lang="sr-Latn-CS" sz="2400" b="1" dirty="0" smtClean="0">
                  <a:solidFill>
                    <a:srgbClr val="0000CC"/>
                  </a:solidFill>
                  <a:latin typeface="Courier New" pitchFamily="49" charset="0"/>
                  <a:cs typeface="Courier New" pitchFamily="49" charset="0"/>
                </a:rPr>
                <a:t>1101 0100 0000 0000 0000 0000</a:t>
              </a:r>
              <a:endParaRPr lang="en-US" sz="2400" b="1" dirty="0">
                <a:solidFill>
                  <a:srgbClr val="0000CC"/>
                </a:solidFill>
              </a:endParaRPr>
            </a:p>
          </p:txBody>
        </p:sp>
        <p:grpSp>
          <p:nvGrpSpPr>
            <p:cNvPr id="18" name="Group 40"/>
            <p:cNvGrpSpPr/>
            <p:nvPr/>
          </p:nvGrpSpPr>
          <p:grpSpPr>
            <a:xfrm>
              <a:off x="838200" y="2057400"/>
              <a:ext cx="7315200" cy="276999"/>
              <a:chOff x="838200" y="1905000"/>
              <a:chExt cx="7315200" cy="276999"/>
            </a:xfrm>
          </p:grpSpPr>
          <p:sp>
            <p:nvSpPr>
              <p:cNvPr id="22" name="TextBox 21"/>
              <p:cNvSpPr txBox="1"/>
              <p:nvPr/>
            </p:nvSpPr>
            <p:spPr>
              <a:xfrm>
                <a:off x="7848600" y="1905000"/>
                <a:ext cx="304800" cy="276999"/>
              </a:xfrm>
              <a:prstGeom prst="rect">
                <a:avLst/>
              </a:prstGeom>
              <a:noFill/>
            </p:spPr>
            <p:txBody>
              <a:bodyPr wrap="square" rtlCol="0">
                <a:spAutoFit/>
              </a:bodyPr>
              <a:lstStyle/>
              <a:p>
                <a:r>
                  <a:rPr lang="en-US" sz="1200" b="1" dirty="0" smtClean="0"/>
                  <a:t>0</a:t>
                </a:r>
                <a:endParaRPr lang="en-US" sz="1200" b="1" dirty="0"/>
              </a:p>
            </p:txBody>
          </p:sp>
          <p:sp>
            <p:nvSpPr>
              <p:cNvPr id="23" name="TextBox 22"/>
              <p:cNvSpPr txBox="1"/>
              <p:nvPr/>
            </p:nvSpPr>
            <p:spPr>
              <a:xfrm>
                <a:off x="2667000" y="1905000"/>
                <a:ext cx="457200" cy="276999"/>
              </a:xfrm>
              <a:prstGeom prst="rect">
                <a:avLst/>
              </a:prstGeom>
              <a:noFill/>
            </p:spPr>
            <p:txBody>
              <a:bodyPr wrap="square" rtlCol="0">
                <a:spAutoFit/>
              </a:bodyPr>
              <a:lstStyle/>
              <a:p>
                <a:r>
                  <a:rPr lang="en-US" sz="1200" b="1" dirty="0" smtClean="0"/>
                  <a:t>23</a:t>
                </a:r>
                <a:endParaRPr lang="en-US" sz="1200" b="1" dirty="0"/>
              </a:p>
            </p:txBody>
          </p:sp>
          <p:sp>
            <p:nvSpPr>
              <p:cNvPr id="26" name="TextBox 25"/>
              <p:cNvSpPr txBox="1"/>
              <p:nvPr/>
            </p:nvSpPr>
            <p:spPr>
              <a:xfrm>
                <a:off x="2286000" y="1905000"/>
                <a:ext cx="457200" cy="276999"/>
              </a:xfrm>
              <a:prstGeom prst="rect">
                <a:avLst/>
              </a:prstGeom>
              <a:noFill/>
            </p:spPr>
            <p:txBody>
              <a:bodyPr wrap="square" rtlCol="0">
                <a:spAutoFit/>
              </a:bodyPr>
              <a:lstStyle/>
              <a:p>
                <a:r>
                  <a:rPr lang="en-US" sz="1200" b="1" dirty="0" smtClean="0"/>
                  <a:t>24</a:t>
                </a:r>
                <a:endParaRPr lang="en-US" sz="1200" b="1" dirty="0"/>
              </a:p>
            </p:txBody>
          </p:sp>
          <p:sp>
            <p:nvSpPr>
              <p:cNvPr id="27" name="TextBox 26"/>
              <p:cNvSpPr txBox="1"/>
              <p:nvPr/>
            </p:nvSpPr>
            <p:spPr>
              <a:xfrm>
                <a:off x="838200" y="1905000"/>
                <a:ext cx="457200" cy="276999"/>
              </a:xfrm>
              <a:prstGeom prst="rect">
                <a:avLst/>
              </a:prstGeom>
              <a:noFill/>
            </p:spPr>
            <p:txBody>
              <a:bodyPr wrap="square" rtlCol="0">
                <a:spAutoFit/>
              </a:bodyPr>
              <a:lstStyle/>
              <a:p>
                <a:r>
                  <a:rPr lang="en-US" sz="1200" b="1" dirty="0" smtClean="0"/>
                  <a:t>31</a:t>
                </a:r>
                <a:endParaRPr lang="en-US" sz="1200" b="1" dirty="0"/>
              </a:p>
            </p:txBody>
          </p:sp>
        </p:grpSp>
        <p:cxnSp>
          <p:nvCxnSpPr>
            <p:cNvPr id="19" name="Straight Connector 18"/>
            <p:cNvCxnSpPr/>
            <p:nvPr/>
          </p:nvCxnSpPr>
          <p:spPr bwMode="auto">
            <a:xfrm>
              <a:off x="1099751" y="2360141"/>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667000" y="2362200"/>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1" name="Rectangle 3"/>
          <p:cNvSpPr txBox="1">
            <a:spLocks noChangeArrowheads="1"/>
          </p:cNvSpPr>
          <p:nvPr/>
        </p:nvSpPr>
        <p:spPr bwMode="auto">
          <a:xfrm>
            <a:off x="457200" y="2286000"/>
            <a:ext cx="8686800" cy="17526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800" dirty="0" smtClean="0">
                <a:solidFill>
                  <a:srgbClr val="00B050"/>
                </a:solidFill>
              </a:rPr>
              <a:t>Z = 0								</a:t>
            </a:r>
            <a:r>
              <a:rPr lang="sr-Latn-CS" sz="2000" dirty="0" smtClean="0"/>
              <a:t>1 bit</a:t>
            </a:r>
          </a:p>
          <a:p>
            <a:pPr marL="342900" indent="-342900" eaLnBrk="1" hangingPunct="1">
              <a:spcBef>
                <a:spcPct val="20000"/>
              </a:spcBef>
              <a:buClr>
                <a:schemeClr val="bg2"/>
              </a:buClr>
              <a:buSzPct val="75000"/>
            </a:pPr>
            <a:r>
              <a:rPr lang="sr-Latn-CS" sz="2800" dirty="0" smtClean="0">
                <a:solidFill>
                  <a:srgbClr val="FF0000"/>
                </a:solidFill>
              </a:rPr>
              <a:t>E = 4 </a:t>
            </a:r>
            <a:r>
              <a:rPr lang="sr-Latn-CS" sz="2800" dirty="0" smtClean="0">
                <a:solidFill>
                  <a:srgbClr val="FF0000"/>
                </a:solidFill>
                <a:sym typeface="Symbol"/>
              </a:rPr>
              <a:t></a:t>
            </a:r>
            <a:r>
              <a:rPr lang="sr-Latn-CS" sz="2800" i="1" dirty="0" smtClean="0">
                <a:solidFill>
                  <a:srgbClr val="FF0000"/>
                </a:solidFill>
                <a:sym typeface="Symbol"/>
              </a:rPr>
              <a:t>b</a:t>
            </a:r>
            <a:r>
              <a:rPr lang="sr-Latn-CS" sz="2800" dirty="0" smtClean="0">
                <a:solidFill>
                  <a:srgbClr val="FF0000"/>
                </a:solidFill>
                <a:sym typeface="Symbol"/>
              </a:rPr>
              <a:t> = </a:t>
            </a:r>
            <a:r>
              <a:rPr lang="sr-Latn-CS" sz="2800" dirty="0" smtClean="0">
                <a:solidFill>
                  <a:srgbClr val="FF0000"/>
                </a:solidFill>
              </a:rPr>
              <a:t>E+64 = 68 = 1000100</a:t>
            </a:r>
            <a:r>
              <a:rPr lang="sr-Latn-CS" sz="2800" baseline="-25000" dirty="0" smtClean="0">
                <a:solidFill>
                  <a:srgbClr val="FF0000"/>
                </a:solidFill>
              </a:rPr>
              <a:t>2			</a:t>
            </a:r>
            <a:r>
              <a:rPr lang="sr-Latn-CS" sz="2000" dirty="0" smtClean="0"/>
              <a:t>7 bita</a:t>
            </a:r>
            <a:endParaRPr lang="sr-Latn-CS" sz="2000" baseline="-25000" dirty="0" smtClean="0">
              <a:solidFill>
                <a:srgbClr val="FF0000"/>
              </a:solidFill>
            </a:endParaRPr>
          </a:p>
          <a:p>
            <a:pPr marL="342900" indent="-342900" eaLnBrk="1" hangingPunct="1">
              <a:spcBef>
                <a:spcPct val="20000"/>
              </a:spcBef>
              <a:buClr>
                <a:schemeClr val="bg2"/>
              </a:buClr>
              <a:buSzPct val="75000"/>
            </a:pPr>
            <a:r>
              <a:rPr lang="sr-Latn-CS" sz="2800" dirty="0" smtClean="0">
                <a:solidFill>
                  <a:srgbClr val="0000CC"/>
                </a:solidFill>
              </a:rPr>
              <a:t>mantisa = 1101 0100 0000 0000 0000 0000</a:t>
            </a:r>
            <a:r>
              <a:rPr lang="sr-Latn-CS" sz="2800" baseline="-25000" dirty="0" smtClean="0">
                <a:solidFill>
                  <a:srgbClr val="0000CC"/>
                </a:solidFill>
              </a:rPr>
              <a:t>2	</a:t>
            </a:r>
            <a:r>
              <a:rPr lang="sr-Latn-CS" sz="2000" dirty="0" smtClean="0"/>
              <a:t>24 bita</a:t>
            </a:r>
            <a:endParaRPr lang="sr-Latn-CS" sz="2000" dirty="0" smtClean="0">
              <a:solidFill>
                <a:srgbClr val="0000CC"/>
              </a:solidFill>
            </a:endParaRPr>
          </a:p>
          <a:p>
            <a:pPr marL="342900" indent="-342900" eaLnBrk="1" hangingPunct="1">
              <a:spcBef>
                <a:spcPct val="20000"/>
              </a:spcBef>
              <a:buClr>
                <a:schemeClr val="bg2"/>
              </a:buClr>
              <a:buSzPct val="75000"/>
            </a:pPr>
            <a:endParaRPr lang="sr-Latn-CS" sz="2800" baseline="-25000" dirty="0" smtClean="0">
              <a:solidFill>
                <a:srgbClr val="FF0000"/>
              </a:solidFill>
            </a:endParaRPr>
          </a:p>
          <a:p>
            <a:pPr marL="342900" indent="-342900" eaLnBrk="1" hangingPunct="1">
              <a:spcBef>
                <a:spcPct val="20000"/>
              </a:spcBef>
              <a:buClr>
                <a:schemeClr val="bg2"/>
              </a:buClr>
              <a:buSzPct val="75000"/>
            </a:pPr>
            <a:endParaRPr lang="sr-Latn-CS" sz="2800" baseline="-25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32" name="Rectangle 3"/>
          <p:cNvSpPr txBox="1">
            <a:spLocks noChangeArrowheads="1"/>
          </p:cNvSpPr>
          <p:nvPr/>
        </p:nvSpPr>
        <p:spPr bwMode="auto">
          <a:xfrm>
            <a:off x="228600" y="4724400"/>
            <a:ext cx="1219200" cy="457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400" b="1" dirty="0" smtClean="0"/>
              <a:t>13,25 =</a:t>
            </a:r>
            <a:endParaRPr lang="sr-Latn-CS" sz="24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65</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dirty="0" smtClean="0"/>
              <a:t>P</a:t>
            </a:r>
            <a:r>
              <a:rPr lang="sr-Latn-CS" dirty="0" smtClean="0"/>
              <a:t>okretni zarez</a:t>
            </a:r>
            <a:r>
              <a:rPr lang="en-US" dirty="0" smtClean="0"/>
              <a:t>, </a:t>
            </a:r>
            <a:r>
              <a:rPr lang="sr-Latn-CS" b="1" dirty="0" smtClean="0"/>
              <a:t>IEEE 754 format</a:t>
            </a:r>
            <a:endParaRPr lang="en-US" b="1" dirty="0" smtClean="0"/>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endParaRPr lang="sr-Latn-CS" sz="2800" dirty="0" smtClean="0">
              <a:latin typeface="Arial" charset="0"/>
              <a:cs typeface="Arial" charset="0"/>
            </a:endParaRPr>
          </a:p>
        </p:txBody>
      </p:sp>
      <p:sp>
        <p:nvSpPr>
          <p:cNvPr id="15" name="Rectangle 3"/>
          <p:cNvSpPr txBox="1">
            <a:spLocks noChangeArrowheads="1"/>
          </p:cNvSpPr>
          <p:nvPr/>
        </p:nvSpPr>
        <p:spPr bwMode="auto">
          <a:xfrm>
            <a:off x="381000" y="1600200"/>
            <a:ext cx="8534400" cy="5334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600" dirty="0" smtClean="0"/>
              <a:t>Bit najveće pozicione vrednosti (msb) mantise </a:t>
            </a:r>
            <a:r>
              <a:rPr lang="sr-Latn-CS" sz="2600" b="1" dirty="0" smtClean="0"/>
              <a:t>je uvek 1!</a:t>
            </a:r>
            <a:endParaRPr lang="sr-Latn-CS" sz="26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18" name="Rectangle 3"/>
          <p:cNvSpPr txBox="1">
            <a:spLocks noChangeArrowheads="1"/>
          </p:cNvSpPr>
          <p:nvPr/>
        </p:nvSpPr>
        <p:spPr bwMode="auto">
          <a:xfrm>
            <a:off x="3657600" y="2209800"/>
            <a:ext cx="5486400" cy="5334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600" b="1" dirty="0" smtClean="0"/>
              <a:t>Zašto onda upisivati tu jedinicu?</a:t>
            </a:r>
            <a:endParaRPr lang="sr-Latn-CS" sz="26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24" name="Rectangle 3"/>
          <p:cNvSpPr txBox="1">
            <a:spLocks noChangeArrowheads="1"/>
          </p:cNvSpPr>
          <p:nvPr/>
        </p:nvSpPr>
        <p:spPr bwMode="auto">
          <a:xfrm>
            <a:off x="0" y="2743200"/>
            <a:ext cx="9144000" cy="33528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buFont typeface="Arial" pitchFamily="34" charset="0"/>
              <a:buChar char="•"/>
            </a:pPr>
            <a:r>
              <a:rPr lang="sr-Latn-CS" sz="2800" dirty="0" smtClean="0"/>
              <a:t>Polje mantise gubi bit br. 23</a:t>
            </a:r>
          </a:p>
          <a:p>
            <a:pPr marL="800100" lvl="1" indent="-342900" eaLnBrk="1" hangingPunct="1">
              <a:spcBef>
                <a:spcPct val="20000"/>
              </a:spcBef>
              <a:buClr>
                <a:schemeClr val="bg2"/>
              </a:buClr>
              <a:buSzPct val="75000"/>
              <a:buFont typeface="Arial" pitchFamily="34" charset="0"/>
              <a:buChar char="•"/>
            </a:pPr>
            <a:r>
              <a:rPr lang="sr-Latn-CS" sz="2600" dirty="0" smtClean="0"/>
              <a:t>Jedinica na mestu bita 23 mantise se ne upisuje</a:t>
            </a:r>
          </a:p>
          <a:p>
            <a:pPr marL="800100" lvl="1" indent="-342900" eaLnBrk="1" hangingPunct="1">
              <a:spcBef>
                <a:spcPct val="20000"/>
              </a:spcBef>
              <a:buClr>
                <a:schemeClr val="bg2"/>
              </a:buClr>
              <a:buSzPct val="75000"/>
              <a:buFont typeface="Arial" pitchFamily="34" charset="0"/>
              <a:buChar char="•"/>
            </a:pPr>
            <a:r>
              <a:rPr lang="sr-Latn-CS" sz="2600" dirty="0" smtClean="0"/>
              <a:t>Ostali biti (22 do 0) ostaju isti kao u 1-7-24 formatu</a:t>
            </a:r>
          </a:p>
          <a:p>
            <a:pPr marL="342900" indent="-342900" eaLnBrk="1" hangingPunct="1">
              <a:spcBef>
                <a:spcPct val="20000"/>
              </a:spcBef>
              <a:buClr>
                <a:schemeClr val="bg2"/>
              </a:buClr>
              <a:buSzPct val="75000"/>
              <a:buFont typeface="Arial" pitchFamily="34" charset="0"/>
              <a:buChar char="•"/>
            </a:pPr>
            <a:r>
              <a:rPr lang="sr-Latn-CS" sz="2800" dirty="0" smtClean="0"/>
              <a:t>Polje za uvećani eksponent postaje 8 bita (biti 30-23)</a:t>
            </a:r>
          </a:p>
          <a:p>
            <a:pPr marL="342900" indent="-342900" eaLnBrk="1" hangingPunct="1">
              <a:spcBef>
                <a:spcPct val="20000"/>
              </a:spcBef>
              <a:buClr>
                <a:schemeClr val="bg2"/>
              </a:buClr>
              <a:buSzPct val="75000"/>
              <a:buFont typeface="Arial" pitchFamily="34" charset="0"/>
              <a:buChar char="•"/>
            </a:pPr>
            <a:r>
              <a:rPr lang="sr-Latn-CS" sz="2800" dirty="0" smtClean="0"/>
              <a:t>Višak postaje 12</a:t>
            </a:r>
            <a:r>
              <a:rPr lang="en-US" sz="2800" dirty="0" smtClean="0"/>
              <a:t>6</a:t>
            </a:r>
            <a:r>
              <a:rPr lang="sr-Latn-CS" sz="2800" dirty="0" smtClean="0"/>
              <a:t> umesto 64</a:t>
            </a:r>
            <a:endParaRPr lang="en-US" sz="2800" dirty="0" smtClean="0"/>
          </a:p>
          <a:p>
            <a:pPr marL="800100" lvl="1" indent="-342900" eaLnBrk="1" hangingPunct="1">
              <a:spcBef>
                <a:spcPct val="20000"/>
              </a:spcBef>
              <a:buClr>
                <a:schemeClr val="bg2"/>
              </a:buClr>
              <a:buSzPct val="75000"/>
              <a:buFont typeface="Arial" pitchFamily="34" charset="0"/>
              <a:buChar char="•"/>
            </a:pPr>
            <a:r>
              <a:rPr lang="en-US" sz="2400" dirty="0" err="1" smtClean="0">
                <a:solidFill>
                  <a:srgbClr val="000066"/>
                </a:solidFill>
              </a:rPr>
              <a:t>Standardom</a:t>
            </a:r>
            <a:r>
              <a:rPr lang="en-US" sz="2400" dirty="0" smtClean="0">
                <a:solidFill>
                  <a:srgbClr val="000066"/>
                </a:solidFill>
              </a:rPr>
              <a:t> je </a:t>
            </a:r>
            <a:r>
              <a:rPr lang="en-US" sz="2400" dirty="0" err="1" smtClean="0">
                <a:solidFill>
                  <a:srgbClr val="000066"/>
                </a:solidFill>
              </a:rPr>
              <a:t>usvojeno</a:t>
            </a:r>
            <a:r>
              <a:rPr lang="en-US" sz="2400" dirty="0" smtClean="0">
                <a:solidFill>
                  <a:srgbClr val="000066"/>
                </a:solidFill>
              </a:rPr>
              <a:t> da vi</a:t>
            </a:r>
            <a:r>
              <a:rPr lang="x-none" sz="2400" dirty="0" smtClean="0">
                <a:solidFill>
                  <a:srgbClr val="000066"/>
                </a:solidFill>
              </a:rPr>
              <a:t>š</a:t>
            </a:r>
            <a:r>
              <a:rPr lang="en-US" sz="2400" dirty="0" err="1" smtClean="0">
                <a:solidFill>
                  <a:srgbClr val="000066"/>
                </a:solidFill>
              </a:rPr>
              <a:t>ak</a:t>
            </a:r>
            <a:r>
              <a:rPr lang="en-US" sz="2400" dirty="0" smtClean="0">
                <a:solidFill>
                  <a:srgbClr val="000066"/>
                </a:solidFill>
              </a:rPr>
              <a:t> </a:t>
            </a:r>
            <a:r>
              <a:rPr lang="en-US" sz="2400" dirty="0" err="1" smtClean="0">
                <a:solidFill>
                  <a:srgbClr val="000066"/>
                </a:solidFill>
              </a:rPr>
              <a:t>bude</a:t>
            </a:r>
            <a:r>
              <a:rPr lang="en-US" sz="2400" dirty="0" smtClean="0">
                <a:solidFill>
                  <a:srgbClr val="000066"/>
                </a:solidFill>
              </a:rPr>
              <a:t> </a:t>
            </a:r>
            <a:r>
              <a:rPr lang="en-US" sz="2400" b="1" dirty="0" smtClean="0">
                <a:solidFill>
                  <a:srgbClr val="000066"/>
                </a:solidFill>
              </a:rPr>
              <a:t>126</a:t>
            </a:r>
            <a:r>
              <a:rPr lang="sr-Latn-CS" sz="2400" b="1" dirty="0" smtClean="0">
                <a:solidFill>
                  <a:srgbClr val="000066"/>
                </a:solidFill>
              </a:rPr>
              <a:t>, </a:t>
            </a:r>
            <a:r>
              <a:rPr lang="sr-Latn-CS" sz="2400" dirty="0" smtClean="0">
                <a:solidFill>
                  <a:srgbClr val="000066"/>
                </a:solidFill>
              </a:rPr>
              <a:t>a ne 128 što bi bi dalo opseg eksponenata isti kao oseg označenih brojeva</a:t>
            </a:r>
            <a:r>
              <a:rPr lang="x-none" sz="2400" smtClean="0">
                <a:solidFill>
                  <a:srgbClr val="000066"/>
                </a:solidFill>
              </a:rPr>
              <a:t>!</a:t>
            </a:r>
            <a:endParaRPr lang="sr-Latn-CS" sz="2400" dirty="0" smtClean="0">
              <a:solidFill>
                <a:srgbClr val="000066"/>
              </a:solidFill>
            </a:endParaRPr>
          </a:p>
          <a:p>
            <a:pPr marL="800100" lvl="1" indent="-342900" eaLnBrk="1" hangingPunct="1">
              <a:spcBef>
                <a:spcPct val="20000"/>
              </a:spcBef>
              <a:buClr>
                <a:schemeClr val="bg2"/>
              </a:buClr>
              <a:buSzPct val="75000"/>
              <a:buFont typeface="Arial" pitchFamily="34" charset="0"/>
              <a:buChar char="•"/>
            </a:pPr>
            <a:endParaRPr lang="sr-Latn-CS" sz="2400" dirty="0" smtClean="0">
              <a:solidFill>
                <a:srgbClr val="000066"/>
              </a:solidFill>
            </a:endParaRPr>
          </a:p>
          <a:p>
            <a:pPr marL="342900" indent="-342900" eaLnBrk="1" hangingPunct="1">
              <a:spcBef>
                <a:spcPct val="20000"/>
              </a:spcBef>
              <a:buClr>
                <a:schemeClr val="bg2"/>
              </a:buClr>
              <a:buSzPct val="75000"/>
            </a:pPr>
            <a:endParaRPr lang="sr-Latn-CS" sz="26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66</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dirty="0" smtClean="0"/>
              <a:t>P</a:t>
            </a:r>
            <a:r>
              <a:rPr lang="sr-Latn-CS" dirty="0" smtClean="0"/>
              <a:t>okretni zarez</a:t>
            </a:r>
            <a:r>
              <a:rPr lang="en-US" dirty="0" smtClean="0"/>
              <a:t>, </a:t>
            </a:r>
            <a:r>
              <a:rPr lang="sr-Latn-CS" b="1" dirty="0" smtClean="0"/>
              <a:t>IEEE 754 format</a:t>
            </a:r>
            <a:endParaRPr lang="en-US" b="1" dirty="0" smtClean="0"/>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endParaRPr lang="sr-Latn-CS" sz="2800" dirty="0" smtClean="0">
              <a:latin typeface="Arial" charset="0"/>
              <a:cs typeface="Arial" charset="0"/>
            </a:endParaRPr>
          </a:p>
        </p:txBody>
      </p:sp>
      <p:grpSp>
        <p:nvGrpSpPr>
          <p:cNvPr id="2" name="Group 15"/>
          <p:cNvGrpSpPr/>
          <p:nvPr/>
        </p:nvGrpSpPr>
        <p:grpSpPr>
          <a:xfrm>
            <a:off x="1447800" y="1600200"/>
            <a:ext cx="7315200" cy="766465"/>
            <a:chOff x="838200" y="2057400"/>
            <a:chExt cx="7315200" cy="766465"/>
          </a:xfrm>
        </p:grpSpPr>
        <p:sp>
          <p:nvSpPr>
            <p:cNvPr id="17" name="TextBox 16"/>
            <p:cNvSpPr txBox="1"/>
            <p:nvPr/>
          </p:nvSpPr>
          <p:spPr>
            <a:xfrm>
              <a:off x="838200" y="2362200"/>
              <a:ext cx="7315200" cy="461665"/>
            </a:xfrm>
            <a:prstGeom prst="rect">
              <a:avLst/>
            </a:prstGeom>
            <a:noFill/>
            <a:ln w="19050">
              <a:solidFill>
                <a:schemeClr val="tx1"/>
              </a:solidFill>
            </a:ln>
          </p:spPr>
          <p:txBody>
            <a:bodyPr wrap="square" lIns="45720" rIns="45720" rtlCol="0">
              <a:spAutoFit/>
            </a:bodyPr>
            <a:lstStyle/>
            <a:p>
              <a:r>
                <a:rPr lang="sr-Latn-CS" sz="2400" b="1" dirty="0" smtClean="0">
                  <a:solidFill>
                    <a:srgbClr val="00B050"/>
                  </a:solidFill>
                  <a:latin typeface="Courier New" pitchFamily="49" charset="0"/>
                  <a:cs typeface="Courier New" pitchFamily="49" charset="0"/>
                </a:rPr>
                <a:t>0</a:t>
              </a:r>
              <a:r>
                <a:rPr lang="sr-Latn-CS" sz="2400" b="1" dirty="0" smtClean="0">
                  <a:solidFill>
                    <a:srgbClr val="FF0000"/>
                  </a:solidFill>
                  <a:latin typeface="Courier New" pitchFamily="49" charset="0"/>
                  <a:cs typeface="Courier New" pitchFamily="49" charset="0"/>
                </a:rPr>
                <a:t>100 0100</a:t>
              </a:r>
              <a:r>
                <a:rPr lang="en-US" sz="2400" b="1" dirty="0" smtClean="0">
                  <a:solidFill>
                    <a:srgbClr val="FF0000"/>
                  </a:solidFill>
                  <a:latin typeface="Courier New" pitchFamily="49" charset="0"/>
                  <a:cs typeface="Courier New" pitchFamily="49" charset="0"/>
                </a:rPr>
                <a:t> </a:t>
              </a:r>
              <a:r>
                <a:rPr lang="sr-Latn-CS" sz="2400" b="1" dirty="0" smtClean="0">
                  <a:solidFill>
                    <a:srgbClr val="0000CC"/>
                  </a:solidFill>
                  <a:latin typeface="Courier New" pitchFamily="49" charset="0"/>
                  <a:cs typeface="Courier New" pitchFamily="49" charset="0"/>
                </a:rPr>
                <a:t>1101 0100 0000 0000 0000 0000</a:t>
              </a:r>
              <a:endParaRPr lang="en-US" sz="2400" b="1" dirty="0">
                <a:solidFill>
                  <a:srgbClr val="0000CC"/>
                </a:solidFill>
              </a:endParaRPr>
            </a:p>
          </p:txBody>
        </p:sp>
        <p:grpSp>
          <p:nvGrpSpPr>
            <p:cNvPr id="3" name="Group 40"/>
            <p:cNvGrpSpPr/>
            <p:nvPr/>
          </p:nvGrpSpPr>
          <p:grpSpPr>
            <a:xfrm>
              <a:off x="838200" y="2057400"/>
              <a:ext cx="7315200" cy="276999"/>
              <a:chOff x="838200" y="1905000"/>
              <a:chExt cx="7315200" cy="276999"/>
            </a:xfrm>
          </p:grpSpPr>
          <p:sp>
            <p:nvSpPr>
              <p:cNvPr id="22" name="TextBox 21"/>
              <p:cNvSpPr txBox="1"/>
              <p:nvPr/>
            </p:nvSpPr>
            <p:spPr>
              <a:xfrm>
                <a:off x="7848600" y="1905000"/>
                <a:ext cx="304800" cy="276999"/>
              </a:xfrm>
              <a:prstGeom prst="rect">
                <a:avLst/>
              </a:prstGeom>
              <a:noFill/>
            </p:spPr>
            <p:txBody>
              <a:bodyPr wrap="square" rtlCol="0">
                <a:spAutoFit/>
              </a:bodyPr>
              <a:lstStyle/>
              <a:p>
                <a:r>
                  <a:rPr lang="en-US" sz="1200" b="1" dirty="0" smtClean="0"/>
                  <a:t>0</a:t>
                </a:r>
                <a:endParaRPr lang="en-US" sz="1200" b="1" dirty="0"/>
              </a:p>
            </p:txBody>
          </p:sp>
          <p:sp>
            <p:nvSpPr>
              <p:cNvPr id="23" name="TextBox 22"/>
              <p:cNvSpPr txBox="1"/>
              <p:nvPr/>
            </p:nvSpPr>
            <p:spPr>
              <a:xfrm>
                <a:off x="2667000" y="1905000"/>
                <a:ext cx="457200" cy="276999"/>
              </a:xfrm>
              <a:prstGeom prst="rect">
                <a:avLst/>
              </a:prstGeom>
              <a:noFill/>
            </p:spPr>
            <p:txBody>
              <a:bodyPr wrap="square" rtlCol="0">
                <a:spAutoFit/>
              </a:bodyPr>
              <a:lstStyle/>
              <a:p>
                <a:r>
                  <a:rPr lang="en-US" sz="1200" b="1" dirty="0" smtClean="0"/>
                  <a:t>23</a:t>
                </a:r>
                <a:endParaRPr lang="en-US" sz="1200" b="1" dirty="0"/>
              </a:p>
            </p:txBody>
          </p:sp>
          <p:sp>
            <p:nvSpPr>
              <p:cNvPr id="26" name="TextBox 25"/>
              <p:cNvSpPr txBox="1"/>
              <p:nvPr/>
            </p:nvSpPr>
            <p:spPr>
              <a:xfrm>
                <a:off x="2286000" y="1905000"/>
                <a:ext cx="457200" cy="276999"/>
              </a:xfrm>
              <a:prstGeom prst="rect">
                <a:avLst/>
              </a:prstGeom>
              <a:noFill/>
            </p:spPr>
            <p:txBody>
              <a:bodyPr wrap="square" rtlCol="0">
                <a:spAutoFit/>
              </a:bodyPr>
              <a:lstStyle/>
              <a:p>
                <a:r>
                  <a:rPr lang="en-US" sz="1200" b="1" dirty="0" smtClean="0"/>
                  <a:t>24</a:t>
                </a:r>
                <a:endParaRPr lang="en-US" sz="1200" b="1" dirty="0"/>
              </a:p>
            </p:txBody>
          </p:sp>
          <p:sp>
            <p:nvSpPr>
              <p:cNvPr id="27" name="TextBox 26"/>
              <p:cNvSpPr txBox="1"/>
              <p:nvPr/>
            </p:nvSpPr>
            <p:spPr>
              <a:xfrm>
                <a:off x="838200" y="1905000"/>
                <a:ext cx="457200" cy="276999"/>
              </a:xfrm>
              <a:prstGeom prst="rect">
                <a:avLst/>
              </a:prstGeom>
              <a:noFill/>
            </p:spPr>
            <p:txBody>
              <a:bodyPr wrap="square" rtlCol="0">
                <a:spAutoFit/>
              </a:bodyPr>
              <a:lstStyle/>
              <a:p>
                <a:r>
                  <a:rPr lang="en-US" sz="1200" b="1" dirty="0" smtClean="0"/>
                  <a:t>31</a:t>
                </a:r>
                <a:endParaRPr lang="en-US" sz="1200" b="1" dirty="0"/>
              </a:p>
            </p:txBody>
          </p:sp>
        </p:grpSp>
        <p:cxnSp>
          <p:nvCxnSpPr>
            <p:cNvPr id="19" name="Straight Connector 18"/>
            <p:cNvCxnSpPr/>
            <p:nvPr/>
          </p:nvCxnSpPr>
          <p:spPr bwMode="auto">
            <a:xfrm>
              <a:off x="1099751" y="2360141"/>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667000" y="2362200"/>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2" name="Rectangle 3"/>
          <p:cNvSpPr txBox="1">
            <a:spLocks noChangeArrowheads="1"/>
          </p:cNvSpPr>
          <p:nvPr/>
        </p:nvSpPr>
        <p:spPr bwMode="auto">
          <a:xfrm>
            <a:off x="304800" y="1905000"/>
            <a:ext cx="1219200" cy="457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400" b="1" dirty="0" smtClean="0"/>
              <a:t>13,25 =</a:t>
            </a:r>
            <a:endParaRPr lang="sr-Latn-CS" sz="24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grpSp>
        <p:nvGrpSpPr>
          <p:cNvPr id="43" name="Group 42"/>
          <p:cNvGrpSpPr/>
          <p:nvPr/>
        </p:nvGrpSpPr>
        <p:grpSpPr>
          <a:xfrm>
            <a:off x="1447800" y="2895600"/>
            <a:ext cx="7315200" cy="766465"/>
            <a:chOff x="1447800" y="3810000"/>
            <a:chExt cx="7315200" cy="766465"/>
          </a:xfrm>
        </p:grpSpPr>
        <p:sp>
          <p:nvSpPr>
            <p:cNvPr id="28" name="TextBox 27"/>
            <p:cNvSpPr txBox="1"/>
            <p:nvPr/>
          </p:nvSpPr>
          <p:spPr>
            <a:xfrm>
              <a:off x="1447800" y="4114800"/>
              <a:ext cx="7315200" cy="461665"/>
            </a:xfrm>
            <a:prstGeom prst="rect">
              <a:avLst/>
            </a:prstGeom>
            <a:noFill/>
            <a:ln w="19050">
              <a:solidFill>
                <a:schemeClr val="tx1"/>
              </a:solidFill>
            </a:ln>
          </p:spPr>
          <p:txBody>
            <a:bodyPr wrap="square" lIns="45720" rIns="45720" rtlCol="0">
              <a:spAutoFit/>
            </a:bodyPr>
            <a:lstStyle/>
            <a:p>
              <a:r>
                <a:rPr lang="sr-Latn-CS" sz="2400" b="1" dirty="0" smtClean="0">
                  <a:solidFill>
                    <a:srgbClr val="00B050"/>
                  </a:solidFill>
                  <a:latin typeface="Courier New" pitchFamily="49" charset="0"/>
                  <a:cs typeface="Courier New" pitchFamily="49" charset="0"/>
                </a:rPr>
                <a:t>0</a:t>
              </a:r>
              <a:r>
                <a:rPr lang="sr-Latn-CS" sz="2400" b="1" dirty="0" smtClean="0">
                  <a:solidFill>
                    <a:srgbClr val="FF0000"/>
                  </a:solidFill>
                  <a:latin typeface="Courier New" pitchFamily="49" charset="0"/>
                  <a:cs typeface="Courier New" pitchFamily="49" charset="0"/>
                </a:rPr>
                <a:t>100 00</a:t>
              </a:r>
              <a:r>
                <a:rPr lang="en-US" sz="2400" b="1" dirty="0" smtClean="0">
                  <a:solidFill>
                    <a:srgbClr val="FF0000"/>
                  </a:solidFill>
                  <a:latin typeface="Courier New" pitchFamily="49" charset="0"/>
                  <a:cs typeface="Courier New" pitchFamily="49" charset="0"/>
                </a:rPr>
                <a:t>01 </a:t>
              </a:r>
              <a:r>
                <a:rPr lang="sr-Latn-CS" sz="2400" b="1" dirty="0" smtClean="0">
                  <a:solidFill>
                    <a:srgbClr val="FF0000"/>
                  </a:solidFill>
                  <a:latin typeface="Courier New" pitchFamily="49" charset="0"/>
                  <a:cs typeface="Courier New" pitchFamily="49" charset="0"/>
                </a:rPr>
                <a:t>0</a:t>
              </a:r>
              <a:r>
                <a:rPr lang="sr-Latn-CS" sz="2400" b="1" dirty="0" smtClean="0">
                  <a:solidFill>
                    <a:srgbClr val="0000CC"/>
                  </a:solidFill>
                  <a:latin typeface="Courier New" pitchFamily="49" charset="0"/>
                  <a:cs typeface="Courier New" pitchFamily="49" charset="0"/>
                </a:rPr>
                <a:t>101 0100 0000 0000 0000 0000</a:t>
              </a:r>
              <a:endParaRPr lang="en-US" sz="2400" b="1" dirty="0">
                <a:solidFill>
                  <a:srgbClr val="0000CC"/>
                </a:solidFill>
              </a:endParaRPr>
            </a:p>
          </p:txBody>
        </p:sp>
        <p:grpSp>
          <p:nvGrpSpPr>
            <p:cNvPr id="29" name="Group 40"/>
            <p:cNvGrpSpPr/>
            <p:nvPr/>
          </p:nvGrpSpPr>
          <p:grpSpPr>
            <a:xfrm>
              <a:off x="1447800" y="3810000"/>
              <a:ext cx="7315200" cy="276999"/>
              <a:chOff x="838200" y="1905000"/>
              <a:chExt cx="7315200" cy="276999"/>
            </a:xfrm>
          </p:grpSpPr>
          <p:sp>
            <p:nvSpPr>
              <p:cNvPr id="33" name="TextBox 32"/>
              <p:cNvSpPr txBox="1"/>
              <p:nvPr/>
            </p:nvSpPr>
            <p:spPr>
              <a:xfrm>
                <a:off x="7848600" y="1905000"/>
                <a:ext cx="304800" cy="276999"/>
              </a:xfrm>
              <a:prstGeom prst="rect">
                <a:avLst/>
              </a:prstGeom>
              <a:noFill/>
            </p:spPr>
            <p:txBody>
              <a:bodyPr wrap="square" rtlCol="0">
                <a:spAutoFit/>
              </a:bodyPr>
              <a:lstStyle/>
              <a:p>
                <a:r>
                  <a:rPr lang="en-US" sz="1200" b="1" dirty="0" smtClean="0"/>
                  <a:t>0</a:t>
                </a:r>
                <a:endParaRPr lang="en-US" sz="1200" b="1" dirty="0"/>
              </a:p>
            </p:txBody>
          </p:sp>
          <p:sp>
            <p:nvSpPr>
              <p:cNvPr id="34" name="TextBox 33"/>
              <p:cNvSpPr txBox="1"/>
              <p:nvPr/>
            </p:nvSpPr>
            <p:spPr>
              <a:xfrm>
                <a:off x="2667000" y="1905000"/>
                <a:ext cx="457200" cy="276999"/>
              </a:xfrm>
              <a:prstGeom prst="rect">
                <a:avLst/>
              </a:prstGeom>
              <a:noFill/>
            </p:spPr>
            <p:txBody>
              <a:bodyPr wrap="square" rtlCol="0">
                <a:spAutoFit/>
              </a:bodyPr>
              <a:lstStyle/>
              <a:p>
                <a:r>
                  <a:rPr lang="en-US" sz="1200" b="1" dirty="0" smtClean="0"/>
                  <a:t>23</a:t>
                </a:r>
                <a:endParaRPr lang="en-US" sz="1200" b="1" dirty="0"/>
              </a:p>
            </p:txBody>
          </p:sp>
          <p:sp>
            <p:nvSpPr>
              <p:cNvPr id="35" name="TextBox 34"/>
              <p:cNvSpPr txBox="1"/>
              <p:nvPr/>
            </p:nvSpPr>
            <p:spPr>
              <a:xfrm>
                <a:off x="2286000" y="1905000"/>
                <a:ext cx="457200" cy="276999"/>
              </a:xfrm>
              <a:prstGeom prst="rect">
                <a:avLst/>
              </a:prstGeom>
              <a:noFill/>
            </p:spPr>
            <p:txBody>
              <a:bodyPr wrap="square" rtlCol="0">
                <a:spAutoFit/>
              </a:bodyPr>
              <a:lstStyle/>
              <a:p>
                <a:r>
                  <a:rPr lang="en-US" sz="1200" b="1" dirty="0" smtClean="0"/>
                  <a:t>24</a:t>
                </a:r>
                <a:endParaRPr lang="en-US" sz="1200" b="1" dirty="0"/>
              </a:p>
            </p:txBody>
          </p:sp>
          <p:sp>
            <p:nvSpPr>
              <p:cNvPr id="36" name="TextBox 35"/>
              <p:cNvSpPr txBox="1"/>
              <p:nvPr/>
            </p:nvSpPr>
            <p:spPr>
              <a:xfrm>
                <a:off x="838200" y="1905000"/>
                <a:ext cx="457200" cy="276999"/>
              </a:xfrm>
              <a:prstGeom prst="rect">
                <a:avLst/>
              </a:prstGeom>
              <a:noFill/>
            </p:spPr>
            <p:txBody>
              <a:bodyPr wrap="square" rtlCol="0">
                <a:spAutoFit/>
              </a:bodyPr>
              <a:lstStyle/>
              <a:p>
                <a:r>
                  <a:rPr lang="en-US" sz="1200" b="1" dirty="0" smtClean="0"/>
                  <a:t>31</a:t>
                </a:r>
                <a:endParaRPr lang="en-US" sz="1200" b="1" dirty="0"/>
              </a:p>
            </p:txBody>
          </p:sp>
        </p:grpSp>
        <p:cxnSp>
          <p:nvCxnSpPr>
            <p:cNvPr id="30" name="Straight Connector 29"/>
            <p:cNvCxnSpPr/>
            <p:nvPr/>
          </p:nvCxnSpPr>
          <p:spPr bwMode="auto">
            <a:xfrm>
              <a:off x="1709351" y="4112741"/>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3505200" y="4114800"/>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7" name="TextBox 36"/>
          <p:cNvSpPr txBox="1"/>
          <p:nvPr/>
        </p:nvSpPr>
        <p:spPr>
          <a:xfrm>
            <a:off x="3276600" y="1828800"/>
            <a:ext cx="292100" cy="492443"/>
          </a:xfrm>
          <a:prstGeom prst="rect">
            <a:avLst/>
          </a:prstGeom>
          <a:noFill/>
        </p:spPr>
        <p:txBody>
          <a:bodyPr wrap="square" lIns="0" tIns="0" rIns="0" bIns="0" rtlCol="0">
            <a:spAutoFit/>
          </a:bodyPr>
          <a:lstStyle/>
          <a:p>
            <a:r>
              <a:rPr lang="en-US" sz="3200" b="1" dirty="0" smtClean="0">
                <a:solidFill>
                  <a:srgbClr val="FF0000"/>
                </a:solidFill>
                <a:sym typeface="Symbol"/>
              </a:rPr>
              <a:t></a:t>
            </a:r>
            <a:endParaRPr lang="en-US" sz="3200" b="1" dirty="0">
              <a:solidFill>
                <a:srgbClr val="FF0000"/>
              </a:solidFill>
            </a:endParaRPr>
          </a:p>
        </p:txBody>
      </p:sp>
      <p:cxnSp>
        <p:nvCxnSpPr>
          <p:cNvPr id="39" name="Straight Arrow Connector 38"/>
          <p:cNvCxnSpPr/>
          <p:nvPr/>
        </p:nvCxnSpPr>
        <p:spPr bwMode="auto">
          <a:xfrm>
            <a:off x="3276600" y="2514600"/>
            <a:ext cx="304800"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cxnSp>
        <p:nvCxnSpPr>
          <p:cNvPr id="41" name="Straight Connector 40"/>
          <p:cNvCxnSpPr/>
          <p:nvPr/>
        </p:nvCxnSpPr>
        <p:spPr bwMode="auto">
          <a:xfrm flipV="1">
            <a:off x="3276600" y="1524000"/>
            <a:ext cx="0" cy="9906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42" name="Straight Arrow Connector 41"/>
          <p:cNvCxnSpPr/>
          <p:nvPr/>
        </p:nvCxnSpPr>
        <p:spPr bwMode="auto">
          <a:xfrm>
            <a:off x="3276600" y="1524000"/>
            <a:ext cx="304800" cy="0"/>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sp>
        <p:nvSpPr>
          <p:cNvPr id="44" name="Rectangle 3"/>
          <p:cNvSpPr txBox="1">
            <a:spLocks noChangeArrowheads="1"/>
          </p:cNvSpPr>
          <p:nvPr/>
        </p:nvSpPr>
        <p:spPr bwMode="auto">
          <a:xfrm>
            <a:off x="304800" y="2514600"/>
            <a:ext cx="1600200" cy="457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400" b="1" dirty="0" smtClean="0"/>
              <a:t>IEEE 754:</a:t>
            </a:r>
            <a:endParaRPr lang="sr-Latn-CS" sz="24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45" name="Rectangle 3"/>
          <p:cNvSpPr txBox="1">
            <a:spLocks noChangeArrowheads="1"/>
          </p:cNvSpPr>
          <p:nvPr/>
        </p:nvSpPr>
        <p:spPr bwMode="auto">
          <a:xfrm>
            <a:off x="304800" y="3200400"/>
            <a:ext cx="1219200" cy="457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400" b="1" dirty="0" smtClean="0"/>
              <a:t>13,25 =</a:t>
            </a:r>
            <a:endParaRPr lang="sr-Latn-CS" sz="24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grpSp>
        <p:nvGrpSpPr>
          <p:cNvPr id="4" name="Group 3"/>
          <p:cNvGrpSpPr/>
          <p:nvPr/>
        </p:nvGrpSpPr>
        <p:grpSpPr>
          <a:xfrm>
            <a:off x="304800" y="4419600"/>
            <a:ext cx="8458200" cy="1147465"/>
            <a:chOff x="304800" y="4419600"/>
            <a:chExt cx="8458200" cy="1147465"/>
          </a:xfrm>
        </p:grpSpPr>
        <p:sp>
          <p:nvSpPr>
            <p:cNvPr id="47" name="TextBox 46"/>
            <p:cNvSpPr txBox="1"/>
            <p:nvPr/>
          </p:nvSpPr>
          <p:spPr>
            <a:xfrm>
              <a:off x="1447800" y="5105400"/>
              <a:ext cx="7315200" cy="461665"/>
            </a:xfrm>
            <a:prstGeom prst="rect">
              <a:avLst/>
            </a:prstGeom>
            <a:noFill/>
            <a:ln w="19050">
              <a:solidFill>
                <a:schemeClr val="tx1"/>
              </a:solidFill>
            </a:ln>
          </p:spPr>
          <p:txBody>
            <a:bodyPr wrap="square" lIns="45720" rIns="45720" rtlCol="0">
              <a:spAutoFit/>
            </a:bodyPr>
            <a:lstStyle/>
            <a:p>
              <a:r>
                <a:rPr lang="sr-Latn-CS" sz="2400" b="1" dirty="0" smtClean="0">
                  <a:solidFill>
                    <a:srgbClr val="00B050"/>
                  </a:solidFill>
                  <a:latin typeface="Courier New" pitchFamily="49" charset="0"/>
                  <a:cs typeface="Courier New" pitchFamily="49" charset="0"/>
                </a:rPr>
                <a:t>Z</a:t>
              </a:r>
              <a:r>
                <a:rPr lang="sr-Latn-CS" sz="2400" b="1" dirty="0" smtClean="0">
                  <a:solidFill>
                    <a:srgbClr val="FF0000"/>
                  </a:solidFill>
                  <a:latin typeface="Courier New" pitchFamily="49" charset="0"/>
                  <a:cs typeface="Courier New" pitchFamily="49" charset="0"/>
                </a:rPr>
                <a:t>   E+126           </a:t>
              </a:r>
              <a:r>
                <a:rPr lang="sr-Latn-CS" sz="2400" b="1" dirty="0" smtClean="0">
                  <a:solidFill>
                    <a:srgbClr val="0000CC"/>
                  </a:solidFill>
                  <a:latin typeface="Courier New" pitchFamily="49" charset="0"/>
                  <a:cs typeface="Courier New" pitchFamily="49" charset="0"/>
                </a:rPr>
                <a:t>mantisa_1</a:t>
              </a:r>
              <a:endParaRPr lang="en-US" sz="2000" dirty="0">
                <a:solidFill>
                  <a:srgbClr val="0000CC"/>
                </a:solidFill>
              </a:endParaRPr>
            </a:p>
          </p:txBody>
        </p:sp>
        <p:sp>
          <p:nvSpPr>
            <p:cNvPr id="51" name="TextBox 50"/>
            <p:cNvSpPr txBox="1"/>
            <p:nvPr/>
          </p:nvSpPr>
          <p:spPr>
            <a:xfrm>
              <a:off x="8458200" y="4800600"/>
              <a:ext cx="304800" cy="276999"/>
            </a:xfrm>
            <a:prstGeom prst="rect">
              <a:avLst/>
            </a:prstGeom>
            <a:noFill/>
          </p:spPr>
          <p:txBody>
            <a:bodyPr wrap="square" rtlCol="0">
              <a:spAutoFit/>
            </a:bodyPr>
            <a:lstStyle/>
            <a:p>
              <a:r>
                <a:rPr lang="en-US" sz="1200" b="1" dirty="0" smtClean="0"/>
                <a:t>0</a:t>
              </a:r>
              <a:endParaRPr lang="en-US" sz="1200" b="1" dirty="0"/>
            </a:p>
          </p:txBody>
        </p:sp>
        <p:sp>
          <p:nvSpPr>
            <p:cNvPr id="52" name="TextBox 51"/>
            <p:cNvSpPr txBox="1"/>
            <p:nvPr/>
          </p:nvSpPr>
          <p:spPr>
            <a:xfrm>
              <a:off x="3200400" y="4800601"/>
              <a:ext cx="381000" cy="276999"/>
            </a:xfrm>
            <a:prstGeom prst="rect">
              <a:avLst/>
            </a:prstGeom>
            <a:noFill/>
          </p:spPr>
          <p:txBody>
            <a:bodyPr wrap="square" rtlCol="0">
              <a:spAutoFit/>
            </a:bodyPr>
            <a:lstStyle/>
            <a:p>
              <a:r>
                <a:rPr lang="en-US" sz="1200" b="1" dirty="0" smtClean="0"/>
                <a:t>23</a:t>
              </a:r>
              <a:endParaRPr lang="en-US" sz="1200" b="1" dirty="0"/>
            </a:p>
          </p:txBody>
        </p:sp>
        <p:sp>
          <p:nvSpPr>
            <p:cNvPr id="54" name="TextBox 53"/>
            <p:cNvSpPr txBox="1"/>
            <p:nvPr/>
          </p:nvSpPr>
          <p:spPr>
            <a:xfrm>
              <a:off x="1447800" y="4800600"/>
              <a:ext cx="457200" cy="276999"/>
            </a:xfrm>
            <a:prstGeom prst="rect">
              <a:avLst/>
            </a:prstGeom>
            <a:noFill/>
          </p:spPr>
          <p:txBody>
            <a:bodyPr wrap="square" rtlCol="0">
              <a:spAutoFit/>
            </a:bodyPr>
            <a:lstStyle/>
            <a:p>
              <a:r>
                <a:rPr lang="en-US" sz="1200" b="1" dirty="0" smtClean="0"/>
                <a:t>31</a:t>
              </a:r>
              <a:endParaRPr lang="en-US" sz="1200" b="1" dirty="0"/>
            </a:p>
          </p:txBody>
        </p:sp>
        <p:cxnSp>
          <p:nvCxnSpPr>
            <p:cNvPr id="49" name="Straight Connector 48"/>
            <p:cNvCxnSpPr/>
            <p:nvPr/>
          </p:nvCxnSpPr>
          <p:spPr bwMode="auto">
            <a:xfrm>
              <a:off x="1709351" y="5103341"/>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3505200" y="5105400"/>
              <a:ext cx="0" cy="44896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6" name="Rectangle 3"/>
            <p:cNvSpPr txBox="1">
              <a:spLocks noChangeArrowheads="1"/>
            </p:cNvSpPr>
            <p:nvPr/>
          </p:nvSpPr>
          <p:spPr bwMode="auto">
            <a:xfrm>
              <a:off x="304800" y="4419600"/>
              <a:ext cx="1600200" cy="457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400" b="1" dirty="0" smtClean="0"/>
                <a:t>IEEE 754:</a:t>
              </a:r>
              <a:endParaRPr lang="sr-Latn-CS" sz="2400" b="1" baseline="30000" dirty="0" smtClean="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
          <p:nvSpPr>
            <p:cNvPr id="58" name="TextBox 57"/>
            <p:cNvSpPr txBox="1"/>
            <p:nvPr/>
          </p:nvSpPr>
          <p:spPr>
            <a:xfrm>
              <a:off x="3429000" y="4800600"/>
              <a:ext cx="381000" cy="276999"/>
            </a:xfrm>
            <a:prstGeom prst="rect">
              <a:avLst/>
            </a:prstGeom>
            <a:noFill/>
          </p:spPr>
          <p:txBody>
            <a:bodyPr wrap="square" rtlCol="0">
              <a:spAutoFit/>
            </a:bodyPr>
            <a:lstStyle/>
            <a:p>
              <a:r>
                <a:rPr lang="en-US" sz="1200" b="1" dirty="0" smtClean="0"/>
                <a:t>2</a:t>
              </a:r>
              <a:r>
                <a:rPr lang="sr-Latn-CS" sz="1200" b="1" dirty="0" smtClean="0"/>
                <a:t>2</a:t>
              </a:r>
              <a:endParaRPr lang="en-US" sz="1200" b="1" dirty="0"/>
            </a:p>
          </p:txBody>
        </p:sp>
      </p:grpSp>
      <p:sp>
        <p:nvSpPr>
          <p:cNvPr id="60" name="TextBox 59"/>
          <p:cNvSpPr txBox="1"/>
          <p:nvPr/>
        </p:nvSpPr>
        <p:spPr>
          <a:xfrm>
            <a:off x="4114800" y="5638800"/>
            <a:ext cx="3733800" cy="400110"/>
          </a:xfrm>
          <a:prstGeom prst="rect">
            <a:avLst/>
          </a:prstGeom>
          <a:noFill/>
        </p:spPr>
        <p:txBody>
          <a:bodyPr wrap="square" rtlCol="0">
            <a:spAutoFit/>
          </a:bodyPr>
          <a:lstStyle/>
          <a:p>
            <a:r>
              <a:rPr lang="sr-Latn-CS" sz="2000" b="1" dirty="0" smtClean="0">
                <a:solidFill>
                  <a:srgbClr val="0000CC"/>
                </a:solidFill>
                <a:latin typeface="Courier New" pitchFamily="49" charset="0"/>
                <a:cs typeface="Courier New" pitchFamily="49" charset="0"/>
              </a:rPr>
              <a:t>mantisa </a:t>
            </a:r>
            <a:r>
              <a:rPr lang="sr-Latn-CS" dirty="0" smtClean="0">
                <a:solidFill>
                  <a:srgbClr val="0000CC"/>
                </a:solidFill>
                <a:latin typeface="Courier New" pitchFamily="49" charset="0"/>
                <a:cs typeface="Courier New" pitchFamily="49" charset="0"/>
              </a:rPr>
              <a:t>bez prve jedinice </a:t>
            </a:r>
            <a:endParaRPr lang="en-US" dirty="0"/>
          </a:p>
        </p:txBody>
      </p:sp>
      <p:sp>
        <p:nvSpPr>
          <p:cNvPr id="46" name="Rectangle 3"/>
          <p:cNvSpPr txBox="1">
            <a:spLocks noChangeArrowheads="1"/>
          </p:cNvSpPr>
          <p:nvPr/>
        </p:nvSpPr>
        <p:spPr bwMode="auto">
          <a:xfrm>
            <a:off x="1771650" y="3647303"/>
            <a:ext cx="1581150" cy="4572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pPr>
            <a:r>
              <a:rPr lang="sr-Latn-CS" sz="2400" b="1" i="1" dirty="0">
                <a:solidFill>
                  <a:srgbClr val="FF0000"/>
                </a:solidFill>
              </a:rPr>
              <a:t>b</a:t>
            </a:r>
            <a:r>
              <a:rPr lang="sr-Latn-CS" sz="2400" b="1" dirty="0"/>
              <a:t> </a:t>
            </a:r>
            <a:r>
              <a:rPr lang="sr-Latn-CS" sz="2400" b="1" dirty="0">
                <a:solidFill>
                  <a:srgbClr val="FF0000"/>
                </a:solidFill>
              </a:rPr>
              <a:t>= </a:t>
            </a:r>
            <a:r>
              <a:rPr lang="sr-Latn-CS" sz="2400" b="1" dirty="0" smtClean="0">
                <a:solidFill>
                  <a:srgbClr val="FF0000"/>
                </a:solidFill>
              </a:rPr>
              <a:t>4+12</a:t>
            </a:r>
            <a:r>
              <a:rPr lang="en-US" sz="2400" b="1" dirty="0" smtClean="0">
                <a:solidFill>
                  <a:srgbClr val="FF0000"/>
                </a:solidFill>
              </a:rPr>
              <a:t>6</a:t>
            </a:r>
            <a:endParaRPr lang="sr-Latn-CS" sz="2400" b="1" baseline="30000" dirty="0">
              <a:solidFill>
                <a:srgbClr val="FF0000"/>
              </a:solidFill>
            </a:endParaRPr>
          </a:p>
          <a:p>
            <a:pPr marL="342900" indent="-342900" eaLnBrk="1" hangingPunct="1">
              <a:spcBef>
                <a:spcPct val="20000"/>
              </a:spcBef>
              <a:buClr>
                <a:schemeClr val="bg2"/>
              </a:buClr>
              <a:buSzPct val="75000"/>
            </a:pP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P spid="45" grpId="0"/>
      <p:bldP spid="4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3D477BED-035F-485F-92D4-BFC6CF839B7A}" type="slidenum">
              <a:rPr lang="en-US" smtClean="0">
                <a:cs typeface="Arial" pitchFamily="34" charset="0"/>
              </a:rPr>
              <a:pPr/>
              <a:t>67</a:t>
            </a:fld>
            <a:endParaRPr lang="en-US" smtClean="0">
              <a:cs typeface="Arial" pitchFamily="34" charset="0"/>
            </a:endParaRPr>
          </a:p>
        </p:txBody>
      </p:sp>
      <p:sp>
        <p:nvSpPr>
          <p:cNvPr id="57347"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dirty="0" smtClean="0"/>
              <a:t>P</a:t>
            </a:r>
            <a:r>
              <a:rPr lang="sr-Latn-CS" dirty="0" smtClean="0"/>
              <a:t>okretni zarez</a:t>
            </a:r>
            <a:r>
              <a:rPr lang="en-US" dirty="0" smtClean="0"/>
              <a:t>, </a:t>
            </a:r>
            <a:r>
              <a:rPr lang="sr-Latn-CS" b="1" dirty="0" smtClean="0"/>
              <a:t>IEEE 754 format</a:t>
            </a:r>
            <a:endParaRPr lang="en-US" b="1" dirty="0" smtClean="0"/>
          </a:p>
        </p:txBody>
      </p:sp>
      <p:sp>
        <p:nvSpPr>
          <p:cNvPr id="20" name="Rectangle 3"/>
          <p:cNvSpPr txBox="1">
            <a:spLocks noChangeArrowheads="1"/>
          </p:cNvSpPr>
          <p:nvPr/>
        </p:nvSpPr>
        <p:spPr>
          <a:xfrm>
            <a:off x="152400" y="1447800"/>
            <a:ext cx="8991600" cy="4724400"/>
          </a:xfrm>
          <a:prstGeom prst="rect">
            <a:avLst/>
          </a:prstGeom>
        </p:spPr>
        <p:txBody>
          <a:bodyPr/>
          <a:lstStyle/>
          <a:p>
            <a:pPr marL="342900" indent="-342900" eaLnBrk="1" hangingPunct="1">
              <a:spcBef>
                <a:spcPct val="20000"/>
              </a:spcBef>
              <a:buClr>
                <a:schemeClr val="bg2"/>
              </a:buClr>
              <a:buSzPct val="75000"/>
              <a:defRPr/>
            </a:pPr>
            <a:endParaRPr lang="sr-Latn-CS" sz="2800" dirty="0" smtClean="0">
              <a:latin typeface="Arial" charset="0"/>
              <a:cs typeface="Arial" charset="0"/>
            </a:endParaRPr>
          </a:p>
        </p:txBody>
      </p:sp>
      <p:sp>
        <p:nvSpPr>
          <p:cNvPr id="40" name="Rectangle 3"/>
          <p:cNvSpPr txBox="1">
            <a:spLocks noChangeArrowheads="1"/>
          </p:cNvSpPr>
          <p:nvPr/>
        </p:nvSpPr>
        <p:spPr bwMode="auto">
          <a:xfrm>
            <a:off x="152400" y="1295400"/>
            <a:ext cx="8991600" cy="5105400"/>
          </a:xfrm>
          <a:prstGeom prst="rect">
            <a:avLst/>
          </a:prstGeom>
          <a:noFill/>
          <a:ln w="9525">
            <a:noFill/>
            <a:miter lim="800000"/>
            <a:headEnd/>
            <a:tailEnd/>
          </a:ln>
        </p:spPr>
        <p:txBody>
          <a:bodyPr/>
          <a:lstStyle/>
          <a:p>
            <a:pPr marL="342900" indent="-342900" eaLnBrk="1" hangingPunct="1">
              <a:spcBef>
                <a:spcPct val="20000"/>
              </a:spcBef>
              <a:buClr>
                <a:schemeClr val="bg2"/>
              </a:buClr>
              <a:buSzPct val="75000"/>
              <a:buFont typeface="Arial" pitchFamily="34" charset="0"/>
              <a:buChar char="•"/>
            </a:pPr>
            <a:r>
              <a:rPr lang="sr-Latn-CS" sz="2800" dirty="0" smtClean="0"/>
              <a:t>32-bitni: </a:t>
            </a:r>
            <a:r>
              <a:rPr lang="sr-Latn-CS" sz="2800" dirty="0" smtClean="0">
                <a:solidFill>
                  <a:srgbClr val="00B050"/>
                </a:solidFill>
              </a:rPr>
              <a:t>1</a:t>
            </a:r>
            <a:r>
              <a:rPr lang="sr-Latn-CS" sz="2800" dirty="0" smtClean="0"/>
              <a:t>-</a:t>
            </a:r>
            <a:r>
              <a:rPr lang="sr-Latn-CS" sz="2800" dirty="0" smtClean="0">
                <a:solidFill>
                  <a:srgbClr val="FF0000"/>
                </a:solidFill>
              </a:rPr>
              <a:t>8</a:t>
            </a:r>
            <a:r>
              <a:rPr lang="sr-Latn-CS" sz="2800" dirty="0" smtClean="0"/>
              <a:t>-</a:t>
            </a:r>
            <a:r>
              <a:rPr lang="sr-Latn-CS" sz="2800" dirty="0" smtClean="0">
                <a:solidFill>
                  <a:srgbClr val="0000CC"/>
                </a:solidFill>
              </a:rPr>
              <a:t>23</a:t>
            </a:r>
            <a:r>
              <a:rPr lang="sr-Latn-CS" sz="2800" dirty="0" smtClean="0"/>
              <a:t> bita za </a:t>
            </a:r>
            <a:r>
              <a:rPr lang="sr-Latn-CS" sz="2800" dirty="0" smtClean="0">
                <a:solidFill>
                  <a:srgbClr val="00B050"/>
                </a:solidFill>
              </a:rPr>
              <a:t>znak</a:t>
            </a:r>
            <a:r>
              <a:rPr lang="sr-Latn-CS" sz="2800" dirty="0" smtClean="0"/>
              <a:t>, </a:t>
            </a:r>
            <a:r>
              <a:rPr lang="sr-Latn-CS" sz="2800" b="1" i="1" dirty="0" smtClean="0">
                <a:solidFill>
                  <a:srgbClr val="FF0000"/>
                </a:solidFill>
              </a:rPr>
              <a:t>b</a:t>
            </a:r>
            <a:r>
              <a:rPr lang="sr-Latn-CS" sz="2800" dirty="0" smtClean="0"/>
              <a:t> i </a:t>
            </a:r>
            <a:r>
              <a:rPr lang="sr-Latn-CS" sz="2800" dirty="0" smtClean="0">
                <a:solidFill>
                  <a:srgbClr val="0000CC"/>
                </a:solidFill>
              </a:rPr>
              <a:t>mantisu bez prve 1</a:t>
            </a:r>
          </a:p>
          <a:p>
            <a:pPr marL="800100" lvl="1" indent="-342900" eaLnBrk="1" hangingPunct="1">
              <a:spcBef>
                <a:spcPct val="20000"/>
              </a:spcBef>
              <a:buClr>
                <a:schemeClr val="bg2"/>
              </a:buClr>
              <a:buSzPct val="75000"/>
              <a:buFont typeface="Arial" pitchFamily="34" charset="0"/>
              <a:buChar char="•"/>
            </a:pPr>
            <a:r>
              <a:rPr lang="sr-Latn-CS" sz="2600" b="1" i="1" dirty="0" smtClean="0"/>
              <a:t>float</a:t>
            </a:r>
            <a:r>
              <a:rPr lang="sr-Latn-CS" sz="2600" dirty="0" smtClean="0"/>
              <a:t> (u C-jeziku) - </a:t>
            </a:r>
            <a:r>
              <a:rPr lang="sr-Latn-CS" sz="2600" i="1" dirty="0" smtClean="0"/>
              <a:t>single precision</a:t>
            </a:r>
          </a:p>
          <a:p>
            <a:pPr marL="800100" lvl="1" indent="-342900" eaLnBrk="1" hangingPunct="1">
              <a:spcBef>
                <a:spcPct val="20000"/>
              </a:spcBef>
              <a:buClr>
                <a:schemeClr val="bg2"/>
              </a:buClr>
              <a:buSzPct val="75000"/>
              <a:buFont typeface="Arial" pitchFamily="34" charset="0"/>
              <a:buChar char="•"/>
            </a:pPr>
            <a:r>
              <a:rPr lang="sr-Latn-CS" sz="2600" dirty="0" smtClean="0"/>
              <a:t>Najmanji broj </a:t>
            </a:r>
            <a:r>
              <a:rPr lang="sr-Latn-CS" sz="2600" dirty="0" smtClean="0">
                <a:sym typeface="Symbol"/>
              </a:rPr>
              <a:t>1,210</a:t>
            </a:r>
            <a:r>
              <a:rPr lang="sr-Latn-CS" sz="2600" baseline="30000" dirty="0" smtClean="0">
                <a:sym typeface="Symbol"/>
              </a:rPr>
              <a:t>–38</a:t>
            </a:r>
            <a:r>
              <a:rPr lang="sr-Latn-CS" sz="2600" dirty="0" smtClean="0">
                <a:sym typeface="Symbol"/>
              </a:rPr>
              <a:t>, najveći 3,410</a:t>
            </a:r>
            <a:r>
              <a:rPr lang="sr-Latn-CS" sz="2600" baseline="30000" dirty="0" smtClean="0">
                <a:sym typeface="Symbol"/>
              </a:rPr>
              <a:t>+38</a:t>
            </a:r>
            <a:endParaRPr lang="sr-Latn-CS" sz="2600" dirty="0" smtClean="0"/>
          </a:p>
          <a:p>
            <a:pPr marL="800100" lvl="1" indent="-342900" eaLnBrk="1" hangingPunct="1">
              <a:spcBef>
                <a:spcPct val="20000"/>
              </a:spcBef>
              <a:buClr>
                <a:schemeClr val="bg2"/>
              </a:buClr>
              <a:buSzPct val="75000"/>
              <a:buFont typeface="Arial" pitchFamily="34" charset="0"/>
              <a:buChar char="•"/>
            </a:pPr>
            <a:r>
              <a:rPr lang="sr-Latn-CS" sz="2600" dirty="0" smtClean="0"/>
              <a:t>Oko 6-7 značajnih cifara u decimalnom sistemu</a:t>
            </a:r>
          </a:p>
          <a:p>
            <a:pPr marL="342900" indent="-342900" eaLnBrk="1" hangingPunct="1">
              <a:spcBef>
                <a:spcPct val="20000"/>
              </a:spcBef>
              <a:buClr>
                <a:schemeClr val="bg2"/>
              </a:buClr>
              <a:buSzPct val="75000"/>
              <a:buFont typeface="Arial" pitchFamily="34" charset="0"/>
              <a:buChar char="•"/>
            </a:pPr>
            <a:r>
              <a:rPr lang="sr-Latn-CS" sz="2800" dirty="0" smtClean="0"/>
              <a:t>64-bitni: </a:t>
            </a:r>
            <a:r>
              <a:rPr lang="sr-Latn-CS" sz="2800" dirty="0" smtClean="0">
                <a:solidFill>
                  <a:srgbClr val="00B050"/>
                </a:solidFill>
              </a:rPr>
              <a:t>1</a:t>
            </a:r>
            <a:r>
              <a:rPr lang="sr-Latn-CS" sz="2800" dirty="0" smtClean="0"/>
              <a:t>-</a:t>
            </a:r>
            <a:r>
              <a:rPr lang="sr-Latn-CS" sz="2800" dirty="0" smtClean="0">
                <a:solidFill>
                  <a:srgbClr val="FF0000"/>
                </a:solidFill>
              </a:rPr>
              <a:t>11</a:t>
            </a:r>
            <a:r>
              <a:rPr lang="sr-Latn-CS" sz="2800" dirty="0" smtClean="0"/>
              <a:t>-</a:t>
            </a:r>
            <a:r>
              <a:rPr lang="sr-Latn-CS" sz="2800" dirty="0" smtClean="0">
                <a:solidFill>
                  <a:srgbClr val="0000CC"/>
                </a:solidFill>
              </a:rPr>
              <a:t>52</a:t>
            </a:r>
            <a:r>
              <a:rPr lang="sr-Latn-CS" sz="2800" dirty="0" smtClean="0"/>
              <a:t> bita</a:t>
            </a:r>
          </a:p>
          <a:p>
            <a:pPr marL="800100" lvl="1" indent="-342900" eaLnBrk="1" hangingPunct="1">
              <a:spcBef>
                <a:spcPct val="20000"/>
              </a:spcBef>
              <a:buClr>
                <a:schemeClr val="bg2"/>
              </a:buClr>
              <a:buSzPct val="75000"/>
              <a:buFont typeface="Arial" pitchFamily="34" charset="0"/>
              <a:buChar char="•"/>
            </a:pPr>
            <a:r>
              <a:rPr lang="sr-Latn-CS" sz="2600" b="1" i="1" dirty="0" smtClean="0"/>
              <a:t>double</a:t>
            </a:r>
            <a:r>
              <a:rPr lang="sr-Latn-CS" sz="2600" dirty="0" smtClean="0"/>
              <a:t> (u C-jeziku) - </a:t>
            </a:r>
            <a:r>
              <a:rPr lang="sr-Latn-CS" sz="2600" i="1" dirty="0" smtClean="0"/>
              <a:t>double precision</a:t>
            </a:r>
          </a:p>
          <a:p>
            <a:pPr marL="800100" lvl="1" indent="-342900" eaLnBrk="1" hangingPunct="1">
              <a:spcBef>
                <a:spcPct val="20000"/>
              </a:spcBef>
              <a:buClr>
                <a:schemeClr val="bg2"/>
              </a:buClr>
              <a:buSzPct val="75000"/>
              <a:buFont typeface="Arial" pitchFamily="34" charset="0"/>
              <a:buChar char="•"/>
            </a:pPr>
            <a:r>
              <a:rPr lang="sr-Latn-CS" sz="2600" dirty="0" smtClean="0"/>
              <a:t>Najmanji broj </a:t>
            </a:r>
            <a:r>
              <a:rPr lang="sr-Latn-CS" sz="2600" dirty="0" smtClean="0">
                <a:sym typeface="Symbol"/>
              </a:rPr>
              <a:t>1,810</a:t>
            </a:r>
            <a:r>
              <a:rPr lang="sr-Latn-CS" sz="2600" baseline="30000" dirty="0" smtClean="0">
                <a:sym typeface="Symbol"/>
              </a:rPr>
              <a:t>–308</a:t>
            </a:r>
            <a:r>
              <a:rPr lang="sr-Latn-CS" sz="2600" dirty="0" smtClean="0">
                <a:sym typeface="Symbol"/>
              </a:rPr>
              <a:t>, najveći 2,210</a:t>
            </a:r>
            <a:r>
              <a:rPr lang="sr-Latn-CS" sz="2600" baseline="30000" dirty="0" smtClean="0">
                <a:sym typeface="Symbol"/>
              </a:rPr>
              <a:t>+308</a:t>
            </a:r>
            <a:endParaRPr lang="sr-Latn-CS" sz="2600" dirty="0" smtClean="0"/>
          </a:p>
          <a:p>
            <a:pPr marL="800100" lvl="1" indent="-342900" eaLnBrk="1" hangingPunct="1">
              <a:spcBef>
                <a:spcPct val="20000"/>
              </a:spcBef>
              <a:buClr>
                <a:schemeClr val="bg2"/>
              </a:buClr>
              <a:buSzPct val="75000"/>
              <a:buFont typeface="Arial" pitchFamily="34" charset="0"/>
              <a:buChar char="•"/>
            </a:pPr>
            <a:r>
              <a:rPr lang="sr-Latn-CS" sz="2600" dirty="0" smtClean="0"/>
              <a:t>Oko 12-15 značajnih cifara u decimalnom sistemu</a:t>
            </a:r>
          </a:p>
          <a:p>
            <a:pPr marL="342900" indent="-342900" eaLnBrk="1" hangingPunct="1">
              <a:spcBef>
                <a:spcPct val="20000"/>
              </a:spcBef>
              <a:buClr>
                <a:schemeClr val="bg2"/>
              </a:buClr>
              <a:buSzPct val="75000"/>
              <a:buFont typeface="Arial" pitchFamily="34" charset="0"/>
              <a:buChar char="•"/>
            </a:pPr>
            <a:r>
              <a:rPr lang="sr-Latn-CS" sz="2800" dirty="0" smtClean="0"/>
              <a:t>Specijalni slučajevi: </a:t>
            </a:r>
            <a:r>
              <a:rPr lang="sr-Latn-CS" sz="2800" b="1" dirty="0" smtClean="0">
                <a:sym typeface="Symbol"/>
              </a:rPr>
              <a:t>0</a:t>
            </a:r>
            <a:r>
              <a:rPr lang="sr-Latn-CS" sz="2800" dirty="0" smtClean="0">
                <a:sym typeface="Symbol"/>
              </a:rPr>
              <a:t> : </a:t>
            </a:r>
            <a:r>
              <a:rPr lang="sr-Latn-CS" sz="2800" dirty="0" smtClean="0">
                <a:solidFill>
                  <a:srgbClr val="0000CC"/>
                </a:solidFill>
                <a:sym typeface="Symbol"/>
              </a:rPr>
              <a:t>mantisa_1</a:t>
            </a:r>
            <a:r>
              <a:rPr lang="sr-Latn-CS" sz="2800" dirty="0" smtClean="0">
                <a:sym typeface="Symbol"/>
              </a:rPr>
              <a:t> = 0; </a:t>
            </a:r>
            <a:r>
              <a:rPr lang="sr-Latn-CS" sz="2800" b="1" i="1" dirty="0" smtClean="0">
                <a:solidFill>
                  <a:srgbClr val="FF0000"/>
                </a:solidFill>
                <a:sym typeface="Symbol"/>
              </a:rPr>
              <a:t>b</a:t>
            </a:r>
            <a:r>
              <a:rPr lang="sr-Latn-CS" sz="2800" dirty="0" smtClean="0">
                <a:sym typeface="Symbol"/>
              </a:rPr>
              <a:t> = 0;</a:t>
            </a:r>
            <a:endParaRPr lang="sr-Latn-CS" sz="2800" dirty="0" smtClean="0"/>
          </a:p>
          <a:p>
            <a:pPr marL="342900" indent="-342900" eaLnBrk="1" hangingPunct="1">
              <a:spcBef>
                <a:spcPct val="20000"/>
              </a:spcBef>
              <a:buClr>
                <a:schemeClr val="bg2"/>
              </a:buClr>
              <a:buSzPct val="75000"/>
            </a:pPr>
            <a:r>
              <a:rPr lang="sr-Latn-CS" sz="2800" b="1" dirty="0" smtClean="0">
                <a:sym typeface="Symbol"/>
              </a:rPr>
              <a:t>		</a:t>
            </a:r>
            <a:r>
              <a:rPr lang="sr-Latn-CS" sz="2800" i="1" dirty="0" smtClean="0">
                <a:sym typeface="Symbol"/>
              </a:rPr>
              <a:t>NaN;</a:t>
            </a:r>
            <a:r>
              <a:rPr lang="sr-Latn-CS" sz="2800" b="1" dirty="0" smtClean="0">
                <a:sym typeface="Symbol"/>
              </a:rPr>
              <a:t>		        </a:t>
            </a:r>
            <a:r>
              <a:rPr lang="sr-Latn-CS" sz="2800" dirty="0" smtClean="0">
                <a:sym typeface="Symbol"/>
              </a:rPr>
              <a:t> : </a:t>
            </a:r>
            <a:r>
              <a:rPr lang="sr-Latn-CS" sz="2800" dirty="0" smtClean="0">
                <a:solidFill>
                  <a:srgbClr val="0000CC"/>
                </a:solidFill>
                <a:sym typeface="Symbol"/>
              </a:rPr>
              <a:t>mantisa_1</a:t>
            </a:r>
            <a:r>
              <a:rPr lang="sr-Latn-CS" sz="2800" dirty="0" smtClean="0">
                <a:sym typeface="Symbol"/>
              </a:rPr>
              <a:t> = 0; </a:t>
            </a:r>
            <a:r>
              <a:rPr lang="sr-Latn-CS" sz="2800" b="1" i="1" dirty="0" smtClean="0">
                <a:solidFill>
                  <a:srgbClr val="FF0000"/>
                </a:solidFill>
                <a:sym typeface="Symbol"/>
              </a:rPr>
              <a:t>b</a:t>
            </a:r>
            <a:r>
              <a:rPr lang="sr-Latn-CS" sz="2800" dirty="0" smtClean="0">
                <a:sym typeface="Symbol"/>
              </a:rPr>
              <a:t> = 111...1</a:t>
            </a:r>
            <a:r>
              <a:rPr lang="sr-Latn-CS" sz="2800" baseline="-25000" dirty="0" smtClean="0">
                <a:sym typeface="Symbol"/>
              </a:rPr>
              <a:t>2</a:t>
            </a:r>
            <a:endParaRPr lang="sr-Latn-CS" sz="2800" dirty="0" smtClean="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b="1" dirty="0"/>
          </a:p>
          <a:p>
            <a:pPr marL="342900" indent="-342900" eaLnBrk="1" hangingPunct="1">
              <a:spcBef>
                <a:spcPct val="20000"/>
              </a:spcBef>
              <a:buClr>
                <a:schemeClr val="bg2"/>
              </a:buClr>
              <a:buSzPct val="75000"/>
            </a:pPr>
            <a:endParaRPr lang="sr-Latn-CS" sz="2800" dirty="0"/>
          </a:p>
          <a:p>
            <a:pPr marL="342900" indent="-342900" eaLnBrk="1" hangingPunct="1">
              <a:spcBef>
                <a:spcPct val="20000"/>
              </a:spcBef>
              <a:buClr>
                <a:schemeClr val="bg2"/>
              </a:buClr>
              <a:buSzPct val="75000"/>
            </a:pPr>
            <a:r>
              <a:rPr lang="sr-Latn-CS" sz="2800" dirty="0"/>
              <a:t>		</a:t>
            </a:r>
          </a:p>
          <a:p>
            <a:pPr marL="342900" indent="-342900" eaLnBrk="1" hangingPunct="1">
              <a:spcBef>
                <a:spcPct val="20000"/>
              </a:spcBef>
              <a:buClr>
                <a:schemeClr val="bg2"/>
              </a:buClr>
              <a:buSzPct val="75000"/>
            </a:pPr>
            <a:endParaRPr lang="sr-Latn-C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D441CB-8D0B-48B0-98FF-16C67AC4B209}" type="slidenum">
              <a:rPr lang="en-US" smtClean="0"/>
              <a:pPr>
                <a:defRPr/>
              </a:pPr>
              <a:t>68</a:t>
            </a:fld>
            <a:endParaRPr lang="en-US"/>
          </a:p>
        </p:txBody>
      </p:sp>
      <p:pic>
        <p:nvPicPr>
          <p:cNvPr id="71682" name="Picture 2"/>
          <p:cNvPicPr>
            <a:picLocks noChangeAspect="1" noChangeArrowheads="1"/>
          </p:cNvPicPr>
          <p:nvPr/>
        </p:nvPicPr>
        <p:blipFill>
          <a:blip r:embed="rId3" cstate="print"/>
          <a:srcRect/>
          <a:stretch>
            <a:fillRect/>
          </a:stretch>
        </p:blipFill>
        <p:spPr bwMode="auto">
          <a:xfrm>
            <a:off x="-9106" y="609600"/>
            <a:ext cx="9153106"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p:cNvSpPr>
            <a:spLocks noGrp="1"/>
          </p:cNvSpPr>
          <p:nvPr>
            <p:ph type="sldNum" sz="quarter" idx="11"/>
          </p:nvPr>
        </p:nvSpPr>
        <p:spPr>
          <a:noFill/>
        </p:spPr>
        <p:txBody>
          <a:bodyPr/>
          <a:lstStyle/>
          <a:p>
            <a:fld id="{48640A9D-FC38-4D2D-AE51-C5E8E6434690}" type="slidenum">
              <a:rPr lang="en-US" smtClean="0">
                <a:cs typeface="Arial" pitchFamily="34" charset="0"/>
              </a:rPr>
              <a:pPr/>
              <a:t>69</a:t>
            </a:fld>
            <a:endParaRPr lang="en-US" smtClean="0">
              <a:cs typeface="Arial" pitchFamily="34" charset="0"/>
            </a:endParaRPr>
          </a:p>
        </p:txBody>
      </p:sp>
      <p:sp>
        <p:nvSpPr>
          <p:cNvPr id="60419" name="Rectangle 2"/>
          <p:cNvSpPr>
            <a:spLocks noGrp="1" noChangeArrowheads="1"/>
          </p:cNvSpPr>
          <p:nvPr>
            <p:ph type="title" idx="4294967295"/>
          </p:nvPr>
        </p:nvSpPr>
        <p:spPr>
          <a:xfrm>
            <a:off x="304800" y="381000"/>
            <a:ext cx="8839200" cy="762000"/>
          </a:xfrm>
        </p:spPr>
        <p:txBody>
          <a:bodyPr lIns="46038" tIns="46038" rIns="46038" bIns="46038"/>
          <a:lstStyle/>
          <a:p>
            <a:pPr eaLnBrk="1" hangingPunct="1"/>
            <a:r>
              <a:rPr lang="en-US" sz="4000" smtClean="0"/>
              <a:t>Pokretni zarez </a:t>
            </a:r>
            <a:r>
              <a:rPr lang="sr-Latn-CS" sz="4000" b="1" smtClean="0"/>
              <a:t>ne rešava sve</a:t>
            </a:r>
            <a:r>
              <a:rPr lang="en-US" sz="4000" smtClean="0"/>
              <a:t>!</a:t>
            </a:r>
          </a:p>
        </p:txBody>
      </p:sp>
      <p:sp>
        <p:nvSpPr>
          <p:cNvPr id="60420" name="Text Box 3"/>
          <p:cNvSpPr txBox="1">
            <a:spLocks noChangeArrowheads="1"/>
          </p:cNvSpPr>
          <p:nvPr/>
        </p:nvSpPr>
        <p:spPr bwMode="auto">
          <a:xfrm>
            <a:off x="669925" y="1203325"/>
            <a:ext cx="6933629" cy="830997"/>
          </a:xfrm>
          <a:prstGeom prst="rect">
            <a:avLst/>
          </a:prstGeom>
          <a:noFill/>
          <a:ln w="9525">
            <a:noFill/>
            <a:miter lim="800000"/>
            <a:headEnd/>
            <a:tailEnd/>
          </a:ln>
        </p:spPr>
        <p:txBody>
          <a:bodyPr wrap="none">
            <a:spAutoFit/>
          </a:bodyPr>
          <a:lstStyle/>
          <a:p>
            <a:pPr eaLnBrk="1" hangingPunct="1">
              <a:tabLst>
                <a:tab pos="1366838" algn="l"/>
                <a:tab pos="1822450" algn="l"/>
                <a:tab pos="4748213" algn="l"/>
              </a:tabLst>
            </a:pPr>
            <a:r>
              <a:rPr lang="sr-Latn-CS" sz="2400" dirty="0"/>
              <a:t>Primer</a:t>
            </a:r>
            <a:r>
              <a:rPr lang="en-US" sz="2400" dirty="0"/>
              <a:t>:		x = </a:t>
            </a:r>
            <a:r>
              <a:rPr lang="en-US" sz="2400" dirty="0" smtClean="0"/>
              <a:t>10</a:t>
            </a:r>
            <a:r>
              <a:rPr lang="x-none" sz="2400" dirty="0" smtClean="0"/>
              <a:t>,</a:t>
            </a:r>
            <a:r>
              <a:rPr lang="en-US" sz="2400" dirty="0" smtClean="0"/>
              <a:t>0</a:t>
            </a:r>
            <a:r>
              <a:rPr lang="en-US" sz="2400" dirty="0"/>
              <a:t>	(0x41200000)</a:t>
            </a:r>
          </a:p>
          <a:p>
            <a:pPr eaLnBrk="1" hangingPunct="1">
              <a:tabLst>
                <a:tab pos="1366838" algn="l"/>
                <a:tab pos="1822450" algn="l"/>
                <a:tab pos="4748213" algn="l"/>
              </a:tabLst>
            </a:pPr>
            <a:r>
              <a:rPr lang="en-US" sz="2400" dirty="0"/>
              <a:t>	+	y =   </a:t>
            </a:r>
            <a:r>
              <a:rPr lang="en-US" sz="2400" dirty="0" smtClean="0"/>
              <a:t>0</a:t>
            </a:r>
            <a:r>
              <a:rPr lang="x-none" sz="2400" dirty="0" smtClean="0"/>
              <a:t>,</a:t>
            </a:r>
            <a:r>
              <a:rPr lang="en-US" sz="2400" dirty="0" smtClean="0"/>
              <a:t>000000240</a:t>
            </a:r>
            <a:r>
              <a:rPr lang="en-US" sz="2400" dirty="0"/>
              <a:t>	(0x3480D959)</a:t>
            </a:r>
          </a:p>
        </p:txBody>
      </p:sp>
      <p:sp>
        <p:nvSpPr>
          <p:cNvPr id="60421" name="Text Box 4"/>
          <p:cNvSpPr txBox="1">
            <a:spLocks noChangeArrowheads="1"/>
          </p:cNvSpPr>
          <p:nvPr/>
        </p:nvSpPr>
        <p:spPr bwMode="auto">
          <a:xfrm>
            <a:off x="2484438" y="2308225"/>
            <a:ext cx="2659062" cy="461963"/>
          </a:xfrm>
          <a:prstGeom prst="rect">
            <a:avLst/>
          </a:prstGeom>
          <a:noFill/>
          <a:ln w="9525">
            <a:noFill/>
            <a:miter lim="800000"/>
            <a:headEnd/>
            <a:tailEnd/>
          </a:ln>
        </p:spPr>
        <p:txBody>
          <a:bodyPr wrap="none">
            <a:spAutoFit/>
          </a:bodyPr>
          <a:lstStyle/>
          <a:p>
            <a:pPr eaLnBrk="1" hangingPunct="1"/>
            <a:r>
              <a:rPr lang="en-US" sz="2400" dirty="0"/>
              <a:t>z = </a:t>
            </a:r>
            <a:r>
              <a:rPr lang="en-US" sz="2400" dirty="0" smtClean="0"/>
              <a:t>10</a:t>
            </a:r>
            <a:r>
              <a:rPr lang="x-none" sz="2400" dirty="0" smtClean="0"/>
              <a:t>,</a:t>
            </a:r>
            <a:r>
              <a:rPr lang="en-US" sz="2400" dirty="0" smtClean="0"/>
              <a:t>000000240</a:t>
            </a:r>
            <a:endParaRPr lang="en-US" sz="2400" dirty="0"/>
          </a:p>
        </p:txBody>
      </p:sp>
      <p:sp>
        <p:nvSpPr>
          <p:cNvPr id="60422" name="Text Box 5"/>
          <p:cNvSpPr txBox="1">
            <a:spLocks noChangeArrowheads="1"/>
          </p:cNvSpPr>
          <p:nvPr/>
        </p:nvSpPr>
        <p:spPr bwMode="auto">
          <a:xfrm>
            <a:off x="5867400" y="2144713"/>
            <a:ext cx="1677988" cy="701675"/>
          </a:xfrm>
          <a:prstGeom prst="rect">
            <a:avLst/>
          </a:prstGeom>
          <a:noFill/>
          <a:ln w="9525">
            <a:noFill/>
            <a:miter lim="800000"/>
            <a:headEnd/>
            <a:tailEnd/>
          </a:ln>
        </p:spPr>
        <p:txBody>
          <a:bodyPr wrap="none">
            <a:spAutoFit/>
          </a:bodyPr>
          <a:lstStyle/>
          <a:p>
            <a:pPr eaLnBrk="1" hangingPunct="1"/>
            <a:r>
              <a:rPr lang="sr-Latn-CS" sz="4000">
                <a:latin typeface="Times New Roman" pitchFamily="18" charset="0"/>
              </a:rPr>
              <a:t>Tačno</a:t>
            </a:r>
            <a:r>
              <a:rPr lang="en-US" sz="4000">
                <a:latin typeface="Times New Roman" pitchFamily="18" charset="0"/>
              </a:rPr>
              <a:t>?</a:t>
            </a:r>
          </a:p>
        </p:txBody>
      </p:sp>
      <p:sp>
        <p:nvSpPr>
          <p:cNvPr id="470022" name="Text Box 6"/>
          <p:cNvSpPr txBox="1">
            <a:spLocks noChangeArrowheads="1"/>
          </p:cNvSpPr>
          <p:nvPr/>
        </p:nvSpPr>
        <p:spPr bwMode="auto">
          <a:xfrm>
            <a:off x="5715000" y="2133600"/>
            <a:ext cx="2778125" cy="701675"/>
          </a:xfrm>
          <a:prstGeom prst="rect">
            <a:avLst/>
          </a:prstGeom>
          <a:solidFill>
            <a:schemeClr val="bg1"/>
          </a:solidFill>
          <a:ln w="9525">
            <a:noFill/>
            <a:miter lim="800000"/>
            <a:headEnd/>
            <a:tailEnd/>
          </a:ln>
        </p:spPr>
        <p:txBody>
          <a:bodyPr wrap="none">
            <a:spAutoFit/>
          </a:bodyPr>
          <a:lstStyle/>
          <a:p>
            <a:pPr eaLnBrk="1" hangingPunct="1"/>
            <a:r>
              <a:rPr lang="sr-Latn-CS" sz="4000">
                <a:latin typeface="Times New Roman" pitchFamily="18" charset="0"/>
              </a:rPr>
              <a:t>NETAČNO</a:t>
            </a:r>
            <a:r>
              <a:rPr lang="en-US" sz="4000">
                <a:latin typeface="Times New Roman" pitchFamily="18" charset="0"/>
              </a:rPr>
              <a:t>!</a:t>
            </a:r>
          </a:p>
        </p:txBody>
      </p:sp>
      <p:grpSp>
        <p:nvGrpSpPr>
          <p:cNvPr id="2" name="Group 7"/>
          <p:cNvGrpSpPr>
            <a:grpSpLocks/>
          </p:cNvGrpSpPr>
          <p:nvPr/>
        </p:nvGrpSpPr>
        <p:grpSpPr bwMode="auto">
          <a:xfrm>
            <a:off x="1701800" y="3082925"/>
            <a:ext cx="5761038" cy="846138"/>
            <a:chOff x="1216" y="1942"/>
            <a:chExt cx="3629" cy="533"/>
          </a:xfrm>
        </p:grpSpPr>
        <p:sp>
          <p:nvSpPr>
            <p:cNvPr id="60430" name="Rectangle 8"/>
            <p:cNvSpPr>
              <a:spLocks noChangeArrowheads="1"/>
            </p:cNvSpPr>
            <p:nvPr/>
          </p:nvSpPr>
          <p:spPr bwMode="auto">
            <a:xfrm>
              <a:off x="1216" y="1954"/>
              <a:ext cx="3629" cy="521"/>
            </a:xfrm>
            <a:prstGeom prst="rect">
              <a:avLst/>
            </a:prstGeom>
            <a:solidFill>
              <a:schemeClr val="folHlink"/>
            </a:solidFill>
            <a:ln w="12700">
              <a:solidFill>
                <a:schemeClr val="tx1"/>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60431" name="Text Box 9"/>
            <p:cNvSpPr txBox="1">
              <a:spLocks noChangeArrowheads="1"/>
            </p:cNvSpPr>
            <p:nvPr/>
          </p:nvSpPr>
          <p:spPr bwMode="auto">
            <a:xfrm>
              <a:off x="1300" y="1942"/>
              <a:ext cx="3494" cy="523"/>
            </a:xfrm>
            <a:prstGeom prst="rect">
              <a:avLst/>
            </a:prstGeom>
            <a:noFill/>
            <a:ln w="9525">
              <a:noFill/>
              <a:miter lim="800000"/>
              <a:headEnd/>
              <a:tailEnd/>
            </a:ln>
          </p:spPr>
          <p:txBody>
            <a:bodyPr wrap="none">
              <a:spAutoFit/>
            </a:bodyPr>
            <a:lstStyle/>
            <a:p>
              <a:pPr algn="ctr" eaLnBrk="1" hangingPunct="1"/>
              <a:r>
                <a:rPr lang="sr-Latn-CS" sz="2400" dirty="0"/>
                <a:t>Nemoguće je predstaviti</a:t>
              </a:r>
              <a:r>
                <a:rPr lang="en-US" sz="2400" dirty="0"/>
                <a:t> </a:t>
              </a:r>
              <a:r>
                <a:rPr lang="en-US" sz="2400" dirty="0" smtClean="0"/>
                <a:t>10</a:t>
              </a:r>
              <a:r>
                <a:rPr lang="x-none" sz="2400" dirty="0" smtClean="0"/>
                <a:t>,</a:t>
              </a:r>
              <a:r>
                <a:rPr lang="en-US" sz="2400" dirty="0" smtClean="0"/>
                <a:t>000000240</a:t>
              </a:r>
              <a:endParaRPr lang="sr-Latn-CS" sz="2400" dirty="0"/>
            </a:p>
            <a:p>
              <a:pPr algn="ctr" eaLnBrk="1" hangingPunct="1"/>
              <a:r>
                <a:rPr lang="sr-Latn-CS" sz="2400" dirty="0"/>
                <a:t>pomoću 32-bitnog “float” broja!</a:t>
              </a:r>
              <a:endParaRPr lang="en-US" sz="2400" dirty="0"/>
            </a:p>
          </p:txBody>
        </p:sp>
      </p:grpSp>
      <p:sp>
        <p:nvSpPr>
          <p:cNvPr id="470026" name="Text Box 10"/>
          <p:cNvSpPr txBox="1">
            <a:spLocks noChangeArrowheads="1"/>
          </p:cNvSpPr>
          <p:nvPr/>
        </p:nvSpPr>
        <p:spPr bwMode="auto">
          <a:xfrm>
            <a:off x="1130300" y="4238625"/>
            <a:ext cx="6888424" cy="1200329"/>
          </a:xfrm>
          <a:prstGeom prst="rect">
            <a:avLst/>
          </a:prstGeom>
          <a:noFill/>
          <a:ln w="9525">
            <a:noFill/>
            <a:miter lim="800000"/>
            <a:headEnd/>
            <a:tailEnd/>
          </a:ln>
        </p:spPr>
        <p:txBody>
          <a:bodyPr wrap="none">
            <a:spAutoFit/>
          </a:bodyPr>
          <a:lstStyle/>
          <a:p>
            <a:pPr eaLnBrk="1" hangingPunct="1">
              <a:tabLst>
                <a:tab pos="1822450" algn="l"/>
                <a:tab pos="2290763" algn="l"/>
              </a:tabLst>
            </a:pPr>
            <a:r>
              <a:rPr lang="en-US" sz="2400" dirty="0"/>
              <a:t>0x412000000	=	</a:t>
            </a:r>
            <a:r>
              <a:rPr lang="en-US" sz="2400" dirty="0" smtClean="0"/>
              <a:t>10</a:t>
            </a:r>
            <a:r>
              <a:rPr lang="x-none" sz="2400" dirty="0" smtClean="0"/>
              <a:t>,</a:t>
            </a:r>
            <a:r>
              <a:rPr lang="en-US" sz="2400" dirty="0" smtClean="0"/>
              <a:t>000000000</a:t>
            </a:r>
            <a:endParaRPr lang="en-US" sz="2400" dirty="0"/>
          </a:p>
          <a:p>
            <a:pPr eaLnBrk="1" hangingPunct="1">
              <a:tabLst>
                <a:tab pos="1822450" algn="l"/>
                <a:tab pos="2290763" algn="l"/>
              </a:tabLst>
            </a:pPr>
            <a:r>
              <a:rPr lang="en-US" sz="2400" dirty="0"/>
              <a:t>			</a:t>
            </a:r>
            <a:r>
              <a:rPr lang="en-US" sz="2400" dirty="0" smtClean="0"/>
              <a:t>10</a:t>
            </a:r>
            <a:r>
              <a:rPr lang="x-none" sz="2400" dirty="0" smtClean="0"/>
              <a:t>,</a:t>
            </a:r>
            <a:r>
              <a:rPr lang="en-US" sz="2400" dirty="0" smtClean="0"/>
              <a:t>000000240 </a:t>
            </a:r>
            <a:r>
              <a:rPr lang="en-US" sz="2400" dirty="0">
                <a:sym typeface="Symbol" pitchFamily="18" charset="2"/>
              </a:rPr>
              <a:t></a:t>
            </a:r>
            <a:r>
              <a:rPr lang="en-US" sz="2400" dirty="0"/>
              <a:t> </a:t>
            </a:r>
            <a:r>
              <a:rPr lang="sr-Latn-CS" sz="2400" dirty="0"/>
              <a:t>ne postoji</a:t>
            </a:r>
            <a:r>
              <a:rPr lang="en-US" sz="2400" dirty="0"/>
              <a:t>!</a:t>
            </a:r>
          </a:p>
          <a:p>
            <a:pPr eaLnBrk="1" hangingPunct="1">
              <a:tabLst>
                <a:tab pos="1822450" algn="l"/>
                <a:tab pos="2290763" algn="l"/>
              </a:tabLst>
            </a:pPr>
            <a:r>
              <a:rPr lang="en-US" sz="2400" dirty="0"/>
              <a:t>0x412000001	=	</a:t>
            </a:r>
            <a:r>
              <a:rPr lang="en-US" sz="2400" dirty="0" smtClean="0"/>
              <a:t>10</a:t>
            </a:r>
            <a:r>
              <a:rPr lang="x-none" sz="2400" dirty="0" smtClean="0"/>
              <a:t>,</a:t>
            </a:r>
            <a:r>
              <a:rPr lang="en-US" sz="2400" dirty="0" smtClean="0"/>
              <a:t>000001000</a:t>
            </a:r>
            <a:endParaRPr lang="en-US" sz="2400" dirty="0"/>
          </a:p>
        </p:txBody>
      </p:sp>
      <p:grpSp>
        <p:nvGrpSpPr>
          <p:cNvPr id="3" name="Group 11"/>
          <p:cNvGrpSpPr>
            <a:grpSpLocks/>
          </p:cNvGrpSpPr>
          <p:nvPr/>
        </p:nvGrpSpPr>
        <p:grpSpPr bwMode="auto">
          <a:xfrm>
            <a:off x="1752600" y="5486411"/>
            <a:ext cx="5935663" cy="523876"/>
            <a:chOff x="1097" y="3678"/>
            <a:chExt cx="3739" cy="330"/>
          </a:xfrm>
        </p:grpSpPr>
        <p:sp>
          <p:nvSpPr>
            <p:cNvPr id="60428" name="Rectangle 12"/>
            <p:cNvSpPr>
              <a:spLocks noChangeArrowheads="1"/>
            </p:cNvSpPr>
            <p:nvPr/>
          </p:nvSpPr>
          <p:spPr bwMode="auto">
            <a:xfrm>
              <a:off x="1097" y="3701"/>
              <a:ext cx="3685" cy="26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60429" name="Text Box 13"/>
            <p:cNvSpPr txBox="1">
              <a:spLocks noChangeArrowheads="1"/>
            </p:cNvSpPr>
            <p:nvPr/>
          </p:nvSpPr>
          <p:spPr bwMode="auto">
            <a:xfrm>
              <a:off x="1104" y="3678"/>
              <a:ext cx="3732" cy="330"/>
            </a:xfrm>
            <a:prstGeom prst="rect">
              <a:avLst/>
            </a:prstGeom>
            <a:noFill/>
            <a:ln w="9525">
              <a:noFill/>
              <a:miter lim="800000"/>
              <a:headEnd/>
              <a:tailEnd/>
            </a:ln>
          </p:spPr>
          <p:txBody>
            <a:bodyPr wrap="none">
              <a:spAutoFit/>
            </a:bodyPr>
            <a:lstStyle/>
            <a:p>
              <a:pPr eaLnBrk="1" hangingPunct="1"/>
              <a:r>
                <a:rPr lang="sr-Latn-CS" sz="2800" dirty="0"/>
                <a:t>Zato </a:t>
              </a:r>
              <a:r>
                <a:rPr lang="sr-Latn-CS" sz="2800" dirty="0" smtClean="0"/>
                <a:t>rezultat </a:t>
              </a:r>
              <a:r>
                <a:rPr lang="sr-Latn-CS" sz="2800" b="1" dirty="0" smtClean="0"/>
                <a:t>z</a:t>
              </a:r>
              <a:r>
                <a:rPr lang="sr-Latn-CS" sz="2800" dirty="0" smtClean="0"/>
                <a:t> ostaje </a:t>
              </a:r>
              <a:r>
                <a:rPr lang="en-US" sz="2800" dirty="0" smtClean="0"/>
                <a:t>10</a:t>
              </a:r>
              <a:r>
                <a:rPr lang="x-none" sz="2800" dirty="0" smtClean="0"/>
                <a:t>,</a:t>
              </a:r>
              <a:r>
                <a:rPr lang="en-US" sz="2800" dirty="0" smtClean="0"/>
                <a:t>000000000</a:t>
              </a:r>
              <a:endParaRPr lang="en-US" sz="2800" dirty="0"/>
            </a:p>
          </p:txBody>
        </p:sp>
      </p:grpSp>
      <p:sp>
        <p:nvSpPr>
          <p:cNvPr id="60427" name="Line 14"/>
          <p:cNvSpPr>
            <a:spLocks noChangeShapeType="1"/>
          </p:cNvSpPr>
          <p:nvPr/>
        </p:nvSpPr>
        <p:spPr bwMode="auto">
          <a:xfrm>
            <a:off x="2095500" y="2157413"/>
            <a:ext cx="5715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0022"/>
                                        </p:tgtEl>
                                        <p:attrNameLst>
                                          <p:attrName>style.visibility</p:attrName>
                                        </p:attrNameLst>
                                      </p:cBhvr>
                                      <p:to>
                                        <p:strVal val="visible"/>
                                      </p:to>
                                    </p:set>
                                    <p:animEffect transition="in" filter="dissolve">
                                      <p:cBhvr>
                                        <p:cTn id="7" dur="500"/>
                                        <p:tgtEl>
                                          <p:spTgt spid="4700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470026"/>
                                        </p:tgtEl>
                                        <p:attrNameLst>
                                          <p:attrName>style.visibility</p:attrName>
                                        </p:attrNameLst>
                                      </p:cBhvr>
                                      <p:to>
                                        <p:strVal val="visible"/>
                                      </p:to>
                                    </p:set>
                                    <p:animEffect transition="in" filter="box(out)">
                                      <p:cBhvr>
                                        <p:cTn id="15" dur="500"/>
                                        <p:tgtEl>
                                          <p:spTgt spid="47002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2" grpId="0" animBg="1" autoUpdateAnimBg="0"/>
      <p:bldP spid="47002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3662ADA0-2B6F-4B2F-A505-FDE552AF2587}" type="slidenum">
              <a:rPr lang="en-US" smtClean="0">
                <a:cs typeface="Arial" pitchFamily="34" charset="0"/>
              </a:rPr>
              <a:pPr/>
              <a:t>7</a:t>
            </a:fld>
            <a:endParaRPr lang="en-US" smtClean="0">
              <a:cs typeface="Arial" pitchFamily="34" charset="0"/>
            </a:endParaRPr>
          </a:p>
        </p:txBody>
      </p:sp>
      <p:sp>
        <p:nvSpPr>
          <p:cNvPr id="17411" name="Rectangle 2"/>
          <p:cNvSpPr>
            <a:spLocks noGrp="1" noChangeArrowheads="1"/>
          </p:cNvSpPr>
          <p:nvPr>
            <p:ph type="title"/>
          </p:nvPr>
        </p:nvSpPr>
        <p:spPr>
          <a:xfrm>
            <a:off x="381000" y="304800"/>
            <a:ext cx="9144000" cy="762000"/>
          </a:xfrm>
        </p:spPr>
        <p:txBody>
          <a:bodyPr/>
          <a:lstStyle/>
          <a:p>
            <a:pPr eaLnBrk="1" hangingPunct="1"/>
            <a:r>
              <a:rPr lang="sr-Latn-CS" sz="4000" smtClean="0"/>
              <a:t>DOS u realnom vremenu</a:t>
            </a:r>
            <a:endParaRPr lang="en-US" sz="4000" smtClean="0"/>
          </a:p>
        </p:txBody>
      </p:sp>
      <p:sp>
        <p:nvSpPr>
          <p:cNvPr id="336899" name="Rectangle 3"/>
          <p:cNvSpPr>
            <a:spLocks noGrp="1" noChangeArrowheads="1"/>
          </p:cNvSpPr>
          <p:nvPr>
            <p:ph type="body" idx="1"/>
          </p:nvPr>
        </p:nvSpPr>
        <p:spPr>
          <a:xfrm>
            <a:off x="457200" y="2362200"/>
            <a:ext cx="7924800" cy="3810000"/>
          </a:xfrm>
        </p:spPr>
        <p:txBody>
          <a:bodyPr/>
          <a:lstStyle/>
          <a:p>
            <a:pPr eaLnBrk="1" hangingPunct="1"/>
            <a:r>
              <a:rPr lang="sr-Latn-CS" sz="2800" smtClean="0"/>
              <a:t>Ograničenje</a:t>
            </a:r>
            <a:r>
              <a:rPr lang="en-US" sz="2800" smtClean="0"/>
              <a:t>:</a:t>
            </a:r>
          </a:p>
          <a:p>
            <a:pPr lvl="1" eaLnBrk="1" hangingPunct="1"/>
            <a:r>
              <a:rPr lang="sr-Latn-CS" sz="2400" smtClean="0"/>
              <a:t>Primenljivo samo ako između odmeraka imamo dovoljno vremena da završimo obradu tekućeg odmerka.</a:t>
            </a:r>
            <a:endParaRPr lang="en-US" sz="2400" smtClean="0"/>
          </a:p>
          <a:p>
            <a:pPr eaLnBrk="1" hangingPunct="1"/>
            <a:r>
              <a:rPr lang="sr-Latn-CS" sz="2800" smtClean="0"/>
              <a:t>Šta treba uraditi</a:t>
            </a:r>
            <a:r>
              <a:rPr lang="en-US" sz="2800" smtClean="0"/>
              <a:t>:</a:t>
            </a:r>
          </a:p>
          <a:p>
            <a:pPr lvl="1" eaLnBrk="1" hangingPunct="1"/>
            <a:r>
              <a:rPr lang="sr-Latn-CS" sz="2400" smtClean="0"/>
              <a:t>Izraditi k</a:t>
            </a:r>
            <a:r>
              <a:rPr lang="en-US" sz="2400" smtClean="0"/>
              <a:t>ô</a:t>
            </a:r>
            <a:r>
              <a:rPr lang="sr-Latn-CS" sz="2400" smtClean="0"/>
              <a:t>d koji obavlja željenu funkciju</a:t>
            </a:r>
            <a:r>
              <a:rPr lang="en-US" sz="2400" smtClean="0"/>
              <a:t>. </a:t>
            </a:r>
          </a:p>
          <a:p>
            <a:pPr lvl="1" eaLnBrk="1" hangingPunct="1"/>
            <a:r>
              <a:rPr lang="sr-Latn-CS" sz="2400" smtClean="0"/>
              <a:t>K</a:t>
            </a:r>
            <a:r>
              <a:rPr lang="en-US" sz="2400" smtClean="0"/>
              <a:t>ô</a:t>
            </a:r>
            <a:r>
              <a:rPr lang="sr-Latn-CS" sz="2400" smtClean="0"/>
              <a:t>d mora da bude dovoljno brz da se obrada tekućeg podatka završi u realnom vremenu (pre dolaska sledećeg)</a:t>
            </a:r>
            <a:endParaRPr lang="en-US" sz="2400" smtClean="0"/>
          </a:p>
        </p:txBody>
      </p:sp>
      <p:grpSp>
        <p:nvGrpSpPr>
          <p:cNvPr id="17413" name="Group 31"/>
          <p:cNvGrpSpPr>
            <a:grpSpLocks/>
          </p:cNvGrpSpPr>
          <p:nvPr/>
        </p:nvGrpSpPr>
        <p:grpSpPr bwMode="auto">
          <a:xfrm>
            <a:off x="4648200" y="1066800"/>
            <a:ext cx="4191000" cy="1377950"/>
            <a:chOff x="2976" y="576"/>
            <a:chExt cx="2640" cy="868"/>
          </a:xfrm>
        </p:grpSpPr>
        <p:sp>
          <p:nvSpPr>
            <p:cNvPr id="17414" name="Line 18"/>
            <p:cNvSpPr>
              <a:spLocks noChangeShapeType="1"/>
            </p:cNvSpPr>
            <p:nvPr/>
          </p:nvSpPr>
          <p:spPr bwMode="auto">
            <a:xfrm>
              <a:off x="3024" y="1104"/>
              <a:ext cx="2544" cy="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7415" name="Line 19"/>
            <p:cNvSpPr>
              <a:spLocks noChangeShapeType="1"/>
            </p:cNvSpPr>
            <p:nvPr/>
          </p:nvSpPr>
          <p:spPr bwMode="auto">
            <a:xfrm>
              <a:off x="5328" y="720"/>
              <a:ext cx="0"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416" name="Line 20"/>
            <p:cNvSpPr>
              <a:spLocks noChangeShapeType="1"/>
            </p:cNvSpPr>
            <p:nvPr/>
          </p:nvSpPr>
          <p:spPr bwMode="auto">
            <a:xfrm>
              <a:off x="4704" y="816"/>
              <a:ext cx="0" cy="28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7417" name="Line 21"/>
            <p:cNvSpPr>
              <a:spLocks noChangeShapeType="1"/>
            </p:cNvSpPr>
            <p:nvPr/>
          </p:nvSpPr>
          <p:spPr bwMode="auto">
            <a:xfrm>
              <a:off x="3264" y="912"/>
              <a:ext cx="144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7418" name="Line 22"/>
            <p:cNvSpPr>
              <a:spLocks noChangeShapeType="1"/>
            </p:cNvSpPr>
            <p:nvPr/>
          </p:nvSpPr>
          <p:spPr bwMode="auto">
            <a:xfrm>
              <a:off x="4704" y="912"/>
              <a:ext cx="624"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17419" name="Line 23"/>
            <p:cNvSpPr>
              <a:spLocks noChangeShapeType="1"/>
            </p:cNvSpPr>
            <p:nvPr/>
          </p:nvSpPr>
          <p:spPr bwMode="auto">
            <a:xfrm>
              <a:off x="3264" y="720"/>
              <a:ext cx="0"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36920" name="Text Box 24"/>
            <p:cNvSpPr txBox="1">
              <a:spLocks noChangeArrowheads="1"/>
            </p:cNvSpPr>
            <p:nvPr/>
          </p:nvSpPr>
          <p:spPr bwMode="auto">
            <a:xfrm>
              <a:off x="3264" y="720"/>
              <a:ext cx="1440" cy="181"/>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sz="1600">
                  <a:solidFill>
                    <a:srgbClr val="FF0000"/>
                  </a:solidFill>
                  <a:effectLst>
                    <a:outerShdw blurRad="38100" dist="38100" dir="2700000" algn="tl">
                      <a:srgbClr val="C0C0C0"/>
                    </a:outerShdw>
                  </a:effectLst>
                  <a:latin typeface="Arial" charset="0"/>
                  <a:cs typeface="Arial" charset="0"/>
                </a:rPr>
                <a:t>Trajanje obrade</a:t>
              </a:r>
            </a:p>
          </p:txBody>
        </p:sp>
        <p:sp>
          <p:nvSpPr>
            <p:cNvPr id="336921" name="Text Box 25"/>
            <p:cNvSpPr txBox="1">
              <a:spLocks noChangeArrowheads="1"/>
            </p:cNvSpPr>
            <p:nvPr/>
          </p:nvSpPr>
          <p:spPr bwMode="auto">
            <a:xfrm>
              <a:off x="4560" y="576"/>
              <a:ext cx="960" cy="304"/>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sz="1600">
                  <a:solidFill>
                    <a:srgbClr val="66FF66"/>
                  </a:solidFill>
                  <a:effectLst>
                    <a:outerShdw blurRad="38100" dist="38100" dir="2700000" algn="tl">
                      <a:srgbClr val="C0C0C0"/>
                    </a:outerShdw>
                  </a:effectLst>
                  <a:latin typeface="Arial" charset="0"/>
                  <a:cs typeface="Arial" charset="0"/>
                </a:rPr>
                <a:t>Slobodno vreme</a:t>
              </a:r>
              <a:endParaRPr lang="en-US" sz="1600">
                <a:effectLst>
                  <a:outerShdw blurRad="38100" dist="38100" dir="2700000" algn="tl">
                    <a:srgbClr val="C0C0C0"/>
                  </a:outerShdw>
                </a:effectLst>
                <a:latin typeface="Arial" charset="0"/>
                <a:cs typeface="Arial" charset="0"/>
              </a:endParaRPr>
            </a:p>
          </p:txBody>
        </p:sp>
        <p:sp>
          <p:nvSpPr>
            <p:cNvPr id="336922" name="Text Box 26"/>
            <p:cNvSpPr txBox="1">
              <a:spLocks noChangeArrowheads="1"/>
            </p:cNvSpPr>
            <p:nvPr/>
          </p:nvSpPr>
          <p:spPr bwMode="auto">
            <a:xfrm>
              <a:off x="3024" y="1248"/>
              <a:ext cx="2544" cy="196"/>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b="1">
                  <a:solidFill>
                    <a:schemeClr val="bg2"/>
                  </a:solidFill>
                  <a:effectLst>
                    <a:outerShdw blurRad="38100" dist="38100" dir="2700000" algn="tl">
                      <a:srgbClr val="C0C0C0"/>
                    </a:outerShdw>
                  </a:effectLst>
                  <a:latin typeface="Times New Roman" pitchFamily="18" charset="0"/>
                  <a:cs typeface="Arial" charset="0"/>
                </a:rPr>
                <a:t>Perioda odmeravanja</a:t>
              </a:r>
            </a:p>
          </p:txBody>
        </p:sp>
        <p:sp>
          <p:nvSpPr>
            <p:cNvPr id="336923" name="Text Box 27"/>
            <p:cNvSpPr txBox="1">
              <a:spLocks noChangeArrowheads="1"/>
            </p:cNvSpPr>
            <p:nvPr/>
          </p:nvSpPr>
          <p:spPr bwMode="auto">
            <a:xfrm>
              <a:off x="2976" y="1152"/>
              <a:ext cx="576" cy="196"/>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b="1">
                  <a:effectLst>
                    <a:outerShdw blurRad="38100" dist="38100" dir="2700000" algn="tl">
                      <a:srgbClr val="C0C0C0"/>
                    </a:outerShdw>
                  </a:effectLst>
                  <a:latin typeface="Times New Roman" pitchFamily="18" charset="0"/>
                  <a:cs typeface="Arial" charset="0"/>
                </a:rPr>
                <a:t>n</a:t>
              </a:r>
            </a:p>
          </p:txBody>
        </p:sp>
        <p:sp>
          <p:nvSpPr>
            <p:cNvPr id="336924" name="Text Box 28"/>
            <p:cNvSpPr txBox="1">
              <a:spLocks noChangeArrowheads="1"/>
            </p:cNvSpPr>
            <p:nvPr/>
          </p:nvSpPr>
          <p:spPr bwMode="auto">
            <a:xfrm>
              <a:off x="5040" y="1152"/>
              <a:ext cx="576" cy="196"/>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b="1">
                  <a:effectLst>
                    <a:outerShdw blurRad="38100" dist="38100" dir="2700000" algn="tl">
                      <a:srgbClr val="C0C0C0"/>
                    </a:outerShdw>
                  </a:effectLst>
                  <a:latin typeface="Times New Roman" pitchFamily="18" charset="0"/>
                  <a:cs typeface="Arial" charset="0"/>
                </a:rPr>
                <a:t>n+1</a:t>
              </a:r>
            </a:p>
          </p:txBody>
        </p:sp>
        <p:sp>
          <p:nvSpPr>
            <p:cNvPr id="17425" name="Line 29"/>
            <p:cNvSpPr>
              <a:spLocks noChangeShapeType="1"/>
            </p:cNvSpPr>
            <p:nvPr/>
          </p:nvSpPr>
          <p:spPr bwMode="auto">
            <a:xfrm>
              <a:off x="3072" y="1104"/>
              <a:ext cx="192" cy="0"/>
            </a:xfrm>
            <a:prstGeom prst="line">
              <a:avLst/>
            </a:prstGeom>
            <a:noFill/>
            <a:ln w="9525">
              <a:solidFill>
                <a:schemeClr val="tx1"/>
              </a:solidFill>
              <a:round/>
              <a:headEnd/>
              <a:tailEnd type="oval" w="lg" len="lg"/>
            </a:ln>
          </p:spPr>
          <p:txBody>
            <a:bodyPr/>
            <a:lstStyle/>
            <a:p>
              <a:endParaRPr lang="en-US"/>
            </a:p>
          </p:txBody>
        </p:sp>
        <p:sp>
          <p:nvSpPr>
            <p:cNvPr id="17426" name="Line 30"/>
            <p:cNvSpPr>
              <a:spLocks noChangeShapeType="1"/>
            </p:cNvSpPr>
            <p:nvPr/>
          </p:nvSpPr>
          <p:spPr bwMode="auto">
            <a:xfrm>
              <a:off x="5136" y="1104"/>
              <a:ext cx="192" cy="0"/>
            </a:xfrm>
            <a:prstGeom prst="line">
              <a:avLst/>
            </a:prstGeom>
            <a:noFill/>
            <a:ln w="9525">
              <a:solidFill>
                <a:schemeClr val="tx1"/>
              </a:solidFill>
              <a:round/>
              <a:headEnd/>
              <a:tailEnd type="oval" w="lg" len="lg"/>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8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689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6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p:cNvSpPr>
            <a:spLocks noGrp="1"/>
          </p:cNvSpPr>
          <p:nvPr>
            <p:ph type="sldNum" sz="quarter" idx="11"/>
          </p:nvPr>
        </p:nvSpPr>
        <p:spPr>
          <a:noFill/>
        </p:spPr>
        <p:txBody>
          <a:bodyPr/>
          <a:lstStyle/>
          <a:p>
            <a:fld id="{474D9107-6A0E-4A6D-9278-1C21E79DC53A}" type="slidenum">
              <a:rPr lang="en-US" smtClean="0">
                <a:cs typeface="Arial" pitchFamily="34" charset="0"/>
              </a:rPr>
              <a:pPr/>
              <a:t>70</a:t>
            </a:fld>
            <a:endParaRPr lang="en-US" smtClean="0">
              <a:cs typeface="Arial" pitchFamily="34" charset="0"/>
            </a:endParaRPr>
          </a:p>
        </p:txBody>
      </p:sp>
      <p:sp>
        <p:nvSpPr>
          <p:cNvPr id="472066" name="Rectangle 2"/>
          <p:cNvSpPr>
            <a:spLocks noGrp="1" noChangeArrowheads="1"/>
          </p:cNvSpPr>
          <p:nvPr>
            <p:ph type="title" idx="4294967295"/>
          </p:nvPr>
        </p:nvSpPr>
        <p:spPr/>
        <p:txBody>
          <a:bodyPr lIns="46038" tIns="46038" rIns="46038" bIns="46038"/>
          <a:lstStyle/>
          <a:p>
            <a:pPr eaLnBrk="1" hangingPunct="1">
              <a:defRPr/>
            </a:pPr>
            <a:r>
              <a:rPr lang="sr-Latn-CS" smtClean="0">
                <a:effectLst>
                  <a:outerShdw blurRad="38100" dist="38100" dir="2700000" algn="tl">
                    <a:srgbClr val="C0C0C0"/>
                  </a:outerShdw>
                </a:effectLst>
              </a:rPr>
              <a:t>Može bolje u fiksnom zarezu</a:t>
            </a:r>
            <a:r>
              <a:rPr lang="en-US" smtClean="0">
                <a:effectLst>
                  <a:outerShdw blurRad="38100" dist="38100" dir="2700000" algn="tl">
                    <a:srgbClr val="C0C0C0"/>
                  </a:outerShdw>
                </a:effectLst>
              </a:rPr>
              <a:t>!</a:t>
            </a:r>
          </a:p>
        </p:txBody>
      </p:sp>
      <p:grpSp>
        <p:nvGrpSpPr>
          <p:cNvPr id="61444" name="Group 3"/>
          <p:cNvGrpSpPr>
            <a:grpSpLocks/>
          </p:cNvGrpSpPr>
          <p:nvPr/>
        </p:nvGrpSpPr>
        <p:grpSpPr bwMode="auto">
          <a:xfrm>
            <a:off x="584200" y="1722438"/>
            <a:ext cx="8013700" cy="1549400"/>
            <a:chOff x="232" y="877"/>
            <a:chExt cx="5048" cy="976"/>
          </a:xfrm>
        </p:grpSpPr>
        <p:sp>
          <p:nvSpPr>
            <p:cNvPr id="61451" name="Text Box 4"/>
            <p:cNvSpPr txBox="1">
              <a:spLocks noChangeArrowheads="1"/>
            </p:cNvSpPr>
            <p:nvPr/>
          </p:nvSpPr>
          <p:spPr bwMode="auto">
            <a:xfrm>
              <a:off x="232" y="877"/>
              <a:ext cx="4971" cy="523"/>
            </a:xfrm>
            <a:prstGeom prst="rect">
              <a:avLst/>
            </a:prstGeom>
            <a:noFill/>
            <a:ln w="9525">
              <a:noFill/>
              <a:miter lim="800000"/>
              <a:headEnd/>
              <a:tailEnd/>
            </a:ln>
          </p:spPr>
          <p:txBody>
            <a:bodyPr wrap="none">
              <a:spAutoFit/>
            </a:bodyPr>
            <a:lstStyle/>
            <a:p>
              <a:pPr eaLnBrk="1" hangingPunct="1">
                <a:tabLst>
                  <a:tab pos="2290763" algn="l"/>
                  <a:tab pos="2746375" algn="l"/>
                  <a:tab pos="5715000" algn="l"/>
                </a:tabLst>
              </a:pPr>
              <a:r>
                <a:rPr lang="sr-Latn-CS" sz="2400" dirty="0"/>
                <a:t>Na primer </a:t>
              </a:r>
              <a:r>
                <a:rPr lang="en-US" sz="2400" dirty="0"/>
                <a:t>:		x = </a:t>
              </a:r>
              <a:r>
                <a:rPr lang="en-US" sz="2400" dirty="0" smtClean="0"/>
                <a:t>10</a:t>
              </a:r>
              <a:r>
                <a:rPr lang="x-none" sz="2400" dirty="0" smtClean="0"/>
                <a:t>,</a:t>
              </a:r>
              <a:r>
                <a:rPr lang="en-US" sz="2400" dirty="0" smtClean="0"/>
                <a:t>0</a:t>
              </a:r>
              <a:r>
                <a:rPr lang="en-US" sz="2400" dirty="0"/>
                <a:t>	(0x0A000000)</a:t>
              </a:r>
            </a:p>
            <a:p>
              <a:pPr eaLnBrk="1" hangingPunct="1">
                <a:tabLst>
                  <a:tab pos="2290763" algn="l"/>
                  <a:tab pos="2746375" algn="l"/>
                  <a:tab pos="5715000" algn="l"/>
                </a:tabLst>
              </a:pPr>
              <a:r>
                <a:rPr lang="en-US" sz="2400" dirty="0"/>
                <a:t>	+	y =   </a:t>
              </a:r>
              <a:r>
                <a:rPr lang="en-US" sz="2400" dirty="0" smtClean="0"/>
                <a:t>0</a:t>
              </a:r>
              <a:r>
                <a:rPr lang="x-none" sz="2400" dirty="0" smtClean="0"/>
                <a:t>,</a:t>
              </a:r>
              <a:r>
                <a:rPr lang="en-US" sz="2400" dirty="0" smtClean="0"/>
                <a:t>000000240</a:t>
              </a:r>
              <a:r>
                <a:rPr lang="en-US" sz="2400" dirty="0"/>
                <a:t>	(0x00000004)</a:t>
              </a:r>
            </a:p>
          </p:txBody>
        </p:sp>
        <p:sp>
          <p:nvSpPr>
            <p:cNvPr id="61452" name="Text Box 5"/>
            <p:cNvSpPr txBox="1">
              <a:spLocks noChangeArrowheads="1"/>
            </p:cNvSpPr>
            <p:nvPr/>
          </p:nvSpPr>
          <p:spPr bwMode="auto">
            <a:xfrm>
              <a:off x="1960" y="1565"/>
              <a:ext cx="3228" cy="288"/>
            </a:xfrm>
            <a:prstGeom prst="rect">
              <a:avLst/>
            </a:prstGeom>
            <a:noFill/>
            <a:ln w="9525">
              <a:noFill/>
              <a:miter lim="800000"/>
              <a:headEnd/>
              <a:tailEnd/>
            </a:ln>
          </p:spPr>
          <p:txBody>
            <a:bodyPr wrap="none">
              <a:spAutoFit/>
            </a:bodyPr>
            <a:lstStyle/>
            <a:p>
              <a:pPr eaLnBrk="1" hangingPunct="1">
                <a:tabLst>
                  <a:tab pos="3022600" algn="l"/>
                </a:tabLst>
              </a:pPr>
              <a:r>
                <a:rPr lang="en-US" sz="2400" dirty="0"/>
                <a:t>z = </a:t>
              </a:r>
              <a:r>
                <a:rPr lang="en-US" sz="2400" dirty="0" smtClean="0"/>
                <a:t>10</a:t>
              </a:r>
              <a:r>
                <a:rPr lang="x-none" sz="2400" dirty="0" smtClean="0"/>
                <a:t>,</a:t>
              </a:r>
              <a:r>
                <a:rPr lang="en-US" sz="2400" dirty="0" smtClean="0"/>
                <a:t>000000240</a:t>
              </a:r>
              <a:r>
                <a:rPr lang="en-US" sz="2400" dirty="0"/>
                <a:t>	(0x0A000004)</a:t>
              </a:r>
            </a:p>
          </p:txBody>
        </p:sp>
        <p:sp>
          <p:nvSpPr>
            <p:cNvPr id="61453" name="Line 6"/>
            <p:cNvSpPr>
              <a:spLocks noChangeShapeType="1"/>
            </p:cNvSpPr>
            <p:nvPr/>
          </p:nvSpPr>
          <p:spPr bwMode="auto">
            <a:xfrm>
              <a:off x="1680" y="1550"/>
              <a:ext cx="3600" cy="0"/>
            </a:xfrm>
            <a:prstGeom prst="line">
              <a:avLst/>
            </a:prstGeom>
            <a:noFill/>
            <a:ln w="9525">
              <a:solidFill>
                <a:schemeClr val="tx1"/>
              </a:solidFill>
              <a:round/>
              <a:headEnd/>
              <a:tailEnd/>
            </a:ln>
          </p:spPr>
          <p:txBody>
            <a:bodyPr/>
            <a:lstStyle/>
            <a:p>
              <a:endParaRPr lang="en-US"/>
            </a:p>
          </p:txBody>
        </p:sp>
      </p:grpSp>
      <p:grpSp>
        <p:nvGrpSpPr>
          <p:cNvPr id="61445" name="Group 7"/>
          <p:cNvGrpSpPr>
            <a:grpSpLocks/>
          </p:cNvGrpSpPr>
          <p:nvPr/>
        </p:nvGrpSpPr>
        <p:grpSpPr bwMode="auto">
          <a:xfrm>
            <a:off x="1719263" y="4111625"/>
            <a:ext cx="5799137" cy="773113"/>
            <a:chOff x="939" y="2590"/>
            <a:chExt cx="3653" cy="487"/>
          </a:xfrm>
        </p:grpSpPr>
        <p:sp>
          <p:nvSpPr>
            <p:cNvPr id="61449" name="Rectangle 8"/>
            <p:cNvSpPr>
              <a:spLocks noChangeArrowheads="1"/>
            </p:cNvSpPr>
            <p:nvPr/>
          </p:nvSpPr>
          <p:spPr bwMode="auto">
            <a:xfrm>
              <a:off x="939" y="2604"/>
              <a:ext cx="3653" cy="473"/>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61450" name="Text Box 9"/>
            <p:cNvSpPr txBox="1">
              <a:spLocks noChangeArrowheads="1"/>
            </p:cNvSpPr>
            <p:nvPr/>
          </p:nvSpPr>
          <p:spPr bwMode="auto">
            <a:xfrm>
              <a:off x="960" y="2590"/>
              <a:ext cx="2322" cy="442"/>
            </a:xfrm>
            <a:prstGeom prst="rect">
              <a:avLst/>
            </a:prstGeom>
            <a:noFill/>
            <a:ln w="9525">
              <a:noFill/>
              <a:miter lim="800000"/>
              <a:headEnd/>
              <a:tailEnd/>
            </a:ln>
          </p:spPr>
          <p:txBody>
            <a:bodyPr wrap="none">
              <a:spAutoFit/>
            </a:bodyPr>
            <a:lstStyle/>
            <a:p>
              <a:pPr eaLnBrk="1" hangingPunct="1"/>
              <a:r>
                <a:rPr lang="sr-Latn-CS" sz="4000"/>
                <a:t>Tačan rezultat! </a:t>
              </a:r>
              <a:endParaRPr lang="en-US" sz="3200"/>
            </a:p>
          </p:txBody>
        </p:sp>
      </p:grpSp>
      <p:sp>
        <p:nvSpPr>
          <p:cNvPr id="61446" name="Rectangle 10"/>
          <p:cNvSpPr>
            <a:spLocks noChangeArrowheads="1"/>
          </p:cNvSpPr>
          <p:nvPr/>
        </p:nvSpPr>
        <p:spPr bwMode="auto">
          <a:xfrm>
            <a:off x="8229600" y="1752600"/>
            <a:ext cx="914400" cy="457200"/>
          </a:xfrm>
          <a:prstGeom prst="rect">
            <a:avLst/>
          </a:prstGeom>
          <a:noFill/>
          <a:ln w="9525">
            <a:noFill/>
            <a:miter lim="800000"/>
            <a:headEnd/>
            <a:tailEnd/>
          </a:ln>
        </p:spPr>
        <p:txBody>
          <a:bodyPr>
            <a:spAutoFit/>
          </a:bodyPr>
          <a:lstStyle/>
          <a:p>
            <a:r>
              <a:rPr lang="en-US" sz="2400" dirty="0"/>
              <a:t>Q</a:t>
            </a:r>
            <a:r>
              <a:rPr lang="sr-Latn-CS" sz="2400" baseline="-25000" dirty="0"/>
              <a:t>8,</a:t>
            </a:r>
            <a:r>
              <a:rPr lang="en-US" sz="2400" baseline="-25000" dirty="0"/>
              <a:t>24</a:t>
            </a:r>
          </a:p>
        </p:txBody>
      </p:sp>
      <p:sp>
        <p:nvSpPr>
          <p:cNvPr id="61447" name="Rectangle 12"/>
          <p:cNvSpPr>
            <a:spLocks noChangeArrowheads="1"/>
          </p:cNvSpPr>
          <p:nvPr/>
        </p:nvSpPr>
        <p:spPr bwMode="auto">
          <a:xfrm>
            <a:off x="8305800" y="2819400"/>
            <a:ext cx="914400" cy="457200"/>
          </a:xfrm>
          <a:prstGeom prst="rect">
            <a:avLst/>
          </a:prstGeom>
          <a:noFill/>
          <a:ln w="9525">
            <a:noFill/>
            <a:miter lim="800000"/>
            <a:headEnd/>
            <a:tailEnd/>
          </a:ln>
        </p:spPr>
        <p:txBody>
          <a:bodyPr>
            <a:spAutoFit/>
          </a:bodyPr>
          <a:lstStyle/>
          <a:p>
            <a:r>
              <a:rPr lang="en-US" sz="2400"/>
              <a:t>Q</a:t>
            </a:r>
            <a:r>
              <a:rPr lang="sr-Latn-CS" sz="2400" baseline="-25000"/>
              <a:t>8,</a:t>
            </a:r>
            <a:r>
              <a:rPr lang="en-US" sz="2400" baseline="-25000"/>
              <a:t>24</a:t>
            </a:r>
          </a:p>
        </p:txBody>
      </p:sp>
      <p:sp>
        <p:nvSpPr>
          <p:cNvPr id="61448" name="Rectangle 13"/>
          <p:cNvSpPr>
            <a:spLocks noChangeArrowheads="1"/>
          </p:cNvSpPr>
          <p:nvPr/>
        </p:nvSpPr>
        <p:spPr bwMode="auto">
          <a:xfrm>
            <a:off x="8220075" y="2114550"/>
            <a:ext cx="914400" cy="457200"/>
          </a:xfrm>
          <a:prstGeom prst="rect">
            <a:avLst/>
          </a:prstGeom>
          <a:noFill/>
          <a:ln w="9525">
            <a:noFill/>
            <a:miter lim="800000"/>
            <a:headEnd/>
            <a:tailEnd/>
          </a:ln>
        </p:spPr>
        <p:txBody>
          <a:bodyPr>
            <a:spAutoFit/>
          </a:bodyPr>
          <a:lstStyle/>
          <a:p>
            <a:r>
              <a:rPr lang="en-US" sz="2400"/>
              <a:t>Q</a:t>
            </a:r>
            <a:r>
              <a:rPr lang="sr-Latn-CS" sz="2400" baseline="-25000"/>
              <a:t>8,</a:t>
            </a:r>
            <a:r>
              <a:rPr lang="en-US" sz="2400" baseline="-25000"/>
              <a:t>24</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2"/>
          <p:cNvSpPr>
            <a:spLocks noGrp="1"/>
          </p:cNvSpPr>
          <p:nvPr>
            <p:ph type="sldNum" sz="quarter" idx="11"/>
          </p:nvPr>
        </p:nvSpPr>
        <p:spPr>
          <a:noFill/>
        </p:spPr>
        <p:txBody>
          <a:bodyPr/>
          <a:lstStyle/>
          <a:p>
            <a:fld id="{0987B745-B1D9-47A6-BD4B-9B36C9A41E67}" type="slidenum">
              <a:rPr lang="en-US" smtClean="0">
                <a:cs typeface="Arial" pitchFamily="34" charset="0"/>
              </a:rPr>
              <a:pPr/>
              <a:t>71</a:t>
            </a:fld>
            <a:endParaRPr lang="en-US" smtClean="0">
              <a:cs typeface="Arial" pitchFamily="34" charset="0"/>
            </a:endParaRPr>
          </a:p>
        </p:txBody>
      </p:sp>
      <p:sp>
        <p:nvSpPr>
          <p:cNvPr id="2" name="Titel 1"/>
          <p:cNvSpPr>
            <a:spLocks noGrp="1"/>
          </p:cNvSpPr>
          <p:nvPr>
            <p:ph type="title" idx="4294967295"/>
          </p:nvPr>
        </p:nvSpPr>
        <p:spPr/>
        <p:txBody>
          <a:bodyPr lIns="46038" tIns="46038" rIns="46038" bIns="46038"/>
          <a:lstStyle/>
          <a:p>
            <a:pPr eaLnBrk="1" hangingPunct="1">
              <a:defRPr/>
            </a:pPr>
            <a:r>
              <a:rPr lang="en-US" smtClean="0">
                <a:effectLst>
                  <a:outerShdw blurRad="38100" dist="38100" dir="2700000" algn="tl">
                    <a:srgbClr val="C0C0C0"/>
                  </a:outerShdw>
                </a:effectLst>
              </a:rPr>
              <a:t>Fixed-point and Floating-point </a:t>
            </a:r>
            <a:endParaRPr lang="de-DE" smtClean="0">
              <a:effectLst>
                <a:outerShdw blurRad="38100" dist="38100" dir="2700000" algn="tl">
                  <a:srgbClr val="C0C0C0"/>
                </a:outerShdw>
              </a:effectLst>
            </a:endParaRPr>
          </a:p>
        </p:txBody>
      </p:sp>
      <p:sp>
        <p:nvSpPr>
          <p:cNvPr id="3" name="Inhaltsplatzhalter 2"/>
          <p:cNvSpPr>
            <a:spLocks noGrp="1"/>
          </p:cNvSpPr>
          <p:nvPr>
            <p:ph idx="4294967295"/>
          </p:nvPr>
        </p:nvSpPr>
        <p:spPr>
          <a:xfrm>
            <a:off x="533400" y="1524000"/>
            <a:ext cx="7772400" cy="3427413"/>
          </a:xfrm>
        </p:spPr>
        <p:txBody>
          <a:bodyPr lIns="92075" tIns="46038" rIns="92075" bIns="46038" anchorCtr="1">
            <a:spAutoFit/>
          </a:bodyPr>
          <a:lstStyle/>
          <a:p>
            <a:pPr marL="552450" indent="-552450" eaLnBrk="1" hangingPunct="1">
              <a:defRPr/>
            </a:pPr>
            <a:r>
              <a:rPr lang="en-US" smtClean="0">
                <a:effectLst>
                  <a:outerShdw blurRad="38100" dist="38100" dir="2700000" algn="tl">
                    <a:srgbClr val="C0C0C0"/>
                  </a:outerShdw>
                </a:effectLst>
              </a:rPr>
              <a:t>Benchmark:  Multiply Operation</a:t>
            </a:r>
          </a:p>
          <a:p>
            <a:pPr marL="552450" indent="-552450" eaLnBrk="1" hangingPunct="1">
              <a:defRPr/>
            </a:pPr>
            <a:r>
              <a:rPr lang="en-US" smtClean="0">
                <a:effectLst>
                  <a:outerShdw blurRad="38100" dist="38100" dir="2700000" algn="tl">
                    <a:srgbClr val="C0C0C0"/>
                  </a:outerShdw>
                </a:effectLst>
              </a:rPr>
              <a:t>k = i * i</a:t>
            </a:r>
          </a:p>
          <a:p>
            <a:pPr marL="552450" indent="-552450" eaLnBrk="1" hangingPunct="1">
              <a:defRPr/>
            </a:pPr>
            <a:r>
              <a:rPr lang="en-US" smtClean="0">
                <a:effectLst>
                  <a:outerShdw blurRad="38100" dist="38100" dir="2700000" algn="tl">
                    <a:srgbClr val="C0C0C0"/>
                  </a:outerShdw>
                </a:effectLst>
              </a:rPr>
              <a:t>Test setup:</a:t>
            </a:r>
          </a:p>
          <a:p>
            <a:pPr marL="552450" indent="-552450" eaLnBrk="1" hangingPunct="1">
              <a:buFont typeface="Times New Roman" pitchFamily="18" charset="0"/>
              <a:buAutoNum type="arabicPeriod"/>
              <a:defRPr/>
            </a:pPr>
            <a:r>
              <a:rPr lang="en-US" sz="2400" smtClean="0">
                <a:effectLst>
                  <a:outerShdw blurRad="38100" dist="38100" dir="2700000" algn="tl">
                    <a:srgbClr val="C0C0C0"/>
                  </a:outerShdw>
                </a:effectLst>
              </a:rPr>
              <a:t>Integer multiply operation</a:t>
            </a:r>
          </a:p>
          <a:p>
            <a:pPr marL="552450" indent="-552450" eaLnBrk="1" hangingPunct="1">
              <a:buFont typeface="Times New Roman" pitchFamily="18" charset="0"/>
              <a:buAutoNum type="arabicPeriod"/>
              <a:defRPr/>
            </a:pPr>
            <a:r>
              <a:rPr lang="en-US" sz="2400" smtClean="0">
                <a:effectLst>
                  <a:outerShdw blurRad="38100" dist="38100" dir="2700000" algn="tl">
                    <a:srgbClr val="C0C0C0"/>
                  </a:outerShdw>
                </a:effectLst>
              </a:rPr>
              <a:t>Floating-Point multiply by Floating-Point Library</a:t>
            </a:r>
          </a:p>
          <a:p>
            <a:pPr marL="552450" indent="-552450" eaLnBrk="1" hangingPunct="1">
              <a:buFont typeface="Times New Roman" pitchFamily="18" charset="0"/>
              <a:buAutoNum type="arabicPeriod"/>
              <a:defRPr/>
            </a:pPr>
            <a:r>
              <a:rPr lang="en-US" sz="2400" smtClean="0">
                <a:effectLst>
                  <a:outerShdw blurRad="38100" dist="38100" dir="2700000" algn="tl">
                    <a:srgbClr val="C0C0C0"/>
                  </a:outerShdw>
                </a:effectLst>
              </a:rPr>
              <a:t>Floating-Point multiply by Floating-Point Hardware unit </a:t>
            </a:r>
            <a:endParaRPr lang="en-US" smtClean="0">
              <a:effectLst>
                <a:outerShdw blurRad="38100" dist="38100" dir="2700000" algn="tl">
                  <a:srgbClr val="C0C0C0"/>
                </a:outerShdw>
              </a:effectLst>
            </a:endParaRPr>
          </a:p>
        </p:txBody>
      </p:sp>
      <p:graphicFrame>
        <p:nvGraphicFramePr>
          <p:cNvPr id="515092" name="Group 20"/>
          <p:cNvGraphicFramePr>
            <a:graphicFrameLocks noGrp="1"/>
          </p:cNvGraphicFramePr>
          <p:nvPr/>
        </p:nvGraphicFramePr>
        <p:xfrm>
          <a:off x="300038" y="4972050"/>
          <a:ext cx="8478837" cy="1452564"/>
        </p:xfrm>
        <a:graphic>
          <a:graphicData uri="http://schemas.openxmlformats.org/drawingml/2006/table">
            <a:tbl>
              <a:tblPr/>
              <a:tblGrid>
                <a:gridCol w="2579687"/>
                <a:gridCol w="1658938"/>
                <a:gridCol w="2119312"/>
                <a:gridCol w="2120900"/>
              </a:tblGrid>
              <a:tr h="725488">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Fixed-point</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Floating-Point-Library</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Floating-Point-Hardware</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r>
              <a:tr h="363538">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code size (words)</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3</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89</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9</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r>
              <a:tr h="363538">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clock cyc</a:t>
                      </a:r>
                      <a:r>
                        <a:rPr kumimoji="0" lang="sr-Latn-CS" sz="2000" b="1" i="0" u="none" strike="noStrike" cap="none" normalizeH="0" baseline="0" smtClean="0">
                          <a:ln>
                            <a:noFill/>
                          </a:ln>
                          <a:solidFill>
                            <a:srgbClr val="FFFFFF"/>
                          </a:solidFill>
                          <a:effectLst/>
                          <a:latin typeface="Arial" charset="0"/>
                        </a:rPr>
                        <a:t>.</a:t>
                      </a:r>
                      <a:r>
                        <a:rPr kumimoji="0" lang="en-US" sz="2000" b="1" i="0" u="none" strike="noStrike" cap="none" normalizeH="0" baseline="0" smtClean="0">
                          <a:ln>
                            <a:noFill/>
                          </a:ln>
                          <a:solidFill>
                            <a:srgbClr val="FFFFFF"/>
                          </a:solidFill>
                          <a:effectLst/>
                          <a:latin typeface="Arial" charset="0"/>
                        </a:rPr>
                        <a:t> (6.67 </a:t>
                      </a:r>
                      <a:r>
                        <a:rPr kumimoji="0" lang="sr-Latn-CS" sz="2000" b="1" i="0" u="none" strike="noStrike" cap="none" normalizeH="0" baseline="0" smtClean="0">
                          <a:ln>
                            <a:noFill/>
                          </a:ln>
                          <a:solidFill>
                            <a:srgbClr val="FFFFFF"/>
                          </a:solidFill>
                          <a:effectLst/>
                          <a:latin typeface="Arial" charset="0"/>
                        </a:rPr>
                        <a:t>n</a:t>
                      </a:r>
                      <a:r>
                        <a:rPr kumimoji="0" lang="en-US" sz="2000" b="1" i="0" u="none" strike="noStrike" cap="none" normalizeH="0" baseline="0" smtClean="0">
                          <a:ln>
                            <a:noFill/>
                          </a:ln>
                          <a:solidFill>
                            <a:srgbClr val="FFFFFF"/>
                          </a:solidFill>
                          <a:effectLst/>
                          <a:latin typeface="Arial" charset="0"/>
                        </a:rPr>
                        <a:t>s)</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3</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112</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900"/>
                        </a:spcBef>
                        <a:spcAft>
                          <a:spcPts val="300"/>
                        </a:spcAft>
                        <a:buClrTx/>
                        <a:buSzTx/>
                        <a:buFontTx/>
                        <a:buNone/>
                        <a:tabLst/>
                      </a:pPr>
                      <a:r>
                        <a:rPr kumimoji="0" lang="en-US" sz="2000" b="1" i="0" u="none" strike="noStrike" cap="none" normalizeH="0" baseline="0" smtClean="0">
                          <a:ln>
                            <a:noFill/>
                          </a:ln>
                          <a:solidFill>
                            <a:srgbClr val="FFFFFF"/>
                          </a:solidFill>
                          <a:effectLst/>
                          <a:latin typeface="Arial" charset="0"/>
                        </a:rPr>
                        <a:t>5</a:t>
                      </a:r>
                      <a:endParaRPr kumimoji="0" lang="de-DE" sz="2000" b="1" i="0" u="none" strike="noStrike" cap="none" normalizeH="0" baseline="0" smtClean="0">
                        <a:ln>
                          <a:noFill/>
                        </a:ln>
                        <a:solidFill>
                          <a:srgbClr val="FFFFFF"/>
                        </a:solidFill>
                        <a:effectLst/>
                        <a:latin typeface="Arial" charset="0"/>
                        <a:cs typeface="Times New Roman" pitchFamily="18" charset="0"/>
                      </a:endParaRPr>
                    </a:p>
                  </a:txBody>
                  <a:tcPr marL="68580" marR="68580" marT="0" marB="0" horzOverflow="overflow">
                    <a:lnL>
                      <a:noFill/>
                    </a:lnL>
                    <a:lnR>
                      <a:noFill/>
                    </a:lnR>
                    <a:lnT>
                      <a:noFill/>
                    </a:lnT>
                    <a:lnB>
                      <a:noFill/>
                    </a:lnB>
                    <a:lnTlToBr>
                      <a:noFill/>
                    </a:lnTlToBr>
                    <a:lnBlToTr>
                      <a:noFill/>
                    </a:lnBlToTr>
                    <a:solidFill>
                      <a:schemeClr val="accent1"/>
                    </a:solidFill>
                  </a:tcPr>
                </a:tc>
              </a:tr>
            </a:tbl>
          </a:graphicData>
        </a:graphic>
      </p:graphicFrame>
      <p:sp>
        <p:nvSpPr>
          <p:cNvPr id="62482" name="Textfeld 4"/>
          <p:cNvSpPr txBox="1">
            <a:spLocks noChangeArrowheads="1"/>
          </p:cNvSpPr>
          <p:nvPr/>
        </p:nvSpPr>
        <p:spPr bwMode="auto">
          <a:xfrm>
            <a:off x="228600" y="5105400"/>
            <a:ext cx="2640013" cy="427038"/>
          </a:xfrm>
          <a:prstGeom prst="rect">
            <a:avLst/>
          </a:prstGeom>
          <a:noFill/>
          <a:ln w="9525">
            <a:noFill/>
            <a:miter lim="800000"/>
            <a:headEnd/>
            <a:tailEnd/>
          </a:ln>
        </p:spPr>
        <p:txBody>
          <a:bodyPr wrap="none">
            <a:spAutoFit/>
          </a:bodyPr>
          <a:lstStyle/>
          <a:p>
            <a:pPr algn="ctr"/>
            <a:r>
              <a:rPr lang="en-US" sz="2200" b="1"/>
              <a:t>Benchmark result:</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p>
            <a:fld id="{7305C3D9-C043-42E2-845E-81BB9F719614}" type="slidenum">
              <a:rPr lang="en-US" smtClean="0">
                <a:cs typeface="Arial" pitchFamily="34" charset="0"/>
              </a:rPr>
              <a:pPr/>
              <a:t>72</a:t>
            </a:fld>
            <a:endParaRPr lang="en-US" smtClean="0">
              <a:cs typeface="Arial" pitchFamily="34" charset="0"/>
            </a:endParaRPr>
          </a:p>
        </p:txBody>
      </p:sp>
      <p:sp>
        <p:nvSpPr>
          <p:cNvPr id="63491" name="Rectangle 2"/>
          <p:cNvSpPr>
            <a:spLocks noGrp="1" noChangeArrowheads="1"/>
          </p:cNvSpPr>
          <p:nvPr>
            <p:ph type="title"/>
          </p:nvPr>
        </p:nvSpPr>
        <p:spPr>
          <a:xfrm>
            <a:off x="381000" y="381000"/>
            <a:ext cx="7793038" cy="1143000"/>
          </a:xfrm>
        </p:spPr>
        <p:txBody>
          <a:bodyPr/>
          <a:lstStyle/>
          <a:p>
            <a:pPr eaLnBrk="1" hangingPunct="1">
              <a:lnSpc>
                <a:spcPct val="80000"/>
              </a:lnSpc>
            </a:pPr>
            <a:r>
              <a:rPr lang="sr-Latn-CS" sz="4000" smtClean="0"/>
              <a:t>DSP sa aritmetikom u fiksnom ili u pokretnom zarezu ?</a:t>
            </a:r>
            <a:endParaRPr lang="en-US" sz="4000" smtClean="0"/>
          </a:p>
        </p:txBody>
      </p:sp>
      <p:sp>
        <p:nvSpPr>
          <p:cNvPr id="136195" name="Rectangle 3"/>
          <p:cNvSpPr>
            <a:spLocks noGrp="1" noChangeArrowheads="1"/>
          </p:cNvSpPr>
          <p:nvPr>
            <p:ph type="body" idx="1"/>
          </p:nvPr>
        </p:nvSpPr>
        <p:spPr>
          <a:xfrm>
            <a:off x="304800" y="1752600"/>
            <a:ext cx="7772400" cy="4343400"/>
          </a:xfrm>
          <a:noFill/>
        </p:spPr>
        <p:txBody>
          <a:bodyPr/>
          <a:lstStyle/>
          <a:p>
            <a:pPr eaLnBrk="1" hangingPunct="1">
              <a:lnSpc>
                <a:spcPct val="80000"/>
              </a:lnSpc>
            </a:pPr>
            <a:r>
              <a:rPr lang="sr-Latn-CS" sz="2400" dirty="0" smtClean="0"/>
              <a:t>Procesori sa aritm. u </a:t>
            </a:r>
            <a:r>
              <a:rPr lang="sr-Latn-CS" sz="2400" b="1" dirty="0" smtClean="0"/>
              <a:t>fiksnom</a:t>
            </a:r>
            <a:r>
              <a:rPr lang="sr-Latn-CS" sz="2400" dirty="0" smtClean="0"/>
              <a:t> zarezu:</a:t>
            </a:r>
            <a:endParaRPr lang="en-US" sz="2400" dirty="0" smtClean="0"/>
          </a:p>
          <a:p>
            <a:pPr lvl="1" eaLnBrk="1" hangingPunct="1">
              <a:lnSpc>
                <a:spcPct val="80000"/>
              </a:lnSpc>
            </a:pPr>
            <a:r>
              <a:rPr lang="sr-Latn-CS" sz="1600" dirty="0" smtClean="0"/>
              <a:t>Jeftiniji su</a:t>
            </a:r>
          </a:p>
          <a:p>
            <a:pPr lvl="1" eaLnBrk="1" hangingPunct="1">
              <a:lnSpc>
                <a:spcPct val="80000"/>
              </a:lnSpc>
            </a:pPr>
            <a:r>
              <a:rPr lang="sr-Latn-CS" sz="1600" dirty="0" smtClean="0"/>
              <a:t>Manji su, mehanički</a:t>
            </a:r>
          </a:p>
          <a:p>
            <a:pPr lvl="1" eaLnBrk="1" hangingPunct="1">
              <a:lnSpc>
                <a:spcPct val="80000"/>
              </a:lnSpc>
            </a:pPr>
            <a:r>
              <a:rPr lang="sr-Latn-CS" sz="1600" dirty="0" smtClean="0"/>
              <a:t>Imaju manj</a:t>
            </a:r>
            <a:r>
              <a:rPr lang="en-US" sz="1600" dirty="0" smtClean="0"/>
              <a:t>u</a:t>
            </a:r>
            <a:r>
              <a:rPr lang="sr-Latn-CS" sz="1600" dirty="0" smtClean="0"/>
              <a:t> potrošnju</a:t>
            </a:r>
          </a:p>
          <a:p>
            <a:pPr lvl="1" eaLnBrk="1" hangingPunct="1">
              <a:lnSpc>
                <a:spcPct val="80000"/>
              </a:lnSpc>
            </a:pPr>
            <a:r>
              <a:rPr lang="sr-Latn-CS" sz="1600" dirty="0" smtClean="0"/>
              <a:t>Teži su za programiranje</a:t>
            </a:r>
          </a:p>
          <a:p>
            <a:pPr lvl="2" eaLnBrk="1" hangingPunct="1">
              <a:lnSpc>
                <a:spcPct val="80000"/>
              </a:lnSpc>
            </a:pPr>
            <a:r>
              <a:rPr lang="sr-Latn-CS" sz="1400" dirty="0" smtClean="0"/>
              <a:t>Potrebno je </a:t>
            </a:r>
            <a:r>
              <a:rPr lang="en-US" sz="1400" dirty="0" err="1" smtClean="0"/>
              <a:t>veliko</a:t>
            </a:r>
            <a:r>
              <a:rPr lang="en-US" sz="1400" dirty="0" smtClean="0"/>
              <a:t> </a:t>
            </a:r>
            <a:r>
              <a:rPr lang="sr-Latn-CS" sz="1400" dirty="0" smtClean="0"/>
              <a:t>iskustvo i veština programera</a:t>
            </a:r>
          </a:p>
          <a:p>
            <a:pPr lvl="2" eaLnBrk="1" hangingPunct="1">
              <a:lnSpc>
                <a:spcPct val="80000"/>
              </a:lnSpc>
            </a:pPr>
            <a:r>
              <a:rPr lang="sr-Latn-CS" sz="1400" dirty="0" smtClean="0"/>
              <a:t>Lako se potkradu greške kod premašenja, zaokruživanja, odsecanja...</a:t>
            </a:r>
            <a:endParaRPr lang="en-US" sz="1400" dirty="0" smtClean="0"/>
          </a:p>
          <a:p>
            <a:pPr lvl="1" eaLnBrk="1" hangingPunct="1">
              <a:lnSpc>
                <a:spcPct val="80000"/>
              </a:lnSpc>
            </a:pPr>
            <a:r>
              <a:rPr lang="sr-Latn-CS" sz="1600" dirty="0" smtClean="0"/>
              <a:t>Ograničenog dinamičkog opsega</a:t>
            </a:r>
            <a:endParaRPr lang="en-US" sz="1600" dirty="0" smtClean="0"/>
          </a:p>
          <a:p>
            <a:pPr lvl="1" eaLnBrk="1" hangingPunct="1">
              <a:lnSpc>
                <a:spcPct val="80000"/>
              </a:lnSpc>
            </a:pPr>
            <a:r>
              <a:rPr lang="sr-Latn-CS" sz="1600" dirty="0" smtClean="0"/>
              <a:t>Ipak, koriste se u </a:t>
            </a:r>
            <a:r>
              <a:rPr lang="sr-Latn-CS" sz="1600" u="sng" dirty="0" smtClean="0"/>
              <a:t>preko 95% proizvoda</a:t>
            </a:r>
            <a:r>
              <a:rPr lang="sr-Latn-CS" sz="1600" dirty="0" smtClean="0"/>
              <a:t> široke potrošnje</a:t>
            </a:r>
            <a:endParaRPr lang="en-US" sz="1600" dirty="0" smtClean="0"/>
          </a:p>
          <a:p>
            <a:pPr eaLnBrk="1" hangingPunct="1">
              <a:lnSpc>
                <a:spcPct val="80000"/>
              </a:lnSpc>
            </a:pPr>
            <a:r>
              <a:rPr lang="sr-Latn-CS" sz="2400" dirty="0" smtClean="0"/>
              <a:t>Procesori sa aritm. u </a:t>
            </a:r>
            <a:r>
              <a:rPr lang="sr-Latn-CS" sz="2400" b="1" dirty="0" smtClean="0"/>
              <a:t>pokretnom</a:t>
            </a:r>
            <a:r>
              <a:rPr lang="sr-Latn-CS" sz="2400" dirty="0" smtClean="0"/>
              <a:t> zarezu:</a:t>
            </a:r>
          </a:p>
          <a:p>
            <a:pPr lvl="1" eaLnBrk="1" hangingPunct="1">
              <a:lnSpc>
                <a:spcPct val="80000"/>
              </a:lnSpc>
            </a:pPr>
            <a:r>
              <a:rPr lang="sr-Latn-CS" sz="1600" dirty="0" smtClean="0"/>
              <a:t>U krajnjoj liniji, imaju bolju preciznost </a:t>
            </a:r>
            <a:r>
              <a:rPr lang="sr-Latn-CS" sz="1600" dirty="0" smtClean="0">
                <a:solidFill>
                  <a:schemeClr val="bg2"/>
                </a:solidFill>
              </a:rPr>
              <a:t>(USLOVNO!)</a:t>
            </a:r>
            <a:endParaRPr lang="en-US" sz="1600" dirty="0" smtClean="0">
              <a:solidFill>
                <a:schemeClr val="bg2"/>
              </a:solidFill>
            </a:endParaRPr>
          </a:p>
          <a:p>
            <a:pPr lvl="1" eaLnBrk="1" hangingPunct="1">
              <a:lnSpc>
                <a:spcPct val="80000"/>
              </a:lnSpc>
            </a:pPr>
            <a:r>
              <a:rPr lang="sr-Latn-CS" sz="1600" dirty="0" smtClean="0"/>
              <a:t>Mnogo se lakše programiraju!</a:t>
            </a:r>
            <a:endParaRPr lang="en-US" sz="1600" dirty="0" smtClean="0"/>
          </a:p>
          <a:p>
            <a:pPr eaLnBrk="1" hangingPunct="1">
              <a:lnSpc>
                <a:spcPct val="80000"/>
              </a:lnSpc>
            </a:pPr>
            <a:r>
              <a:rPr lang="sr-Latn-CS" sz="2400" dirty="0" smtClean="0"/>
              <a:t>Puno je teže, naročito u C jeziku, izraditi efikasan k</a:t>
            </a:r>
            <a:r>
              <a:rPr lang="en-US" sz="2400" dirty="0" smtClean="0">
                <a:cs typeface="Arial" pitchFamily="34" charset="0"/>
              </a:rPr>
              <a:t>ô</a:t>
            </a:r>
            <a:r>
              <a:rPr lang="sr-Latn-CS" sz="2400" dirty="0" smtClean="0"/>
              <a:t>d sa procesorima u fiksnom zarezu</a:t>
            </a:r>
          </a:p>
          <a:p>
            <a:pPr lvl="1" eaLnBrk="1" hangingPunct="1">
              <a:lnSpc>
                <a:spcPct val="80000"/>
              </a:lnSpc>
            </a:pPr>
            <a:endParaRPr lang="sr-Latn-CS" sz="2400" dirty="0" smtClean="0"/>
          </a:p>
          <a:p>
            <a:pPr eaLnBrk="1" hangingPunct="1">
              <a:lnSpc>
                <a:spcPct val="80000"/>
              </a:lnSpc>
              <a:buFont typeface="Wingdings" pitchFamily="2" charset="2"/>
              <a:buNone/>
            </a:pPr>
            <a:r>
              <a:rPr lang="sr-Latn-CS" sz="1800" dirty="0" smtClean="0">
                <a:solidFill>
                  <a:schemeClr val="bg2"/>
                </a:solidFill>
              </a:rPr>
              <a:t>Sve ove karakteristike treba shvatiti vrlo uslovno!</a:t>
            </a:r>
            <a:endParaRPr lang="en-US" sz="1800" dirty="0" smtClean="0">
              <a:solidFill>
                <a:schemeClr val="bg2"/>
              </a:solidFill>
            </a:endParaRPr>
          </a:p>
          <a:p>
            <a:pPr eaLnBrk="1" hangingPunct="1">
              <a:lnSpc>
                <a:spcPct val="80000"/>
              </a:lnSpc>
              <a:buFont typeface="Wingdings" pitchFamily="2" charset="2"/>
              <a:buNone/>
            </a:pPr>
            <a:endParaRPr lang="en-US" sz="1800" dirty="0" smtClean="0">
              <a:solidFill>
                <a:schemeClr val="bg2"/>
              </a:solidFill>
            </a:endParaRPr>
          </a:p>
        </p:txBody>
      </p:sp>
      <p:pic>
        <p:nvPicPr>
          <p:cNvPr id="5" name="Picture 2" descr="C:\Users\netbook3\AppData\Local\Microsoft\Windows\Temporary Internet Files\Content.IE5\CYV9VH1B\1473_122f87849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1" y="2057400"/>
            <a:ext cx="7620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netbook3\AppData\Local\Microsoft\Windows\Temporary Internet Files\Content.IE5\SPZ4UOLX\basic_smiley_sad__vector__by_mondspeer-d77xw8t[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2386" y="2895600"/>
            <a:ext cx="593573" cy="6157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netbook3\AppData\Local\Microsoft\Windows\Temporary Internet Files\Content.IE5\CYV9VH1B\1473_122f87849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2817" y="4114800"/>
            <a:ext cx="762000" cy="76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1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19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61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19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61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619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19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61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61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1"/>
          </p:nvPr>
        </p:nvSpPr>
        <p:spPr>
          <a:noFill/>
        </p:spPr>
        <p:txBody>
          <a:bodyPr/>
          <a:lstStyle/>
          <a:p>
            <a:fld id="{9A5FBDCC-B76A-451C-940B-20A538644AA2}" type="slidenum">
              <a:rPr lang="en-US" smtClean="0">
                <a:cs typeface="Arial" pitchFamily="34" charset="0"/>
              </a:rPr>
              <a:pPr/>
              <a:t>73</a:t>
            </a:fld>
            <a:endParaRPr lang="en-US" smtClean="0">
              <a:cs typeface="Arial" pitchFamily="34" charset="0"/>
            </a:endParaRPr>
          </a:p>
        </p:txBody>
      </p:sp>
      <p:sp>
        <p:nvSpPr>
          <p:cNvPr id="64515" name="Rectangle 15"/>
          <p:cNvSpPr>
            <a:spLocks noGrp="1" noChangeArrowheads="1"/>
          </p:cNvSpPr>
          <p:nvPr>
            <p:ph type="title"/>
          </p:nvPr>
        </p:nvSpPr>
        <p:spPr>
          <a:xfrm>
            <a:off x="381000" y="381000"/>
            <a:ext cx="7793038" cy="1143000"/>
          </a:xfrm>
          <a:noFill/>
        </p:spPr>
        <p:txBody>
          <a:bodyPr/>
          <a:lstStyle/>
          <a:p>
            <a:pPr eaLnBrk="1" hangingPunct="1">
              <a:lnSpc>
                <a:spcPct val="80000"/>
              </a:lnSpc>
            </a:pPr>
            <a:r>
              <a:rPr lang="sr-Latn-CS" sz="4000" smtClean="0"/>
              <a:t>DSP sa aritmetikom u fiksnom ili u pokretnom zarezu ?</a:t>
            </a:r>
            <a:endParaRPr lang="en-US" sz="4000" smtClean="0"/>
          </a:p>
        </p:txBody>
      </p:sp>
      <p:sp>
        <p:nvSpPr>
          <p:cNvPr id="134160" name="Text Box 16"/>
          <p:cNvSpPr txBox="1">
            <a:spLocks noChangeArrowheads="1"/>
          </p:cNvSpPr>
          <p:nvPr/>
        </p:nvSpPr>
        <p:spPr bwMode="auto">
          <a:xfrm>
            <a:off x="381000" y="1828800"/>
            <a:ext cx="3733800" cy="4262438"/>
          </a:xfrm>
          <a:prstGeom prst="rect">
            <a:avLst/>
          </a:prstGeom>
          <a:noFill/>
          <a:ln w="9525">
            <a:noFill/>
            <a:miter lim="800000"/>
            <a:headEnd/>
            <a:tailEnd/>
          </a:ln>
        </p:spPr>
        <p:txBody>
          <a:bodyPr>
            <a:spAutoFit/>
          </a:bodyPr>
          <a:lstStyle/>
          <a:p>
            <a:pPr eaLnBrk="1" hangingPunct="1">
              <a:spcBef>
                <a:spcPct val="50000"/>
              </a:spcBef>
            </a:pPr>
            <a:r>
              <a:rPr lang="sr-Latn-CS" sz="2000" b="1">
                <a:solidFill>
                  <a:schemeClr val="bg2"/>
                </a:solidFill>
                <a:latin typeface="Tahoma" pitchFamily="34" charset="0"/>
              </a:rPr>
              <a:t>Tipične primene DSP sa aritm. u </a:t>
            </a:r>
            <a:r>
              <a:rPr lang="sr-Latn-CS" sz="2000" b="1" u="sng">
                <a:solidFill>
                  <a:schemeClr val="bg2"/>
                </a:solidFill>
                <a:latin typeface="Tahoma" pitchFamily="34" charset="0"/>
              </a:rPr>
              <a:t>pokretnom</a:t>
            </a:r>
            <a:r>
              <a:rPr lang="sr-Latn-CS" sz="2000" b="1">
                <a:solidFill>
                  <a:schemeClr val="bg2"/>
                </a:solidFill>
                <a:latin typeface="Tahoma" pitchFamily="34" charset="0"/>
              </a:rPr>
              <a:t> zarezu</a:t>
            </a:r>
          </a:p>
          <a:p>
            <a:pPr eaLnBrk="1" hangingPunct="1">
              <a:lnSpc>
                <a:spcPct val="50000"/>
              </a:lnSpc>
            </a:pPr>
            <a:r>
              <a:rPr lang="sr-Latn-CS" b="1">
                <a:solidFill>
                  <a:srgbClr val="993300"/>
                </a:solidFill>
                <a:latin typeface="Tahoma" pitchFamily="34" charset="0"/>
              </a:rPr>
              <a:t>	</a:t>
            </a:r>
            <a:endParaRPr lang="en-US" b="1">
              <a:solidFill>
                <a:srgbClr val="993300"/>
              </a:solidFill>
              <a:latin typeface="Tahoma" pitchFamily="34" charset="0"/>
            </a:endParaRPr>
          </a:p>
          <a:p>
            <a:pPr eaLnBrk="1" hangingPunct="1">
              <a:spcBef>
                <a:spcPct val="50000"/>
              </a:spcBef>
              <a:buFontTx/>
              <a:buChar char="•"/>
            </a:pPr>
            <a:r>
              <a:rPr lang="sr-Latn-CS" sz="1600"/>
              <a:t> </a:t>
            </a:r>
            <a:r>
              <a:rPr lang="en-US" sz="1600"/>
              <a:t>Modem</a:t>
            </a:r>
            <a:r>
              <a:rPr lang="sr-Latn-CS" sz="1600"/>
              <a:t>i</a:t>
            </a:r>
            <a:endParaRPr lang="en-US" sz="1600"/>
          </a:p>
          <a:p>
            <a:pPr eaLnBrk="1" hangingPunct="1">
              <a:spcBef>
                <a:spcPct val="50000"/>
              </a:spcBef>
              <a:buFontTx/>
              <a:buChar char="•"/>
            </a:pPr>
            <a:r>
              <a:rPr lang="sr-Latn-CS" sz="1600"/>
              <a:t> </a:t>
            </a:r>
            <a:r>
              <a:rPr lang="en-US" sz="1600"/>
              <a:t>Digital</a:t>
            </a:r>
            <a:r>
              <a:rPr lang="sr-Latn-CS" sz="1600"/>
              <a:t>na pretplatnička lin.</a:t>
            </a:r>
            <a:r>
              <a:rPr lang="en-US" sz="1600"/>
              <a:t> (DSL)</a:t>
            </a:r>
          </a:p>
          <a:p>
            <a:pPr eaLnBrk="1" hangingPunct="1">
              <a:spcBef>
                <a:spcPct val="50000"/>
              </a:spcBef>
              <a:buFontTx/>
              <a:buChar char="•"/>
            </a:pPr>
            <a:r>
              <a:rPr lang="sr-Latn-CS" sz="1600"/>
              <a:t> Bežične bazne stanice</a:t>
            </a:r>
            <a:endParaRPr lang="en-US" sz="1600"/>
          </a:p>
          <a:p>
            <a:pPr eaLnBrk="1" hangingPunct="1">
              <a:spcBef>
                <a:spcPct val="50000"/>
              </a:spcBef>
              <a:buFontTx/>
              <a:buChar char="•"/>
            </a:pPr>
            <a:r>
              <a:rPr lang="sr-Latn-CS" sz="1600"/>
              <a:t> Komutacioni centri</a:t>
            </a:r>
            <a:endParaRPr lang="en-US" sz="1600"/>
          </a:p>
          <a:p>
            <a:pPr eaLnBrk="1" hangingPunct="1">
              <a:spcBef>
                <a:spcPct val="50000"/>
              </a:spcBef>
              <a:buFontTx/>
              <a:buChar char="•"/>
            </a:pPr>
            <a:r>
              <a:rPr lang="sr-Latn-CS" sz="1600"/>
              <a:t> Privatne tel. centrale</a:t>
            </a:r>
            <a:r>
              <a:rPr lang="en-US" sz="1600"/>
              <a:t> (PBX)</a:t>
            </a:r>
          </a:p>
          <a:p>
            <a:pPr eaLnBrk="1" hangingPunct="1">
              <a:spcBef>
                <a:spcPct val="50000"/>
              </a:spcBef>
              <a:buFontTx/>
              <a:buChar char="•"/>
            </a:pPr>
            <a:r>
              <a:rPr lang="sr-Latn-CS" sz="1600"/>
              <a:t> Uređaji intenzivnom obradom slike (skeneri, MR, montaža...)</a:t>
            </a:r>
          </a:p>
          <a:p>
            <a:pPr eaLnBrk="1" hangingPunct="1">
              <a:spcBef>
                <a:spcPct val="50000"/>
              </a:spcBef>
              <a:buFontTx/>
              <a:buChar char="•"/>
            </a:pPr>
            <a:r>
              <a:rPr lang="sr-Latn-CS" sz="1600"/>
              <a:t> Uređaji sa </a:t>
            </a:r>
            <a:r>
              <a:rPr lang="en-US" sz="1600"/>
              <a:t>3D </a:t>
            </a:r>
            <a:r>
              <a:rPr lang="sr-Latn-CS" sz="1600"/>
              <a:t>g</a:t>
            </a:r>
            <a:r>
              <a:rPr lang="en-US" sz="1600"/>
              <a:t>ra</a:t>
            </a:r>
            <a:r>
              <a:rPr lang="sr-Latn-CS" sz="1600"/>
              <a:t>fikom</a:t>
            </a:r>
            <a:endParaRPr lang="en-US" sz="1600"/>
          </a:p>
          <a:p>
            <a:pPr eaLnBrk="1" hangingPunct="1">
              <a:spcBef>
                <a:spcPct val="50000"/>
              </a:spcBef>
              <a:buFontTx/>
              <a:buChar char="•"/>
            </a:pPr>
            <a:r>
              <a:rPr lang="sr-Latn-CS" sz="1600"/>
              <a:t> Uređaji za prepoznavanje govora ili govornika</a:t>
            </a:r>
            <a:endParaRPr lang="en-US" sz="1600"/>
          </a:p>
        </p:txBody>
      </p:sp>
      <p:sp>
        <p:nvSpPr>
          <p:cNvPr id="134161" name="Text Box 17"/>
          <p:cNvSpPr txBox="1">
            <a:spLocks noChangeArrowheads="1"/>
          </p:cNvSpPr>
          <p:nvPr/>
        </p:nvSpPr>
        <p:spPr bwMode="auto">
          <a:xfrm>
            <a:off x="4724400" y="1828800"/>
            <a:ext cx="3581400" cy="4140200"/>
          </a:xfrm>
          <a:prstGeom prst="rect">
            <a:avLst/>
          </a:prstGeom>
          <a:noFill/>
          <a:ln w="9525">
            <a:noFill/>
            <a:miter lim="800000"/>
            <a:headEnd/>
            <a:tailEnd/>
          </a:ln>
        </p:spPr>
        <p:txBody>
          <a:bodyPr>
            <a:spAutoFit/>
          </a:bodyPr>
          <a:lstStyle/>
          <a:p>
            <a:pPr eaLnBrk="1" hangingPunct="1">
              <a:spcBef>
                <a:spcPct val="50000"/>
              </a:spcBef>
            </a:pPr>
            <a:r>
              <a:rPr lang="sr-Latn-CS" sz="2000" b="1">
                <a:solidFill>
                  <a:schemeClr val="bg2"/>
                </a:solidFill>
                <a:latin typeface="Tahoma" pitchFamily="34" charset="0"/>
              </a:rPr>
              <a:t>Tipične primene DSP sa aritm. u </a:t>
            </a:r>
            <a:r>
              <a:rPr lang="sr-Latn-CS" sz="2000" b="1" u="sng">
                <a:solidFill>
                  <a:schemeClr val="bg2"/>
                </a:solidFill>
                <a:latin typeface="Tahoma" pitchFamily="34" charset="0"/>
              </a:rPr>
              <a:t>fiksnom </a:t>
            </a:r>
            <a:r>
              <a:rPr lang="sr-Latn-CS" sz="2000" b="1">
                <a:solidFill>
                  <a:schemeClr val="bg2"/>
                </a:solidFill>
                <a:latin typeface="Tahoma" pitchFamily="34" charset="0"/>
              </a:rPr>
              <a:t>zarezu</a:t>
            </a:r>
          </a:p>
          <a:p>
            <a:pPr eaLnBrk="1" hangingPunct="1">
              <a:lnSpc>
                <a:spcPct val="50000"/>
              </a:lnSpc>
            </a:pPr>
            <a:endParaRPr lang="en-US" b="1">
              <a:solidFill>
                <a:srgbClr val="993300"/>
              </a:solidFill>
              <a:latin typeface="Tahoma" pitchFamily="34" charset="0"/>
            </a:endParaRPr>
          </a:p>
          <a:p>
            <a:pPr eaLnBrk="1" hangingPunct="1">
              <a:spcBef>
                <a:spcPct val="50000"/>
              </a:spcBef>
              <a:buFontTx/>
              <a:buChar char="•"/>
            </a:pPr>
            <a:r>
              <a:rPr lang="sr-Latn-CS" sz="1600"/>
              <a:t> Prenosni uređaji</a:t>
            </a:r>
            <a:endParaRPr lang="en-US" sz="1600"/>
          </a:p>
          <a:p>
            <a:pPr eaLnBrk="1" hangingPunct="1">
              <a:spcBef>
                <a:spcPct val="50000"/>
              </a:spcBef>
              <a:buFontTx/>
              <a:buChar char="•"/>
            </a:pPr>
            <a:r>
              <a:rPr lang="sr-Latn-CS" sz="1600"/>
              <a:t> Mob. telefoni do 3G</a:t>
            </a:r>
            <a:endParaRPr lang="en-US" sz="1600"/>
          </a:p>
          <a:p>
            <a:pPr eaLnBrk="1" hangingPunct="1">
              <a:spcBef>
                <a:spcPct val="50000"/>
              </a:spcBef>
              <a:buFontTx/>
              <a:buChar char="•"/>
            </a:pPr>
            <a:r>
              <a:rPr lang="sr-Latn-CS" sz="1600"/>
              <a:t> Digitalni audio plejeri</a:t>
            </a:r>
            <a:endParaRPr lang="en-US" sz="1600"/>
          </a:p>
          <a:p>
            <a:pPr eaLnBrk="1" hangingPunct="1">
              <a:spcBef>
                <a:spcPct val="50000"/>
              </a:spcBef>
              <a:buFontTx/>
              <a:buChar char="•"/>
            </a:pPr>
            <a:r>
              <a:rPr lang="sr-Latn-CS" sz="1600"/>
              <a:t> </a:t>
            </a:r>
            <a:r>
              <a:rPr lang="en-US" sz="1600"/>
              <a:t>Digital</a:t>
            </a:r>
            <a:r>
              <a:rPr lang="sr-Latn-CS" sz="1600"/>
              <a:t>ni foto aparati</a:t>
            </a:r>
            <a:endParaRPr lang="en-US" sz="1600"/>
          </a:p>
          <a:p>
            <a:pPr eaLnBrk="1" hangingPunct="1">
              <a:spcBef>
                <a:spcPct val="50000"/>
              </a:spcBef>
              <a:buFontTx/>
              <a:buChar char="•"/>
            </a:pPr>
            <a:r>
              <a:rPr lang="sr-Latn-CS" sz="1600"/>
              <a:t> Elektronske knjige (</a:t>
            </a:r>
            <a:r>
              <a:rPr lang="sr-Latn-CS" sz="1600" i="1"/>
              <a:t>kindle</a:t>
            </a:r>
            <a:r>
              <a:rPr lang="sr-Latn-CS" sz="1600"/>
              <a:t>)</a:t>
            </a:r>
            <a:endParaRPr lang="en-US" sz="1600"/>
          </a:p>
          <a:p>
            <a:pPr eaLnBrk="1" hangingPunct="1">
              <a:spcBef>
                <a:spcPct val="50000"/>
              </a:spcBef>
              <a:buFontTx/>
              <a:buChar char="•"/>
            </a:pPr>
            <a:r>
              <a:rPr lang="sr-Latn-CS" sz="1600"/>
              <a:t> </a:t>
            </a:r>
            <a:r>
              <a:rPr lang="en-US" sz="1600"/>
              <a:t>GPS </a:t>
            </a:r>
            <a:r>
              <a:rPr lang="sr-Latn-CS" sz="1600"/>
              <a:t>prijenmici</a:t>
            </a:r>
            <a:endParaRPr lang="en-US" sz="1600"/>
          </a:p>
          <a:p>
            <a:pPr eaLnBrk="1" hangingPunct="1">
              <a:spcBef>
                <a:spcPct val="50000"/>
              </a:spcBef>
              <a:buFontTx/>
              <a:buChar char="•"/>
            </a:pPr>
            <a:r>
              <a:rPr lang="sr-Latn-CS" sz="1600"/>
              <a:t> Kućni bežični telefoni</a:t>
            </a:r>
            <a:endParaRPr lang="en-US" sz="1600"/>
          </a:p>
          <a:p>
            <a:pPr eaLnBrk="1" hangingPunct="1">
              <a:spcBef>
                <a:spcPct val="50000"/>
              </a:spcBef>
              <a:buFontTx/>
              <a:buChar char="•"/>
            </a:pPr>
            <a:r>
              <a:rPr lang="sr-Latn-CS" sz="1600"/>
              <a:t> Upravljanje motorima i u industriji</a:t>
            </a:r>
            <a:endParaRPr lang="en-US" sz="1600"/>
          </a:p>
          <a:p>
            <a:pPr eaLnBrk="1" hangingPunct="1">
              <a:spcBef>
                <a:spcPct val="50000"/>
              </a:spcBef>
              <a:buFontTx/>
              <a:buChar char="•"/>
            </a:pPr>
            <a:r>
              <a:rPr lang="sr-Latn-CS" sz="1600"/>
              <a:t> DSP u automobilima (ABS, EPS...)</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4160"/>
                                        </p:tgtEl>
                                      </p:cBhvr>
                                    </p:animEffect>
                                    <p:set>
                                      <p:cBhvr>
                                        <p:cTn id="7" dur="1" fill="hold">
                                          <p:stCondLst>
                                            <p:cond delay="1999"/>
                                          </p:stCondLst>
                                        </p:cTn>
                                        <p:tgtEl>
                                          <p:spTgt spid="134160"/>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34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0" grpId="0"/>
      <p:bldP spid="13416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p>
            <a:fld id="{43704131-39E9-4E2F-A121-ADC6642AA864}" type="slidenum">
              <a:rPr lang="en-US" smtClean="0">
                <a:cs typeface="Arial" pitchFamily="34" charset="0"/>
              </a:rPr>
              <a:pPr/>
              <a:t>74</a:t>
            </a:fld>
            <a:endParaRPr lang="en-US" smtClean="0">
              <a:cs typeface="Arial" pitchFamily="34" charset="0"/>
            </a:endParaRPr>
          </a:p>
        </p:txBody>
      </p:sp>
      <p:sp>
        <p:nvSpPr>
          <p:cNvPr id="65539" name="Rectangle 2"/>
          <p:cNvSpPr>
            <a:spLocks noGrp="1" noChangeArrowheads="1"/>
          </p:cNvSpPr>
          <p:nvPr>
            <p:ph type="title"/>
          </p:nvPr>
        </p:nvSpPr>
        <p:spPr>
          <a:xfrm>
            <a:off x="381000" y="0"/>
            <a:ext cx="8915400" cy="1447800"/>
          </a:xfrm>
        </p:spPr>
        <p:txBody>
          <a:bodyPr/>
          <a:lstStyle/>
          <a:p>
            <a:pPr eaLnBrk="1" hangingPunct="1"/>
            <a:r>
              <a:rPr lang="en-US" smtClean="0"/>
              <a:t>Soft</a:t>
            </a:r>
            <a:r>
              <a:rPr lang="sr-Latn-CS" smtClean="0"/>
              <a:t>ver: </a:t>
            </a:r>
            <a:r>
              <a:rPr lang="sr-Latn-CS" sz="3600" smtClean="0"/>
              <a:t>kako se danas najčešće radi</a:t>
            </a:r>
            <a:endParaRPr lang="en-US" sz="3600" smtClean="0"/>
          </a:p>
        </p:txBody>
      </p:sp>
      <p:sp>
        <p:nvSpPr>
          <p:cNvPr id="259075" name="Rectangle 3"/>
          <p:cNvSpPr>
            <a:spLocks noGrp="1" noChangeArrowheads="1"/>
          </p:cNvSpPr>
          <p:nvPr>
            <p:ph type="body" idx="1"/>
          </p:nvPr>
        </p:nvSpPr>
        <p:spPr>
          <a:xfrm>
            <a:off x="381000" y="1524000"/>
            <a:ext cx="8305800" cy="4114800"/>
          </a:xfrm>
        </p:spPr>
        <p:txBody>
          <a:bodyPr/>
          <a:lstStyle/>
          <a:p>
            <a:pPr eaLnBrk="1" hangingPunct="1">
              <a:lnSpc>
                <a:spcPct val="90000"/>
              </a:lnSpc>
              <a:defRPr/>
            </a:pPr>
            <a:r>
              <a:rPr lang="sr-Latn-CS" sz="2400" smtClean="0"/>
              <a:t>K</a:t>
            </a:r>
            <a:r>
              <a:rPr lang="en-US" sz="2400" smtClean="0">
                <a:cs typeface="Arial" charset="0"/>
              </a:rPr>
              <a:t>ô</a:t>
            </a:r>
            <a:r>
              <a:rPr lang="sr-Latn-CS" sz="2400" smtClean="0"/>
              <a:t>d se piše u</a:t>
            </a:r>
            <a:r>
              <a:rPr lang="en-US" sz="2400" smtClean="0"/>
              <a:t> C</a:t>
            </a:r>
            <a:r>
              <a:rPr lang="sr-Latn-CS" sz="2400" smtClean="0"/>
              <a:t>-jeziku.</a:t>
            </a:r>
            <a:endParaRPr lang="en-US" sz="2400" smtClean="0"/>
          </a:p>
          <a:p>
            <a:pPr eaLnBrk="1" hangingPunct="1">
              <a:lnSpc>
                <a:spcPct val="90000"/>
              </a:lnSpc>
              <a:defRPr/>
            </a:pPr>
            <a:r>
              <a:rPr lang="sr-Latn-CS" sz="2400" b="1" smtClean="0">
                <a:solidFill>
                  <a:schemeClr val="hlink"/>
                </a:solidFill>
              </a:rPr>
              <a:t>Kompajler</a:t>
            </a:r>
            <a:r>
              <a:rPr lang="sr-Latn-CS" sz="2400" smtClean="0"/>
              <a:t> ga prevodi na asemblerski izvorni k</a:t>
            </a:r>
            <a:r>
              <a:rPr lang="en-US" sz="2400" smtClean="0">
                <a:cs typeface="Arial" charset="0"/>
              </a:rPr>
              <a:t>ô</a:t>
            </a:r>
            <a:r>
              <a:rPr lang="sr-Latn-CS" sz="2400" smtClean="0"/>
              <a:t>d. </a:t>
            </a:r>
            <a:endParaRPr lang="en-US" sz="2400" smtClean="0"/>
          </a:p>
          <a:p>
            <a:pPr eaLnBrk="1" hangingPunct="1">
              <a:lnSpc>
                <a:spcPct val="90000"/>
              </a:lnSpc>
              <a:defRPr/>
            </a:pPr>
            <a:r>
              <a:rPr lang="sr-Latn-CS" sz="2400" b="1" smtClean="0">
                <a:solidFill>
                  <a:schemeClr val="hlink"/>
                </a:solidFill>
              </a:rPr>
              <a:t>Asembler</a:t>
            </a:r>
            <a:r>
              <a:rPr lang="sr-Latn-CS" sz="2400" smtClean="0"/>
              <a:t> prevodi ovaj izvorni k</a:t>
            </a:r>
            <a:r>
              <a:rPr lang="en-US" sz="2400" smtClean="0">
                <a:cs typeface="Arial" charset="0"/>
              </a:rPr>
              <a:t>ô</a:t>
            </a:r>
            <a:r>
              <a:rPr lang="sr-Latn-CS" sz="2400" smtClean="0"/>
              <a:t>d u objektni. </a:t>
            </a:r>
          </a:p>
          <a:p>
            <a:pPr eaLnBrk="1" hangingPunct="1">
              <a:lnSpc>
                <a:spcPct val="90000"/>
              </a:lnSpc>
              <a:defRPr/>
            </a:pPr>
            <a:r>
              <a:rPr lang="sr-Latn-CS" sz="2400" b="1" smtClean="0">
                <a:solidFill>
                  <a:schemeClr val="hlink"/>
                </a:solidFill>
              </a:rPr>
              <a:t>Povezivač</a:t>
            </a:r>
            <a:r>
              <a:rPr lang="sr-Latn-CS" sz="2400" smtClean="0"/>
              <a:t> (</a:t>
            </a:r>
            <a:r>
              <a:rPr lang="sr-Latn-CS" sz="2400" i="1" smtClean="0"/>
              <a:t>linker</a:t>
            </a:r>
            <a:r>
              <a:rPr lang="sr-Latn-CS" sz="2400" smtClean="0"/>
              <a:t>) povezuje objektne kodove. </a:t>
            </a:r>
            <a:endParaRPr lang="en-US" sz="2400" smtClean="0"/>
          </a:p>
          <a:p>
            <a:pPr eaLnBrk="1" hangingPunct="1">
              <a:lnSpc>
                <a:spcPct val="90000"/>
              </a:lnSpc>
              <a:defRPr/>
            </a:pPr>
            <a:r>
              <a:rPr lang="sr-Latn-CS" sz="2400" smtClean="0"/>
              <a:t>Koristi se </a:t>
            </a:r>
            <a:r>
              <a:rPr lang="en-US" sz="2400" b="1" smtClean="0">
                <a:solidFill>
                  <a:schemeClr val="hlink"/>
                </a:solidFill>
              </a:rPr>
              <a:t>simulator</a:t>
            </a:r>
            <a:r>
              <a:rPr lang="en-US" sz="2400" smtClean="0"/>
              <a:t> </a:t>
            </a:r>
            <a:r>
              <a:rPr lang="sr-Latn-CS" sz="2400" smtClean="0"/>
              <a:t>(ili </a:t>
            </a:r>
            <a:r>
              <a:rPr lang="sr-Latn-CS" sz="2400" b="1" smtClean="0">
                <a:solidFill>
                  <a:schemeClr val="hlink"/>
                </a:solidFill>
              </a:rPr>
              <a:t>razvojni hardver</a:t>
            </a:r>
            <a:r>
              <a:rPr lang="sr-Latn-CS" sz="2400" smtClean="0"/>
              <a:t>) da se proveri funkcija i brzina.</a:t>
            </a:r>
            <a:endParaRPr lang="en-US" sz="2400" smtClean="0"/>
          </a:p>
          <a:p>
            <a:pPr eaLnBrk="1" hangingPunct="1">
              <a:lnSpc>
                <a:spcPct val="90000"/>
              </a:lnSpc>
              <a:defRPr/>
            </a:pPr>
            <a:r>
              <a:rPr lang="sr-Latn-CS" sz="2400" smtClean="0"/>
              <a:t>Ako k</a:t>
            </a:r>
            <a:r>
              <a:rPr lang="en-US" sz="2400" smtClean="0">
                <a:cs typeface="Arial" charset="0"/>
              </a:rPr>
              <a:t>ô</a:t>
            </a:r>
            <a:r>
              <a:rPr lang="sr-Latn-CS" sz="2400" smtClean="0"/>
              <a:t>d nije dovoljno brz</a:t>
            </a:r>
            <a:r>
              <a:rPr lang="en-US" sz="2400" smtClean="0"/>
              <a:t> – </a:t>
            </a:r>
            <a:r>
              <a:rPr lang="sr-Latn-CS" sz="2400" smtClean="0"/>
              <a:t>unapredi C-k</a:t>
            </a:r>
            <a:r>
              <a:rPr lang="en-US" sz="2400" smtClean="0">
                <a:cs typeface="Arial" charset="0"/>
              </a:rPr>
              <a:t>ô</a:t>
            </a:r>
            <a:r>
              <a:rPr lang="sr-Latn-CS" sz="2400" smtClean="0"/>
              <a:t>d i testiraj ponovo. Ako još uvek nije dovoljno brz, modifikuj asemblerski izvorni k</a:t>
            </a:r>
            <a:r>
              <a:rPr lang="en-US" sz="2400" smtClean="0">
                <a:cs typeface="Arial" charset="0"/>
              </a:rPr>
              <a:t>ô</a:t>
            </a:r>
            <a:r>
              <a:rPr lang="sr-Latn-CS" sz="2400" smtClean="0"/>
              <a:t>d ili programiraj ponovo kritične delove koristeći </a:t>
            </a:r>
            <a:r>
              <a:rPr lang="sr-Latn-CS" sz="2400" b="1" smtClean="0">
                <a:solidFill>
                  <a:schemeClr val="hlink"/>
                </a:solidFill>
              </a:rPr>
              <a:t>asemblerski jezik</a:t>
            </a:r>
            <a:r>
              <a:rPr lang="sr-Latn-CS" sz="2400" smtClean="0"/>
              <a:t> !</a:t>
            </a:r>
            <a:endParaRPr lang="en-US" sz="2400" b="1" smtClean="0">
              <a:solidFill>
                <a:schemeClr val="hlink"/>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90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p>
            <a:fld id="{88D76943-BDBA-47AE-B32D-46E8DF08AA30}" type="slidenum">
              <a:rPr lang="en-US" smtClean="0">
                <a:cs typeface="Arial" pitchFamily="34" charset="0"/>
              </a:rPr>
              <a:pPr/>
              <a:t>75</a:t>
            </a:fld>
            <a:endParaRPr lang="en-US" smtClean="0">
              <a:cs typeface="Arial" pitchFamily="34" charset="0"/>
            </a:endParaRPr>
          </a:p>
        </p:txBody>
      </p:sp>
      <p:sp>
        <p:nvSpPr>
          <p:cNvPr id="66563" name="Rectangle 2"/>
          <p:cNvSpPr>
            <a:spLocks noGrp="1" noChangeArrowheads="1"/>
          </p:cNvSpPr>
          <p:nvPr>
            <p:ph type="title"/>
          </p:nvPr>
        </p:nvSpPr>
        <p:spPr>
          <a:xfrm>
            <a:off x="228600" y="76200"/>
            <a:ext cx="7793038" cy="1462088"/>
          </a:xfrm>
        </p:spPr>
        <p:txBody>
          <a:bodyPr/>
          <a:lstStyle/>
          <a:p>
            <a:pPr eaLnBrk="1" hangingPunct="1"/>
            <a:r>
              <a:rPr lang="sr-Latn-CS" smtClean="0"/>
              <a:t>Čemu taj asembler</a:t>
            </a:r>
            <a:r>
              <a:rPr lang="en-US" smtClean="0"/>
              <a:t>?</a:t>
            </a:r>
          </a:p>
        </p:txBody>
      </p:sp>
      <p:sp>
        <p:nvSpPr>
          <p:cNvPr id="260099" name="Rectangle 3"/>
          <p:cNvSpPr>
            <a:spLocks noGrp="1" noChangeArrowheads="1"/>
          </p:cNvSpPr>
          <p:nvPr>
            <p:ph type="body" idx="1"/>
          </p:nvPr>
        </p:nvSpPr>
        <p:spPr>
          <a:xfrm>
            <a:off x="458788" y="1371600"/>
            <a:ext cx="7773987" cy="4724400"/>
          </a:xfrm>
          <a:noFill/>
        </p:spPr>
        <p:txBody>
          <a:bodyPr/>
          <a:lstStyle/>
          <a:p>
            <a:pPr eaLnBrk="1" hangingPunct="1">
              <a:lnSpc>
                <a:spcPct val="80000"/>
              </a:lnSpc>
            </a:pPr>
            <a:r>
              <a:rPr lang="sr-Latn-CS" sz="2800" smtClean="0"/>
              <a:t>Većina C kompajlera za DSP proizvodi k</a:t>
            </a:r>
            <a:r>
              <a:rPr lang="en-US" sz="2800" smtClean="0">
                <a:cs typeface="Arial" pitchFamily="34" charset="0"/>
              </a:rPr>
              <a:t>ô</a:t>
            </a:r>
            <a:r>
              <a:rPr lang="sr-Latn-CS" sz="2800" smtClean="0"/>
              <a:t>d koji ne koristi u potpunosti prednosti DSP arhitekture:</a:t>
            </a:r>
          </a:p>
          <a:p>
            <a:pPr lvl="1" eaLnBrk="1" hangingPunct="1">
              <a:lnSpc>
                <a:spcPct val="80000"/>
              </a:lnSpc>
            </a:pPr>
            <a:r>
              <a:rPr lang="sr-Latn-CS" sz="2400" smtClean="0"/>
              <a:t>Paralelno izvršavanje više instrukcija</a:t>
            </a:r>
          </a:p>
          <a:p>
            <a:pPr lvl="1" eaLnBrk="1" hangingPunct="1">
              <a:lnSpc>
                <a:spcPct val="80000"/>
              </a:lnSpc>
            </a:pPr>
            <a:r>
              <a:rPr lang="sr-Latn-CS" sz="2400" smtClean="0"/>
              <a:t>Prenos podataka paralelno sa izvršavanjem</a:t>
            </a:r>
          </a:p>
          <a:p>
            <a:pPr eaLnBrk="1" hangingPunct="1">
              <a:lnSpc>
                <a:spcPct val="80000"/>
              </a:lnSpc>
            </a:pPr>
            <a:r>
              <a:rPr lang="sr-Latn-CS" sz="2800" smtClean="0"/>
              <a:t>Malo je C kompajlera koji su namenjeni samo jednom tipu DSP. </a:t>
            </a:r>
          </a:p>
          <a:p>
            <a:pPr lvl="1" eaLnBrk="1" hangingPunct="1">
              <a:lnSpc>
                <a:spcPct val="80000"/>
              </a:lnSpc>
            </a:pPr>
            <a:r>
              <a:rPr lang="sr-Latn-CS" sz="2400" smtClean="0"/>
              <a:t>Univerzalnost ugrožava efikasnost koda.</a:t>
            </a:r>
            <a:endParaRPr lang="en-US" sz="2400" smtClean="0"/>
          </a:p>
          <a:p>
            <a:pPr eaLnBrk="1" hangingPunct="1">
              <a:lnSpc>
                <a:spcPct val="80000"/>
              </a:lnSpc>
            </a:pPr>
            <a:r>
              <a:rPr lang="sr-Latn-CS" sz="2800" smtClean="0"/>
              <a:t>C kod može i do 30 puta</a:t>
            </a:r>
            <a:r>
              <a:rPr lang="sr-Latn-CS" sz="2800" baseline="30000" smtClean="0">
                <a:solidFill>
                  <a:srgbClr val="CC3300"/>
                </a:solidFill>
              </a:rPr>
              <a:t>*</a:t>
            </a:r>
            <a:r>
              <a:rPr lang="sr-Latn-CS" sz="2800" smtClean="0"/>
              <a:t> da bude sporiji od optimalno napisanog asemblerskog koda</a:t>
            </a:r>
            <a:r>
              <a:rPr lang="en-US" sz="2800" smtClean="0"/>
              <a:t>.</a:t>
            </a:r>
          </a:p>
          <a:p>
            <a:pPr eaLnBrk="1" hangingPunct="1">
              <a:lnSpc>
                <a:spcPct val="80000"/>
              </a:lnSpc>
            </a:pPr>
            <a:r>
              <a:rPr lang="sr-Latn-CS" sz="2800" smtClean="0"/>
              <a:t>Problem je naročito izražen kod DSP sa aritmetikom u </a:t>
            </a:r>
            <a:r>
              <a:rPr lang="sr-Latn-CS" sz="2800" u="sng" smtClean="0"/>
              <a:t>fiksnom zarezu</a:t>
            </a:r>
            <a:r>
              <a:rPr lang="sr-Latn-CS" sz="2800" smtClean="0"/>
              <a:t>.</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09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009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p>
            <a:fld id="{367F6E68-AA59-48D2-B210-508354C95159}" type="slidenum">
              <a:rPr lang="en-US" smtClean="0">
                <a:cs typeface="Arial" pitchFamily="34" charset="0"/>
              </a:rPr>
              <a:pPr/>
              <a:t>76</a:t>
            </a:fld>
            <a:endParaRPr lang="en-US" smtClean="0">
              <a:cs typeface="Arial" pitchFamily="34" charset="0"/>
            </a:endParaRPr>
          </a:p>
        </p:txBody>
      </p:sp>
      <p:pic>
        <p:nvPicPr>
          <p:cNvPr id="67587" name="Picture 4"/>
          <p:cNvPicPr>
            <a:picLocks noChangeAspect="1" noChangeArrowheads="1"/>
          </p:cNvPicPr>
          <p:nvPr/>
        </p:nvPicPr>
        <p:blipFill>
          <a:blip r:embed="rId2" cstate="print">
            <a:lum bright="-1000"/>
          </a:blip>
          <a:srcRect r="3207" b="525"/>
          <a:stretch>
            <a:fillRect/>
          </a:stretch>
        </p:blipFill>
        <p:spPr bwMode="auto">
          <a:xfrm>
            <a:off x="558800" y="457200"/>
            <a:ext cx="7848600" cy="5637213"/>
          </a:xfrm>
          <a:prstGeom prst="rect">
            <a:avLst/>
          </a:prstGeom>
          <a:noFill/>
          <a:ln w="9525">
            <a:noFill/>
            <a:miter lim="800000"/>
            <a:headEnd/>
            <a:tailEnd/>
          </a:ln>
        </p:spPr>
      </p:pic>
      <p:sp>
        <p:nvSpPr>
          <p:cNvPr id="513029" name="Rectangle 5"/>
          <p:cNvSpPr>
            <a:spLocks noChangeArrowheads="1"/>
          </p:cNvSpPr>
          <p:nvPr/>
        </p:nvSpPr>
        <p:spPr bwMode="auto">
          <a:xfrm>
            <a:off x="4419600" y="3581400"/>
            <a:ext cx="4267200" cy="2514600"/>
          </a:xfrm>
          <a:prstGeom prst="rect">
            <a:avLst/>
          </a:prstGeom>
          <a:solidFill>
            <a:schemeClr val="bg1">
              <a:alpha val="96077"/>
            </a:scheme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13029"/>
                                        </p:tgtEl>
                                      </p:cBhvr>
                                    </p:animEffect>
                                    <p:set>
                                      <p:cBhvr>
                                        <p:cTn id="7" dur="1" fill="hold">
                                          <p:stCondLst>
                                            <p:cond delay="1999"/>
                                          </p:stCondLst>
                                        </p:cTn>
                                        <p:tgtEl>
                                          <p:spTgt spid="513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6365E212-0628-499C-BF3D-3E8C1EBA7B60}" type="slidenum">
              <a:rPr lang="en-US" smtClean="0">
                <a:cs typeface="Arial" pitchFamily="34" charset="0"/>
              </a:rPr>
              <a:pPr/>
              <a:t>77</a:t>
            </a:fld>
            <a:endParaRPr lang="en-US" smtClean="0">
              <a:cs typeface="Arial" pitchFamily="34" charset="0"/>
            </a:endParaRPr>
          </a:p>
        </p:txBody>
      </p:sp>
      <p:sp>
        <p:nvSpPr>
          <p:cNvPr id="68611" name="Rectangle 2"/>
          <p:cNvSpPr>
            <a:spLocks noGrp="1" noChangeArrowheads="1"/>
          </p:cNvSpPr>
          <p:nvPr>
            <p:ph type="title"/>
          </p:nvPr>
        </p:nvSpPr>
        <p:spPr>
          <a:xfrm>
            <a:off x="381000" y="152400"/>
            <a:ext cx="7793038" cy="990600"/>
          </a:xfrm>
        </p:spPr>
        <p:txBody>
          <a:bodyPr/>
          <a:lstStyle/>
          <a:p>
            <a:pPr eaLnBrk="1" hangingPunct="1"/>
            <a:r>
              <a:rPr lang="sr-Latn-CS" sz="3600" smtClean="0"/>
              <a:t>Ali ja </a:t>
            </a:r>
            <a:r>
              <a:rPr lang="sr-Latn-CS" sz="3600" b="1" smtClean="0">
                <a:solidFill>
                  <a:srgbClr val="CC3300"/>
                </a:solidFill>
              </a:rPr>
              <a:t>neću</a:t>
            </a:r>
            <a:r>
              <a:rPr lang="sr-Latn-CS" sz="3600" smtClean="0"/>
              <a:t> da pišem u asembleru !!</a:t>
            </a:r>
            <a:endParaRPr lang="en-US" sz="3600" smtClean="0"/>
          </a:p>
        </p:txBody>
      </p:sp>
      <p:pic>
        <p:nvPicPr>
          <p:cNvPr id="68612" name="Picture 3" descr="PE07006_"/>
          <p:cNvPicPr>
            <a:picLocks noGrp="1" noChangeAspect="1" noChangeArrowheads="1"/>
          </p:cNvPicPr>
          <p:nvPr>
            <p:ph idx="4294967295"/>
          </p:nvPr>
        </p:nvPicPr>
        <p:blipFill>
          <a:blip r:embed="rId3" cstate="print"/>
          <a:srcRect/>
          <a:stretch>
            <a:fillRect/>
          </a:stretch>
        </p:blipFill>
        <p:spPr>
          <a:xfrm>
            <a:off x="7772400" y="228600"/>
            <a:ext cx="1181100" cy="1219200"/>
          </a:xfrm>
          <a:noFill/>
        </p:spPr>
      </p:pic>
      <p:sp>
        <p:nvSpPr>
          <p:cNvPr id="261124" name="Rectangle 4"/>
          <p:cNvSpPr>
            <a:spLocks noGrp="1" noChangeArrowheads="1"/>
          </p:cNvSpPr>
          <p:nvPr>
            <p:ph type="body" idx="1"/>
          </p:nvPr>
        </p:nvSpPr>
        <p:spPr>
          <a:xfrm>
            <a:off x="457200" y="1371600"/>
            <a:ext cx="7772400" cy="4724400"/>
          </a:xfrm>
          <a:noFill/>
        </p:spPr>
        <p:txBody>
          <a:bodyPr/>
          <a:lstStyle/>
          <a:p>
            <a:pPr eaLnBrk="1" hangingPunct="1">
              <a:lnSpc>
                <a:spcPct val="80000"/>
              </a:lnSpc>
            </a:pPr>
            <a:r>
              <a:rPr lang="sr-Latn-CS" sz="2400" smtClean="0"/>
              <a:t>Pustite neka neko drugi to uradi za vas.</a:t>
            </a:r>
            <a:endParaRPr lang="en-US" sz="2400" smtClean="0"/>
          </a:p>
          <a:p>
            <a:pPr lvl="1" eaLnBrk="1" hangingPunct="1">
              <a:lnSpc>
                <a:spcPct val="80000"/>
              </a:lnSpc>
            </a:pPr>
            <a:r>
              <a:rPr lang="sr-Latn-CS" sz="2000" smtClean="0"/>
              <a:t>Koristite biblioteke ili gotove module.</a:t>
            </a:r>
            <a:endParaRPr lang="en-US" sz="2000" smtClean="0"/>
          </a:p>
          <a:p>
            <a:pPr eaLnBrk="1" hangingPunct="1">
              <a:lnSpc>
                <a:spcPct val="80000"/>
              </a:lnSpc>
            </a:pPr>
            <a:r>
              <a:rPr lang="sr-Latn-CS" sz="2400" smtClean="0"/>
              <a:t>Upoznajte arhitekturu DSP i principe rada kompajlera!</a:t>
            </a:r>
          </a:p>
          <a:p>
            <a:pPr lvl="1" eaLnBrk="1" hangingPunct="1">
              <a:lnSpc>
                <a:spcPct val="80000"/>
              </a:lnSpc>
            </a:pPr>
            <a:r>
              <a:rPr lang="sr-Latn-CS" sz="2000" smtClean="0"/>
              <a:t>Tako ćete pisati efikasniji C-kod.</a:t>
            </a:r>
          </a:p>
          <a:p>
            <a:pPr eaLnBrk="1" hangingPunct="1">
              <a:lnSpc>
                <a:spcPct val="80000"/>
              </a:lnSpc>
            </a:pPr>
            <a:r>
              <a:rPr lang="sr-Latn-CS" sz="2400" smtClean="0"/>
              <a:t>Upoznajte algoritme za obradu signala i kako se oni izvršavaju u DSP.</a:t>
            </a:r>
            <a:endParaRPr lang="en-US" sz="2400" smtClean="0"/>
          </a:p>
          <a:p>
            <a:pPr eaLnBrk="1" hangingPunct="1">
              <a:lnSpc>
                <a:spcPct val="80000"/>
              </a:lnSpc>
            </a:pPr>
            <a:r>
              <a:rPr lang="sr-Latn-CS" sz="2400" smtClean="0"/>
              <a:t>Definišite vremenski kritične delove koda i samo njih izradite u asembleru</a:t>
            </a:r>
            <a:r>
              <a:rPr lang="en-US" sz="2400" smtClean="0"/>
              <a:t>:</a:t>
            </a:r>
          </a:p>
          <a:p>
            <a:pPr lvl="1" eaLnBrk="1" hangingPunct="1">
              <a:lnSpc>
                <a:spcPct val="80000"/>
              </a:lnSpc>
            </a:pPr>
            <a:r>
              <a:rPr lang="sr-Latn-CS" sz="2000" smtClean="0"/>
              <a:t>Najčešće su takvi delovi samo par procenata ukupnog koda.  </a:t>
            </a:r>
          </a:p>
          <a:p>
            <a:pPr lvl="1" eaLnBrk="1" hangingPunct="1">
              <a:lnSpc>
                <a:spcPct val="80000"/>
              </a:lnSpc>
            </a:pPr>
            <a:r>
              <a:rPr lang="sr-Latn-CS" sz="2000" smtClean="0"/>
              <a:t>Izmenom par procenata koda, mogu se značajno poboljšati karakteristike celog programa.</a:t>
            </a:r>
          </a:p>
          <a:p>
            <a:pPr lvl="1" eaLnBrk="1" hangingPunct="1">
              <a:lnSpc>
                <a:spcPct val="80000"/>
              </a:lnSpc>
            </a:pPr>
            <a:r>
              <a:rPr lang="sr-Latn-CS" sz="2000" smtClean="0"/>
              <a:t>Nepisano 5/80 % pravilo:</a:t>
            </a:r>
          </a:p>
          <a:p>
            <a:pPr lvl="2" eaLnBrk="1" hangingPunct="1">
              <a:lnSpc>
                <a:spcPct val="80000"/>
              </a:lnSpc>
            </a:pPr>
            <a:r>
              <a:rPr lang="sr-Latn-CS" sz="1800" smtClean="0"/>
              <a:t>Samo 5% koda često uzima 80% procesorskog vremena </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1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11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112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12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112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112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112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112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1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AB5B5136-AA49-4A95-8661-64062F03D537}" type="slidenum">
              <a:rPr lang="en-US" smtClean="0">
                <a:cs typeface="Arial" pitchFamily="34" charset="0"/>
              </a:rPr>
              <a:pPr/>
              <a:t>78</a:t>
            </a:fld>
            <a:endParaRPr lang="en-US" smtClean="0">
              <a:cs typeface="Arial" pitchFamily="34" charset="0"/>
            </a:endParaRPr>
          </a:p>
        </p:txBody>
      </p:sp>
      <p:sp>
        <p:nvSpPr>
          <p:cNvPr id="69635" name="Rectangle 2"/>
          <p:cNvSpPr>
            <a:spLocks noGrp="1" noChangeArrowheads="1"/>
          </p:cNvSpPr>
          <p:nvPr>
            <p:ph type="title"/>
          </p:nvPr>
        </p:nvSpPr>
        <p:spPr>
          <a:xfrm>
            <a:off x="381000" y="228600"/>
            <a:ext cx="7793038" cy="838200"/>
          </a:xfrm>
        </p:spPr>
        <p:txBody>
          <a:bodyPr/>
          <a:lstStyle/>
          <a:p>
            <a:pPr eaLnBrk="1" hangingPunct="1"/>
            <a:r>
              <a:rPr lang="sr-Latn-CS" smtClean="0"/>
              <a:t>Kako praviti efikasniji</a:t>
            </a:r>
            <a:r>
              <a:rPr lang="en-US" smtClean="0"/>
              <a:t> C</a:t>
            </a:r>
            <a:r>
              <a:rPr lang="sr-Latn-CS" smtClean="0"/>
              <a:t>-k</a:t>
            </a:r>
            <a:r>
              <a:rPr lang="en-US" smtClean="0">
                <a:cs typeface="Arial" pitchFamily="34" charset="0"/>
              </a:rPr>
              <a:t>ô</a:t>
            </a:r>
            <a:r>
              <a:rPr lang="sr-Latn-CS" smtClean="0"/>
              <a:t>d?</a:t>
            </a:r>
            <a:endParaRPr lang="en-US" smtClean="0"/>
          </a:p>
        </p:txBody>
      </p:sp>
      <p:sp>
        <p:nvSpPr>
          <p:cNvPr id="262147" name="Rectangle 3"/>
          <p:cNvSpPr>
            <a:spLocks noGrp="1" noChangeArrowheads="1"/>
          </p:cNvSpPr>
          <p:nvPr>
            <p:ph type="body" idx="1"/>
          </p:nvPr>
        </p:nvSpPr>
        <p:spPr>
          <a:xfrm>
            <a:off x="381000" y="1143000"/>
            <a:ext cx="8763000" cy="5181600"/>
          </a:xfrm>
        </p:spPr>
        <p:txBody>
          <a:bodyPr/>
          <a:lstStyle/>
          <a:p>
            <a:pPr eaLnBrk="1" hangingPunct="1">
              <a:lnSpc>
                <a:spcPct val="90000"/>
              </a:lnSpc>
            </a:pPr>
            <a:r>
              <a:rPr lang="sr-Latn-CS" sz="2800" smtClean="0">
                <a:solidFill>
                  <a:schemeClr val="bg2"/>
                </a:solidFill>
              </a:rPr>
              <a:t>Mislite na asembler!</a:t>
            </a:r>
          </a:p>
          <a:p>
            <a:pPr eaLnBrk="1" hangingPunct="1">
              <a:lnSpc>
                <a:spcPct val="90000"/>
              </a:lnSpc>
            </a:pPr>
            <a:r>
              <a:rPr lang="sr-Latn-CS" sz="2400" smtClean="0"/>
              <a:t>Pravite kratke, jednostavne petlje</a:t>
            </a:r>
            <a:endParaRPr lang="en-US" sz="2400" smtClean="0"/>
          </a:p>
          <a:p>
            <a:pPr eaLnBrk="1" hangingPunct="1">
              <a:lnSpc>
                <a:spcPct val="90000"/>
              </a:lnSpc>
            </a:pPr>
            <a:r>
              <a:rPr lang="sr-Latn-CS" sz="2400" smtClean="0"/>
              <a:t>Izbegavajte </a:t>
            </a:r>
            <a:r>
              <a:rPr lang="sr-Latn-CS" sz="2400" i="1" smtClean="0">
                <a:solidFill>
                  <a:schemeClr val="bg2"/>
                </a:solidFill>
              </a:rPr>
              <a:t>if</a:t>
            </a:r>
            <a:r>
              <a:rPr lang="sr-Latn-CS" sz="2400" smtClean="0"/>
              <a:t> u petljama, kad god je </a:t>
            </a:r>
            <a:r>
              <a:rPr lang="en-US" sz="2400" smtClean="0"/>
              <a:t>to </a:t>
            </a:r>
            <a:r>
              <a:rPr lang="sr-Latn-CS" sz="2400" smtClean="0"/>
              <a:t>moguće</a:t>
            </a:r>
            <a:endParaRPr lang="en-US" sz="2400" smtClean="0"/>
          </a:p>
          <a:p>
            <a:pPr eaLnBrk="1" hangingPunct="1">
              <a:lnSpc>
                <a:spcPct val="90000"/>
              </a:lnSpc>
            </a:pPr>
            <a:r>
              <a:rPr lang="sr-Latn-CS" sz="2400" smtClean="0"/>
              <a:t>Izbegavajte pozive potprograma u petljama, kad god je </a:t>
            </a:r>
            <a:r>
              <a:rPr lang="en-US" sz="2400" smtClean="0"/>
              <a:t>to </a:t>
            </a:r>
            <a:r>
              <a:rPr lang="sr-Latn-CS" sz="2400" smtClean="0"/>
              <a:t>moguće</a:t>
            </a:r>
            <a:endParaRPr lang="en-US" sz="2400" smtClean="0"/>
          </a:p>
          <a:p>
            <a:pPr eaLnBrk="1" hangingPunct="1">
              <a:lnSpc>
                <a:spcPct val="90000"/>
              </a:lnSpc>
            </a:pPr>
            <a:r>
              <a:rPr lang="sr-Latn-CS" sz="2400" smtClean="0"/>
              <a:t>Koristite makroe</a:t>
            </a:r>
          </a:p>
          <a:p>
            <a:pPr lvl="1" eaLnBrk="1" hangingPunct="1">
              <a:lnSpc>
                <a:spcPct val="90000"/>
              </a:lnSpc>
            </a:pPr>
            <a:r>
              <a:rPr lang="en-US" sz="2000" smtClean="0"/>
              <a:t>Makroi izbegavaju trošenje vremena na poziv, povratak, a naročito na čuvanje i obnavljanje </a:t>
            </a:r>
            <a:r>
              <a:rPr lang="sr-Latn-CS" sz="2000" smtClean="0"/>
              <a:t>registara</a:t>
            </a:r>
          </a:p>
          <a:p>
            <a:pPr lvl="1" eaLnBrk="1" hangingPunct="1">
              <a:lnSpc>
                <a:spcPct val="90000"/>
              </a:lnSpc>
            </a:pPr>
            <a:r>
              <a:rPr lang="en-US" sz="2000" smtClean="0"/>
              <a:t>Makroi se ugrađuju u izvorni kôd što može povećati veličinu koda</a:t>
            </a:r>
          </a:p>
          <a:p>
            <a:pPr eaLnBrk="1" hangingPunct="1">
              <a:lnSpc>
                <a:spcPct val="90000"/>
              </a:lnSpc>
            </a:pPr>
            <a:r>
              <a:rPr lang="sr-Latn-CS" sz="2400" smtClean="0"/>
              <a:t>Izbegavajte operacije deljenja</a:t>
            </a:r>
            <a:endParaRPr lang="en-US" sz="2400" smtClean="0"/>
          </a:p>
          <a:p>
            <a:pPr eaLnBrk="1" hangingPunct="1">
              <a:lnSpc>
                <a:spcPct val="90000"/>
              </a:lnSpc>
            </a:pPr>
            <a:r>
              <a:rPr lang="sr-Latn-CS" sz="2400" smtClean="0"/>
              <a:t>Koristite log. operacije</a:t>
            </a:r>
            <a:r>
              <a:rPr lang="sr-Latn-CS" sz="2800" smtClean="0"/>
              <a:t> (</a:t>
            </a:r>
            <a:r>
              <a:rPr lang="sr-Latn-CS" sz="2800" smtClean="0">
                <a:solidFill>
                  <a:schemeClr val="bg2"/>
                </a:solidFill>
              </a:rPr>
              <a:t>&amp;</a:t>
            </a:r>
            <a:r>
              <a:rPr lang="sr-Latn-CS" sz="2800" smtClean="0"/>
              <a:t>, </a:t>
            </a:r>
            <a:r>
              <a:rPr lang="sr-Latn-CS" sz="2800" smtClean="0">
                <a:solidFill>
                  <a:schemeClr val="bg2"/>
                </a:solidFill>
              </a:rPr>
              <a:t>&gt;&gt;</a:t>
            </a:r>
            <a:r>
              <a:rPr lang="sr-Latn-CS" sz="2800" smtClean="0"/>
              <a:t>, </a:t>
            </a:r>
            <a:r>
              <a:rPr lang="en-US" sz="2800" smtClean="0">
                <a:solidFill>
                  <a:schemeClr val="bg2"/>
                </a:solidFill>
              </a:rPr>
              <a:t>|</a:t>
            </a:r>
            <a:r>
              <a:rPr lang="en-US" sz="2800" smtClean="0"/>
              <a:t>)</a:t>
            </a:r>
          </a:p>
          <a:p>
            <a:pPr eaLnBrk="1" hangingPunct="1">
              <a:lnSpc>
                <a:spcPct val="90000"/>
              </a:lnSpc>
              <a:buFont typeface="Wingdings" pitchFamily="2" charset="2"/>
              <a:buNone/>
            </a:pPr>
            <a:r>
              <a:rPr lang="en-US" sz="2400" smtClean="0">
                <a:solidFill>
                  <a:schemeClr val="bg2"/>
                </a:solidFill>
              </a:rPr>
              <a:t>Puno </a:t>
            </a:r>
            <a:r>
              <a:rPr lang="sr-Latn-CS" sz="2400" smtClean="0">
                <a:solidFill>
                  <a:schemeClr val="bg2"/>
                </a:solidFill>
              </a:rPr>
              <a:t>zavisi od konkretnog DSP, upoznajte njegovu arhitekturu!</a:t>
            </a:r>
            <a:endParaRPr lang="en-US" sz="240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14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214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2147">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2147">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2147">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62147">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2147">
                                            <p:txEl>
                                              <p:pRg st="9" end="9"/>
                                            </p:txEl>
                                          </p:spTgt>
                                        </p:tgtEl>
                                        <p:attrNameLst>
                                          <p:attrName>style.visibility</p:attrName>
                                        </p:attrNameLst>
                                      </p:cBhvr>
                                      <p:to>
                                        <p:strVal val="visible"/>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262147">
                                            <p:txEl>
                                              <p:pRg st="1" end="1"/>
                                            </p:txEl>
                                          </p:spTgt>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62147">
                                            <p:txEl>
                                              <p:pRg st="2" end="2"/>
                                            </p:txEl>
                                          </p:spTgt>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262147">
                                            <p:txEl>
                                              <p:pRg st="3" end="3"/>
                                            </p:txEl>
                                          </p:spTgt>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262147">
                                            <p:txEl>
                                              <p:pRg st="4" end="4"/>
                                            </p:txEl>
                                          </p:spTgt>
                                        </p:tgtEl>
                                        <p:attrNameLst>
                                          <p:attrName>style.visibility</p:attrName>
                                        </p:attrNameLst>
                                      </p:cBhvr>
                                      <p:to>
                                        <p:strVal val="hidden"/>
                                      </p:to>
                                    </p:set>
                                  </p:childTnLst>
                                </p:cTn>
                              </p:par>
                            </p:childTnLst>
                          </p:cTn>
                        </p:par>
                        <p:par>
                          <p:cTn id="49" fill="hold">
                            <p:stCondLst>
                              <p:cond delay="0"/>
                            </p:stCondLst>
                            <p:childTnLst>
                              <p:par>
                                <p:cTn id="50" presetID="1" presetClass="exit" presetSubtype="0" fill="hold" nodeType="afterEffect">
                                  <p:stCondLst>
                                    <p:cond delay="0"/>
                                  </p:stCondLst>
                                  <p:childTnLst>
                                    <p:set>
                                      <p:cBhvr>
                                        <p:cTn id="51" dur="1" fill="hold">
                                          <p:stCondLst>
                                            <p:cond delay="0"/>
                                          </p:stCondLst>
                                        </p:cTn>
                                        <p:tgtEl>
                                          <p:spTgt spid="262147">
                                            <p:txEl>
                                              <p:pRg st="5" end="5"/>
                                            </p:txEl>
                                          </p:spTgt>
                                        </p:tgtEl>
                                        <p:attrNameLst>
                                          <p:attrName>style.visibility</p:attrName>
                                        </p:attrNameLst>
                                      </p:cBhvr>
                                      <p:to>
                                        <p:strVal val="hidden"/>
                                      </p:to>
                                    </p:set>
                                  </p:childTnLst>
                                </p:cTn>
                              </p:par>
                            </p:childTnLst>
                          </p:cTn>
                        </p:par>
                        <p:par>
                          <p:cTn id="52" fill="hold">
                            <p:stCondLst>
                              <p:cond delay="0"/>
                            </p:stCondLst>
                            <p:childTnLst>
                              <p:par>
                                <p:cTn id="53" presetID="1" presetClass="exit" presetSubtype="0" fill="hold" nodeType="afterEffect">
                                  <p:stCondLst>
                                    <p:cond delay="0"/>
                                  </p:stCondLst>
                                  <p:childTnLst>
                                    <p:set>
                                      <p:cBhvr>
                                        <p:cTn id="54" dur="1" fill="hold">
                                          <p:stCondLst>
                                            <p:cond delay="0"/>
                                          </p:stCondLst>
                                        </p:cTn>
                                        <p:tgtEl>
                                          <p:spTgt spid="262147">
                                            <p:txEl>
                                              <p:pRg st="6" end="6"/>
                                            </p:txEl>
                                          </p:spTgt>
                                        </p:tgtEl>
                                        <p:attrNameLst>
                                          <p:attrName>style.visibility</p:attrName>
                                        </p:attrNameLst>
                                      </p:cBhvr>
                                      <p:to>
                                        <p:strVal val="hidden"/>
                                      </p:to>
                                    </p:set>
                                  </p:childTnLst>
                                </p:cTn>
                              </p:par>
                            </p:childTnLst>
                          </p:cTn>
                        </p:par>
                        <p:par>
                          <p:cTn id="55" fill="hold">
                            <p:stCondLst>
                              <p:cond delay="0"/>
                            </p:stCondLst>
                            <p:childTnLst>
                              <p:par>
                                <p:cTn id="56" presetID="1" presetClass="exit" presetSubtype="0" fill="hold" nodeType="afterEffect">
                                  <p:stCondLst>
                                    <p:cond delay="0"/>
                                  </p:stCondLst>
                                  <p:childTnLst>
                                    <p:set>
                                      <p:cBhvr>
                                        <p:cTn id="57" dur="1" fill="hold">
                                          <p:stCondLst>
                                            <p:cond delay="0"/>
                                          </p:stCondLst>
                                        </p:cTn>
                                        <p:tgtEl>
                                          <p:spTgt spid="262147">
                                            <p:txEl>
                                              <p:pRg st="7" end="7"/>
                                            </p:txEl>
                                          </p:spTgt>
                                        </p:tgtEl>
                                        <p:attrNameLst>
                                          <p:attrName>style.visibility</p:attrName>
                                        </p:attrNameLst>
                                      </p:cBhvr>
                                      <p:to>
                                        <p:strVal val="hidden"/>
                                      </p:to>
                                    </p:set>
                                  </p:childTnLst>
                                </p:cTn>
                              </p:par>
                            </p:childTnLst>
                          </p:cTn>
                        </p:par>
                        <p:par>
                          <p:cTn id="58" fill="hold">
                            <p:stCondLst>
                              <p:cond delay="0"/>
                            </p:stCondLst>
                            <p:childTnLst>
                              <p:par>
                                <p:cTn id="59" presetID="1" presetClass="exit" presetSubtype="0" fill="hold" nodeType="afterEffect">
                                  <p:stCondLst>
                                    <p:cond delay="0"/>
                                  </p:stCondLst>
                                  <p:childTnLst>
                                    <p:set>
                                      <p:cBhvr>
                                        <p:cTn id="60" dur="1" fill="hold">
                                          <p:stCondLst>
                                            <p:cond delay="0"/>
                                          </p:stCondLst>
                                        </p:cTn>
                                        <p:tgtEl>
                                          <p:spTgt spid="262147">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1"/>
          </p:nvPr>
        </p:nvSpPr>
        <p:spPr>
          <a:noFill/>
        </p:spPr>
        <p:txBody>
          <a:bodyPr/>
          <a:lstStyle/>
          <a:p>
            <a:fld id="{45448F3F-8B69-4B40-8F85-47FE46ACB62C}" type="slidenum">
              <a:rPr lang="en-US" smtClean="0">
                <a:cs typeface="Arial" pitchFamily="34" charset="0"/>
              </a:rPr>
              <a:pPr/>
              <a:t>79</a:t>
            </a:fld>
            <a:endParaRPr lang="en-US" smtClean="0">
              <a:cs typeface="Arial" pitchFamily="34" charset="0"/>
            </a:endParaRPr>
          </a:p>
        </p:txBody>
      </p:sp>
      <p:sp>
        <p:nvSpPr>
          <p:cNvPr id="70659" name="Rectangle 12"/>
          <p:cNvSpPr>
            <a:spLocks noGrp="1" noChangeArrowheads="1"/>
          </p:cNvSpPr>
          <p:nvPr>
            <p:ph type="title" idx="4294967295"/>
          </p:nvPr>
        </p:nvSpPr>
        <p:spPr/>
        <p:txBody>
          <a:bodyPr lIns="0" tIns="0" rIns="0" bIns="0" anchor="t"/>
          <a:lstStyle/>
          <a:p>
            <a:pPr eaLnBrk="1" hangingPunct="1">
              <a:tabLst>
                <a:tab pos="4667250" algn="l"/>
              </a:tabLst>
            </a:pPr>
            <a:r>
              <a:rPr lang="en-US" sz="3700" smtClean="0">
                <a:latin typeface="Verdana" pitchFamily="34" charset="0"/>
              </a:rPr>
              <a:t>Texas Instruments Portfolio</a:t>
            </a:r>
          </a:p>
        </p:txBody>
      </p:sp>
      <p:sp>
        <p:nvSpPr>
          <p:cNvPr id="188" name="AutoShape 110"/>
          <p:cNvSpPr>
            <a:spLocks noChangeArrowheads="1"/>
          </p:cNvSpPr>
          <p:nvPr/>
        </p:nvSpPr>
        <p:spPr bwMode="auto">
          <a:xfrm>
            <a:off x="5000625" y="2781300"/>
            <a:ext cx="547688" cy="547688"/>
          </a:xfrm>
          <a:prstGeom prst="rightArrow">
            <a:avLst>
              <a:gd name="adj1" fmla="val 49944"/>
              <a:gd name="adj2" fmla="val 42037"/>
            </a:avLst>
          </a:prstGeom>
          <a:noFill/>
          <a:ln w="9525" algn="ctr">
            <a:solidFill>
              <a:srgbClr val="000000"/>
            </a:solidFill>
            <a:miter lim="800000"/>
            <a:headEnd/>
            <a:tailEnd/>
          </a:ln>
        </p:spPr>
        <p:txBody>
          <a:bodyPr anchor="ctr">
            <a:spAutoFit/>
          </a:bodyPr>
          <a:lstStyle/>
          <a:p>
            <a:pPr algn="ctr" eaLnBrk="1" fontAlgn="auto" hangingPunct="1">
              <a:lnSpc>
                <a:spcPct val="85000"/>
              </a:lnSpc>
              <a:spcBef>
                <a:spcPts val="0"/>
              </a:spcBef>
              <a:spcAft>
                <a:spcPts val="0"/>
              </a:spcAft>
              <a:defRPr/>
            </a:pPr>
            <a:endParaRPr lang="de-DE" sz="1400" kern="0">
              <a:solidFill>
                <a:srgbClr val="000000"/>
              </a:solidFill>
              <a:ea typeface="MS PGothic" pitchFamily="34" charset="-128"/>
            </a:endParaRPr>
          </a:p>
        </p:txBody>
      </p:sp>
      <p:sp>
        <p:nvSpPr>
          <p:cNvPr id="191" name="Rectangle 24"/>
          <p:cNvSpPr>
            <a:spLocks noChangeArrowheads="1"/>
          </p:cNvSpPr>
          <p:nvPr/>
        </p:nvSpPr>
        <p:spPr bwMode="auto">
          <a:xfrm>
            <a:off x="468313" y="1401763"/>
            <a:ext cx="8153400" cy="466725"/>
          </a:xfrm>
          <a:prstGeom prst="rect">
            <a:avLst/>
          </a:prstGeom>
          <a:gradFill>
            <a:gsLst>
              <a:gs pos="0">
                <a:srgbClr val="D2D2D2">
                  <a:lumMod val="90000"/>
                </a:srgbClr>
              </a:gs>
              <a:gs pos="29000">
                <a:srgbClr val="FFFFFF">
                  <a:lumMod val="85000"/>
                </a:srgbClr>
              </a:gs>
              <a:gs pos="100000">
                <a:srgbClr val="FF0000">
                  <a:lumMod val="60000"/>
                  <a:lumOff val="40000"/>
                </a:srgbClr>
              </a:gs>
            </a:gsLst>
            <a:lin ang="0" scaled="0"/>
          </a:gradFill>
          <a:ln w="15875">
            <a:solidFill>
              <a:srgbClr val="000000"/>
            </a:solidFill>
            <a:miter lim="800000"/>
            <a:headEnd/>
            <a:tailEnd/>
          </a:ln>
        </p:spPr>
        <p:txBody>
          <a:bodyPr wrap="none" anchor="ctr"/>
          <a:lstStyle/>
          <a:p>
            <a:pPr algn="ctr" eaLnBrk="1" fontAlgn="auto" hangingPunct="1">
              <a:spcBef>
                <a:spcPts val="0"/>
              </a:spcBef>
              <a:spcAft>
                <a:spcPts val="0"/>
              </a:spcAft>
              <a:defRPr/>
            </a:pPr>
            <a:endParaRPr lang="en-US" sz="2000" kern="0" dirty="0">
              <a:solidFill>
                <a:srgbClr val="FFFFFF"/>
              </a:solidFill>
              <a:ea typeface="MS PGothic" pitchFamily="34" charset="-128"/>
            </a:endParaRPr>
          </a:p>
        </p:txBody>
      </p:sp>
      <p:sp>
        <p:nvSpPr>
          <p:cNvPr id="70662" name="Rectangle 72">
            <a:hlinkClick r:id="rId2" action="ppaction://hlinkpres?slideindex=12&amp;slidetitle=TI Embedded Processors"/>
          </p:cNvPr>
          <p:cNvSpPr>
            <a:spLocks noChangeArrowheads="1"/>
          </p:cNvSpPr>
          <p:nvPr/>
        </p:nvSpPr>
        <p:spPr bwMode="auto">
          <a:xfrm>
            <a:off x="6907213" y="1430338"/>
            <a:ext cx="1254125" cy="422275"/>
          </a:xfrm>
          <a:prstGeom prst="rect">
            <a:avLst/>
          </a:prstGeom>
          <a:noFill/>
          <a:ln w="15875">
            <a:noFill/>
            <a:miter lim="800000"/>
            <a:headEnd/>
            <a:tailEnd/>
          </a:ln>
        </p:spPr>
        <p:txBody>
          <a:bodyPr wrap="none" anchor="ctr"/>
          <a:lstStyle/>
          <a:p>
            <a:pPr algn="ctr"/>
            <a:r>
              <a:rPr lang="en-US" sz="2000">
                <a:solidFill>
                  <a:srgbClr val="000000"/>
                </a:solidFill>
                <a:ea typeface="MS PGothic" pitchFamily="34" charset="-128"/>
              </a:rPr>
              <a:t>DSP</a:t>
            </a:r>
          </a:p>
        </p:txBody>
      </p:sp>
      <p:sp>
        <p:nvSpPr>
          <p:cNvPr id="70663" name="Rectangle 30">
            <a:hlinkClick r:id="rId3" action="ppaction://hlinkpres?slideindex=3&amp;slidetitle=There’s an MCU for You"/>
          </p:cNvPr>
          <p:cNvSpPr>
            <a:spLocks noChangeArrowheads="1"/>
          </p:cNvSpPr>
          <p:nvPr/>
        </p:nvSpPr>
        <p:spPr bwMode="auto">
          <a:xfrm>
            <a:off x="554038" y="1430338"/>
            <a:ext cx="2624137" cy="422275"/>
          </a:xfrm>
          <a:prstGeom prst="rect">
            <a:avLst/>
          </a:prstGeom>
          <a:noFill/>
          <a:ln w="0">
            <a:noFill/>
            <a:miter lim="800000"/>
            <a:headEnd/>
            <a:tailEnd/>
          </a:ln>
        </p:spPr>
        <p:txBody>
          <a:bodyPr wrap="none" anchor="ctr"/>
          <a:lstStyle/>
          <a:p>
            <a:pPr algn="ctr"/>
            <a:r>
              <a:rPr lang="en-US" sz="2000">
                <a:solidFill>
                  <a:srgbClr val="000000"/>
                </a:solidFill>
                <a:ea typeface="MS PGothic" pitchFamily="34" charset="-128"/>
              </a:rPr>
              <a:t>Microcontrollers</a:t>
            </a:r>
          </a:p>
        </p:txBody>
      </p:sp>
      <p:sp>
        <p:nvSpPr>
          <p:cNvPr id="70664" name="Rectangle 5"/>
          <p:cNvSpPr>
            <a:spLocks noChangeArrowheads="1"/>
          </p:cNvSpPr>
          <p:nvPr/>
        </p:nvSpPr>
        <p:spPr bwMode="auto">
          <a:xfrm>
            <a:off x="557213" y="2292350"/>
            <a:ext cx="1216025" cy="4014788"/>
          </a:xfrm>
          <a:prstGeom prst="rect">
            <a:avLst/>
          </a:prstGeom>
          <a:gradFill rotWithShape="1">
            <a:gsLst>
              <a:gs pos="0">
                <a:srgbClr val="C0C0C0"/>
              </a:gs>
              <a:gs pos="100000">
                <a:srgbClr val="F1F1F1"/>
              </a:gs>
            </a:gsLst>
            <a:lin ang="5400000" scaled="1"/>
          </a:gradFill>
          <a:ln w="19050" algn="ctr">
            <a:no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665" name="Rectangle 31">
            <a:hlinkClick r:id="rId4" action="ppaction://hlinksldjump"/>
          </p:cNvPr>
          <p:cNvSpPr>
            <a:spLocks noChangeArrowheads="1"/>
          </p:cNvSpPr>
          <p:nvPr/>
        </p:nvSpPr>
        <p:spPr bwMode="auto">
          <a:xfrm>
            <a:off x="571500" y="2878138"/>
            <a:ext cx="1219200" cy="2573337"/>
          </a:xfrm>
          <a:prstGeom prst="rect">
            <a:avLst/>
          </a:prstGeom>
          <a:noFill/>
          <a:ln w="15875">
            <a:noFill/>
            <a:miter lim="800000"/>
            <a:headEnd/>
            <a:tailEnd/>
          </a:ln>
        </p:spPr>
        <p:txBody>
          <a:bodyPr wrap="none"/>
          <a:lstStyle/>
          <a:p>
            <a:pPr algn="ctr">
              <a:spcBef>
                <a:spcPct val="80000"/>
              </a:spcBef>
            </a:pPr>
            <a:r>
              <a:rPr lang="en-US" sz="1000">
                <a:solidFill>
                  <a:srgbClr val="000000"/>
                </a:solidFill>
                <a:ea typeface="MS PGothic" pitchFamily="34" charset="-128"/>
              </a:rPr>
              <a:t>Ultra-Low </a:t>
            </a:r>
            <a:br>
              <a:rPr lang="en-US" sz="1000">
                <a:solidFill>
                  <a:srgbClr val="000000"/>
                </a:solidFill>
                <a:ea typeface="MS PGothic" pitchFamily="34" charset="-128"/>
              </a:rPr>
            </a:br>
            <a:r>
              <a:rPr lang="en-US" sz="1000">
                <a:solidFill>
                  <a:srgbClr val="000000"/>
                </a:solidFill>
                <a:ea typeface="MS PGothic" pitchFamily="34" charset="-128"/>
              </a:rPr>
              <a:t>Power</a:t>
            </a:r>
          </a:p>
          <a:p>
            <a:pPr algn="ctr">
              <a:spcBef>
                <a:spcPct val="80000"/>
              </a:spcBef>
            </a:pPr>
            <a:r>
              <a:rPr lang="en-US" sz="1000">
                <a:solidFill>
                  <a:srgbClr val="000000"/>
                </a:solidFill>
                <a:ea typeface="MS PGothic" pitchFamily="34" charset="-128"/>
              </a:rPr>
              <a:t>Up to 25MHz</a:t>
            </a:r>
          </a:p>
          <a:p>
            <a:pPr algn="ctr">
              <a:spcBef>
                <a:spcPct val="80000"/>
              </a:spcBef>
            </a:pPr>
            <a:r>
              <a:rPr lang="en-US" sz="1000">
                <a:solidFill>
                  <a:srgbClr val="000000"/>
                </a:solidFill>
                <a:ea typeface="MS PGothic" pitchFamily="34" charset="-128"/>
              </a:rPr>
              <a:t>Flash</a:t>
            </a:r>
            <a:br>
              <a:rPr lang="en-US" sz="1000">
                <a:solidFill>
                  <a:srgbClr val="000000"/>
                </a:solidFill>
                <a:ea typeface="MS PGothic" pitchFamily="34" charset="-128"/>
              </a:rPr>
            </a:br>
            <a:r>
              <a:rPr lang="en-US" sz="1000">
                <a:solidFill>
                  <a:srgbClr val="000000"/>
                </a:solidFill>
                <a:ea typeface="MS PGothic" pitchFamily="34" charset="-128"/>
              </a:rPr>
              <a:t>1KB to 256KB </a:t>
            </a:r>
          </a:p>
          <a:p>
            <a:pPr algn="ctr">
              <a:spcBef>
                <a:spcPct val="80000"/>
              </a:spcBef>
            </a:pPr>
            <a:r>
              <a:rPr lang="en-US" sz="1000">
                <a:solidFill>
                  <a:srgbClr val="000000"/>
                </a:solidFill>
                <a:ea typeface="MS PGothic" pitchFamily="34" charset="-128"/>
              </a:rPr>
              <a:t>Analog I/O, ADC</a:t>
            </a:r>
            <a:br>
              <a:rPr lang="en-US" sz="1000">
                <a:solidFill>
                  <a:srgbClr val="000000"/>
                </a:solidFill>
                <a:ea typeface="MS PGothic" pitchFamily="34" charset="-128"/>
              </a:rPr>
            </a:br>
            <a:r>
              <a:rPr lang="en-US" sz="1000">
                <a:solidFill>
                  <a:srgbClr val="000000"/>
                </a:solidFill>
                <a:ea typeface="MS PGothic" pitchFamily="34" charset="-128"/>
              </a:rPr>
              <a:t>LCD, USB, RF</a:t>
            </a:r>
          </a:p>
          <a:p>
            <a:pPr algn="ctr">
              <a:spcBef>
                <a:spcPct val="80000"/>
              </a:spcBef>
            </a:pPr>
            <a:r>
              <a:rPr lang="en-US" sz="1000">
                <a:solidFill>
                  <a:srgbClr val="000000"/>
                </a:solidFill>
                <a:ea typeface="MS PGothic" pitchFamily="34" charset="-128"/>
              </a:rPr>
              <a:t>Measurement,</a:t>
            </a:r>
            <a:br>
              <a:rPr lang="en-US" sz="1000">
                <a:solidFill>
                  <a:srgbClr val="000000"/>
                </a:solidFill>
                <a:ea typeface="MS PGothic" pitchFamily="34" charset="-128"/>
              </a:rPr>
            </a:br>
            <a:r>
              <a:rPr lang="en-US" sz="1000">
                <a:solidFill>
                  <a:srgbClr val="000000"/>
                </a:solidFill>
                <a:ea typeface="MS PGothic" pitchFamily="34" charset="-128"/>
              </a:rPr>
              <a:t>Sensing, General </a:t>
            </a:r>
            <a:br>
              <a:rPr lang="en-US" sz="1000">
                <a:solidFill>
                  <a:srgbClr val="000000"/>
                </a:solidFill>
                <a:ea typeface="MS PGothic" pitchFamily="34" charset="-128"/>
              </a:rPr>
            </a:br>
            <a:r>
              <a:rPr lang="en-US" sz="1000">
                <a:solidFill>
                  <a:srgbClr val="000000"/>
                </a:solidFill>
                <a:ea typeface="MS PGothic" pitchFamily="34" charset="-128"/>
              </a:rPr>
              <a:t>Purpose </a:t>
            </a:r>
          </a:p>
          <a:p>
            <a:pPr algn="ctr">
              <a:spcBef>
                <a:spcPct val="80000"/>
              </a:spcBef>
            </a:pPr>
            <a:r>
              <a:rPr lang="en-US" sz="1000">
                <a:solidFill>
                  <a:srgbClr val="000000"/>
                </a:solidFill>
                <a:ea typeface="MS PGothic" pitchFamily="34" charset="-128"/>
              </a:rPr>
              <a:t>$0.49 to $9.00</a:t>
            </a:r>
          </a:p>
        </p:txBody>
      </p:sp>
      <p:sp>
        <p:nvSpPr>
          <p:cNvPr id="196" name="Line 39"/>
          <p:cNvSpPr>
            <a:spLocks noChangeShapeType="1"/>
          </p:cNvSpPr>
          <p:nvPr/>
        </p:nvSpPr>
        <p:spPr bwMode="auto">
          <a:xfrm>
            <a:off x="627063" y="3233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pic>
        <p:nvPicPr>
          <p:cNvPr id="70667" name="Picture 82" descr="smokedetector copy">
            <a:hlinkClick r:id="rId3" action="ppaction://hlinkpres?slideindex=1&amp;slidetitle=MSP430 Generations"/>
          </p:cNvPr>
          <p:cNvPicPr>
            <a:picLocks noChangeAspect="1" noChangeArrowheads="1"/>
          </p:cNvPicPr>
          <p:nvPr/>
        </p:nvPicPr>
        <p:blipFill>
          <a:blip r:embed="rId5" cstate="print"/>
          <a:srcRect/>
          <a:stretch>
            <a:fillRect/>
          </a:stretch>
        </p:blipFill>
        <p:spPr bwMode="auto">
          <a:xfrm>
            <a:off x="1073150" y="5514975"/>
            <a:ext cx="615950" cy="557213"/>
          </a:xfrm>
          <a:prstGeom prst="rect">
            <a:avLst/>
          </a:prstGeom>
          <a:noFill/>
          <a:ln w="9525">
            <a:noFill/>
            <a:miter lim="800000"/>
            <a:headEnd/>
            <a:tailEnd/>
          </a:ln>
        </p:spPr>
      </p:pic>
      <p:pic>
        <p:nvPicPr>
          <p:cNvPr id="70668" name="Picture 81" descr="image003">
            <a:hlinkClick r:id="rId3" action="ppaction://hlinkpres?slideindex=1&amp;slidetitle=MSP430 Generations"/>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1825" y="5453063"/>
            <a:ext cx="352425" cy="703262"/>
          </a:xfrm>
          <a:prstGeom prst="rect">
            <a:avLst/>
          </a:prstGeom>
          <a:noFill/>
          <a:ln w="9525">
            <a:noFill/>
            <a:miter lim="800000"/>
            <a:headEnd/>
            <a:tailEnd/>
          </a:ln>
        </p:spPr>
      </p:pic>
      <p:sp>
        <p:nvSpPr>
          <p:cNvPr id="70669" name="Rectangle 10">
            <a:hlinkClick r:id="rId4" action="ppaction://hlinksldjump"/>
          </p:cNvPr>
          <p:cNvSpPr>
            <a:spLocks noChangeArrowheads="1"/>
          </p:cNvSpPr>
          <p:nvPr/>
        </p:nvSpPr>
        <p:spPr bwMode="auto">
          <a:xfrm>
            <a:off x="557213" y="1944688"/>
            <a:ext cx="1216025" cy="407987"/>
          </a:xfrm>
          <a:prstGeom prst="rect">
            <a:avLst/>
          </a:prstGeom>
          <a:gradFill rotWithShape="1">
            <a:gsLst>
              <a:gs pos="0">
                <a:srgbClr val="DADADA"/>
              </a:gs>
              <a:gs pos="100000">
                <a:srgbClr val="969696"/>
              </a:gs>
            </a:gsLst>
            <a:lin ang="5400000" scaled="1"/>
          </a:gradFill>
          <a:ln w="19050" algn="ctr">
            <a:solidFill>
              <a:srgbClr val="000000"/>
            </a:solid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670" name="Text Box 11"/>
          <p:cNvSpPr txBox="1">
            <a:spLocks noChangeArrowheads="1"/>
          </p:cNvSpPr>
          <p:nvPr/>
        </p:nvSpPr>
        <p:spPr bwMode="auto">
          <a:xfrm>
            <a:off x="631825" y="1947863"/>
            <a:ext cx="1069975" cy="428625"/>
          </a:xfrm>
          <a:prstGeom prst="rect">
            <a:avLst/>
          </a:prstGeom>
          <a:noFill/>
          <a:ln w="9525" algn="ctr">
            <a:noFill/>
            <a:miter lim="800000"/>
            <a:headEnd/>
            <a:tailEnd/>
          </a:ln>
          <a:effectLst>
            <a:prstShdw prst="shdw17" dist="17961" dir="2700000">
              <a:srgbClr val="1F3D5C"/>
            </a:prstShdw>
          </a:effectLst>
        </p:spPr>
        <p:txBody>
          <a:bodyPr>
            <a:spAutoFit/>
          </a:bodyPr>
          <a:lstStyle/>
          <a:p>
            <a:pPr algn="ctr">
              <a:lnSpc>
                <a:spcPct val="85000"/>
              </a:lnSpc>
            </a:pPr>
            <a:r>
              <a:rPr lang="en-US" sz="1300">
                <a:solidFill>
                  <a:srgbClr val="000000"/>
                </a:solidFill>
                <a:ea typeface="MS PGothic" pitchFamily="34" charset="-128"/>
              </a:rPr>
              <a:t>16-bit</a:t>
            </a:r>
          </a:p>
          <a:p>
            <a:pPr algn="ctr">
              <a:lnSpc>
                <a:spcPct val="85000"/>
              </a:lnSpc>
            </a:pPr>
            <a:r>
              <a:rPr lang="en-US" sz="1300">
                <a:solidFill>
                  <a:srgbClr val="000000"/>
                </a:solidFill>
                <a:ea typeface="MS PGothic" pitchFamily="34" charset="-128"/>
              </a:rPr>
              <a:t>MCU</a:t>
            </a:r>
          </a:p>
        </p:txBody>
      </p:sp>
      <p:sp>
        <p:nvSpPr>
          <p:cNvPr id="70671" name="Rectangle 31">
            <a:hlinkClick r:id="rId3" action="ppaction://hlinkpres?slideindex=1&amp;slidetitle=MSP430 Generations"/>
          </p:cNvPr>
          <p:cNvSpPr>
            <a:spLocks noChangeArrowheads="1"/>
          </p:cNvSpPr>
          <p:nvPr/>
        </p:nvSpPr>
        <p:spPr bwMode="auto">
          <a:xfrm>
            <a:off x="576263" y="2428875"/>
            <a:ext cx="1143000" cy="287338"/>
          </a:xfrm>
          <a:prstGeom prst="rect">
            <a:avLst/>
          </a:prstGeom>
          <a:noFill/>
          <a:ln w="15875">
            <a:noFill/>
            <a:miter lim="800000"/>
            <a:headEnd/>
            <a:tailEnd/>
          </a:ln>
        </p:spPr>
        <p:txBody>
          <a:bodyPr wrap="none"/>
          <a:lstStyle/>
          <a:p>
            <a:pPr algn="ctr">
              <a:spcBef>
                <a:spcPct val="60000"/>
              </a:spcBef>
            </a:pPr>
            <a:r>
              <a:rPr lang="en-US" sz="1100">
                <a:solidFill>
                  <a:srgbClr val="000000"/>
                </a:solidFill>
                <a:ea typeface="MS PGothic" pitchFamily="34" charset="-128"/>
              </a:rPr>
              <a:t>MSP430</a:t>
            </a:r>
          </a:p>
        </p:txBody>
      </p:sp>
      <p:sp>
        <p:nvSpPr>
          <p:cNvPr id="202" name="Line 39"/>
          <p:cNvSpPr>
            <a:spLocks noChangeShapeType="1"/>
          </p:cNvSpPr>
          <p:nvPr/>
        </p:nvSpPr>
        <p:spPr bwMode="auto">
          <a:xfrm>
            <a:off x="627063" y="3614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03" name="Line 39"/>
          <p:cNvSpPr>
            <a:spLocks noChangeShapeType="1"/>
          </p:cNvSpPr>
          <p:nvPr/>
        </p:nvSpPr>
        <p:spPr bwMode="auto">
          <a:xfrm>
            <a:off x="627063" y="404018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04" name="Line 39"/>
          <p:cNvSpPr>
            <a:spLocks noChangeShapeType="1"/>
          </p:cNvSpPr>
          <p:nvPr/>
        </p:nvSpPr>
        <p:spPr bwMode="auto">
          <a:xfrm>
            <a:off x="627063" y="44735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05" name="Line 39"/>
          <p:cNvSpPr>
            <a:spLocks noChangeShapeType="1"/>
          </p:cNvSpPr>
          <p:nvPr/>
        </p:nvSpPr>
        <p:spPr bwMode="auto">
          <a:xfrm>
            <a:off x="627063" y="52482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06" name="Line 39"/>
          <p:cNvSpPr>
            <a:spLocks noChangeShapeType="1"/>
          </p:cNvSpPr>
          <p:nvPr/>
        </p:nvSpPr>
        <p:spPr bwMode="auto">
          <a:xfrm>
            <a:off x="627063" y="2811463"/>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70677" name="Rectangle 18"/>
          <p:cNvSpPr>
            <a:spLocks noChangeArrowheads="1"/>
          </p:cNvSpPr>
          <p:nvPr/>
        </p:nvSpPr>
        <p:spPr bwMode="auto">
          <a:xfrm>
            <a:off x="1908175" y="2292350"/>
            <a:ext cx="1216025" cy="4014788"/>
          </a:xfrm>
          <a:prstGeom prst="rect">
            <a:avLst/>
          </a:prstGeom>
          <a:gradFill rotWithShape="1">
            <a:gsLst>
              <a:gs pos="0">
                <a:srgbClr val="C0C0C0"/>
              </a:gs>
              <a:gs pos="100000">
                <a:srgbClr val="F1F1F1"/>
              </a:gs>
            </a:gsLst>
            <a:lin ang="5400000" scaled="1"/>
          </a:gradFill>
          <a:ln w="19050" algn="ctr">
            <a:no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678" name="Rectangle 33">
            <a:hlinkClick r:id="rId7" action="ppaction://hlinksldjump"/>
          </p:cNvPr>
          <p:cNvSpPr>
            <a:spLocks noChangeArrowheads="1"/>
          </p:cNvSpPr>
          <p:nvPr/>
        </p:nvSpPr>
        <p:spPr bwMode="auto">
          <a:xfrm>
            <a:off x="1970088" y="2878138"/>
            <a:ext cx="1143000" cy="2573337"/>
          </a:xfrm>
          <a:prstGeom prst="rect">
            <a:avLst/>
          </a:prstGeom>
          <a:noFill/>
          <a:ln w="15875">
            <a:noFill/>
            <a:miter lim="800000"/>
            <a:headEnd/>
            <a:tailEnd/>
          </a:ln>
        </p:spPr>
        <p:txBody>
          <a:bodyPr wrap="none"/>
          <a:lstStyle/>
          <a:p>
            <a:pPr algn="ctr">
              <a:spcBef>
                <a:spcPct val="80000"/>
              </a:spcBef>
            </a:pPr>
            <a:r>
              <a:rPr lang="en-US" sz="1000">
                <a:solidFill>
                  <a:srgbClr val="000000"/>
                </a:solidFill>
                <a:ea typeface="MS PGothic" pitchFamily="34" charset="-128"/>
              </a:rPr>
              <a:t>Fixed &amp; </a:t>
            </a:r>
            <a:br>
              <a:rPr lang="en-US" sz="1000">
                <a:solidFill>
                  <a:srgbClr val="000000"/>
                </a:solidFill>
                <a:ea typeface="MS PGothic" pitchFamily="34" charset="-128"/>
              </a:rPr>
            </a:br>
            <a:r>
              <a:rPr lang="en-US" sz="1000">
                <a:solidFill>
                  <a:srgbClr val="000000"/>
                </a:solidFill>
                <a:ea typeface="MS PGothic" pitchFamily="34" charset="-128"/>
              </a:rPr>
              <a:t>Floating Point</a:t>
            </a:r>
          </a:p>
          <a:p>
            <a:pPr algn="ctr">
              <a:spcBef>
                <a:spcPct val="80000"/>
              </a:spcBef>
            </a:pPr>
            <a:r>
              <a:rPr lang="en-US" sz="1000">
                <a:solidFill>
                  <a:srgbClr val="000000"/>
                </a:solidFill>
                <a:ea typeface="MS PGothic" pitchFamily="34" charset="-128"/>
              </a:rPr>
              <a:t>Up to 150MHz</a:t>
            </a:r>
          </a:p>
          <a:p>
            <a:pPr algn="ctr">
              <a:spcBef>
                <a:spcPct val="80000"/>
              </a:spcBef>
            </a:pPr>
            <a:r>
              <a:rPr lang="en-US" sz="1000">
                <a:solidFill>
                  <a:srgbClr val="000000"/>
                </a:solidFill>
                <a:ea typeface="MS PGothic" pitchFamily="34" charset="-128"/>
              </a:rPr>
              <a:t>Flash</a:t>
            </a:r>
            <a:br>
              <a:rPr lang="en-US" sz="1000">
                <a:solidFill>
                  <a:srgbClr val="000000"/>
                </a:solidFill>
                <a:ea typeface="MS PGothic" pitchFamily="34" charset="-128"/>
              </a:rPr>
            </a:br>
            <a:r>
              <a:rPr lang="en-US" sz="1000">
                <a:solidFill>
                  <a:srgbClr val="000000"/>
                </a:solidFill>
                <a:ea typeface="MS PGothic" pitchFamily="34" charset="-128"/>
              </a:rPr>
              <a:t>32KB to 512KB </a:t>
            </a:r>
          </a:p>
          <a:p>
            <a:pPr algn="ctr">
              <a:spcBef>
                <a:spcPct val="80000"/>
              </a:spcBef>
            </a:pPr>
            <a:r>
              <a:rPr lang="en-US" sz="1000">
                <a:solidFill>
                  <a:srgbClr val="000000"/>
                </a:solidFill>
                <a:ea typeface="MS PGothic" pitchFamily="34" charset="-128"/>
              </a:rPr>
              <a:t>PWM, ADC, </a:t>
            </a:r>
            <a:br>
              <a:rPr lang="en-US" sz="1000">
                <a:solidFill>
                  <a:srgbClr val="000000"/>
                </a:solidFill>
                <a:ea typeface="MS PGothic" pitchFamily="34" charset="-128"/>
              </a:rPr>
            </a:br>
            <a:r>
              <a:rPr lang="en-US" sz="1000">
                <a:solidFill>
                  <a:srgbClr val="000000"/>
                </a:solidFill>
                <a:ea typeface="MS PGothic" pitchFamily="34" charset="-128"/>
              </a:rPr>
              <a:t>CAN, SPI, I</a:t>
            </a:r>
            <a:r>
              <a:rPr lang="en-US" sz="1000" baseline="30000">
                <a:solidFill>
                  <a:srgbClr val="000000"/>
                </a:solidFill>
                <a:ea typeface="MS PGothic" pitchFamily="34" charset="-128"/>
              </a:rPr>
              <a:t>2</a:t>
            </a:r>
            <a:r>
              <a:rPr lang="en-US" sz="1000">
                <a:solidFill>
                  <a:srgbClr val="000000"/>
                </a:solidFill>
                <a:ea typeface="MS PGothic" pitchFamily="34" charset="-128"/>
              </a:rPr>
              <a:t>C</a:t>
            </a:r>
          </a:p>
          <a:p>
            <a:pPr algn="ctr">
              <a:spcBef>
                <a:spcPct val="80000"/>
              </a:spcBef>
            </a:pPr>
            <a:r>
              <a:rPr lang="en-US" sz="1000">
                <a:solidFill>
                  <a:srgbClr val="000000"/>
                </a:solidFill>
                <a:ea typeface="MS PGothic" pitchFamily="34" charset="-128"/>
              </a:rPr>
              <a:t>Motor Control, </a:t>
            </a:r>
            <a:br>
              <a:rPr lang="en-US" sz="1000">
                <a:solidFill>
                  <a:srgbClr val="000000"/>
                </a:solidFill>
                <a:ea typeface="MS PGothic" pitchFamily="34" charset="-128"/>
              </a:rPr>
            </a:br>
            <a:r>
              <a:rPr lang="en-US" sz="1000">
                <a:solidFill>
                  <a:srgbClr val="000000"/>
                </a:solidFill>
                <a:ea typeface="MS PGothic" pitchFamily="34" charset="-128"/>
              </a:rPr>
              <a:t>Digital Power, </a:t>
            </a:r>
            <a:br>
              <a:rPr lang="en-US" sz="1000">
                <a:solidFill>
                  <a:srgbClr val="000000"/>
                </a:solidFill>
                <a:ea typeface="MS PGothic" pitchFamily="34" charset="-128"/>
              </a:rPr>
            </a:br>
            <a:r>
              <a:rPr lang="en-US" sz="1000">
                <a:solidFill>
                  <a:srgbClr val="000000"/>
                </a:solidFill>
                <a:ea typeface="MS PGothic" pitchFamily="34" charset="-128"/>
              </a:rPr>
              <a:t>Lighting</a:t>
            </a:r>
          </a:p>
          <a:p>
            <a:pPr algn="ctr">
              <a:spcBef>
                <a:spcPct val="80000"/>
              </a:spcBef>
            </a:pPr>
            <a:r>
              <a:rPr lang="en-US" sz="1000">
                <a:solidFill>
                  <a:srgbClr val="000000"/>
                </a:solidFill>
                <a:ea typeface="MS PGothic" pitchFamily="34" charset="-128"/>
              </a:rPr>
              <a:t>$1.50 to $20.00</a:t>
            </a:r>
          </a:p>
        </p:txBody>
      </p:sp>
      <p:pic>
        <p:nvPicPr>
          <p:cNvPr id="70679" name="Picture 89" descr="C2000 app">
            <a:hlinkClick r:id="rId3" action="ppaction://hlinkpres?slideindex=2&amp;slidetitle=C2000™ Generations"/>
          </p:cNvPr>
          <p:cNvPicPr>
            <a:picLocks noChangeAspect="1" noChangeArrowheads="1"/>
          </p:cNvPicPr>
          <p:nvPr/>
        </p:nvPicPr>
        <p:blipFill>
          <a:blip r:embed="rId8" cstate="print"/>
          <a:srcRect/>
          <a:stretch>
            <a:fillRect/>
          </a:stretch>
        </p:blipFill>
        <p:spPr bwMode="auto">
          <a:xfrm>
            <a:off x="2466975" y="5384800"/>
            <a:ext cx="485775" cy="842963"/>
          </a:xfrm>
          <a:prstGeom prst="rect">
            <a:avLst/>
          </a:prstGeom>
          <a:noFill/>
          <a:ln w="9525">
            <a:noFill/>
            <a:miter lim="800000"/>
            <a:headEnd/>
            <a:tailEnd/>
          </a:ln>
        </p:spPr>
      </p:pic>
      <p:pic>
        <p:nvPicPr>
          <p:cNvPr id="70680" name="Picture 31" descr="washingmachine_100dpi"/>
          <p:cNvPicPr>
            <a:picLocks noChangeAspect="1" noChangeArrowheads="1"/>
          </p:cNvPicPr>
          <p:nvPr/>
        </p:nvPicPr>
        <p:blipFill>
          <a:blip r:embed="rId9" cstate="print"/>
          <a:srcRect/>
          <a:stretch>
            <a:fillRect/>
          </a:stretch>
        </p:blipFill>
        <p:spPr bwMode="auto">
          <a:xfrm>
            <a:off x="1933575" y="5451475"/>
            <a:ext cx="457200" cy="685800"/>
          </a:xfrm>
          <a:prstGeom prst="rect">
            <a:avLst/>
          </a:prstGeom>
          <a:noFill/>
          <a:ln w="9525">
            <a:noFill/>
            <a:miter lim="800000"/>
            <a:headEnd/>
            <a:tailEnd/>
          </a:ln>
        </p:spPr>
      </p:pic>
      <p:sp>
        <p:nvSpPr>
          <p:cNvPr id="70681" name="Rectangle 22"/>
          <p:cNvSpPr>
            <a:spLocks noChangeArrowheads="1"/>
          </p:cNvSpPr>
          <p:nvPr/>
        </p:nvSpPr>
        <p:spPr bwMode="auto">
          <a:xfrm>
            <a:off x="1908175" y="1944688"/>
            <a:ext cx="1216025" cy="407987"/>
          </a:xfrm>
          <a:prstGeom prst="rect">
            <a:avLst/>
          </a:prstGeom>
          <a:gradFill rotWithShape="1">
            <a:gsLst>
              <a:gs pos="0">
                <a:srgbClr val="DADADA"/>
              </a:gs>
              <a:gs pos="100000">
                <a:srgbClr val="969696"/>
              </a:gs>
            </a:gsLst>
            <a:lin ang="5400000" scaled="1"/>
          </a:gradFill>
          <a:ln w="19050" algn="ctr">
            <a:solidFill>
              <a:srgbClr val="000000"/>
            </a:solid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682" name="Text Box 23"/>
          <p:cNvSpPr txBox="1">
            <a:spLocks noChangeArrowheads="1"/>
          </p:cNvSpPr>
          <p:nvPr/>
        </p:nvSpPr>
        <p:spPr bwMode="auto">
          <a:xfrm>
            <a:off x="1746250" y="1947863"/>
            <a:ext cx="1527175" cy="492125"/>
          </a:xfrm>
          <a:prstGeom prst="rect">
            <a:avLst/>
          </a:prstGeom>
          <a:noFill/>
          <a:ln w="9525" algn="ctr">
            <a:noFill/>
            <a:miter lim="800000"/>
            <a:headEnd/>
            <a:tailEnd/>
          </a:ln>
          <a:effectLst>
            <a:prstShdw prst="shdw17" dist="17961" dir="2700000">
              <a:srgbClr val="1F3D5C"/>
            </a:prstShdw>
          </a:effectLst>
        </p:spPr>
        <p:txBody>
          <a:bodyPr>
            <a:spAutoFit/>
          </a:bodyPr>
          <a:lstStyle/>
          <a:p>
            <a:pPr algn="ctr"/>
            <a:r>
              <a:rPr lang="en-US" sz="1300">
                <a:solidFill>
                  <a:srgbClr val="000000"/>
                </a:solidFill>
                <a:ea typeface="MS PGothic" pitchFamily="34" charset="-128"/>
              </a:rPr>
              <a:t>32-bit</a:t>
            </a:r>
            <a:br>
              <a:rPr lang="en-US" sz="1300">
                <a:solidFill>
                  <a:srgbClr val="000000"/>
                </a:solidFill>
                <a:ea typeface="MS PGothic" pitchFamily="34" charset="-128"/>
              </a:rPr>
            </a:br>
            <a:r>
              <a:rPr lang="en-US" sz="1300">
                <a:solidFill>
                  <a:srgbClr val="000000"/>
                </a:solidFill>
                <a:ea typeface="MS PGothic" pitchFamily="34" charset="-128"/>
              </a:rPr>
              <a:t>Real-time</a:t>
            </a:r>
          </a:p>
        </p:txBody>
      </p:sp>
      <p:sp>
        <p:nvSpPr>
          <p:cNvPr id="70683" name="Rectangle 33">
            <a:hlinkClick r:id="rId3" action="ppaction://hlinkpres?slideindex=2&amp;slidetitle=C2000™ Generations"/>
          </p:cNvPr>
          <p:cNvSpPr>
            <a:spLocks noChangeArrowheads="1"/>
          </p:cNvSpPr>
          <p:nvPr/>
        </p:nvSpPr>
        <p:spPr bwMode="auto">
          <a:xfrm>
            <a:off x="1954213" y="2428875"/>
            <a:ext cx="1143000" cy="263525"/>
          </a:xfrm>
          <a:prstGeom prst="rect">
            <a:avLst/>
          </a:prstGeom>
          <a:noFill/>
          <a:ln w="15875">
            <a:noFill/>
            <a:miter lim="800000"/>
            <a:headEnd/>
            <a:tailEnd/>
          </a:ln>
        </p:spPr>
        <p:txBody>
          <a:bodyPr wrap="none"/>
          <a:lstStyle/>
          <a:p>
            <a:pPr algn="ctr">
              <a:spcBef>
                <a:spcPct val="60000"/>
              </a:spcBef>
            </a:pPr>
            <a:r>
              <a:rPr lang="en-US" sz="1100">
                <a:solidFill>
                  <a:srgbClr val="000000"/>
                </a:solidFill>
                <a:ea typeface="MS PGothic" pitchFamily="34" charset="-128"/>
              </a:rPr>
              <a:t>C2000™</a:t>
            </a:r>
          </a:p>
        </p:txBody>
      </p:sp>
      <p:sp>
        <p:nvSpPr>
          <p:cNvPr id="214" name="Line 39"/>
          <p:cNvSpPr>
            <a:spLocks noChangeShapeType="1"/>
          </p:cNvSpPr>
          <p:nvPr/>
        </p:nvSpPr>
        <p:spPr bwMode="auto">
          <a:xfrm>
            <a:off x="1976438" y="3233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15" name="Line 39"/>
          <p:cNvSpPr>
            <a:spLocks noChangeShapeType="1"/>
          </p:cNvSpPr>
          <p:nvPr/>
        </p:nvSpPr>
        <p:spPr bwMode="auto">
          <a:xfrm>
            <a:off x="1976438" y="3614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16" name="Line 39"/>
          <p:cNvSpPr>
            <a:spLocks noChangeShapeType="1"/>
          </p:cNvSpPr>
          <p:nvPr/>
        </p:nvSpPr>
        <p:spPr bwMode="auto">
          <a:xfrm>
            <a:off x="1976438" y="404018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17" name="Line 39"/>
          <p:cNvSpPr>
            <a:spLocks noChangeShapeType="1"/>
          </p:cNvSpPr>
          <p:nvPr/>
        </p:nvSpPr>
        <p:spPr bwMode="auto">
          <a:xfrm>
            <a:off x="1976438" y="44735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18" name="Line 39"/>
          <p:cNvSpPr>
            <a:spLocks noChangeShapeType="1"/>
          </p:cNvSpPr>
          <p:nvPr/>
        </p:nvSpPr>
        <p:spPr bwMode="auto">
          <a:xfrm>
            <a:off x="1976438" y="52482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19" name="Line 39"/>
          <p:cNvSpPr>
            <a:spLocks noChangeShapeType="1"/>
          </p:cNvSpPr>
          <p:nvPr/>
        </p:nvSpPr>
        <p:spPr bwMode="auto">
          <a:xfrm>
            <a:off x="1976438" y="2811463"/>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70690" name="Rectangle 31"/>
          <p:cNvSpPr>
            <a:spLocks noChangeArrowheads="1"/>
          </p:cNvSpPr>
          <p:nvPr/>
        </p:nvSpPr>
        <p:spPr bwMode="auto">
          <a:xfrm>
            <a:off x="3255963" y="2292350"/>
            <a:ext cx="1216025" cy="4014788"/>
          </a:xfrm>
          <a:prstGeom prst="rect">
            <a:avLst/>
          </a:prstGeom>
          <a:gradFill rotWithShape="1">
            <a:gsLst>
              <a:gs pos="0">
                <a:srgbClr val="C0C0C0"/>
              </a:gs>
              <a:gs pos="100000">
                <a:srgbClr val="F1F1F1"/>
              </a:gs>
            </a:gsLst>
            <a:lin ang="5400000" scaled="1"/>
          </a:gradFill>
          <a:ln w="19050" algn="ctr">
            <a:no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691" name="Rectangle 32">
            <a:hlinkClick r:id="rId10" action="ppaction://hlinksldjump"/>
          </p:cNvPr>
          <p:cNvSpPr>
            <a:spLocks noChangeArrowheads="1"/>
          </p:cNvSpPr>
          <p:nvPr/>
        </p:nvSpPr>
        <p:spPr bwMode="auto">
          <a:xfrm>
            <a:off x="3206750" y="2878138"/>
            <a:ext cx="1314450" cy="2676525"/>
          </a:xfrm>
          <a:prstGeom prst="rect">
            <a:avLst/>
          </a:prstGeom>
          <a:noFill/>
          <a:ln w="15875">
            <a:noFill/>
            <a:miter lim="800000"/>
            <a:headEnd/>
            <a:tailEnd/>
          </a:ln>
        </p:spPr>
        <p:txBody>
          <a:bodyPr/>
          <a:lstStyle/>
          <a:p>
            <a:pPr algn="ctr">
              <a:spcBef>
                <a:spcPct val="80000"/>
              </a:spcBef>
            </a:pPr>
            <a:r>
              <a:rPr lang="en-US" sz="1000">
                <a:solidFill>
                  <a:srgbClr val="000000"/>
                </a:solidFill>
                <a:ea typeface="MS PGothic" pitchFamily="34" charset="-128"/>
              </a:rPr>
              <a:t>Industry Std</a:t>
            </a:r>
            <a:br>
              <a:rPr lang="en-US" sz="1000">
                <a:solidFill>
                  <a:srgbClr val="000000"/>
                </a:solidFill>
                <a:ea typeface="MS PGothic" pitchFamily="34" charset="-128"/>
              </a:rPr>
            </a:br>
            <a:r>
              <a:rPr lang="en-US" sz="1000">
                <a:solidFill>
                  <a:srgbClr val="000000"/>
                </a:solidFill>
                <a:ea typeface="MS PGothic" pitchFamily="34" charset="-128"/>
              </a:rPr>
              <a:t>Low Power</a:t>
            </a:r>
          </a:p>
          <a:p>
            <a:pPr algn="ctr">
              <a:spcBef>
                <a:spcPct val="80000"/>
              </a:spcBef>
            </a:pPr>
            <a:r>
              <a:rPr lang="en-US" sz="1000">
                <a:solidFill>
                  <a:srgbClr val="000000"/>
                </a:solidFill>
                <a:ea typeface="MS PGothic" pitchFamily="34" charset="-128"/>
              </a:rPr>
              <a:t>Up to 100MHz</a:t>
            </a:r>
          </a:p>
          <a:p>
            <a:pPr algn="ctr">
              <a:spcBef>
                <a:spcPct val="80000"/>
              </a:spcBef>
            </a:pPr>
            <a:r>
              <a:rPr lang="en-US" sz="1000">
                <a:solidFill>
                  <a:srgbClr val="000000"/>
                </a:solidFill>
                <a:ea typeface="MS PGothic" pitchFamily="34" charset="-128"/>
              </a:rPr>
              <a:t>Flash</a:t>
            </a:r>
            <a:br>
              <a:rPr lang="en-US" sz="1000">
                <a:solidFill>
                  <a:srgbClr val="000000"/>
                </a:solidFill>
                <a:ea typeface="MS PGothic" pitchFamily="34" charset="-128"/>
              </a:rPr>
            </a:br>
            <a:r>
              <a:rPr lang="en-US" sz="1000">
                <a:solidFill>
                  <a:srgbClr val="000000"/>
                </a:solidFill>
                <a:ea typeface="MS PGothic" pitchFamily="34" charset="-128"/>
              </a:rPr>
              <a:t>8KB to 256KB</a:t>
            </a:r>
            <a:r>
              <a:rPr lang="en-US" sz="1000">
                <a:solidFill>
                  <a:srgbClr val="FF0000"/>
                </a:solidFill>
                <a:ea typeface="MS PGothic" pitchFamily="34" charset="-128"/>
              </a:rPr>
              <a:t> </a:t>
            </a:r>
          </a:p>
          <a:p>
            <a:pPr algn="ctr">
              <a:spcBef>
                <a:spcPct val="80000"/>
              </a:spcBef>
            </a:pPr>
            <a:r>
              <a:rPr lang="en-US" sz="1000">
                <a:solidFill>
                  <a:srgbClr val="000000"/>
                </a:solidFill>
                <a:ea typeface="MS PGothic" pitchFamily="34" charset="-128"/>
              </a:rPr>
              <a:t>USB, ENET, </a:t>
            </a:r>
            <a:br>
              <a:rPr lang="en-US" sz="1000">
                <a:solidFill>
                  <a:srgbClr val="000000"/>
                </a:solidFill>
                <a:ea typeface="MS PGothic" pitchFamily="34" charset="-128"/>
              </a:rPr>
            </a:br>
            <a:r>
              <a:rPr lang="en-US" sz="1000">
                <a:solidFill>
                  <a:srgbClr val="000000"/>
                </a:solidFill>
                <a:ea typeface="MS PGothic" pitchFamily="34" charset="-128"/>
              </a:rPr>
              <a:t>ADC, PWM, HMI</a:t>
            </a:r>
          </a:p>
          <a:p>
            <a:pPr algn="ctr">
              <a:spcBef>
                <a:spcPct val="80000"/>
              </a:spcBef>
            </a:pPr>
            <a:r>
              <a:rPr lang="en-US" sz="1000">
                <a:solidFill>
                  <a:srgbClr val="000000"/>
                </a:solidFill>
                <a:ea typeface="MS PGothic" pitchFamily="34" charset="-128"/>
              </a:rPr>
              <a:t>Host Control, general purpose, motor control</a:t>
            </a:r>
          </a:p>
          <a:p>
            <a:pPr algn="ctr">
              <a:spcBef>
                <a:spcPct val="80000"/>
              </a:spcBef>
            </a:pPr>
            <a:r>
              <a:rPr lang="en-US" sz="1000">
                <a:solidFill>
                  <a:srgbClr val="000000"/>
                </a:solidFill>
                <a:ea typeface="MS PGothic" pitchFamily="34" charset="-128"/>
              </a:rPr>
              <a:t>$2.00 to $8.00</a:t>
            </a:r>
          </a:p>
        </p:txBody>
      </p:sp>
      <p:sp>
        <p:nvSpPr>
          <p:cNvPr id="70692" name="Rectangle 32"/>
          <p:cNvSpPr>
            <a:spLocks noChangeArrowheads="1"/>
          </p:cNvSpPr>
          <p:nvPr/>
        </p:nvSpPr>
        <p:spPr bwMode="auto">
          <a:xfrm>
            <a:off x="3143250" y="2428875"/>
            <a:ext cx="1314450" cy="423863"/>
          </a:xfrm>
          <a:prstGeom prst="rect">
            <a:avLst/>
          </a:prstGeom>
          <a:noFill/>
          <a:ln w="15875">
            <a:noFill/>
            <a:miter lim="800000"/>
            <a:headEnd/>
            <a:tailEnd/>
          </a:ln>
        </p:spPr>
        <p:txBody>
          <a:bodyPr/>
          <a:lstStyle/>
          <a:p>
            <a:pPr algn="ctr">
              <a:spcBef>
                <a:spcPct val="60000"/>
              </a:spcBef>
            </a:pPr>
            <a:r>
              <a:rPr lang="en-US" sz="1100">
                <a:solidFill>
                  <a:srgbClr val="000000"/>
                </a:solidFill>
                <a:ea typeface="MS PGothic" pitchFamily="34" charset="-128"/>
              </a:rPr>
              <a:t>Stellaris      Cortex™ M3</a:t>
            </a:r>
          </a:p>
        </p:txBody>
      </p:sp>
      <p:sp>
        <p:nvSpPr>
          <p:cNvPr id="223" name="Line 39"/>
          <p:cNvSpPr>
            <a:spLocks noChangeShapeType="1"/>
          </p:cNvSpPr>
          <p:nvPr/>
        </p:nvSpPr>
        <p:spPr bwMode="auto">
          <a:xfrm>
            <a:off x="3322638" y="3233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24" name="Line 39"/>
          <p:cNvSpPr>
            <a:spLocks noChangeShapeType="1"/>
          </p:cNvSpPr>
          <p:nvPr/>
        </p:nvSpPr>
        <p:spPr bwMode="auto">
          <a:xfrm>
            <a:off x="3322638" y="3614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25" name="Line 39"/>
          <p:cNvSpPr>
            <a:spLocks noChangeShapeType="1"/>
          </p:cNvSpPr>
          <p:nvPr/>
        </p:nvSpPr>
        <p:spPr bwMode="auto">
          <a:xfrm>
            <a:off x="3322638" y="404018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26" name="Line 39"/>
          <p:cNvSpPr>
            <a:spLocks noChangeShapeType="1"/>
          </p:cNvSpPr>
          <p:nvPr/>
        </p:nvSpPr>
        <p:spPr bwMode="auto">
          <a:xfrm>
            <a:off x="3322638" y="44735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27" name="Line 39"/>
          <p:cNvSpPr>
            <a:spLocks noChangeShapeType="1"/>
          </p:cNvSpPr>
          <p:nvPr/>
        </p:nvSpPr>
        <p:spPr bwMode="auto">
          <a:xfrm>
            <a:off x="3322638" y="52482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28" name="Line 39"/>
          <p:cNvSpPr>
            <a:spLocks noChangeShapeType="1"/>
          </p:cNvSpPr>
          <p:nvPr/>
        </p:nvSpPr>
        <p:spPr bwMode="auto">
          <a:xfrm>
            <a:off x="3322638" y="2811463"/>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70699" name="Rectangle 40">
            <a:hlinkClick r:id="rId10" action="ppaction://hlinksldjump"/>
          </p:cNvPr>
          <p:cNvSpPr>
            <a:spLocks noChangeArrowheads="1"/>
          </p:cNvSpPr>
          <p:nvPr/>
        </p:nvSpPr>
        <p:spPr bwMode="auto">
          <a:xfrm>
            <a:off x="3255963" y="1944688"/>
            <a:ext cx="1216025" cy="407987"/>
          </a:xfrm>
          <a:prstGeom prst="rect">
            <a:avLst/>
          </a:prstGeom>
          <a:gradFill rotWithShape="1">
            <a:gsLst>
              <a:gs pos="0">
                <a:srgbClr val="DADADA"/>
              </a:gs>
              <a:gs pos="100000">
                <a:srgbClr val="969696"/>
              </a:gs>
            </a:gsLst>
            <a:lin ang="5400000" scaled="1"/>
          </a:gradFill>
          <a:ln w="19050" algn="ctr">
            <a:solidFill>
              <a:srgbClr val="000000"/>
            </a:solid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700" name="Text Box 41"/>
          <p:cNvSpPr txBox="1">
            <a:spLocks noChangeArrowheads="1"/>
          </p:cNvSpPr>
          <p:nvPr/>
        </p:nvSpPr>
        <p:spPr bwMode="auto">
          <a:xfrm>
            <a:off x="3322638" y="1947863"/>
            <a:ext cx="1069975" cy="492125"/>
          </a:xfrm>
          <a:prstGeom prst="rect">
            <a:avLst/>
          </a:prstGeom>
          <a:noFill/>
          <a:ln w="9525" algn="ctr">
            <a:noFill/>
            <a:miter lim="800000"/>
            <a:headEnd/>
            <a:tailEnd/>
          </a:ln>
          <a:effectLst>
            <a:prstShdw prst="shdw17" dist="17961" dir="2700000">
              <a:srgbClr val="1F3D5C"/>
            </a:prstShdw>
          </a:effectLst>
        </p:spPr>
        <p:txBody>
          <a:bodyPr>
            <a:spAutoFit/>
          </a:bodyPr>
          <a:lstStyle/>
          <a:p>
            <a:pPr algn="ctr"/>
            <a:r>
              <a:rPr lang="en-US" sz="1300">
                <a:solidFill>
                  <a:srgbClr val="000000"/>
                </a:solidFill>
                <a:ea typeface="MS PGothic" pitchFamily="34" charset="-128"/>
              </a:rPr>
              <a:t>32-bit</a:t>
            </a:r>
            <a:br>
              <a:rPr lang="en-US" sz="1300">
                <a:solidFill>
                  <a:srgbClr val="000000"/>
                </a:solidFill>
                <a:ea typeface="MS PGothic" pitchFamily="34" charset="-128"/>
              </a:rPr>
            </a:br>
            <a:r>
              <a:rPr lang="en-US" sz="1300">
                <a:solidFill>
                  <a:srgbClr val="000000"/>
                </a:solidFill>
                <a:ea typeface="MS PGothic" pitchFamily="34" charset="-128"/>
              </a:rPr>
              <a:t>ARM</a:t>
            </a:r>
          </a:p>
        </p:txBody>
      </p:sp>
      <p:sp>
        <p:nvSpPr>
          <p:cNvPr id="70701" name="Rectangle 42"/>
          <p:cNvSpPr>
            <a:spLocks noChangeArrowheads="1"/>
          </p:cNvSpPr>
          <p:nvPr/>
        </p:nvSpPr>
        <p:spPr bwMode="auto">
          <a:xfrm>
            <a:off x="4611688" y="2292350"/>
            <a:ext cx="1216025" cy="4014788"/>
          </a:xfrm>
          <a:prstGeom prst="rect">
            <a:avLst/>
          </a:prstGeom>
          <a:gradFill rotWithShape="1">
            <a:gsLst>
              <a:gs pos="0">
                <a:srgbClr val="FFCCCC"/>
              </a:gs>
              <a:gs pos="100000">
                <a:srgbClr val="FFF7F7"/>
              </a:gs>
            </a:gsLst>
            <a:lin ang="5400000" scaled="1"/>
          </a:gradFill>
          <a:ln w="15875" algn="ctr">
            <a:no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702" name="Rectangle 64">
            <a:hlinkClick r:id="rId2" action="ppaction://hlinkpres?slideindex=9&amp;slidetitle=ARM Plus Processors"/>
          </p:cNvPr>
          <p:cNvSpPr>
            <a:spLocks noChangeArrowheads="1"/>
          </p:cNvSpPr>
          <p:nvPr/>
        </p:nvSpPr>
        <p:spPr bwMode="auto">
          <a:xfrm>
            <a:off x="4605338" y="2878138"/>
            <a:ext cx="1219200" cy="2570162"/>
          </a:xfrm>
          <a:prstGeom prst="rect">
            <a:avLst/>
          </a:prstGeom>
          <a:noFill/>
          <a:ln w="15875">
            <a:noFill/>
            <a:miter lim="800000"/>
            <a:headEnd/>
            <a:tailEnd/>
          </a:ln>
        </p:spPr>
        <p:txBody>
          <a:bodyPr wrap="none" lIns="9144" rIns="9144"/>
          <a:lstStyle/>
          <a:p>
            <a:pPr algn="ctr">
              <a:spcBef>
                <a:spcPct val="80000"/>
              </a:spcBef>
            </a:pPr>
            <a:r>
              <a:rPr lang="en-US" sz="1000">
                <a:solidFill>
                  <a:srgbClr val="000000"/>
                </a:solidFill>
                <a:ea typeface="MS PGothic" pitchFamily="34" charset="-128"/>
              </a:rPr>
              <a:t>Industry-Std Core,</a:t>
            </a:r>
            <a:br>
              <a:rPr lang="en-US" sz="1000">
                <a:solidFill>
                  <a:srgbClr val="000000"/>
                </a:solidFill>
                <a:ea typeface="MS PGothic" pitchFamily="34" charset="-128"/>
              </a:rPr>
            </a:br>
            <a:r>
              <a:rPr lang="en-US" sz="1000">
                <a:solidFill>
                  <a:srgbClr val="000000"/>
                </a:solidFill>
                <a:ea typeface="MS PGothic" pitchFamily="34" charset="-128"/>
              </a:rPr>
              <a:t>High-Perf GPP </a:t>
            </a:r>
          </a:p>
          <a:p>
            <a:pPr algn="ctr">
              <a:spcBef>
                <a:spcPct val="80000"/>
              </a:spcBef>
            </a:pPr>
            <a:r>
              <a:rPr lang="en-US" sz="1000">
                <a:solidFill>
                  <a:srgbClr val="000000"/>
                </a:solidFill>
                <a:ea typeface="MS PGothic" pitchFamily="34" charset="-128"/>
              </a:rPr>
              <a:t>Accelerators</a:t>
            </a:r>
            <a:br>
              <a:rPr lang="en-US" sz="1000">
                <a:solidFill>
                  <a:srgbClr val="000000"/>
                </a:solidFill>
                <a:ea typeface="MS PGothic" pitchFamily="34" charset="-128"/>
              </a:rPr>
            </a:br>
            <a:endParaRPr lang="en-US" sz="1000">
              <a:solidFill>
                <a:srgbClr val="000000"/>
              </a:solidFill>
              <a:ea typeface="MS PGothic" pitchFamily="34" charset="-128"/>
            </a:endParaRPr>
          </a:p>
          <a:p>
            <a:pPr algn="ctr">
              <a:spcBef>
                <a:spcPct val="80000"/>
              </a:spcBef>
            </a:pPr>
            <a:r>
              <a:rPr lang="en-US" sz="1000">
                <a:solidFill>
                  <a:srgbClr val="000000"/>
                </a:solidFill>
                <a:ea typeface="MS PGothic" pitchFamily="34" charset="-128"/>
              </a:rPr>
              <a:t>MMU</a:t>
            </a:r>
          </a:p>
          <a:p>
            <a:pPr algn="ctr">
              <a:spcBef>
                <a:spcPct val="80000"/>
              </a:spcBef>
            </a:pPr>
            <a:r>
              <a:rPr lang="en-US" sz="1000">
                <a:solidFill>
                  <a:srgbClr val="000000"/>
                </a:solidFill>
                <a:ea typeface="MS PGothic" pitchFamily="34" charset="-128"/>
              </a:rPr>
              <a:t>USB, LCD,</a:t>
            </a:r>
            <a:br>
              <a:rPr lang="en-US" sz="1000">
                <a:solidFill>
                  <a:srgbClr val="000000"/>
                </a:solidFill>
                <a:ea typeface="MS PGothic" pitchFamily="34" charset="-128"/>
              </a:rPr>
            </a:br>
            <a:r>
              <a:rPr lang="en-US" sz="1000">
                <a:solidFill>
                  <a:srgbClr val="000000"/>
                </a:solidFill>
                <a:ea typeface="MS PGothic" pitchFamily="34" charset="-128"/>
              </a:rPr>
              <a:t>MMC, EMAC</a:t>
            </a:r>
          </a:p>
          <a:p>
            <a:pPr algn="ctr">
              <a:spcBef>
                <a:spcPct val="80000"/>
              </a:spcBef>
            </a:pPr>
            <a:r>
              <a:rPr lang="en-US" sz="1000">
                <a:solidFill>
                  <a:srgbClr val="000000"/>
                </a:solidFill>
                <a:ea typeface="MS PGothic" pitchFamily="34" charset="-128"/>
              </a:rPr>
              <a:t>Linux/WinCE </a:t>
            </a:r>
            <a:br>
              <a:rPr lang="en-US" sz="1000">
                <a:solidFill>
                  <a:srgbClr val="000000"/>
                </a:solidFill>
                <a:ea typeface="MS PGothic" pitchFamily="34" charset="-128"/>
              </a:rPr>
            </a:br>
            <a:r>
              <a:rPr lang="en-US" sz="1000">
                <a:solidFill>
                  <a:srgbClr val="000000"/>
                </a:solidFill>
                <a:ea typeface="MS PGothic" pitchFamily="34" charset="-128"/>
              </a:rPr>
              <a:t>User Apps</a:t>
            </a:r>
          </a:p>
          <a:p>
            <a:pPr algn="ctr">
              <a:spcBef>
                <a:spcPct val="80000"/>
              </a:spcBef>
            </a:pPr>
            <a:r>
              <a:rPr lang="en-US" sz="1000">
                <a:solidFill>
                  <a:srgbClr val="000000"/>
                </a:solidFill>
                <a:ea typeface="MS PGothic" pitchFamily="34" charset="-128"/>
              </a:rPr>
              <a:t/>
            </a:r>
            <a:br>
              <a:rPr lang="en-US" sz="1000">
                <a:solidFill>
                  <a:srgbClr val="000000"/>
                </a:solidFill>
                <a:ea typeface="MS PGothic" pitchFamily="34" charset="-128"/>
              </a:rPr>
            </a:br>
            <a:r>
              <a:rPr lang="en-US" sz="1000">
                <a:solidFill>
                  <a:srgbClr val="000000"/>
                </a:solidFill>
                <a:ea typeface="MS PGothic" pitchFamily="34" charset="-128"/>
              </a:rPr>
              <a:t>$8.00 to $35.00</a:t>
            </a:r>
          </a:p>
        </p:txBody>
      </p:sp>
      <p:pic>
        <p:nvPicPr>
          <p:cNvPr id="70703" name="Picture 71" descr="ARM 9">
            <a:hlinkClick r:id="rId2" action="ppaction://hlinkpres?slideindex=9&amp;slidetitle=ARM Plus Processors"/>
          </p:cNvPr>
          <p:cNvPicPr>
            <a:picLocks noChangeAspect="1" noChangeArrowheads="1"/>
          </p:cNvPicPr>
          <p:nvPr/>
        </p:nvPicPr>
        <p:blipFill>
          <a:blip r:embed="rId11" cstate="print"/>
          <a:srcRect r="-18056"/>
          <a:stretch>
            <a:fillRect/>
          </a:stretch>
        </p:blipFill>
        <p:spPr bwMode="auto">
          <a:xfrm>
            <a:off x="4894263" y="5446713"/>
            <a:ext cx="688975" cy="839787"/>
          </a:xfrm>
          <a:prstGeom prst="rect">
            <a:avLst/>
          </a:prstGeom>
          <a:noFill/>
          <a:ln w="9525">
            <a:noFill/>
            <a:miter lim="800000"/>
            <a:headEnd/>
            <a:tailEnd/>
          </a:ln>
        </p:spPr>
      </p:pic>
      <p:sp>
        <p:nvSpPr>
          <p:cNvPr id="234" name="Rectangle 45"/>
          <p:cNvSpPr>
            <a:spLocks noChangeArrowheads="1"/>
          </p:cNvSpPr>
          <p:nvPr/>
        </p:nvSpPr>
        <p:spPr bwMode="auto">
          <a:xfrm>
            <a:off x="4611688" y="1944688"/>
            <a:ext cx="1216025" cy="407987"/>
          </a:xfrm>
          <a:prstGeom prst="rect">
            <a:avLst/>
          </a:prstGeom>
          <a:gradFill rotWithShape="1">
            <a:gsLst>
              <a:gs pos="0">
                <a:srgbClr val="FFCCCC"/>
              </a:gs>
              <a:gs pos="100000">
                <a:srgbClr val="FF6666"/>
              </a:gs>
            </a:gsLst>
            <a:lin ang="5400000" scaled="1"/>
          </a:gradFill>
          <a:ln w="15875" algn="ctr">
            <a:solidFill>
              <a:srgbClr val="000000"/>
            </a:solidFill>
            <a:miter lim="800000"/>
            <a:headEnd/>
            <a:tailEnd/>
          </a:ln>
        </p:spPr>
        <p:txBody>
          <a:bodyPr wrap="none" anchor="ctr"/>
          <a:lstStyle/>
          <a:p>
            <a:pPr algn="ctr" eaLnBrk="1" fontAlgn="auto" hangingPunct="1">
              <a:lnSpc>
                <a:spcPct val="85000"/>
              </a:lnSpc>
              <a:spcBef>
                <a:spcPts val="0"/>
              </a:spcBef>
              <a:spcAft>
                <a:spcPts val="0"/>
              </a:spcAft>
              <a:defRPr/>
            </a:pPr>
            <a:endParaRPr lang="de-DE" sz="1400" kern="0">
              <a:solidFill>
                <a:srgbClr val="000000"/>
              </a:solidFill>
              <a:ea typeface="MS PGothic" pitchFamily="34" charset="-128"/>
            </a:endParaRPr>
          </a:p>
        </p:txBody>
      </p:sp>
      <p:sp>
        <p:nvSpPr>
          <p:cNvPr id="70705" name="Text Box 46"/>
          <p:cNvSpPr txBox="1">
            <a:spLocks noChangeArrowheads="1"/>
          </p:cNvSpPr>
          <p:nvPr/>
        </p:nvSpPr>
        <p:spPr bwMode="auto">
          <a:xfrm>
            <a:off x="4679950" y="2035175"/>
            <a:ext cx="1069975" cy="260350"/>
          </a:xfrm>
          <a:prstGeom prst="rect">
            <a:avLst/>
          </a:prstGeom>
          <a:noFill/>
          <a:ln w="9525" algn="ctr">
            <a:noFill/>
            <a:miter lim="800000"/>
            <a:headEnd/>
            <a:tailEnd/>
          </a:ln>
          <a:effectLst>
            <a:prstShdw prst="shdw17" dist="17961" dir="2700000">
              <a:srgbClr val="1F3D5C"/>
            </a:prstShdw>
          </a:effectLst>
        </p:spPr>
        <p:txBody>
          <a:bodyPr>
            <a:spAutoFit/>
          </a:bodyPr>
          <a:lstStyle/>
          <a:p>
            <a:pPr algn="ctr">
              <a:lnSpc>
                <a:spcPct val="85000"/>
              </a:lnSpc>
            </a:pPr>
            <a:r>
              <a:rPr lang="en-US" sz="1300">
                <a:solidFill>
                  <a:srgbClr val="000000"/>
                </a:solidFill>
                <a:ea typeface="MS PGothic" pitchFamily="34" charset="-128"/>
              </a:rPr>
              <a:t>ARM+</a:t>
            </a:r>
          </a:p>
        </p:txBody>
      </p:sp>
      <p:sp>
        <p:nvSpPr>
          <p:cNvPr id="70706" name="Rectangle 64">
            <a:hlinkClick r:id="rId2" action="ppaction://hlinkpres?slideindex=9&amp;slidetitle=ARM Plus Processors"/>
          </p:cNvPr>
          <p:cNvSpPr>
            <a:spLocks noChangeArrowheads="1"/>
          </p:cNvSpPr>
          <p:nvPr/>
        </p:nvSpPr>
        <p:spPr bwMode="auto">
          <a:xfrm>
            <a:off x="4605338" y="2428875"/>
            <a:ext cx="1219200" cy="407988"/>
          </a:xfrm>
          <a:prstGeom prst="rect">
            <a:avLst/>
          </a:prstGeom>
          <a:noFill/>
          <a:ln w="15875">
            <a:noFill/>
            <a:miter lim="800000"/>
            <a:headEnd/>
            <a:tailEnd/>
          </a:ln>
        </p:spPr>
        <p:txBody>
          <a:bodyPr wrap="none" lIns="9144" rIns="9144"/>
          <a:lstStyle/>
          <a:p>
            <a:pPr algn="ctr"/>
            <a:r>
              <a:rPr lang="en-US" sz="1100">
                <a:solidFill>
                  <a:srgbClr val="000000"/>
                </a:solidFill>
                <a:ea typeface="MS PGothic" pitchFamily="34" charset="-128"/>
              </a:rPr>
              <a:t>ARM9</a:t>
            </a:r>
          </a:p>
          <a:p>
            <a:pPr algn="ctr"/>
            <a:r>
              <a:rPr lang="en-US" sz="1100">
                <a:solidFill>
                  <a:srgbClr val="000000"/>
                </a:solidFill>
                <a:ea typeface="MS PGothic" pitchFamily="34" charset="-128"/>
              </a:rPr>
              <a:t>Cortex A-8</a:t>
            </a:r>
          </a:p>
        </p:txBody>
      </p:sp>
      <p:sp>
        <p:nvSpPr>
          <p:cNvPr id="237" name="Line 39"/>
          <p:cNvSpPr>
            <a:spLocks noChangeShapeType="1"/>
          </p:cNvSpPr>
          <p:nvPr/>
        </p:nvSpPr>
        <p:spPr bwMode="auto">
          <a:xfrm>
            <a:off x="4675188" y="3233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38" name="Line 39"/>
          <p:cNvSpPr>
            <a:spLocks noChangeShapeType="1"/>
          </p:cNvSpPr>
          <p:nvPr/>
        </p:nvSpPr>
        <p:spPr bwMode="auto">
          <a:xfrm>
            <a:off x="4675188" y="3614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39" name="Line 39"/>
          <p:cNvSpPr>
            <a:spLocks noChangeShapeType="1"/>
          </p:cNvSpPr>
          <p:nvPr/>
        </p:nvSpPr>
        <p:spPr bwMode="auto">
          <a:xfrm>
            <a:off x="4675188" y="404018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40" name="Line 39"/>
          <p:cNvSpPr>
            <a:spLocks noChangeShapeType="1"/>
          </p:cNvSpPr>
          <p:nvPr/>
        </p:nvSpPr>
        <p:spPr bwMode="auto">
          <a:xfrm>
            <a:off x="4675188" y="44735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41" name="Line 39"/>
          <p:cNvSpPr>
            <a:spLocks noChangeShapeType="1"/>
          </p:cNvSpPr>
          <p:nvPr/>
        </p:nvSpPr>
        <p:spPr bwMode="auto">
          <a:xfrm>
            <a:off x="4675188" y="52482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42" name="Line 39"/>
          <p:cNvSpPr>
            <a:spLocks noChangeShapeType="1"/>
          </p:cNvSpPr>
          <p:nvPr/>
        </p:nvSpPr>
        <p:spPr bwMode="auto">
          <a:xfrm>
            <a:off x="4675188" y="2811463"/>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70713" name="Rectangle 54"/>
          <p:cNvSpPr>
            <a:spLocks noChangeArrowheads="1"/>
          </p:cNvSpPr>
          <p:nvPr/>
        </p:nvSpPr>
        <p:spPr bwMode="auto">
          <a:xfrm>
            <a:off x="5969000" y="2292350"/>
            <a:ext cx="1216025" cy="4014788"/>
          </a:xfrm>
          <a:prstGeom prst="rect">
            <a:avLst/>
          </a:prstGeom>
          <a:gradFill rotWithShape="1">
            <a:gsLst>
              <a:gs pos="0">
                <a:srgbClr val="FFCCCC"/>
              </a:gs>
              <a:gs pos="100000">
                <a:srgbClr val="FFF7F7"/>
              </a:gs>
            </a:gsLst>
            <a:lin ang="5400000" scaled="1"/>
          </a:gradFill>
          <a:ln w="15875" algn="ctr">
            <a:no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714" name="Rectangle 82">
            <a:hlinkClick r:id="rId2" action="ppaction://hlinkpres?slideindex=10&amp;slidetitle=ARM Plus DSP Processors"/>
          </p:cNvPr>
          <p:cNvSpPr>
            <a:spLocks noChangeArrowheads="1"/>
          </p:cNvSpPr>
          <p:nvPr/>
        </p:nvSpPr>
        <p:spPr bwMode="auto">
          <a:xfrm>
            <a:off x="5937250" y="2878138"/>
            <a:ext cx="1296988" cy="2592387"/>
          </a:xfrm>
          <a:prstGeom prst="rect">
            <a:avLst/>
          </a:prstGeom>
          <a:noFill/>
          <a:ln w="15875">
            <a:noFill/>
            <a:miter lim="800000"/>
            <a:headEnd/>
            <a:tailEnd/>
          </a:ln>
        </p:spPr>
        <p:txBody>
          <a:bodyPr wrap="none"/>
          <a:lstStyle/>
          <a:p>
            <a:pPr algn="ctr">
              <a:spcBef>
                <a:spcPts val="600"/>
              </a:spcBef>
            </a:pPr>
            <a:r>
              <a:rPr lang="en-US" sz="1000">
                <a:solidFill>
                  <a:srgbClr val="000000"/>
                </a:solidFill>
                <a:ea typeface="MS PGothic" pitchFamily="34" charset="-128"/>
              </a:rPr>
              <a:t>Industry-Std Core +</a:t>
            </a:r>
            <a:br>
              <a:rPr lang="en-US" sz="1000">
                <a:solidFill>
                  <a:srgbClr val="000000"/>
                </a:solidFill>
                <a:ea typeface="MS PGothic" pitchFamily="34" charset="-128"/>
              </a:rPr>
            </a:br>
            <a:r>
              <a:rPr lang="en-US" sz="1000">
                <a:solidFill>
                  <a:srgbClr val="000000"/>
                </a:solidFill>
                <a:ea typeface="MS PGothic" pitchFamily="34" charset="-128"/>
              </a:rPr>
              <a:t>DSP for Signal Proc.</a:t>
            </a:r>
          </a:p>
          <a:p>
            <a:pPr algn="ctr">
              <a:spcBef>
                <a:spcPts val="600"/>
              </a:spcBef>
            </a:pPr>
            <a:r>
              <a:rPr lang="en-US" sz="1000">
                <a:solidFill>
                  <a:srgbClr val="000000"/>
                </a:solidFill>
                <a:ea typeface="MS PGothic" pitchFamily="34" charset="-128"/>
              </a:rPr>
              <a:t>4800 MMACs/</a:t>
            </a:r>
            <a:br>
              <a:rPr lang="en-US" sz="1000">
                <a:solidFill>
                  <a:srgbClr val="000000"/>
                </a:solidFill>
                <a:ea typeface="MS PGothic" pitchFamily="34" charset="-128"/>
              </a:rPr>
            </a:br>
            <a:r>
              <a:rPr lang="en-US" sz="1000">
                <a:solidFill>
                  <a:srgbClr val="000000"/>
                </a:solidFill>
                <a:ea typeface="MS PGothic" pitchFamily="34" charset="-128"/>
              </a:rPr>
              <a:t>1.07 DMIPS/MHz</a:t>
            </a:r>
          </a:p>
          <a:p>
            <a:pPr algn="ctr">
              <a:spcBef>
                <a:spcPts val="600"/>
              </a:spcBef>
            </a:pPr>
            <a:r>
              <a:rPr lang="en-US" sz="1000">
                <a:solidFill>
                  <a:srgbClr val="000000"/>
                </a:solidFill>
                <a:ea typeface="MS PGothic" pitchFamily="34" charset="-128"/>
              </a:rPr>
              <a:t>MMU, Cache</a:t>
            </a:r>
          </a:p>
          <a:p>
            <a:pPr algn="ctr">
              <a:spcBef>
                <a:spcPts val="600"/>
              </a:spcBef>
            </a:pPr>
            <a:endParaRPr lang="en-US" sz="1000">
              <a:solidFill>
                <a:srgbClr val="000000"/>
              </a:solidFill>
              <a:ea typeface="MS PGothic" pitchFamily="34" charset="-128"/>
            </a:endParaRPr>
          </a:p>
          <a:p>
            <a:pPr algn="ctr">
              <a:spcBef>
                <a:spcPts val="600"/>
              </a:spcBef>
            </a:pPr>
            <a:r>
              <a:rPr lang="en-US" sz="1000">
                <a:solidFill>
                  <a:srgbClr val="000000"/>
                </a:solidFill>
                <a:ea typeface="MS PGothic" pitchFamily="34" charset="-128"/>
              </a:rPr>
              <a:t>VPSS, USB, </a:t>
            </a:r>
            <a:br>
              <a:rPr lang="en-US" sz="1000">
                <a:solidFill>
                  <a:srgbClr val="000000"/>
                </a:solidFill>
                <a:ea typeface="MS PGothic" pitchFamily="34" charset="-128"/>
              </a:rPr>
            </a:br>
            <a:r>
              <a:rPr lang="en-US" sz="1000">
                <a:solidFill>
                  <a:srgbClr val="000000"/>
                </a:solidFill>
                <a:ea typeface="MS PGothic" pitchFamily="34" charset="-128"/>
              </a:rPr>
              <a:t>EMAC, MMC</a:t>
            </a:r>
          </a:p>
          <a:p>
            <a:pPr algn="ctr">
              <a:spcBef>
                <a:spcPts val="600"/>
              </a:spcBef>
            </a:pPr>
            <a:r>
              <a:rPr lang="en-US" sz="1000">
                <a:solidFill>
                  <a:srgbClr val="000000"/>
                </a:solidFill>
                <a:ea typeface="MS PGothic" pitchFamily="34" charset="-128"/>
              </a:rPr>
              <a:t>Linux/Win +</a:t>
            </a:r>
            <a:br>
              <a:rPr lang="en-US" sz="1000">
                <a:solidFill>
                  <a:srgbClr val="000000"/>
                </a:solidFill>
                <a:ea typeface="MS PGothic" pitchFamily="34" charset="-128"/>
              </a:rPr>
            </a:br>
            <a:r>
              <a:rPr lang="en-US" sz="1000">
                <a:solidFill>
                  <a:srgbClr val="000000"/>
                </a:solidFill>
                <a:ea typeface="MS PGothic" pitchFamily="34" charset="-128"/>
              </a:rPr>
              <a:t>Video, Imaging, </a:t>
            </a:r>
            <a:br>
              <a:rPr lang="en-US" sz="1000">
                <a:solidFill>
                  <a:srgbClr val="000000"/>
                </a:solidFill>
                <a:ea typeface="MS PGothic" pitchFamily="34" charset="-128"/>
              </a:rPr>
            </a:br>
            <a:r>
              <a:rPr lang="en-US" sz="1000">
                <a:solidFill>
                  <a:srgbClr val="000000"/>
                </a:solidFill>
                <a:ea typeface="MS PGothic" pitchFamily="34" charset="-128"/>
              </a:rPr>
              <a:t>Multimedia</a:t>
            </a:r>
          </a:p>
          <a:p>
            <a:pPr algn="ctr">
              <a:spcBef>
                <a:spcPct val="80000"/>
              </a:spcBef>
            </a:pPr>
            <a:r>
              <a:rPr lang="en-US" sz="1000">
                <a:solidFill>
                  <a:srgbClr val="000000"/>
                </a:solidFill>
                <a:ea typeface="MS PGothic" pitchFamily="34" charset="-128"/>
              </a:rPr>
              <a:t>$12.00 to $65.00</a:t>
            </a:r>
          </a:p>
        </p:txBody>
      </p:sp>
      <p:pic>
        <p:nvPicPr>
          <p:cNvPr id="70715" name="Picture 15" descr="Clipboard03">
            <a:hlinkClick r:id="rId2" action="ppaction://hlinkpres?slideindex=10&amp;slidetitle=ARM Plus DSP Processors"/>
          </p:cNvPr>
          <p:cNvPicPr>
            <a:picLocks noChangeAspect="1" noChangeArrowheads="1"/>
          </p:cNvPicPr>
          <p:nvPr/>
        </p:nvPicPr>
        <p:blipFill>
          <a:blip r:embed="rId12" cstate="print"/>
          <a:srcRect/>
          <a:stretch>
            <a:fillRect/>
          </a:stretch>
        </p:blipFill>
        <p:spPr bwMode="auto">
          <a:xfrm>
            <a:off x="6138863" y="5511800"/>
            <a:ext cx="923925" cy="568325"/>
          </a:xfrm>
          <a:prstGeom prst="rect">
            <a:avLst/>
          </a:prstGeom>
          <a:noFill/>
          <a:ln w="9525">
            <a:noFill/>
            <a:miter lim="800000"/>
            <a:headEnd/>
            <a:tailEnd/>
          </a:ln>
        </p:spPr>
      </p:pic>
      <p:sp>
        <p:nvSpPr>
          <p:cNvPr id="246" name="Rectangle 57"/>
          <p:cNvSpPr>
            <a:spLocks noChangeArrowheads="1"/>
          </p:cNvSpPr>
          <p:nvPr/>
        </p:nvSpPr>
        <p:spPr bwMode="auto">
          <a:xfrm>
            <a:off x="5969000" y="1944688"/>
            <a:ext cx="1216025" cy="407987"/>
          </a:xfrm>
          <a:prstGeom prst="rect">
            <a:avLst/>
          </a:prstGeom>
          <a:gradFill rotWithShape="1">
            <a:gsLst>
              <a:gs pos="0">
                <a:srgbClr val="FFCCCC"/>
              </a:gs>
              <a:gs pos="100000">
                <a:srgbClr val="FF6666"/>
              </a:gs>
            </a:gsLst>
            <a:lin ang="5400000" scaled="1"/>
          </a:gradFill>
          <a:ln w="15875" algn="ctr">
            <a:solidFill>
              <a:srgbClr val="000000"/>
            </a:solidFill>
            <a:miter lim="800000"/>
            <a:headEnd/>
            <a:tailEnd/>
          </a:ln>
        </p:spPr>
        <p:txBody>
          <a:bodyPr wrap="none" anchor="ctr"/>
          <a:lstStyle/>
          <a:p>
            <a:pPr algn="ctr" eaLnBrk="1" fontAlgn="auto" hangingPunct="1">
              <a:lnSpc>
                <a:spcPct val="85000"/>
              </a:lnSpc>
              <a:spcBef>
                <a:spcPts val="0"/>
              </a:spcBef>
              <a:spcAft>
                <a:spcPts val="0"/>
              </a:spcAft>
              <a:defRPr/>
            </a:pPr>
            <a:endParaRPr lang="de-DE" sz="1400" kern="0">
              <a:solidFill>
                <a:srgbClr val="000000"/>
              </a:solidFill>
              <a:ea typeface="MS PGothic" pitchFamily="34" charset="-128"/>
            </a:endParaRPr>
          </a:p>
        </p:txBody>
      </p:sp>
      <p:sp>
        <p:nvSpPr>
          <p:cNvPr id="70717" name="Text Box 58"/>
          <p:cNvSpPr txBox="1">
            <a:spLocks noChangeArrowheads="1"/>
          </p:cNvSpPr>
          <p:nvPr/>
        </p:nvSpPr>
        <p:spPr bwMode="auto">
          <a:xfrm>
            <a:off x="5919788" y="2035175"/>
            <a:ext cx="1289050" cy="260350"/>
          </a:xfrm>
          <a:prstGeom prst="rect">
            <a:avLst/>
          </a:prstGeom>
          <a:noFill/>
          <a:ln w="9525" algn="ctr">
            <a:noFill/>
            <a:miter lim="800000"/>
            <a:headEnd/>
            <a:tailEnd/>
          </a:ln>
          <a:effectLst>
            <a:prstShdw prst="shdw17" dist="17961" dir="2700000">
              <a:srgbClr val="1F3D5C"/>
            </a:prstShdw>
          </a:effectLst>
        </p:spPr>
        <p:txBody>
          <a:bodyPr>
            <a:spAutoFit/>
          </a:bodyPr>
          <a:lstStyle/>
          <a:p>
            <a:pPr algn="ctr">
              <a:lnSpc>
                <a:spcPct val="85000"/>
              </a:lnSpc>
            </a:pPr>
            <a:r>
              <a:rPr lang="en-US" sz="1300">
                <a:solidFill>
                  <a:srgbClr val="000000"/>
                </a:solidFill>
                <a:ea typeface="MS PGothic" pitchFamily="34" charset="-128"/>
              </a:rPr>
              <a:t>ARM + DSP</a:t>
            </a:r>
          </a:p>
        </p:txBody>
      </p:sp>
      <p:sp>
        <p:nvSpPr>
          <p:cNvPr id="70718" name="Rectangle 82">
            <a:hlinkClick r:id="rId2" action="ppaction://hlinkpres?slideindex=10&amp;slidetitle=ARM Plus DSP Processors"/>
          </p:cNvPr>
          <p:cNvSpPr>
            <a:spLocks noChangeArrowheads="1"/>
          </p:cNvSpPr>
          <p:nvPr/>
        </p:nvSpPr>
        <p:spPr bwMode="auto">
          <a:xfrm>
            <a:off x="5929313" y="2428875"/>
            <a:ext cx="1296987" cy="474663"/>
          </a:xfrm>
          <a:prstGeom prst="rect">
            <a:avLst/>
          </a:prstGeom>
          <a:noFill/>
          <a:ln w="15875">
            <a:noFill/>
            <a:miter lim="800000"/>
            <a:headEnd/>
            <a:tailEnd/>
          </a:ln>
        </p:spPr>
        <p:txBody>
          <a:bodyPr wrap="none"/>
          <a:lstStyle/>
          <a:p>
            <a:pPr algn="ctr"/>
            <a:r>
              <a:rPr lang="en-US" sz="1100">
                <a:solidFill>
                  <a:srgbClr val="000000"/>
                </a:solidFill>
                <a:ea typeface="MS PGothic" pitchFamily="34" charset="-128"/>
              </a:rPr>
              <a:t>C64x+ plus</a:t>
            </a:r>
          </a:p>
          <a:p>
            <a:pPr algn="ctr"/>
            <a:r>
              <a:rPr lang="en-US" sz="1100">
                <a:solidFill>
                  <a:srgbClr val="000000"/>
                </a:solidFill>
                <a:ea typeface="MS PGothic" pitchFamily="34" charset="-128"/>
              </a:rPr>
              <a:t>ARM9/Cortex A-8</a:t>
            </a:r>
          </a:p>
        </p:txBody>
      </p:sp>
      <p:sp>
        <p:nvSpPr>
          <p:cNvPr id="249" name="Line 39"/>
          <p:cNvSpPr>
            <a:spLocks noChangeShapeType="1"/>
          </p:cNvSpPr>
          <p:nvPr/>
        </p:nvSpPr>
        <p:spPr bwMode="auto">
          <a:xfrm>
            <a:off x="6029325" y="3233738"/>
            <a:ext cx="1081088"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50" name="Line 39"/>
          <p:cNvSpPr>
            <a:spLocks noChangeShapeType="1"/>
          </p:cNvSpPr>
          <p:nvPr/>
        </p:nvSpPr>
        <p:spPr bwMode="auto">
          <a:xfrm>
            <a:off x="6029325" y="3614738"/>
            <a:ext cx="1081088"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51" name="Line 39"/>
          <p:cNvSpPr>
            <a:spLocks noChangeShapeType="1"/>
          </p:cNvSpPr>
          <p:nvPr/>
        </p:nvSpPr>
        <p:spPr bwMode="auto">
          <a:xfrm>
            <a:off x="6029325" y="4040188"/>
            <a:ext cx="1081088"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52" name="Line 39"/>
          <p:cNvSpPr>
            <a:spLocks noChangeShapeType="1"/>
          </p:cNvSpPr>
          <p:nvPr/>
        </p:nvSpPr>
        <p:spPr bwMode="auto">
          <a:xfrm>
            <a:off x="6029325" y="4473575"/>
            <a:ext cx="1081088"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53" name="Line 39"/>
          <p:cNvSpPr>
            <a:spLocks noChangeShapeType="1"/>
          </p:cNvSpPr>
          <p:nvPr/>
        </p:nvSpPr>
        <p:spPr bwMode="auto">
          <a:xfrm>
            <a:off x="6029325" y="5248275"/>
            <a:ext cx="1081088"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54" name="Line 39"/>
          <p:cNvSpPr>
            <a:spLocks noChangeShapeType="1"/>
          </p:cNvSpPr>
          <p:nvPr/>
        </p:nvSpPr>
        <p:spPr bwMode="auto">
          <a:xfrm>
            <a:off x="6029325" y="2811463"/>
            <a:ext cx="1081088"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70725" name="Rectangle 66"/>
          <p:cNvSpPr>
            <a:spLocks noChangeArrowheads="1"/>
          </p:cNvSpPr>
          <p:nvPr/>
        </p:nvSpPr>
        <p:spPr bwMode="auto">
          <a:xfrm>
            <a:off x="7334250" y="2292350"/>
            <a:ext cx="1216025" cy="4014788"/>
          </a:xfrm>
          <a:prstGeom prst="rect">
            <a:avLst/>
          </a:prstGeom>
          <a:gradFill rotWithShape="1">
            <a:gsLst>
              <a:gs pos="0">
                <a:srgbClr val="FFCCCC"/>
              </a:gs>
              <a:gs pos="100000">
                <a:srgbClr val="FFF7F7"/>
              </a:gs>
            </a:gsLst>
            <a:lin ang="5400000" scaled="1"/>
          </a:gradFill>
          <a:ln w="15875" algn="ctr">
            <a:noFill/>
            <a:miter lim="800000"/>
            <a:headEnd/>
            <a:tailEnd/>
          </a:ln>
        </p:spPr>
        <p:txBody>
          <a:bodyPr wrap="none" anchor="ctr"/>
          <a:lstStyle/>
          <a:p>
            <a:pPr algn="ctr">
              <a:lnSpc>
                <a:spcPct val="85000"/>
              </a:lnSpc>
            </a:pPr>
            <a:endParaRPr lang="de-DE" sz="1400">
              <a:solidFill>
                <a:srgbClr val="000000"/>
              </a:solidFill>
              <a:ea typeface="MS PGothic" pitchFamily="34" charset="-128"/>
            </a:endParaRPr>
          </a:p>
        </p:txBody>
      </p:sp>
      <p:sp>
        <p:nvSpPr>
          <p:cNvPr id="70726" name="Rectangle 49">
            <a:hlinkClick r:id="rId2" action="ppaction://hlinkpres?slideindex=11&amp;slidetitle=DSP Processors"/>
          </p:cNvPr>
          <p:cNvSpPr>
            <a:spLocks noChangeArrowheads="1"/>
          </p:cNvSpPr>
          <p:nvPr/>
        </p:nvSpPr>
        <p:spPr bwMode="auto">
          <a:xfrm>
            <a:off x="7380288" y="2878138"/>
            <a:ext cx="1114425" cy="2571750"/>
          </a:xfrm>
          <a:prstGeom prst="rect">
            <a:avLst/>
          </a:prstGeom>
          <a:noFill/>
          <a:ln w="15875">
            <a:noFill/>
            <a:miter lim="800000"/>
            <a:headEnd/>
            <a:tailEnd/>
          </a:ln>
        </p:spPr>
        <p:txBody>
          <a:bodyPr wrap="none"/>
          <a:lstStyle/>
          <a:p>
            <a:pPr algn="ctr">
              <a:spcBef>
                <a:spcPct val="80000"/>
              </a:spcBef>
            </a:pPr>
            <a:r>
              <a:rPr lang="en-US" sz="1000">
                <a:solidFill>
                  <a:srgbClr val="000000"/>
                </a:solidFill>
                <a:ea typeface="MS PGothic" pitchFamily="34" charset="-128"/>
              </a:rPr>
              <a:t>Leadership DSP </a:t>
            </a:r>
            <a:br>
              <a:rPr lang="en-US" sz="1000">
                <a:solidFill>
                  <a:srgbClr val="000000"/>
                </a:solidFill>
                <a:ea typeface="MS PGothic" pitchFamily="34" charset="-128"/>
              </a:rPr>
            </a:br>
            <a:r>
              <a:rPr lang="en-US" sz="1000">
                <a:solidFill>
                  <a:srgbClr val="000000"/>
                </a:solidFill>
                <a:ea typeface="MS PGothic" pitchFamily="34" charset="-128"/>
              </a:rPr>
              <a:t>Performance</a:t>
            </a:r>
          </a:p>
          <a:p>
            <a:pPr algn="ctr">
              <a:spcBef>
                <a:spcPct val="80000"/>
              </a:spcBef>
            </a:pPr>
            <a:r>
              <a:rPr lang="en-US" sz="1000">
                <a:solidFill>
                  <a:srgbClr val="000000"/>
                </a:solidFill>
                <a:ea typeface="MS PGothic" pitchFamily="34" charset="-128"/>
              </a:rPr>
              <a:t>24,000 MMACS</a:t>
            </a:r>
          </a:p>
          <a:p>
            <a:pPr algn="ctr">
              <a:spcBef>
                <a:spcPct val="80000"/>
              </a:spcBef>
            </a:pPr>
            <a:r>
              <a:rPr lang="en-US" sz="1000">
                <a:solidFill>
                  <a:srgbClr val="000000"/>
                </a:solidFill>
                <a:ea typeface="MS PGothic" pitchFamily="34" charset="-128"/>
              </a:rPr>
              <a:t>Up to 3MB</a:t>
            </a:r>
            <a:br>
              <a:rPr lang="en-US" sz="1000">
                <a:solidFill>
                  <a:srgbClr val="000000"/>
                </a:solidFill>
                <a:ea typeface="MS PGothic" pitchFamily="34" charset="-128"/>
              </a:rPr>
            </a:br>
            <a:r>
              <a:rPr lang="en-US" sz="1000">
                <a:solidFill>
                  <a:srgbClr val="000000"/>
                </a:solidFill>
                <a:ea typeface="MS PGothic" pitchFamily="34" charset="-128"/>
              </a:rPr>
              <a:t> L2 Cache</a:t>
            </a:r>
          </a:p>
          <a:p>
            <a:pPr algn="ctr">
              <a:spcBef>
                <a:spcPct val="80000"/>
              </a:spcBef>
            </a:pPr>
            <a:r>
              <a:rPr lang="en-US" sz="1000">
                <a:solidFill>
                  <a:srgbClr val="000000"/>
                </a:solidFill>
                <a:ea typeface="MS PGothic" pitchFamily="34" charset="-128"/>
              </a:rPr>
              <a:t>1G EMAC, SRIO,</a:t>
            </a:r>
            <a:br>
              <a:rPr lang="en-US" sz="1000">
                <a:solidFill>
                  <a:srgbClr val="000000"/>
                </a:solidFill>
                <a:ea typeface="MS PGothic" pitchFamily="34" charset="-128"/>
              </a:rPr>
            </a:br>
            <a:r>
              <a:rPr lang="en-US" sz="1000">
                <a:solidFill>
                  <a:srgbClr val="000000"/>
                </a:solidFill>
                <a:ea typeface="MS PGothic" pitchFamily="34" charset="-128"/>
              </a:rPr>
              <a:t>DDR2, PCI-66</a:t>
            </a:r>
          </a:p>
          <a:p>
            <a:pPr algn="ctr">
              <a:spcBef>
                <a:spcPct val="80000"/>
              </a:spcBef>
            </a:pPr>
            <a:r>
              <a:rPr lang="en-US" sz="1000">
                <a:solidFill>
                  <a:srgbClr val="000000"/>
                </a:solidFill>
                <a:ea typeface="MS PGothic" pitchFamily="34" charset="-128"/>
              </a:rPr>
              <a:t>Comm, WiMAX, </a:t>
            </a:r>
            <a:br>
              <a:rPr lang="en-US" sz="1000">
                <a:solidFill>
                  <a:srgbClr val="000000"/>
                </a:solidFill>
                <a:ea typeface="MS PGothic" pitchFamily="34" charset="-128"/>
              </a:rPr>
            </a:br>
            <a:r>
              <a:rPr lang="en-US" sz="1000">
                <a:solidFill>
                  <a:srgbClr val="000000"/>
                </a:solidFill>
                <a:ea typeface="MS PGothic" pitchFamily="34" charset="-128"/>
              </a:rPr>
              <a:t>Industrial/</a:t>
            </a:r>
            <a:br>
              <a:rPr lang="en-US" sz="1000">
                <a:solidFill>
                  <a:srgbClr val="000000"/>
                </a:solidFill>
                <a:ea typeface="MS PGothic" pitchFamily="34" charset="-128"/>
              </a:rPr>
            </a:br>
            <a:r>
              <a:rPr lang="en-US" sz="1000">
                <a:solidFill>
                  <a:srgbClr val="000000"/>
                </a:solidFill>
                <a:ea typeface="MS PGothic" pitchFamily="34" charset="-128"/>
              </a:rPr>
              <a:t>Medical Imaging</a:t>
            </a:r>
          </a:p>
          <a:p>
            <a:pPr algn="ctr">
              <a:spcBef>
                <a:spcPct val="80000"/>
              </a:spcBef>
            </a:pPr>
            <a:r>
              <a:rPr lang="en-US" sz="1000">
                <a:solidFill>
                  <a:srgbClr val="000000"/>
                </a:solidFill>
                <a:ea typeface="MS PGothic" pitchFamily="34" charset="-128"/>
              </a:rPr>
              <a:t>$4.00 to $99.00+</a:t>
            </a:r>
          </a:p>
        </p:txBody>
      </p:sp>
      <p:pic>
        <p:nvPicPr>
          <p:cNvPr id="70727" name="Picture 56" descr="C64x rack sm no logo">
            <a:hlinkClick r:id="rId2" action="ppaction://hlinkpres?slideindex=11&amp;slidetitle=DSP Processors"/>
          </p:cNvPr>
          <p:cNvPicPr>
            <a:picLocks noChangeAspect="1" noChangeArrowheads="1"/>
          </p:cNvPicPr>
          <p:nvPr/>
        </p:nvPicPr>
        <p:blipFill>
          <a:blip r:embed="rId13" cstate="print"/>
          <a:srcRect/>
          <a:stretch>
            <a:fillRect/>
          </a:stretch>
        </p:blipFill>
        <p:spPr bwMode="auto">
          <a:xfrm>
            <a:off x="7667625" y="5437188"/>
            <a:ext cx="587375" cy="749300"/>
          </a:xfrm>
          <a:prstGeom prst="rect">
            <a:avLst/>
          </a:prstGeom>
          <a:noFill/>
          <a:ln w="9525">
            <a:noFill/>
            <a:miter lim="800000"/>
            <a:headEnd/>
            <a:tailEnd/>
          </a:ln>
        </p:spPr>
      </p:pic>
      <p:sp>
        <p:nvSpPr>
          <p:cNvPr id="258" name="Rectangle 69"/>
          <p:cNvSpPr>
            <a:spLocks noChangeArrowheads="1"/>
          </p:cNvSpPr>
          <p:nvPr/>
        </p:nvSpPr>
        <p:spPr bwMode="auto">
          <a:xfrm>
            <a:off x="7334250" y="1944688"/>
            <a:ext cx="1216025" cy="407987"/>
          </a:xfrm>
          <a:prstGeom prst="rect">
            <a:avLst/>
          </a:prstGeom>
          <a:gradFill rotWithShape="1">
            <a:gsLst>
              <a:gs pos="0">
                <a:srgbClr val="FFCCCC"/>
              </a:gs>
              <a:gs pos="100000">
                <a:srgbClr val="FF6666"/>
              </a:gs>
            </a:gsLst>
            <a:lin ang="5400000" scaled="1"/>
          </a:gradFill>
          <a:ln w="15875" algn="ctr">
            <a:solidFill>
              <a:srgbClr val="000000"/>
            </a:solidFill>
            <a:miter lim="800000"/>
            <a:headEnd/>
            <a:tailEnd/>
          </a:ln>
        </p:spPr>
        <p:txBody>
          <a:bodyPr wrap="none" anchor="ctr"/>
          <a:lstStyle/>
          <a:p>
            <a:pPr algn="ctr" eaLnBrk="1" fontAlgn="auto" hangingPunct="1">
              <a:lnSpc>
                <a:spcPct val="85000"/>
              </a:lnSpc>
              <a:spcBef>
                <a:spcPts val="0"/>
              </a:spcBef>
              <a:spcAft>
                <a:spcPts val="0"/>
              </a:spcAft>
              <a:defRPr/>
            </a:pPr>
            <a:endParaRPr lang="de-DE" sz="1400" kern="0">
              <a:solidFill>
                <a:srgbClr val="000000"/>
              </a:solidFill>
              <a:ea typeface="MS PGothic" pitchFamily="34" charset="-128"/>
            </a:endParaRPr>
          </a:p>
        </p:txBody>
      </p:sp>
      <p:sp>
        <p:nvSpPr>
          <p:cNvPr id="70729" name="Text Box 70"/>
          <p:cNvSpPr txBox="1">
            <a:spLocks noChangeArrowheads="1"/>
          </p:cNvSpPr>
          <p:nvPr/>
        </p:nvSpPr>
        <p:spPr bwMode="auto">
          <a:xfrm>
            <a:off x="7412038" y="2035175"/>
            <a:ext cx="1069975" cy="260350"/>
          </a:xfrm>
          <a:prstGeom prst="rect">
            <a:avLst/>
          </a:prstGeom>
          <a:noFill/>
          <a:ln w="9525" algn="ctr">
            <a:noFill/>
            <a:miter lim="800000"/>
            <a:headEnd/>
            <a:tailEnd/>
          </a:ln>
          <a:effectLst>
            <a:prstShdw prst="shdw17" dist="17961" dir="2700000">
              <a:srgbClr val="1F3D5C"/>
            </a:prstShdw>
          </a:effectLst>
        </p:spPr>
        <p:txBody>
          <a:bodyPr>
            <a:spAutoFit/>
          </a:bodyPr>
          <a:lstStyle/>
          <a:p>
            <a:pPr algn="ctr">
              <a:lnSpc>
                <a:spcPct val="85000"/>
              </a:lnSpc>
            </a:pPr>
            <a:r>
              <a:rPr lang="en-US" sz="1300">
                <a:solidFill>
                  <a:srgbClr val="000000"/>
                </a:solidFill>
                <a:ea typeface="MS PGothic" pitchFamily="34" charset="-128"/>
              </a:rPr>
              <a:t>DSP</a:t>
            </a:r>
          </a:p>
        </p:txBody>
      </p:sp>
      <p:sp>
        <p:nvSpPr>
          <p:cNvPr id="70730" name="Rectangle 49">
            <a:hlinkClick r:id="rId2" action="ppaction://hlinkpres?slideindex=11&amp;slidetitle=DSP Processors"/>
          </p:cNvPr>
          <p:cNvSpPr>
            <a:spLocks noChangeArrowheads="1"/>
          </p:cNvSpPr>
          <p:nvPr/>
        </p:nvSpPr>
        <p:spPr bwMode="auto">
          <a:xfrm>
            <a:off x="7388225" y="2428875"/>
            <a:ext cx="1114425" cy="376238"/>
          </a:xfrm>
          <a:prstGeom prst="rect">
            <a:avLst/>
          </a:prstGeom>
          <a:noFill/>
          <a:ln w="15875">
            <a:noFill/>
            <a:miter lim="800000"/>
            <a:headEnd/>
            <a:tailEnd/>
          </a:ln>
        </p:spPr>
        <p:txBody>
          <a:bodyPr wrap="none"/>
          <a:lstStyle/>
          <a:p>
            <a:pPr algn="ctr"/>
            <a:r>
              <a:rPr lang="en-US" sz="1100">
                <a:solidFill>
                  <a:srgbClr val="000000"/>
                </a:solidFill>
                <a:ea typeface="MS PGothic" pitchFamily="34" charset="-128"/>
              </a:rPr>
              <a:t>C647x, C64x+, </a:t>
            </a:r>
            <a:br>
              <a:rPr lang="en-US" sz="1100">
                <a:solidFill>
                  <a:srgbClr val="000000"/>
                </a:solidFill>
                <a:ea typeface="MS PGothic" pitchFamily="34" charset="-128"/>
              </a:rPr>
            </a:br>
            <a:r>
              <a:rPr lang="en-US" sz="1100">
                <a:solidFill>
                  <a:srgbClr val="000000"/>
                </a:solidFill>
                <a:ea typeface="MS PGothic" pitchFamily="34" charset="-128"/>
              </a:rPr>
              <a:t>C55x</a:t>
            </a:r>
          </a:p>
        </p:txBody>
      </p:sp>
      <p:sp>
        <p:nvSpPr>
          <p:cNvPr id="261" name="Line 39"/>
          <p:cNvSpPr>
            <a:spLocks noChangeShapeType="1"/>
          </p:cNvSpPr>
          <p:nvPr/>
        </p:nvSpPr>
        <p:spPr bwMode="auto">
          <a:xfrm>
            <a:off x="7392988" y="3233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62" name="Line 39"/>
          <p:cNvSpPr>
            <a:spLocks noChangeShapeType="1"/>
          </p:cNvSpPr>
          <p:nvPr/>
        </p:nvSpPr>
        <p:spPr bwMode="auto">
          <a:xfrm>
            <a:off x="7392988" y="361473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63" name="Line 39"/>
          <p:cNvSpPr>
            <a:spLocks noChangeShapeType="1"/>
          </p:cNvSpPr>
          <p:nvPr/>
        </p:nvSpPr>
        <p:spPr bwMode="auto">
          <a:xfrm>
            <a:off x="7392988" y="4040188"/>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64" name="Line 39"/>
          <p:cNvSpPr>
            <a:spLocks noChangeShapeType="1"/>
          </p:cNvSpPr>
          <p:nvPr/>
        </p:nvSpPr>
        <p:spPr bwMode="auto">
          <a:xfrm>
            <a:off x="7392988" y="44735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65" name="Line 39"/>
          <p:cNvSpPr>
            <a:spLocks noChangeShapeType="1"/>
          </p:cNvSpPr>
          <p:nvPr/>
        </p:nvSpPr>
        <p:spPr bwMode="auto">
          <a:xfrm>
            <a:off x="7392988" y="5248275"/>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266" name="Line 39"/>
          <p:cNvSpPr>
            <a:spLocks noChangeShapeType="1"/>
          </p:cNvSpPr>
          <p:nvPr/>
        </p:nvSpPr>
        <p:spPr bwMode="auto">
          <a:xfrm>
            <a:off x="7392988" y="2811463"/>
            <a:ext cx="1081087" cy="0"/>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de-DE" kern="0">
              <a:solidFill>
                <a:sysClr val="windowText" lastClr="000000"/>
              </a:solidFill>
            </a:endParaRPr>
          </a:p>
        </p:txBody>
      </p:sp>
      <p:sp>
        <p:nvSpPr>
          <p:cNvPr id="70737" name="Rectangle 30">
            <a:hlinkClick r:id="rId3" action="ppaction://hlinkpres?slideindex=3&amp;slidetitle=There’s an MCU for You"/>
          </p:cNvPr>
          <p:cNvSpPr>
            <a:spLocks noChangeArrowheads="1"/>
          </p:cNvSpPr>
          <p:nvPr/>
        </p:nvSpPr>
        <p:spPr bwMode="auto">
          <a:xfrm>
            <a:off x="3957638" y="1430338"/>
            <a:ext cx="2624137" cy="422275"/>
          </a:xfrm>
          <a:prstGeom prst="rect">
            <a:avLst/>
          </a:prstGeom>
          <a:noFill/>
          <a:ln w="0">
            <a:noFill/>
            <a:miter lim="800000"/>
            <a:headEnd/>
            <a:tailEnd/>
          </a:ln>
        </p:spPr>
        <p:txBody>
          <a:bodyPr wrap="none" anchor="ctr"/>
          <a:lstStyle/>
          <a:p>
            <a:pPr algn="ctr"/>
            <a:r>
              <a:rPr lang="en-US" sz="2000">
                <a:solidFill>
                  <a:srgbClr val="000000"/>
                </a:solidFill>
                <a:ea typeface="MS PGothic" pitchFamily="34" charset="-128"/>
              </a:rPr>
              <a:t>Arm-Based</a:t>
            </a:r>
          </a:p>
        </p:txBody>
      </p:sp>
      <p:pic>
        <p:nvPicPr>
          <p:cNvPr id="70738" name="Picture 90"/>
          <p:cNvPicPr>
            <a:picLocks noChangeAspect="1" noChangeArrowheads="1"/>
          </p:cNvPicPr>
          <p:nvPr/>
        </p:nvPicPr>
        <p:blipFill>
          <a:blip r:embed="rId14" cstate="print"/>
          <a:srcRect/>
          <a:stretch>
            <a:fillRect/>
          </a:stretch>
        </p:blipFill>
        <p:spPr bwMode="auto">
          <a:xfrm>
            <a:off x="3316288" y="5556250"/>
            <a:ext cx="592137" cy="588963"/>
          </a:xfrm>
          <a:prstGeom prst="rect">
            <a:avLst/>
          </a:prstGeom>
          <a:noFill/>
          <a:ln w="9525">
            <a:noFill/>
            <a:miter lim="800000"/>
            <a:headEnd/>
            <a:tailEnd/>
          </a:ln>
        </p:spPr>
      </p:pic>
      <p:pic>
        <p:nvPicPr>
          <p:cNvPr id="70739" name="Picture 91"/>
          <p:cNvPicPr>
            <a:picLocks noChangeAspect="1" noChangeArrowheads="1"/>
          </p:cNvPicPr>
          <p:nvPr/>
        </p:nvPicPr>
        <p:blipFill>
          <a:blip r:embed="rId15" cstate="print">
            <a:clrChange>
              <a:clrFrom>
                <a:srgbClr val="FEFEFE"/>
              </a:clrFrom>
              <a:clrTo>
                <a:srgbClr val="FEFEFE">
                  <a:alpha val="0"/>
                </a:srgbClr>
              </a:clrTo>
            </a:clrChange>
          </a:blip>
          <a:srcRect/>
          <a:stretch>
            <a:fillRect/>
          </a:stretch>
        </p:blipFill>
        <p:spPr bwMode="auto">
          <a:xfrm>
            <a:off x="3944938" y="5505450"/>
            <a:ext cx="469900" cy="692150"/>
          </a:xfrm>
          <a:prstGeom prst="rect">
            <a:avLst/>
          </a:prstGeom>
          <a:noFill/>
          <a:ln w="9525">
            <a:noFill/>
            <a:miter lim="800000"/>
            <a:headEnd/>
            <a:tailEnd/>
          </a:ln>
        </p:spPr>
      </p:pic>
      <p:sp>
        <p:nvSpPr>
          <p:cNvPr id="270" name="Rectangle 95"/>
          <p:cNvSpPr>
            <a:spLocks noChangeArrowheads="1"/>
          </p:cNvSpPr>
          <p:nvPr/>
        </p:nvSpPr>
        <p:spPr bwMode="auto">
          <a:xfrm>
            <a:off x="542925" y="1949450"/>
            <a:ext cx="2257425" cy="276225"/>
          </a:xfrm>
          <a:prstGeom prst="rect">
            <a:avLst/>
          </a:prstGeom>
          <a:noFill/>
          <a:ln w="9525" algn="ctr">
            <a:noFill/>
            <a:round/>
            <a:headEnd/>
            <a:tailEnd/>
          </a:ln>
        </p:spPr>
        <p:txBody>
          <a:bodyPr>
            <a:spAutoFit/>
          </a:bodyPr>
          <a:lstStyle/>
          <a:p>
            <a:pPr algn="ctr" eaLnBrk="1" fontAlgn="auto" hangingPunct="1">
              <a:lnSpc>
                <a:spcPct val="85000"/>
              </a:lnSpc>
              <a:spcBef>
                <a:spcPts val="0"/>
              </a:spcBef>
              <a:spcAft>
                <a:spcPts val="0"/>
              </a:spcAft>
              <a:defRPr/>
            </a:pPr>
            <a:endParaRPr lang="de-DE" sz="1400" kern="0">
              <a:solidFill>
                <a:srgbClr val="000000"/>
              </a:solidFill>
              <a:ea typeface="MS PGothic" pitchFamily="34"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B212C5E1-947D-406A-9770-DACC463FD928}" type="slidenum">
              <a:rPr lang="en-US" smtClean="0">
                <a:cs typeface="Arial" pitchFamily="34" charset="0"/>
              </a:rPr>
              <a:pPr/>
              <a:t>8</a:t>
            </a:fld>
            <a:endParaRPr lang="en-US" smtClean="0">
              <a:cs typeface="Arial" pitchFamily="34" charset="0"/>
            </a:endParaRPr>
          </a:p>
        </p:txBody>
      </p:sp>
      <p:sp>
        <p:nvSpPr>
          <p:cNvPr id="18435" name="Rectangle 2"/>
          <p:cNvSpPr>
            <a:spLocks noGrp="1" noChangeArrowheads="1"/>
          </p:cNvSpPr>
          <p:nvPr>
            <p:ph type="title"/>
          </p:nvPr>
        </p:nvSpPr>
        <p:spPr>
          <a:xfrm>
            <a:off x="304800" y="228600"/>
            <a:ext cx="7793038" cy="990600"/>
          </a:xfrm>
        </p:spPr>
        <p:txBody>
          <a:bodyPr/>
          <a:lstStyle/>
          <a:p>
            <a:pPr eaLnBrk="1" hangingPunct="1"/>
            <a:r>
              <a:rPr lang="sr-Latn-CS" smtClean="0"/>
              <a:t>Čemu taj prelaz na DOS</a:t>
            </a:r>
            <a:r>
              <a:rPr lang="en-US" smtClean="0"/>
              <a:t>?</a:t>
            </a:r>
          </a:p>
        </p:txBody>
      </p:sp>
      <p:sp>
        <p:nvSpPr>
          <p:cNvPr id="35843" name="Rectangle 3"/>
          <p:cNvSpPr>
            <a:spLocks noGrp="1" noChangeArrowheads="1"/>
          </p:cNvSpPr>
          <p:nvPr>
            <p:ph type="body" idx="1"/>
          </p:nvPr>
        </p:nvSpPr>
        <p:spPr>
          <a:xfrm>
            <a:off x="457200" y="1447800"/>
            <a:ext cx="7772400" cy="4114800"/>
          </a:xfrm>
        </p:spPr>
        <p:txBody>
          <a:bodyPr/>
          <a:lstStyle/>
          <a:p>
            <a:pPr eaLnBrk="1" hangingPunct="1">
              <a:lnSpc>
                <a:spcPct val="90000"/>
              </a:lnSpc>
            </a:pPr>
            <a:r>
              <a:rPr lang="sr-Latn-CS" sz="2800" smtClean="0"/>
              <a:t>Mogućnost realizacije mnooogooo složenijih algoritama nego u analognoj tehnici.</a:t>
            </a:r>
            <a:endParaRPr lang="en-US" sz="2800" smtClean="0"/>
          </a:p>
          <a:p>
            <a:pPr eaLnBrk="1" hangingPunct="1">
              <a:lnSpc>
                <a:spcPct val="90000"/>
              </a:lnSpc>
            </a:pPr>
            <a:r>
              <a:rPr lang="sr-Latn-CS" sz="2800" smtClean="0"/>
              <a:t>Fleksibilnost</a:t>
            </a:r>
            <a:r>
              <a:rPr lang="en-US" sz="2800" smtClean="0"/>
              <a:t> </a:t>
            </a:r>
          </a:p>
          <a:p>
            <a:pPr lvl="1" eaLnBrk="1" hangingPunct="1">
              <a:lnSpc>
                <a:spcPct val="90000"/>
              </a:lnSpc>
            </a:pPr>
            <a:r>
              <a:rPr lang="sr-Latn-CS" sz="2400" smtClean="0"/>
              <a:t>Skoro isti hardver za potpuno različite primene</a:t>
            </a:r>
            <a:r>
              <a:rPr lang="en-US" sz="2400" smtClean="0"/>
              <a:t>.</a:t>
            </a:r>
          </a:p>
          <a:p>
            <a:pPr lvl="1" eaLnBrk="1" hangingPunct="1">
              <a:lnSpc>
                <a:spcPct val="90000"/>
              </a:lnSpc>
            </a:pPr>
            <a:r>
              <a:rPr lang="sr-Latn-CS" sz="2400" smtClean="0"/>
              <a:t>Jednostavne promene i proširenja</a:t>
            </a:r>
            <a:r>
              <a:rPr lang="en-US" sz="2400" smtClean="0"/>
              <a:t>.</a:t>
            </a:r>
          </a:p>
          <a:p>
            <a:pPr eaLnBrk="1" hangingPunct="1">
              <a:lnSpc>
                <a:spcPct val="90000"/>
              </a:lnSpc>
            </a:pPr>
            <a:r>
              <a:rPr lang="sr-Latn-CS" sz="2800" smtClean="0"/>
              <a:t>Ponovljivost</a:t>
            </a:r>
            <a:endParaRPr lang="en-US" sz="2800" smtClean="0"/>
          </a:p>
          <a:p>
            <a:pPr lvl="1" eaLnBrk="1" hangingPunct="1">
              <a:lnSpc>
                <a:spcPct val="90000"/>
              </a:lnSpc>
            </a:pPr>
            <a:r>
              <a:rPr lang="sr-Latn-CS" sz="2400" smtClean="0"/>
              <a:t>Identično ponašanje svakog primerka</a:t>
            </a:r>
            <a:r>
              <a:rPr lang="en-US" sz="2400" smtClean="0"/>
              <a:t>.</a:t>
            </a:r>
          </a:p>
          <a:p>
            <a:pPr lvl="1" eaLnBrk="1" hangingPunct="1">
              <a:lnSpc>
                <a:spcPct val="90000"/>
              </a:lnSpc>
            </a:pPr>
            <a:r>
              <a:rPr lang="sr-Latn-CS" sz="2400" smtClean="0"/>
              <a:t>Bez promena sa temperaturom i starenjem</a:t>
            </a:r>
            <a:r>
              <a:rPr lang="en-US" sz="2400" smtClean="0"/>
              <a:t>.</a:t>
            </a:r>
          </a:p>
          <a:p>
            <a:pPr eaLnBrk="1" hangingPunct="1">
              <a:lnSpc>
                <a:spcPct val="90000"/>
              </a:lnSpc>
            </a:pPr>
            <a:r>
              <a:rPr lang="sr-Latn-CS" sz="2800" smtClean="0"/>
              <a:t>Manja osetljivost na šum i smetnje.</a:t>
            </a: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2"/>
          <p:cNvSpPr>
            <a:spLocks noGrp="1"/>
          </p:cNvSpPr>
          <p:nvPr>
            <p:ph type="sldNum" sz="quarter" idx="11"/>
          </p:nvPr>
        </p:nvSpPr>
        <p:spPr>
          <a:noFill/>
        </p:spPr>
        <p:txBody>
          <a:bodyPr/>
          <a:lstStyle/>
          <a:p>
            <a:fld id="{E0785573-64C8-45A3-AFA3-40F440C9AA6A}" type="slidenum">
              <a:rPr lang="en-US" smtClean="0">
                <a:cs typeface="Arial" pitchFamily="34" charset="0"/>
              </a:rPr>
              <a:pPr/>
              <a:t>80</a:t>
            </a:fld>
            <a:endParaRPr lang="en-US" smtClean="0">
              <a:cs typeface="Arial" pitchFamily="34" charset="0"/>
            </a:endParaRPr>
          </a:p>
        </p:txBody>
      </p:sp>
      <p:sp>
        <p:nvSpPr>
          <p:cNvPr id="71683" name="Rectangle 2"/>
          <p:cNvSpPr>
            <a:spLocks noGrp="1" noChangeArrowheads="1"/>
          </p:cNvSpPr>
          <p:nvPr>
            <p:ph type="title" idx="4294967295"/>
          </p:nvPr>
        </p:nvSpPr>
        <p:spPr>
          <a:xfrm>
            <a:off x="381000" y="304800"/>
            <a:ext cx="8763000" cy="666750"/>
          </a:xfrm>
          <a:noFill/>
        </p:spPr>
        <p:txBody>
          <a:bodyPr lIns="46038" tIns="46038" rIns="46038" bIns="46038"/>
          <a:lstStyle/>
          <a:p>
            <a:pPr eaLnBrk="1" hangingPunct="1"/>
            <a:r>
              <a:rPr lang="en-US" sz="3800" smtClean="0"/>
              <a:t>Texas Instruments TMS320</a:t>
            </a:r>
            <a:r>
              <a:rPr lang="sr-Latn-CS" sz="3800" smtClean="0"/>
              <a:t> </a:t>
            </a:r>
            <a:r>
              <a:rPr lang="en-US" sz="3800" smtClean="0"/>
              <a:t>DSP/DSC</a:t>
            </a:r>
          </a:p>
        </p:txBody>
      </p:sp>
      <p:sp>
        <p:nvSpPr>
          <p:cNvPr id="71684" name="Rectangle 3"/>
          <p:cNvSpPr>
            <a:spLocks noGrp="1" noChangeArrowheads="1"/>
          </p:cNvSpPr>
          <p:nvPr>
            <p:ph type="body" idx="4294967295"/>
          </p:nvPr>
        </p:nvSpPr>
        <p:spPr>
          <a:xfrm>
            <a:off x="228600" y="1143000"/>
            <a:ext cx="8763000" cy="762000"/>
          </a:xfrm>
          <a:noFill/>
        </p:spPr>
        <p:txBody>
          <a:bodyPr lIns="92075" tIns="46038" rIns="92075" bIns="46038"/>
          <a:lstStyle/>
          <a:p>
            <a:pPr marL="552450" indent="-552450" eaLnBrk="1" hangingPunct="1">
              <a:buFont typeface="Wingdings" pitchFamily="2" charset="2"/>
              <a:buNone/>
            </a:pPr>
            <a:r>
              <a:rPr lang="en-US" sz="2800" smtClean="0"/>
              <a:t>Dedicated families to support different market needs</a:t>
            </a:r>
          </a:p>
        </p:txBody>
      </p:sp>
      <p:grpSp>
        <p:nvGrpSpPr>
          <p:cNvPr id="71685" name="Group 4"/>
          <p:cNvGrpSpPr>
            <a:grpSpLocks/>
          </p:cNvGrpSpPr>
          <p:nvPr/>
        </p:nvGrpSpPr>
        <p:grpSpPr bwMode="auto">
          <a:xfrm>
            <a:off x="241300" y="1828800"/>
            <a:ext cx="8674100" cy="4756150"/>
            <a:chOff x="152" y="1344"/>
            <a:chExt cx="5464" cy="2996"/>
          </a:xfrm>
        </p:grpSpPr>
        <p:grpSp>
          <p:nvGrpSpPr>
            <p:cNvPr id="71686" name="Group 5"/>
            <p:cNvGrpSpPr>
              <a:grpSpLocks/>
            </p:cNvGrpSpPr>
            <p:nvPr/>
          </p:nvGrpSpPr>
          <p:grpSpPr bwMode="auto">
            <a:xfrm>
              <a:off x="152" y="1344"/>
              <a:ext cx="4936" cy="2680"/>
              <a:chOff x="152" y="1440"/>
              <a:chExt cx="4936" cy="2680"/>
            </a:xfrm>
          </p:grpSpPr>
          <p:grpSp>
            <p:nvGrpSpPr>
              <p:cNvPr id="71690" name="Group 6"/>
              <p:cNvGrpSpPr>
                <a:grpSpLocks/>
              </p:cNvGrpSpPr>
              <p:nvPr/>
            </p:nvGrpSpPr>
            <p:grpSpPr bwMode="auto">
              <a:xfrm>
                <a:off x="152" y="1440"/>
                <a:ext cx="1626" cy="2084"/>
                <a:chOff x="440" y="1900"/>
                <a:chExt cx="1626" cy="2084"/>
              </a:xfrm>
            </p:grpSpPr>
            <p:grpSp>
              <p:nvGrpSpPr>
                <p:cNvPr id="71697" name="Group 7"/>
                <p:cNvGrpSpPr>
                  <a:grpSpLocks/>
                </p:cNvGrpSpPr>
                <p:nvPr/>
              </p:nvGrpSpPr>
              <p:grpSpPr bwMode="auto">
                <a:xfrm>
                  <a:off x="440" y="1900"/>
                  <a:ext cx="1626" cy="2084"/>
                  <a:chOff x="766" y="1248"/>
                  <a:chExt cx="1626" cy="2084"/>
                </a:xfrm>
              </p:grpSpPr>
              <p:sp>
                <p:nvSpPr>
                  <p:cNvPr id="71699" name="Oval 8"/>
                  <p:cNvSpPr>
                    <a:spLocks noChangeArrowheads="1"/>
                  </p:cNvSpPr>
                  <p:nvPr/>
                </p:nvSpPr>
                <p:spPr bwMode="auto">
                  <a:xfrm>
                    <a:off x="1056" y="1248"/>
                    <a:ext cx="1008" cy="624"/>
                  </a:xfrm>
                  <a:prstGeom prst="ellipse">
                    <a:avLst/>
                  </a:prstGeom>
                  <a:solidFill>
                    <a:srgbClr val="FF0000"/>
                  </a:solidFill>
                  <a:ln w="12700">
                    <a:solidFill>
                      <a:schemeClr val="tx1"/>
                    </a:solidFill>
                    <a:round/>
                    <a:headEnd type="none" w="sm" len="sm"/>
                    <a:tailEnd type="none" w="sm" len="sm"/>
                  </a:ln>
                </p:spPr>
                <p:txBody>
                  <a:bodyPr wrap="none" anchor="ctr"/>
                  <a:lstStyle/>
                  <a:p>
                    <a:pPr algn="ctr"/>
                    <a:endParaRPr lang="de-DE" sz="2400">
                      <a:latin typeface="Times New Roman" pitchFamily="18" charset="0"/>
                    </a:endParaRPr>
                  </a:p>
                </p:txBody>
              </p:sp>
              <p:sp>
                <p:nvSpPr>
                  <p:cNvPr id="155657" name="Rectangle 9"/>
                  <p:cNvSpPr>
                    <a:spLocks noChangeArrowheads="1"/>
                  </p:cNvSpPr>
                  <p:nvPr/>
                </p:nvSpPr>
                <p:spPr bwMode="auto">
                  <a:xfrm>
                    <a:off x="766" y="1968"/>
                    <a:ext cx="1626" cy="1364"/>
                  </a:xfrm>
                  <a:prstGeom prst="rect">
                    <a:avLst/>
                  </a:prstGeom>
                  <a:solidFill>
                    <a:schemeClr val="accent2">
                      <a:alpha val="50000"/>
                    </a:schemeClr>
                  </a:solidFill>
                  <a:ln w="9525">
                    <a:noFill/>
                    <a:miter lim="800000"/>
                    <a:headEnd/>
                    <a:tailEnd/>
                  </a:ln>
                  <a:effectLst/>
                </p:spPr>
                <p:txBody>
                  <a:bodyPr wrap="none" lIns="92075" tIns="46038" rIns="92075" bIns="46038" anchorCtr="1">
                    <a:spAutoFit/>
                  </a:bodyPr>
                  <a:lstStyle/>
                  <a:p>
                    <a:pPr marL="233363" indent="-233363">
                      <a:buClr>
                        <a:schemeClr val="tx2"/>
                      </a:buClr>
                      <a:buSzPct val="75000"/>
                      <a:buFont typeface="Wingdings" pitchFamily="2" charset="2"/>
                      <a:buNone/>
                      <a:tabLst>
                        <a:tab pos="795338" algn="ctr"/>
                      </a:tabLst>
                      <a:defRPr/>
                    </a:pPr>
                    <a:r>
                      <a:rPr lang="en-US" sz="2800" b="1" u="sng" dirty="0">
                        <a:solidFill>
                          <a:schemeClr val="tx2"/>
                        </a:solidFill>
                        <a:effectLst>
                          <a:outerShdw blurRad="38100" dist="38100" dir="2700000" algn="tl">
                            <a:srgbClr val="000000"/>
                          </a:outerShdw>
                        </a:effectLst>
                        <a:latin typeface="Arial" charset="0"/>
                        <a:cs typeface="+mn-cs"/>
                      </a:rPr>
                      <a:t>Lowest Cost</a:t>
                    </a:r>
                    <a:endParaRPr lang="en-US" sz="2000" b="1" dirty="0">
                      <a:solidFill>
                        <a:schemeClr val="tx2"/>
                      </a:solidFill>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None/>
                      <a:tabLst>
                        <a:tab pos="795338" algn="ctr"/>
                      </a:tabLst>
                      <a:defRPr/>
                    </a:pPr>
                    <a:endParaRPr lang="en-US" sz="800" b="1" dirty="0">
                      <a:solidFill>
                        <a:schemeClr val="tx2"/>
                      </a:solidFill>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None/>
                      <a:tabLst>
                        <a:tab pos="795338" algn="ctr"/>
                      </a:tabLst>
                      <a:defRPr/>
                    </a:pPr>
                    <a:r>
                      <a:rPr lang="en-US" sz="2000" b="1" dirty="0">
                        <a:solidFill>
                          <a:schemeClr val="tx2"/>
                        </a:solidFill>
                        <a:effectLst>
                          <a:outerShdw blurRad="38100" dist="38100" dir="2700000" algn="tl">
                            <a:srgbClr val="000000"/>
                          </a:outerShdw>
                        </a:effectLst>
                        <a:latin typeface="Arial" charset="0"/>
                        <a:cs typeface="+mn-cs"/>
                      </a:rPr>
                      <a:t>Control Systems</a:t>
                    </a:r>
                    <a:endParaRPr lang="en-US" sz="2000" b="1" dirty="0">
                      <a:solidFill>
                        <a:schemeClr val="accent2"/>
                      </a:solidFill>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Char char=""/>
                      <a:tabLst>
                        <a:tab pos="795338" algn="ctr"/>
                      </a:tabLst>
                      <a:defRPr/>
                    </a:pPr>
                    <a:r>
                      <a:rPr lang="en-US" sz="2000" dirty="0">
                        <a:effectLst>
                          <a:outerShdw blurRad="38100" dist="38100" dir="2700000" algn="tl">
                            <a:srgbClr val="000000"/>
                          </a:outerShdw>
                        </a:effectLst>
                        <a:latin typeface="Arial Narrow" pitchFamily="34" charset="0"/>
                        <a:cs typeface="+mn-cs"/>
                      </a:rPr>
                      <a:t>Motor Control</a:t>
                    </a:r>
                  </a:p>
                  <a:p>
                    <a:pPr marL="233363" indent="-233363">
                      <a:buClr>
                        <a:schemeClr val="tx2"/>
                      </a:buClr>
                      <a:buSzPct val="75000"/>
                      <a:buFont typeface="Wingdings" pitchFamily="2" charset="2"/>
                      <a:buChar char=""/>
                      <a:tabLst>
                        <a:tab pos="795338" algn="ctr"/>
                      </a:tabLst>
                      <a:defRPr/>
                    </a:pPr>
                    <a:r>
                      <a:rPr lang="en-US" sz="2000" dirty="0">
                        <a:effectLst>
                          <a:outerShdw blurRad="38100" dist="38100" dir="2700000" algn="tl">
                            <a:srgbClr val="000000"/>
                          </a:outerShdw>
                        </a:effectLst>
                        <a:latin typeface="Arial Narrow" pitchFamily="34" charset="0"/>
                        <a:cs typeface="+mn-cs"/>
                      </a:rPr>
                      <a:t>Storage</a:t>
                    </a:r>
                  </a:p>
                  <a:p>
                    <a:pPr marL="233363" indent="-233363">
                      <a:buClr>
                        <a:schemeClr val="tx2"/>
                      </a:buClr>
                      <a:buSzPct val="75000"/>
                      <a:buFont typeface="Wingdings" pitchFamily="2" charset="2"/>
                      <a:buChar char=""/>
                      <a:tabLst>
                        <a:tab pos="795338" algn="ctr"/>
                      </a:tabLst>
                      <a:defRPr/>
                    </a:pPr>
                    <a:r>
                      <a:rPr lang="en-US" sz="2000" dirty="0">
                        <a:effectLst>
                          <a:outerShdw blurRad="38100" dist="38100" dir="2700000" algn="tl">
                            <a:srgbClr val="000000"/>
                          </a:outerShdw>
                        </a:effectLst>
                        <a:latin typeface="Arial Narrow" pitchFamily="34" charset="0"/>
                        <a:cs typeface="+mn-cs"/>
                      </a:rPr>
                      <a:t>Digital Control Systems</a:t>
                    </a:r>
                  </a:p>
                  <a:p>
                    <a:pPr marL="233363" indent="-233363">
                      <a:buClr>
                        <a:schemeClr val="tx2"/>
                      </a:buClr>
                      <a:buSzPct val="75000"/>
                      <a:buFont typeface="Wingdings" pitchFamily="2" charset="2"/>
                      <a:buChar char=""/>
                      <a:tabLst>
                        <a:tab pos="795338" algn="ctr"/>
                      </a:tabLst>
                      <a:defRPr/>
                    </a:pPr>
                    <a:r>
                      <a:rPr lang="en-US" sz="2000" dirty="0">
                        <a:effectLst>
                          <a:outerShdw blurRad="38100" dist="38100" dir="2700000" algn="tl">
                            <a:srgbClr val="000000"/>
                          </a:outerShdw>
                        </a:effectLst>
                        <a:latin typeface="Arial Narrow" pitchFamily="34" charset="0"/>
                        <a:cs typeface="+mn-cs"/>
                      </a:rPr>
                      <a:t>Power Supply Control</a:t>
                    </a:r>
                  </a:p>
                </p:txBody>
              </p:sp>
            </p:grpSp>
            <p:sp>
              <p:nvSpPr>
                <p:cNvPr id="155658" name="Text Box 10"/>
                <p:cNvSpPr txBox="1">
                  <a:spLocks noChangeArrowheads="1"/>
                </p:cNvSpPr>
                <p:nvPr/>
              </p:nvSpPr>
              <p:spPr bwMode="auto">
                <a:xfrm>
                  <a:off x="720" y="2110"/>
                  <a:ext cx="1008" cy="242"/>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sz="2400" b="1" dirty="0">
                      <a:effectLst>
                        <a:outerShdw blurRad="38100" dist="38100" dir="2700000" algn="tl">
                          <a:srgbClr val="000000"/>
                        </a:outerShdw>
                      </a:effectLst>
                    </a:rPr>
                    <a:t>C2000</a:t>
                  </a:r>
                </a:p>
              </p:txBody>
            </p:sp>
          </p:grpSp>
          <p:grpSp>
            <p:nvGrpSpPr>
              <p:cNvPr id="71691" name="Group 11"/>
              <p:cNvGrpSpPr>
                <a:grpSpLocks/>
              </p:cNvGrpSpPr>
              <p:nvPr/>
            </p:nvGrpSpPr>
            <p:grpSpPr bwMode="auto">
              <a:xfrm>
                <a:off x="1872" y="1460"/>
                <a:ext cx="1580" cy="2660"/>
                <a:chOff x="2256" y="1248"/>
                <a:chExt cx="1580" cy="2660"/>
              </a:xfrm>
            </p:grpSpPr>
            <p:sp>
              <p:nvSpPr>
                <p:cNvPr id="71694" name="Oval 12"/>
                <p:cNvSpPr>
                  <a:spLocks noChangeArrowheads="1"/>
                </p:cNvSpPr>
                <p:nvPr/>
              </p:nvSpPr>
              <p:spPr bwMode="auto">
                <a:xfrm>
                  <a:off x="2544" y="1248"/>
                  <a:ext cx="1008" cy="624"/>
                </a:xfrm>
                <a:prstGeom prst="ellipse">
                  <a:avLst/>
                </a:prstGeom>
                <a:solidFill>
                  <a:srgbClr val="00CC00"/>
                </a:solidFill>
                <a:ln w="12700">
                  <a:solidFill>
                    <a:schemeClr val="tx1"/>
                  </a:solidFill>
                  <a:round/>
                  <a:headEnd type="none" w="sm" len="sm"/>
                  <a:tailEnd type="none" w="sm" len="sm"/>
                </a:ln>
              </p:spPr>
              <p:txBody>
                <a:bodyPr wrap="none" anchor="ctr"/>
                <a:lstStyle/>
                <a:p>
                  <a:pPr algn="ctr"/>
                  <a:endParaRPr lang="de-DE" sz="2400">
                    <a:latin typeface="Times New Roman" pitchFamily="18" charset="0"/>
                  </a:endParaRPr>
                </a:p>
              </p:txBody>
            </p:sp>
            <p:sp>
              <p:nvSpPr>
                <p:cNvPr id="155661" name="Text Box 13"/>
                <p:cNvSpPr txBox="1">
                  <a:spLocks noChangeArrowheads="1"/>
                </p:cNvSpPr>
                <p:nvPr/>
              </p:nvSpPr>
              <p:spPr bwMode="auto">
                <a:xfrm>
                  <a:off x="2544" y="1438"/>
                  <a:ext cx="1008" cy="242"/>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sz="2400" b="1" dirty="0">
                      <a:effectLst>
                        <a:outerShdw blurRad="38100" dist="38100" dir="2700000" algn="tl">
                          <a:srgbClr val="000000"/>
                        </a:outerShdw>
                      </a:effectLst>
                    </a:rPr>
                    <a:t>C5000</a:t>
                  </a:r>
                </a:p>
              </p:txBody>
            </p:sp>
            <p:sp>
              <p:nvSpPr>
                <p:cNvPr id="155662" name="Rectangle 14"/>
                <p:cNvSpPr>
                  <a:spLocks noChangeArrowheads="1"/>
                </p:cNvSpPr>
                <p:nvPr/>
              </p:nvSpPr>
              <p:spPr bwMode="auto">
                <a:xfrm>
                  <a:off x="2256" y="1968"/>
                  <a:ext cx="1580" cy="1940"/>
                </a:xfrm>
                <a:prstGeom prst="rect">
                  <a:avLst/>
                </a:prstGeom>
                <a:solidFill>
                  <a:schemeClr val="accent1">
                    <a:alpha val="50000"/>
                  </a:schemeClr>
                </a:solidFill>
                <a:ln w="9525">
                  <a:noFill/>
                  <a:miter lim="800000"/>
                  <a:headEnd/>
                  <a:tailEnd/>
                </a:ln>
                <a:effectLst/>
              </p:spPr>
              <p:txBody>
                <a:bodyPr wrap="none" lIns="137160" tIns="46038" rIns="137160" bIns="46038" anchorCtr="1">
                  <a:spAutoFit/>
                </a:bodyPr>
                <a:lstStyle/>
                <a:p>
                  <a:pPr marL="233363" indent="-233363">
                    <a:buClr>
                      <a:schemeClr val="tx2"/>
                    </a:buClr>
                    <a:buSzPct val="75000"/>
                    <a:buFont typeface="Wingdings" pitchFamily="2" charset="2"/>
                    <a:buNone/>
                    <a:tabLst>
                      <a:tab pos="1030288" algn="ctr"/>
                    </a:tabLst>
                    <a:defRPr/>
                  </a:pPr>
                  <a:r>
                    <a:rPr lang="en-US" sz="2800" b="1" dirty="0">
                      <a:solidFill>
                        <a:schemeClr val="tx2"/>
                      </a:solidFill>
                      <a:effectLst>
                        <a:outerShdw blurRad="38100" dist="38100" dir="2700000" algn="tl">
                          <a:srgbClr val="000000"/>
                        </a:outerShdw>
                      </a:effectLst>
                      <a:latin typeface="Arial" charset="0"/>
                      <a:cs typeface="+mn-cs"/>
                    </a:rPr>
                    <a:t>  </a:t>
                  </a:r>
                  <a:r>
                    <a:rPr lang="en-US" sz="2800" b="1" u="sng" dirty="0">
                      <a:solidFill>
                        <a:schemeClr val="tx2"/>
                      </a:solidFill>
                      <a:effectLst>
                        <a:outerShdw blurRad="38100" dist="38100" dir="2700000" algn="tl">
                          <a:srgbClr val="000000"/>
                        </a:outerShdw>
                      </a:effectLst>
                      <a:latin typeface="Arial" charset="0"/>
                      <a:cs typeface="+mn-cs"/>
                    </a:rPr>
                    <a:t>Efficiency</a:t>
                  </a:r>
                  <a:endParaRPr lang="en-US" sz="2000" b="1" dirty="0">
                    <a:solidFill>
                      <a:schemeClr val="tx2"/>
                    </a:solidFill>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None/>
                    <a:tabLst>
                      <a:tab pos="1030288" algn="ctr"/>
                    </a:tabLst>
                    <a:defRPr/>
                  </a:pPr>
                  <a:endParaRPr lang="en-US" sz="800" b="1" dirty="0">
                    <a:solidFill>
                      <a:schemeClr val="tx2"/>
                    </a:solidFill>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None/>
                    <a:tabLst>
                      <a:tab pos="1030288" algn="ctr"/>
                    </a:tabLst>
                    <a:defRPr/>
                  </a:pPr>
                  <a:r>
                    <a:rPr lang="en-US" sz="2000" b="1" dirty="0">
                      <a:solidFill>
                        <a:schemeClr val="tx2"/>
                      </a:solidFill>
                      <a:effectLst>
                        <a:outerShdw blurRad="38100" dist="38100" dir="2700000" algn="tl">
                          <a:srgbClr val="000000"/>
                        </a:outerShdw>
                      </a:effectLst>
                      <a:latin typeface="Arial" charset="0"/>
                      <a:cs typeface="+mn-cs"/>
                    </a:rPr>
                    <a:t>   Best MIPS per</a:t>
                  </a:r>
                </a:p>
                <a:p>
                  <a:pPr marL="233363" indent="-233363">
                    <a:buClr>
                      <a:schemeClr val="tx2"/>
                    </a:buClr>
                    <a:buSzPct val="75000"/>
                    <a:buFont typeface="Wingdings" pitchFamily="2" charset="2"/>
                    <a:buNone/>
                    <a:tabLst>
                      <a:tab pos="1030288" algn="ctr"/>
                    </a:tabLst>
                    <a:defRPr/>
                  </a:pPr>
                  <a:r>
                    <a:rPr lang="en-US" sz="2000" b="1" dirty="0">
                      <a:solidFill>
                        <a:schemeClr val="tx2"/>
                      </a:solidFill>
                      <a:effectLst>
                        <a:outerShdw blurRad="38100" dist="38100" dir="2700000" algn="tl">
                          <a:srgbClr val="000000"/>
                        </a:outerShdw>
                      </a:effectLst>
                      <a:latin typeface="Arial" charset="0"/>
                      <a:cs typeface="+mn-cs"/>
                    </a:rPr>
                    <a:t>Watt / Dollar / Size</a:t>
                  </a:r>
                  <a:endParaRPr lang="en-US" sz="2000" b="1" dirty="0">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Wireless phones</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Internet audio players</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Digital still cameras </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Modems</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Telephony</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VoIP</a:t>
                  </a:r>
                </a:p>
              </p:txBody>
            </p:sp>
          </p:grpSp>
          <p:sp>
            <p:nvSpPr>
              <p:cNvPr id="71692" name="Oval 15"/>
              <p:cNvSpPr>
                <a:spLocks noChangeArrowheads="1"/>
              </p:cNvSpPr>
              <p:nvPr/>
            </p:nvSpPr>
            <p:spPr bwMode="auto">
              <a:xfrm>
                <a:off x="4080" y="1440"/>
                <a:ext cx="1008" cy="624"/>
              </a:xfrm>
              <a:prstGeom prst="ellipse">
                <a:avLst/>
              </a:prstGeom>
              <a:solidFill>
                <a:srgbClr val="4571FF"/>
              </a:solidFill>
              <a:ln w="12700">
                <a:solidFill>
                  <a:schemeClr val="tx1"/>
                </a:solidFill>
                <a:round/>
                <a:headEnd type="none" w="sm" len="sm"/>
                <a:tailEnd type="none" w="sm" len="sm"/>
              </a:ln>
            </p:spPr>
            <p:txBody>
              <a:bodyPr wrap="none" anchor="ctr"/>
              <a:lstStyle/>
              <a:p>
                <a:pPr algn="ctr"/>
                <a:endParaRPr lang="de-DE" sz="2400">
                  <a:latin typeface="Times New Roman" pitchFamily="18" charset="0"/>
                </a:endParaRPr>
              </a:p>
            </p:txBody>
          </p:sp>
          <p:sp>
            <p:nvSpPr>
              <p:cNvPr id="155664" name="Text Box 16"/>
              <p:cNvSpPr txBox="1">
                <a:spLocks noChangeArrowheads="1"/>
              </p:cNvSpPr>
              <p:nvPr/>
            </p:nvSpPr>
            <p:spPr bwMode="auto">
              <a:xfrm>
                <a:off x="4080" y="1630"/>
                <a:ext cx="1008" cy="242"/>
              </a:xfrm>
              <a:prstGeom prst="rect">
                <a:avLst/>
              </a:prstGeom>
              <a:noFill/>
              <a:ln w="12700">
                <a:noFill/>
                <a:miter lim="800000"/>
                <a:headEnd type="none" w="sm" len="sm"/>
                <a:tailEnd type="none" w="sm" len="sm"/>
              </a:ln>
              <a:effectLst/>
            </p:spPr>
            <p:txBody>
              <a:bodyPr>
                <a:spAutoFit/>
              </a:bodyPr>
              <a:lstStyle/>
              <a:p>
                <a:pPr algn="ctr">
                  <a:lnSpc>
                    <a:spcPct val="80000"/>
                  </a:lnSpc>
                  <a:spcBef>
                    <a:spcPct val="50000"/>
                  </a:spcBef>
                  <a:defRPr/>
                </a:pPr>
                <a:r>
                  <a:rPr lang="en-US" sz="2400" b="1" dirty="0">
                    <a:effectLst>
                      <a:outerShdw blurRad="38100" dist="38100" dir="2700000" algn="tl">
                        <a:srgbClr val="000000"/>
                      </a:outerShdw>
                    </a:effectLst>
                  </a:rPr>
                  <a:t>C6000</a:t>
                </a:r>
              </a:p>
            </p:txBody>
          </p:sp>
        </p:grpSp>
        <p:grpSp>
          <p:nvGrpSpPr>
            <p:cNvPr id="71687" name="Group 17"/>
            <p:cNvGrpSpPr>
              <a:grpSpLocks/>
            </p:cNvGrpSpPr>
            <p:nvPr/>
          </p:nvGrpSpPr>
          <p:grpSpPr bwMode="auto">
            <a:xfrm>
              <a:off x="3600" y="2112"/>
              <a:ext cx="2016" cy="2228"/>
              <a:chOff x="3600" y="1996"/>
              <a:chExt cx="2016" cy="2228"/>
            </a:xfrm>
          </p:grpSpPr>
          <p:sp>
            <p:nvSpPr>
              <p:cNvPr id="155666" name="Rectangle 18"/>
              <p:cNvSpPr>
                <a:spLocks noChangeArrowheads="1"/>
              </p:cNvSpPr>
              <p:nvPr/>
            </p:nvSpPr>
            <p:spPr bwMode="auto">
              <a:xfrm>
                <a:off x="3600" y="2572"/>
                <a:ext cx="2016" cy="1652"/>
              </a:xfrm>
              <a:prstGeom prst="rect">
                <a:avLst/>
              </a:prstGeom>
              <a:solidFill>
                <a:srgbClr val="4571FF"/>
              </a:solidFill>
              <a:ln w="9525">
                <a:noFill/>
                <a:miter lim="800000"/>
                <a:headEnd/>
                <a:tailEnd/>
              </a:ln>
            </p:spPr>
            <p:txBody>
              <a:bodyPr lIns="92075" tIns="91440" rIns="92075" bIns="91440" anchorCtr="1">
                <a:spAutoFit/>
              </a:bodyPr>
              <a:lstStyle/>
              <a:p>
                <a:pPr marL="233363" indent="-233363">
                  <a:buClr>
                    <a:schemeClr val="tx2"/>
                  </a:buClr>
                  <a:buSzPct val="75000"/>
                  <a:buFont typeface="Wingdings" pitchFamily="2" charset="2"/>
                  <a:buChar char=""/>
                  <a:defRPr/>
                </a:pPr>
                <a:r>
                  <a:rPr lang="en-US" sz="2000" b="1" dirty="0">
                    <a:solidFill>
                      <a:schemeClr val="tx2"/>
                    </a:solidFill>
                    <a:effectLst>
                      <a:outerShdw blurRad="38100" dist="38100" dir="2700000" algn="tl">
                        <a:srgbClr val="000000"/>
                      </a:outerShdw>
                    </a:effectLst>
                    <a:latin typeface="Arial" charset="0"/>
                    <a:cs typeface="+mn-cs"/>
                  </a:rPr>
                  <a:t>Multi Channel and Multi Function App's</a:t>
                </a:r>
                <a:endParaRPr lang="en-US" sz="2000" b="1" dirty="0">
                  <a:solidFill>
                    <a:schemeClr val="accent2"/>
                  </a:solidFill>
                  <a:effectLst>
                    <a:outerShdw blurRad="38100" dist="38100" dir="2700000" algn="tl">
                      <a:srgbClr val="000000"/>
                    </a:outerShdw>
                  </a:effectLst>
                  <a:latin typeface="Arial" charset="0"/>
                  <a:cs typeface="+mn-cs"/>
                </a:endParaRP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Communication Infrastructure</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Wireless Base-stations</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DSL</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Imaging</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Multi-media Servers</a:t>
                </a:r>
              </a:p>
              <a:p>
                <a:pPr marL="233363" indent="-233363">
                  <a:buClr>
                    <a:schemeClr val="tx2"/>
                  </a:buClr>
                  <a:buSzPct val="75000"/>
                  <a:buFont typeface="Wingdings" pitchFamily="2" charset="2"/>
                  <a:buChar char=""/>
                  <a:tabLst>
                    <a:tab pos="1030288" algn="ctr"/>
                  </a:tabLst>
                  <a:defRPr/>
                </a:pPr>
                <a:r>
                  <a:rPr lang="en-US" sz="2000" dirty="0">
                    <a:effectLst>
                      <a:outerShdw blurRad="38100" dist="38100" dir="2700000" algn="tl">
                        <a:srgbClr val="000000"/>
                      </a:outerShdw>
                    </a:effectLst>
                    <a:latin typeface="Arial Narrow" pitchFamily="34" charset="0"/>
                    <a:cs typeface="+mn-cs"/>
                  </a:rPr>
                  <a:t>Video</a:t>
                </a:r>
              </a:p>
            </p:txBody>
          </p:sp>
          <p:sp>
            <p:nvSpPr>
              <p:cNvPr id="155667" name="Rectangle 19"/>
              <p:cNvSpPr>
                <a:spLocks noChangeArrowheads="1"/>
              </p:cNvSpPr>
              <p:nvPr/>
            </p:nvSpPr>
            <p:spPr bwMode="auto">
              <a:xfrm>
                <a:off x="3600" y="1996"/>
                <a:ext cx="2016" cy="627"/>
              </a:xfrm>
              <a:prstGeom prst="rect">
                <a:avLst/>
              </a:prstGeom>
              <a:solidFill>
                <a:srgbClr val="006600"/>
              </a:solidFill>
              <a:ln w="9525">
                <a:noFill/>
                <a:miter lim="800000"/>
                <a:headEnd/>
                <a:tailEnd/>
              </a:ln>
              <a:effectLst/>
            </p:spPr>
            <p:txBody>
              <a:bodyPr lIns="92075" tIns="91440" rIns="92075" bIns="91440" anchorCtr="1">
                <a:spAutoFit/>
              </a:bodyPr>
              <a:lstStyle/>
              <a:p>
                <a:pPr>
                  <a:buClr>
                    <a:schemeClr val="tx2"/>
                  </a:buClr>
                  <a:buSzPct val="75000"/>
                  <a:buFont typeface="Wingdings" pitchFamily="2" charset="2"/>
                  <a:buNone/>
                  <a:tabLst>
                    <a:tab pos="1373188" algn="ctr"/>
                  </a:tabLst>
                  <a:defRPr/>
                </a:pPr>
                <a:r>
                  <a:rPr lang="en-US" sz="2800" b="1" u="sng" dirty="0">
                    <a:solidFill>
                      <a:schemeClr val="tx2"/>
                    </a:solidFill>
                    <a:effectLst>
                      <a:outerShdw blurRad="38100" dist="38100" dir="2700000" algn="tl">
                        <a:srgbClr val="000000"/>
                      </a:outerShdw>
                    </a:effectLst>
                    <a:latin typeface="Arial" charset="0"/>
                    <a:cs typeface="+mn-cs"/>
                  </a:rPr>
                  <a:t>Performance</a:t>
                </a:r>
                <a:r>
                  <a:rPr lang="en-US" sz="2800" b="1" dirty="0">
                    <a:solidFill>
                      <a:schemeClr val="tx2"/>
                    </a:solidFill>
                    <a:effectLst>
                      <a:outerShdw blurRad="38100" dist="38100" dir="2700000" algn="tl">
                        <a:srgbClr val="000000"/>
                      </a:outerShdw>
                    </a:effectLst>
                    <a:latin typeface="Arial" charset="0"/>
                    <a:cs typeface="+mn-cs"/>
                  </a:rPr>
                  <a:t> &amp;</a:t>
                </a:r>
              </a:p>
              <a:p>
                <a:pPr>
                  <a:lnSpc>
                    <a:spcPct val="90000"/>
                  </a:lnSpc>
                  <a:buClr>
                    <a:schemeClr val="tx2"/>
                  </a:buClr>
                  <a:buSzPct val="75000"/>
                  <a:buFont typeface="Wingdings" pitchFamily="2" charset="2"/>
                  <a:buNone/>
                  <a:tabLst>
                    <a:tab pos="1373188" algn="ctr"/>
                  </a:tabLst>
                  <a:defRPr/>
                </a:pPr>
                <a:r>
                  <a:rPr lang="en-US" sz="2800" b="1" u="sng" dirty="0">
                    <a:solidFill>
                      <a:schemeClr val="tx2"/>
                    </a:solidFill>
                    <a:effectLst>
                      <a:outerShdw blurRad="38100" dist="38100" dir="2700000" algn="tl">
                        <a:srgbClr val="000000"/>
                      </a:outerShdw>
                    </a:effectLst>
                    <a:latin typeface="Arial" charset="0"/>
                    <a:cs typeface="+mn-cs"/>
                  </a:rPr>
                  <a:t>Ease-of-Use</a:t>
                </a:r>
                <a:endParaRPr lang="en-US" sz="2800" b="1" dirty="0">
                  <a:solidFill>
                    <a:schemeClr val="tx2"/>
                  </a:solidFill>
                  <a:effectLst>
                    <a:outerShdw blurRad="38100" dist="38100" dir="2700000" algn="tl">
                      <a:srgbClr val="000000"/>
                    </a:outerShdw>
                  </a:effectLst>
                  <a:latin typeface="Arial" charset="0"/>
                  <a:cs typeface="+mn-cs"/>
                </a:endParaRPr>
              </a:p>
            </p:txBody>
          </p:sp>
        </p:grpSp>
      </p:gr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2"/>
          <p:cNvSpPr>
            <a:spLocks noGrp="1"/>
          </p:cNvSpPr>
          <p:nvPr>
            <p:ph type="sldNum" sz="quarter" idx="11"/>
          </p:nvPr>
        </p:nvSpPr>
        <p:spPr>
          <a:noFill/>
        </p:spPr>
        <p:txBody>
          <a:bodyPr/>
          <a:lstStyle/>
          <a:p>
            <a:fld id="{6A97C533-A5F9-48A4-9A67-634AAE2050F8}" type="slidenum">
              <a:rPr lang="en-US" smtClean="0">
                <a:cs typeface="Arial" pitchFamily="34" charset="0"/>
              </a:rPr>
              <a:pPr/>
              <a:t>81</a:t>
            </a:fld>
            <a:endParaRPr lang="en-US" smtClean="0">
              <a:cs typeface="Arial" pitchFamily="34" charset="0"/>
            </a:endParaRPr>
          </a:p>
        </p:txBody>
      </p:sp>
      <p:sp>
        <p:nvSpPr>
          <p:cNvPr id="72707" name="Rectangle 38"/>
          <p:cNvSpPr>
            <a:spLocks noGrp="1" noChangeArrowheads="1"/>
          </p:cNvSpPr>
          <p:nvPr>
            <p:ph type="title" idx="4294967295"/>
          </p:nvPr>
        </p:nvSpPr>
        <p:spPr/>
        <p:txBody>
          <a:bodyPr lIns="0" tIns="0" rIns="0" bIns="0" anchor="t"/>
          <a:lstStyle/>
          <a:p>
            <a:pPr eaLnBrk="1" hangingPunct="1"/>
            <a:r>
              <a:rPr lang="en-US" altLang="en-US" sz="4000" smtClean="0">
                <a:latin typeface="Verdana" pitchFamily="34" charset="0"/>
              </a:rPr>
              <a:t>TMS320C2000™ DSC Family</a:t>
            </a:r>
            <a:endParaRPr lang="en-US" sz="4000" smtClean="0">
              <a:latin typeface="Verdana" pitchFamily="34" charset="0"/>
            </a:endParaRPr>
          </a:p>
        </p:txBody>
      </p:sp>
      <p:pic>
        <p:nvPicPr>
          <p:cNvPr id="72708" name="Picture 39"/>
          <p:cNvPicPr>
            <a:picLocks noGrp="1" noChangeAspect="1" noChangeArrowheads="1"/>
          </p:cNvPicPr>
          <p:nvPr>
            <p:ph sz="half" idx="4294967295"/>
          </p:nvPr>
        </p:nvPicPr>
        <p:blipFill>
          <a:blip r:embed="rId3" cstate="print"/>
          <a:srcRect/>
          <a:stretch>
            <a:fillRect/>
          </a:stretch>
        </p:blipFill>
        <p:spPr>
          <a:xfrm>
            <a:off x="1066800" y="990600"/>
            <a:ext cx="7464425" cy="5468938"/>
          </a:xfrm>
          <a:noFill/>
        </p:spPr>
      </p:pic>
      <p:pic>
        <p:nvPicPr>
          <p:cNvPr id="72709" name="Picture 41"/>
          <p:cNvPicPr>
            <a:picLocks noGrp="1" noChangeAspect="1" noChangeArrowheads="1"/>
          </p:cNvPicPr>
          <p:nvPr>
            <p:ph sz="half" idx="4294967295"/>
          </p:nvPr>
        </p:nvPicPr>
        <p:blipFill>
          <a:blip r:embed="rId4" cstate="print"/>
          <a:srcRect/>
          <a:stretch>
            <a:fillRect/>
          </a:stretch>
        </p:blipFill>
        <p:spPr>
          <a:xfrm>
            <a:off x="1116013" y="6308725"/>
            <a:ext cx="4279900" cy="268288"/>
          </a:xfrm>
          <a:noFill/>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D441CB-8D0B-48B0-98FF-16C67AC4B209}" type="slidenum">
              <a:rPr lang="en-US" smtClean="0"/>
              <a:pPr>
                <a:defRPr/>
              </a:pPr>
              <a:t>82</a:t>
            </a:fld>
            <a:endParaRPr lang="en-US"/>
          </a:p>
        </p:txBody>
      </p:sp>
      <p:pic>
        <p:nvPicPr>
          <p:cNvPr id="71682" name="Picture 2" descr="C2000 product portfolio"/>
          <p:cNvPicPr>
            <a:picLocks noChangeAspect="1" noChangeArrowheads="1"/>
          </p:cNvPicPr>
          <p:nvPr/>
        </p:nvPicPr>
        <p:blipFill>
          <a:blip r:embed="rId2"/>
          <a:srcRect/>
          <a:stretch>
            <a:fillRect/>
          </a:stretch>
        </p:blipFill>
        <p:spPr bwMode="auto">
          <a:xfrm>
            <a:off x="1" y="1142999"/>
            <a:ext cx="9144000" cy="5143501"/>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D441CB-8D0B-48B0-98FF-16C67AC4B209}" type="slidenum">
              <a:rPr lang="en-US" smtClean="0"/>
              <a:pPr>
                <a:defRPr/>
              </a:pPr>
              <a:t>83</a:t>
            </a:fld>
            <a:endParaRPr lang="en-US"/>
          </a:p>
        </p:txBody>
      </p:sp>
      <p:pic>
        <p:nvPicPr>
          <p:cNvPr id="177154" name="Picture 2"/>
          <p:cNvPicPr>
            <a:picLocks noChangeAspect="1" noChangeArrowheads="1"/>
          </p:cNvPicPr>
          <p:nvPr/>
        </p:nvPicPr>
        <p:blipFill>
          <a:blip r:embed="rId2"/>
          <a:srcRect/>
          <a:stretch>
            <a:fillRect/>
          </a:stretch>
        </p:blipFill>
        <p:spPr bwMode="auto">
          <a:xfrm>
            <a:off x="0" y="533400"/>
            <a:ext cx="9120090" cy="5943600"/>
          </a:xfrm>
          <a:prstGeom prst="rect">
            <a:avLst/>
          </a:prstGeom>
          <a:noFill/>
          <a:ln w="9525">
            <a:noFill/>
            <a:miter lim="800000"/>
            <a:headEnd/>
            <a:tailEnd/>
          </a:ln>
          <a:effectLst/>
        </p:spPr>
      </p:pic>
      <p:sp>
        <p:nvSpPr>
          <p:cNvPr id="4" name="TextBox 3"/>
          <p:cNvSpPr txBox="1"/>
          <p:nvPr/>
        </p:nvSpPr>
        <p:spPr>
          <a:xfrm>
            <a:off x="2175075" y="865123"/>
            <a:ext cx="631904" cy="307777"/>
          </a:xfrm>
          <a:prstGeom prst="rect">
            <a:avLst/>
          </a:prstGeom>
          <a:noFill/>
        </p:spPr>
        <p:txBody>
          <a:bodyPr wrap="none" rtlCol="0">
            <a:spAutoFit/>
          </a:bodyPr>
          <a:lstStyle/>
          <a:p>
            <a:r>
              <a:rPr lang="sr-Latn-CS" sz="1400" b="1" dirty="0" smtClean="0">
                <a:solidFill>
                  <a:schemeClr val="tx1">
                    <a:lumMod val="65000"/>
                    <a:lumOff val="35000"/>
                  </a:schemeClr>
                </a:solidFill>
              </a:rPr>
              <a:t>2019.</a:t>
            </a:r>
            <a:endParaRPr lang="en-US" sz="14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D441CB-8D0B-48B0-98FF-16C67AC4B209}" type="slidenum">
              <a:rPr lang="en-US" smtClean="0"/>
              <a:pPr>
                <a:defRPr/>
              </a:pPr>
              <a:t>84</a:t>
            </a:fld>
            <a:endParaRPr lang="en-US"/>
          </a:p>
        </p:txBody>
      </p:sp>
      <p:pic>
        <p:nvPicPr>
          <p:cNvPr id="178178" name="Picture 2"/>
          <p:cNvPicPr>
            <a:picLocks noChangeAspect="1" noChangeArrowheads="1"/>
          </p:cNvPicPr>
          <p:nvPr/>
        </p:nvPicPr>
        <p:blipFill>
          <a:blip r:embed="rId2"/>
          <a:srcRect/>
          <a:stretch>
            <a:fillRect/>
          </a:stretch>
        </p:blipFill>
        <p:spPr bwMode="auto">
          <a:xfrm>
            <a:off x="0" y="685800"/>
            <a:ext cx="9143999" cy="4970390"/>
          </a:xfrm>
          <a:prstGeom prst="rect">
            <a:avLst/>
          </a:prstGeom>
          <a:noFill/>
          <a:ln w="9525">
            <a:noFill/>
            <a:miter lim="800000"/>
            <a:headEnd/>
            <a:tailEnd/>
          </a:ln>
          <a:effectLst/>
        </p:spPr>
      </p:pic>
      <p:sp>
        <p:nvSpPr>
          <p:cNvPr id="5" name="TextBox 4"/>
          <p:cNvSpPr txBox="1"/>
          <p:nvPr/>
        </p:nvSpPr>
        <p:spPr>
          <a:xfrm>
            <a:off x="2198225" y="621175"/>
            <a:ext cx="631904" cy="307777"/>
          </a:xfrm>
          <a:prstGeom prst="rect">
            <a:avLst/>
          </a:prstGeom>
          <a:noFill/>
        </p:spPr>
        <p:txBody>
          <a:bodyPr wrap="none" rtlCol="0">
            <a:spAutoFit/>
          </a:bodyPr>
          <a:lstStyle/>
          <a:p>
            <a:r>
              <a:rPr lang="sr-Latn-CS" sz="1400" b="1" dirty="0" smtClean="0">
                <a:solidFill>
                  <a:schemeClr val="tx1">
                    <a:lumMod val="65000"/>
                    <a:lumOff val="35000"/>
                  </a:schemeClr>
                </a:solidFill>
              </a:rPr>
              <a:t>2019.</a:t>
            </a:r>
            <a:endParaRPr lang="en-US" sz="14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2"/>
          <p:cNvSpPr>
            <a:spLocks noGrp="1"/>
          </p:cNvSpPr>
          <p:nvPr>
            <p:ph type="sldNum" sz="quarter" idx="11"/>
          </p:nvPr>
        </p:nvSpPr>
        <p:spPr>
          <a:noFill/>
        </p:spPr>
        <p:txBody>
          <a:bodyPr/>
          <a:lstStyle/>
          <a:p>
            <a:fld id="{CD15C11B-F8DF-4C89-8366-02E25677D42B}" type="slidenum">
              <a:rPr lang="en-US" smtClean="0">
                <a:cs typeface="Arial" pitchFamily="34" charset="0"/>
              </a:rPr>
              <a:pPr/>
              <a:t>85</a:t>
            </a:fld>
            <a:endParaRPr lang="en-US" smtClean="0">
              <a:cs typeface="Arial" pitchFamily="34" charset="0"/>
            </a:endParaRPr>
          </a:p>
        </p:txBody>
      </p:sp>
      <p:sp>
        <p:nvSpPr>
          <p:cNvPr id="73731" name="Rectangle 19"/>
          <p:cNvSpPr>
            <a:spLocks noGrp="1" noChangeArrowheads="1"/>
          </p:cNvSpPr>
          <p:nvPr>
            <p:ph type="title" idx="4294967295"/>
          </p:nvPr>
        </p:nvSpPr>
        <p:spPr/>
        <p:txBody>
          <a:bodyPr lIns="0" tIns="0" rIns="0" bIns="0" anchor="t"/>
          <a:lstStyle/>
          <a:p>
            <a:pPr eaLnBrk="1" hangingPunct="1"/>
            <a:r>
              <a:rPr lang="en-US" altLang="en-US" sz="4000" smtClean="0">
                <a:cs typeface="Arial" pitchFamily="34" charset="0"/>
              </a:rPr>
              <a:t>Versatile C2000 Application Areas</a:t>
            </a:r>
            <a:endParaRPr lang="en-US" sz="4000" smtClean="0">
              <a:cs typeface="Arial" pitchFamily="34" charset="0"/>
            </a:endParaRPr>
          </a:p>
        </p:txBody>
      </p:sp>
      <p:sp>
        <p:nvSpPr>
          <p:cNvPr id="73732" name="Freeform 83"/>
          <p:cNvSpPr>
            <a:spLocks/>
          </p:cNvSpPr>
          <p:nvPr/>
        </p:nvSpPr>
        <p:spPr bwMode="auto">
          <a:xfrm rot="10800000">
            <a:off x="4638675" y="990600"/>
            <a:ext cx="4505325" cy="2124075"/>
          </a:xfrm>
          <a:custGeom>
            <a:avLst/>
            <a:gdLst>
              <a:gd name="T0" fmla="*/ 2147483647 w 2838"/>
              <a:gd name="T1" fmla="*/ 2147483647 h 1338"/>
              <a:gd name="T2" fmla="*/ 2147483647 w 2838"/>
              <a:gd name="T3" fmla="*/ 2147483647 h 1338"/>
              <a:gd name="T4" fmla="*/ 0 w 2838"/>
              <a:gd name="T5" fmla="*/ 2147483647 h 1338"/>
              <a:gd name="T6" fmla="*/ 0 w 2838"/>
              <a:gd name="T7" fmla="*/ 2147483647 h 1338"/>
              <a:gd name="T8" fmla="*/ 2147483647 w 2838"/>
              <a:gd name="T9" fmla="*/ 0 h 1338"/>
              <a:gd name="T10" fmla="*/ 2147483647 w 2838"/>
              <a:gd name="T11" fmla="*/ 2147483647 h 1338"/>
              <a:gd name="T12" fmla="*/ 0 60000 65536"/>
              <a:gd name="T13" fmla="*/ 0 60000 65536"/>
              <a:gd name="T14" fmla="*/ 0 60000 65536"/>
              <a:gd name="T15" fmla="*/ 0 60000 65536"/>
              <a:gd name="T16" fmla="*/ 0 60000 65536"/>
              <a:gd name="T17" fmla="*/ 0 60000 65536"/>
              <a:gd name="T18" fmla="*/ 0 w 2838"/>
              <a:gd name="T19" fmla="*/ 0 h 1338"/>
              <a:gd name="T20" fmla="*/ 2838 w 2838"/>
              <a:gd name="T21" fmla="*/ 1338 h 1338"/>
            </a:gdLst>
            <a:ahLst/>
            <a:cxnLst>
              <a:cxn ang="T12">
                <a:pos x="T0" y="T1"/>
              </a:cxn>
              <a:cxn ang="T13">
                <a:pos x="T2" y="T3"/>
              </a:cxn>
              <a:cxn ang="T14">
                <a:pos x="T4" y="T5"/>
              </a:cxn>
              <a:cxn ang="T15">
                <a:pos x="T6" y="T7"/>
              </a:cxn>
              <a:cxn ang="T16">
                <a:pos x="T8" y="T9"/>
              </a:cxn>
              <a:cxn ang="T17">
                <a:pos x="T10" y="T11"/>
              </a:cxn>
            </a:cxnLst>
            <a:rect l="T18" t="T19" r="T20" b="T21"/>
            <a:pathLst>
              <a:path w="2838" h="1338">
                <a:moveTo>
                  <a:pt x="2838" y="78"/>
                </a:moveTo>
                <a:lnTo>
                  <a:pt x="2838" y="1338"/>
                </a:lnTo>
                <a:lnTo>
                  <a:pt x="0" y="1338"/>
                </a:lnTo>
                <a:lnTo>
                  <a:pt x="0" y="618"/>
                </a:lnTo>
                <a:lnTo>
                  <a:pt x="2502" y="0"/>
                </a:lnTo>
                <a:lnTo>
                  <a:pt x="2838" y="78"/>
                </a:lnTo>
                <a:close/>
              </a:path>
            </a:pathLst>
          </a:custGeom>
          <a:gradFill rotWithShape="1">
            <a:gsLst>
              <a:gs pos="0">
                <a:schemeClr val="bg1">
                  <a:alpha val="21999"/>
                </a:schemeClr>
              </a:gs>
              <a:gs pos="100000">
                <a:srgbClr val="DDDDDD"/>
              </a:gs>
            </a:gsLst>
            <a:lin ang="18900000" scaled="1"/>
          </a:gradFill>
          <a:ln w="9525" algn="ctr">
            <a:noFill/>
            <a:round/>
            <a:headEnd/>
            <a:tailEnd/>
          </a:ln>
        </p:spPr>
        <p:txBody>
          <a:bodyPr rot="10800000"/>
          <a:lstStyle/>
          <a:p>
            <a:endParaRPr lang="en-US"/>
          </a:p>
        </p:txBody>
      </p:sp>
      <p:sp>
        <p:nvSpPr>
          <p:cNvPr id="73733" name="Freeform 82"/>
          <p:cNvSpPr>
            <a:spLocks/>
          </p:cNvSpPr>
          <p:nvPr/>
        </p:nvSpPr>
        <p:spPr bwMode="auto">
          <a:xfrm rot="10800000">
            <a:off x="0" y="990600"/>
            <a:ext cx="4495800" cy="2163763"/>
          </a:xfrm>
          <a:custGeom>
            <a:avLst/>
            <a:gdLst>
              <a:gd name="T0" fmla="*/ 2147483647 w 2904"/>
              <a:gd name="T1" fmla="*/ 0 h 1326"/>
              <a:gd name="T2" fmla="*/ 2147483647 w 2904"/>
              <a:gd name="T3" fmla="*/ 2147483647 h 1326"/>
              <a:gd name="T4" fmla="*/ 2147483647 w 2904"/>
              <a:gd name="T5" fmla="*/ 2147483647 h 1326"/>
              <a:gd name="T6" fmla="*/ 0 w 2904"/>
              <a:gd name="T7" fmla="*/ 2147483647 h 1326"/>
              <a:gd name="T8" fmla="*/ 0 w 2904"/>
              <a:gd name="T9" fmla="*/ 2147483647 h 1326"/>
              <a:gd name="T10" fmla="*/ 2147483647 w 2904"/>
              <a:gd name="T11" fmla="*/ 0 h 1326"/>
              <a:gd name="T12" fmla="*/ 0 60000 65536"/>
              <a:gd name="T13" fmla="*/ 0 60000 65536"/>
              <a:gd name="T14" fmla="*/ 0 60000 65536"/>
              <a:gd name="T15" fmla="*/ 0 60000 65536"/>
              <a:gd name="T16" fmla="*/ 0 60000 65536"/>
              <a:gd name="T17" fmla="*/ 0 60000 65536"/>
              <a:gd name="T18" fmla="*/ 0 w 2904"/>
              <a:gd name="T19" fmla="*/ 0 h 1326"/>
              <a:gd name="T20" fmla="*/ 2904 w 2904"/>
              <a:gd name="T21" fmla="*/ 1326 h 1326"/>
            </a:gdLst>
            <a:ahLst/>
            <a:cxnLst>
              <a:cxn ang="T12">
                <a:pos x="T0" y="T1"/>
              </a:cxn>
              <a:cxn ang="T13">
                <a:pos x="T2" y="T3"/>
              </a:cxn>
              <a:cxn ang="T14">
                <a:pos x="T4" y="T5"/>
              </a:cxn>
              <a:cxn ang="T15">
                <a:pos x="T6" y="T7"/>
              </a:cxn>
              <a:cxn ang="T16">
                <a:pos x="T8" y="T9"/>
              </a:cxn>
              <a:cxn ang="T17">
                <a:pos x="T10" y="T11"/>
              </a:cxn>
            </a:cxnLst>
            <a:rect l="T18" t="T19" r="T20" b="T21"/>
            <a:pathLst>
              <a:path w="2904" h="1326">
                <a:moveTo>
                  <a:pt x="360" y="0"/>
                </a:moveTo>
                <a:lnTo>
                  <a:pt x="2904" y="606"/>
                </a:lnTo>
                <a:lnTo>
                  <a:pt x="2904" y="1326"/>
                </a:lnTo>
                <a:lnTo>
                  <a:pt x="0" y="1326"/>
                </a:lnTo>
                <a:lnTo>
                  <a:pt x="0" y="48"/>
                </a:lnTo>
                <a:lnTo>
                  <a:pt x="360" y="0"/>
                </a:lnTo>
                <a:close/>
              </a:path>
            </a:pathLst>
          </a:custGeom>
          <a:gradFill rotWithShape="1">
            <a:gsLst>
              <a:gs pos="0">
                <a:srgbClr val="DDDDDD"/>
              </a:gs>
              <a:gs pos="100000">
                <a:schemeClr val="bg1">
                  <a:alpha val="21999"/>
                </a:schemeClr>
              </a:gs>
            </a:gsLst>
            <a:lin ang="2700000" scaled="1"/>
          </a:gradFill>
          <a:ln w="9525" algn="ctr">
            <a:noFill/>
            <a:round/>
            <a:headEnd/>
            <a:tailEnd/>
          </a:ln>
        </p:spPr>
        <p:txBody>
          <a:bodyPr rot="10800000"/>
          <a:lstStyle/>
          <a:p>
            <a:endParaRPr lang="en-US"/>
          </a:p>
        </p:txBody>
      </p:sp>
      <p:sp>
        <p:nvSpPr>
          <p:cNvPr id="73734" name="Freeform 85"/>
          <p:cNvSpPr>
            <a:spLocks/>
          </p:cNvSpPr>
          <p:nvPr/>
        </p:nvSpPr>
        <p:spPr bwMode="auto">
          <a:xfrm>
            <a:off x="0" y="2268538"/>
            <a:ext cx="3781425" cy="2608262"/>
          </a:xfrm>
          <a:custGeom>
            <a:avLst/>
            <a:gdLst>
              <a:gd name="T0" fmla="*/ 2147483647 w 2388"/>
              <a:gd name="T1" fmla="*/ 2147483647 h 1680"/>
              <a:gd name="T2" fmla="*/ 0 w 2388"/>
              <a:gd name="T3" fmla="*/ 2147483647 h 1680"/>
              <a:gd name="T4" fmla="*/ 0 w 2388"/>
              <a:gd name="T5" fmla="*/ 0 h 1680"/>
              <a:gd name="T6" fmla="*/ 2147483647 w 2388"/>
              <a:gd name="T7" fmla="*/ 2147483647 h 1680"/>
              <a:gd name="T8" fmla="*/ 2147483647 w 2388"/>
              <a:gd name="T9" fmla="*/ 2147483647 h 1680"/>
              <a:gd name="T10" fmla="*/ 0 60000 65536"/>
              <a:gd name="T11" fmla="*/ 0 60000 65536"/>
              <a:gd name="T12" fmla="*/ 0 60000 65536"/>
              <a:gd name="T13" fmla="*/ 0 60000 65536"/>
              <a:gd name="T14" fmla="*/ 0 60000 65536"/>
              <a:gd name="T15" fmla="*/ 0 w 2388"/>
              <a:gd name="T16" fmla="*/ 0 h 1680"/>
              <a:gd name="T17" fmla="*/ 2388 w 2388"/>
              <a:gd name="T18" fmla="*/ 1680 h 1680"/>
            </a:gdLst>
            <a:ahLst/>
            <a:cxnLst>
              <a:cxn ang="T10">
                <a:pos x="T0" y="T1"/>
              </a:cxn>
              <a:cxn ang="T11">
                <a:pos x="T2" y="T3"/>
              </a:cxn>
              <a:cxn ang="T12">
                <a:pos x="T4" y="T5"/>
              </a:cxn>
              <a:cxn ang="T13">
                <a:pos x="T6" y="T7"/>
              </a:cxn>
              <a:cxn ang="T14">
                <a:pos x="T8" y="T9"/>
              </a:cxn>
            </a:cxnLst>
            <a:rect l="T15" t="T16" r="T17" b="T18"/>
            <a:pathLst>
              <a:path w="2388" h="1680">
                <a:moveTo>
                  <a:pt x="2388" y="1086"/>
                </a:moveTo>
                <a:lnTo>
                  <a:pt x="0" y="1680"/>
                </a:lnTo>
                <a:lnTo>
                  <a:pt x="0" y="0"/>
                </a:lnTo>
                <a:lnTo>
                  <a:pt x="2340" y="612"/>
                </a:lnTo>
                <a:lnTo>
                  <a:pt x="2388" y="1086"/>
                </a:lnTo>
                <a:close/>
              </a:path>
            </a:pathLst>
          </a:custGeom>
          <a:gradFill rotWithShape="1">
            <a:gsLst>
              <a:gs pos="0">
                <a:schemeClr val="bg1">
                  <a:alpha val="21999"/>
                </a:schemeClr>
              </a:gs>
              <a:gs pos="100000">
                <a:srgbClr val="DDDDDD"/>
              </a:gs>
            </a:gsLst>
            <a:lin ang="0" scaled="1"/>
          </a:gradFill>
          <a:ln w="9525" algn="ctr">
            <a:noFill/>
            <a:round/>
            <a:headEnd/>
            <a:tailEnd/>
          </a:ln>
        </p:spPr>
        <p:txBody>
          <a:bodyPr/>
          <a:lstStyle/>
          <a:p>
            <a:endParaRPr lang="en-US"/>
          </a:p>
        </p:txBody>
      </p:sp>
      <p:sp>
        <p:nvSpPr>
          <p:cNvPr id="73735" name="Freeform 83"/>
          <p:cNvSpPr>
            <a:spLocks/>
          </p:cNvSpPr>
          <p:nvPr/>
        </p:nvSpPr>
        <p:spPr bwMode="auto">
          <a:xfrm>
            <a:off x="-9525" y="4011613"/>
            <a:ext cx="4505325" cy="2124075"/>
          </a:xfrm>
          <a:custGeom>
            <a:avLst/>
            <a:gdLst>
              <a:gd name="T0" fmla="*/ 2147483647 w 2838"/>
              <a:gd name="T1" fmla="*/ 2147483647 h 1338"/>
              <a:gd name="T2" fmla="*/ 2147483647 w 2838"/>
              <a:gd name="T3" fmla="*/ 2147483647 h 1338"/>
              <a:gd name="T4" fmla="*/ 0 w 2838"/>
              <a:gd name="T5" fmla="*/ 2147483647 h 1338"/>
              <a:gd name="T6" fmla="*/ 0 w 2838"/>
              <a:gd name="T7" fmla="*/ 2147483647 h 1338"/>
              <a:gd name="T8" fmla="*/ 2147483647 w 2838"/>
              <a:gd name="T9" fmla="*/ 0 h 1338"/>
              <a:gd name="T10" fmla="*/ 2147483647 w 2838"/>
              <a:gd name="T11" fmla="*/ 2147483647 h 1338"/>
              <a:gd name="T12" fmla="*/ 0 60000 65536"/>
              <a:gd name="T13" fmla="*/ 0 60000 65536"/>
              <a:gd name="T14" fmla="*/ 0 60000 65536"/>
              <a:gd name="T15" fmla="*/ 0 60000 65536"/>
              <a:gd name="T16" fmla="*/ 0 60000 65536"/>
              <a:gd name="T17" fmla="*/ 0 60000 65536"/>
              <a:gd name="T18" fmla="*/ 0 w 2838"/>
              <a:gd name="T19" fmla="*/ 0 h 1338"/>
              <a:gd name="T20" fmla="*/ 2838 w 2838"/>
              <a:gd name="T21" fmla="*/ 1338 h 1338"/>
            </a:gdLst>
            <a:ahLst/>
            <a:cxnLst>
              <a:cxn ang="T12">
                <a:pos x="T0" y="T1"/>
              </a:cxn>
              <a:cxn ang="T13">
                <a:pos x="T2" y="T3"/>
              </a:cxn>
              <a:cxn ang="T14">
                <a:pos x="T4" y="T5"/>
              </a:cxn>
              <a:cxn ang="T15">
                <a:pos x="T6" y="T7"/>
              </a:cxn>
              <a:cxn ang="T16">
                <a:pos x="T8" y="T9"/>
              </a:cxn>
              <a:cxn ang="T17">
                <a:pos x="T10" y="T11"/>
              </a:cxn>
            </a:cxnLst>
            <a:rect l="T18" t="T19" r="T20" b="T21"/>
            <a:pathLst>
              <a:path w="2838" h="1338">
                <a:moveTo>
                  <a:pt x="2838" y="78"/>
                </a:moveTo>
                <a:lnTo>
                  <a:pt x="2838" y="1338"/>
                </a:lnTo>
                <a:lnTo>
                  <a:pt x="0" y="1338"/>
                </a:lnTo>
                <a:lnTo>
                  <a:pt x="0" y="618"/>
                </a:lnTo>
                <a:lnTo>
                  <a:pt x="2502" y="0"/>
                </a:lnTo>
                <a:lnTo>
                  <a:pt x="2838" y="78"/>
                </a:lnTo>
                <a:close/>
              </a:path>
            </a:pathLst>
          </a:custGeom>
          <a:gradFill rotWithShape="1">
            <a:gsLst>
              <a:gs pos="0">
                <a:schemeClr val="bg1">
                  <a:alpha val="21999"/>
                </a:schemeClr>
              </a:gs>
              <a:gs pos="100000">
                <a:srgbClr val="DDDDDD"/>
              </a:gs>
            </a:gsLst>
            <a:lin ang="18900000" scaled="1"/>
          </a:gradFill>
          <a:ln w="9525" algn="ctr">
            <a:noFill/>
            <a:round/>
            <a:headEnd/>
            <a:tailEnd/>
          </a:ln>
        </p:spPr>
        <p:txBody>
          <a:bodyPr/>
          <a:lstStyle/>
          <a:p>
            <a:endParaRPr lang="en-US"/>
          </a:p>
        </p:txBody>
      </p:sp>
      <p:sp>
        <p:nvSpPr>
          <p:cNvPr id="73736" name="Freeform 82"/>
          <p:cNvSpPr>
            <a:spLocks/>
          </p:cNvSpPr>
          <p:nvPr/>
        </p:nvSpPr>
        <p:spPr bwMode="auto">
          <a:xfrm>
            <a:off x="4648200" y="3962400"/>
            <a:ext cx="4495800" cy="2163763"/>
          </a:xfrm>
          <a:custGeom>
            <a:avLst/>
            <a:gdLst>
              <a:gd name="T0" fmla="*/ 2147483647 w 2904"/>
              <a:gd name="T1" fmla="*/ 0 h 1326"/>
              <a:gd name="T2" fmla="*/ 2147483647 w 2904"/>
              <a:gd name="T3" fmla="*/ 2147483647 h 1326"/>
              <a:gd name="T4" fmla="*/ 2147483647 w 2904"/>
              <a:gd name="T5" fmla="*/ 2147483647 h 1326"/>
              <a:gd name="T6" fmla="*/ 0 w 2904"/>
              <a:gd name="T7" fmla="*/ 2147483647 h 1326"/>
              <a:gd name="T8" fmla="*/ 0 w 2904"/>
              <a:gd name="T9" fmla="*/ 2147483647 h 1326"/>
              <a:gd name="T10" fmla="*/ 2147483647 w 2904"/>
              <a:gd name="T11" fmla="*/ 0 h 1326"/>
              <a:gd name="T12" fmla="*/ 0 60000 65536"/>
              <a:gd name="T13" fmla="*/ 0 60000 65536"/>
              <a:gd name="T14" fmla="*/ 0 60000 65536"/>
              <a:gd name="T15" fmla="*/ 0 60000 65536"/>
              <a:gd name="T16" fmla="*/ 0 60000 65536"/>
              <a:gd name="T17" fmla="*/ 0 60000 65536"/>
              <a:gd name="T18" fmla="*/ 0 w 2904"/>
              <a:gd name="T19" fmla="*/ 0 h 1326"/>
              <a:gd name="T20" fmla="*/ 2904 w 2904"/>
              <a:gd name="T21" fmla="*/ 1326 h 1326"/>
            </a:gdLst>
            <a:ahLst/>
            <a:cxnLst>
              <a:cxn ang="T12">
                <a:pos x="T0" y="T1"/>
              </a:cxn>
              <a:cxn ang="T13">
                <a:pos x="T2" y="T3"/>
              </a:cxn>
              <a:cxn ang="T14">
                <a:pos x="T4" y="T5"/>
              </a:cxn>
              <a:cxn ang="T15">
                <a:pos x="T6" y="T7"/>
              </a:cxn>
              <a:cxn ang="T16">
                <a:pos x="T8" y="T9"/>
              </a:cxn>
              <a:cxn ang="T17">
                <a:pos x="T10" y="T11"/>
              </a:cxn>
            </a:cxnLst>
            <a:rect l="T18" t="T19" r="T20" b="T21"/>
            <a:pathLst>
              <a:path w="2904" h="1326">
                <a:moveTo>
                  <a:pt x="360" y="0"/>
                </a:moveTo>
                <a:lnTo>
                  <a:pt x="2904" y="606"/>
                </a:lnTo>
                <a:lnTo>
                  <a:pt x="2904" y="1326"/>
                </a:lnTo>
                <a:lnTo>
                  <a:pt x="0" y="1326"/>
                </a:lnTo>
                <a:lnTo>
                  <a:pt x="0" y="48"/>
                </a:lnTo>
                <a:lnTo>
                  <a:pt x="360" y="0"/>
                </a:lnTo>
                <a:close/>
              </a:path>
            </a:pathLst>
          </a:custGeom>
          <a:gradFill rotWithShape="1">
            <a:gsLst>
              <a:gs pos="0">
                <a:srgbClr val="DDDDDD"/>
              </a:gs>
              <a:gs pos="100000">
                <a:schemeClr val="bg1">
                  <a:alpha val="21999"/>
                </a:schemeClr>
              </a:gs>
            </a:gsLst>
            <a:lin ang="2700000" scaled="1"/>
          </a:gradFill>
          <a:ln w="9525" algn="ctr">
            <a:noFill/>
            <a:round/>
            <a:headEnd/>
            <a:tailEnd/>
          </a:ln>
        </p:spPr>
        <p:txBody>
          <a:bodyPr/>
          <a:lstStyle/>
          <a:p>
            <a:endParaRPr lang="en-US"/>
          </a:p>
        </p:txBody>
      </p:sp>
      <p:sp>
        <p:nvSpPr>
          <p:cNvPr id="73737" name="Freeform 80"/>
          <p:cNvSpPr>
            <a:spLocks/>
          </p:cNvSpPr>
          <p:nvPr/>
        </p:nvSpPr>
        <p:spPr bwMode="auto">
          <a:xfrm>
            <a:off x="5210175" y="2263775"/>
            <a:ext cx="3933825" cy="2593975"/>
          </a:xfrm>
          <a:custGeom>
            <a:avLst/>
            <a:gdLst>
              <a:gd name="T0" fmla="*/ 2147483647 w 2490"/>
              <a:gd name="T1" fmla="*/ 2147483647 h 1536"/>
              <a:gd name="T2" fmla="*/ 2147483647 w 2490"/>
              <a:gd name="T3" fmla="*/ 0 h 1536"/>
              <a:gd name="T4" fmla="*/ 2147483647 w 2490"/>
              <a:gd name="T5" fmla="*/ 2147483647 h 1536"/>
              <a:gd name="T6" fmla="*/ 0 w 2490"/>
              <a:gd name="T7" fmla="*/ 2147483647 h 1536"/>
              <a:gd name="T8" fmla="*/ 2147483647 w 2490"/>
              <a:gd name="T9" fmla="*/ 2147483647 h 1536"/>
              <a:gd name="T10" fmla="*/ 0 60000 65536"/>
              <a:gd name="T11" fmla="*/ 0 60000 65536"/>
              <a:gd name="T12" fmla="*/ 0 60000 65536"/>
              <a:gd name="T13" fmla="*/ 0 60000 65536"/>
              <a:gd name="T14" fmla="*/ 0 60000 65536"/>
              <a:gd name="T15" fmla="*/ 0 w 2490"/>
              <a:gd name="T16" fmla="*/ 0 h 1536"/>
              <a:gd name="T17" fmla="*/ 2490 w 2490"/>
              <a:gd name="T18" fmla="*/ 1536 h 1536"/>
            </a:gdLst>
            <a:ahLst/>
            <a:cxnLst>
              <a:cxn ang="T10">
                <a:pos x="T0" y="T1"/>
              </a:cxn>
              <a:cxn ang="T11">
                <a:pos x="T2" y="T3"/>
              </a:cxn>
              <a:cxn ang="T12">
                <a:pos x="T4" y="T5"/>
              </a:cxn>
              <a:cxn ang="T13">
                <a:pos x="T6" y="T7"/>
              </a:cxn>
              <a:cxn ang="T14">
                <a:pos x="T8" y="T9"/>
              </a:cxn>
            </a:cxnLst>
            <a:rect l="T15" t="T16" r="T17" b="T18"/>
            <a:pathLst>
              <a:path w="2490" h="1536">
                <a:moveTo>
                  <a:pt x="174" y="498"/>
                </a:moveTo>
                <a:lnTo>
                  <a:pt x="2490" y="0"/>
                </a:lnTo>
                <a:lnTo>
                  <a:pt x="2490" y="1536"/>
                </a:lnTo>
                <a:lnTo>
                  <a:pt x="0" y="936"/>
                </a:lnTo>
                <a:lnTo>
                  <a:pt x="174" y="498"/>
                </a:lnTo>
                <a:close/>
              </a:path>
            </a:pathLst>
          </a:custGeom>
          <a:gradFill rotWithShape="1">
            <a:gsLst>
              <a:gs pos="0">
                <a:srgbClr val="DDDDDD"/>
              </a:gs>
              <a:gs pos="100000">
                <a:schemeClr val="bg1">
                  <a:alpha val="21999"/>
                </a:schemeClr>
              </a:gs>
            </a:gsLst>
            <a:lin ang="0" scaled="1"/>
          </a:gradFill>
          <a:ln w="9525">
            <a:noFill/>
            <a:round/>
            <a:headEnd/>
            <a:tailEnd/>
          </a:ln>
        </p:spPr>
        <p:txBody>
          <a:bodyPr/>
          <a:lstStyle/>
          <a:p>
            <a:endParaRPr lang="en-US"/>
          </a:p>
        </p:txBody>
      </p:sp>
      <p:pic>
        <p:nvPicPr>
          <p:cNvPr id="73738" name="Picture 78" descr="transparent blue lt circle v3 smr"/>
          <p:cNvPicPr>
            <a:picLocks noChangeAspect="1" noChangeArrowheads="1"/>
          </p:cNvPicPr>
          <p:nvPr/>
        </p:nvPicPr>
        <p:blipFill>
          <a:blip r:embed="rId2" cstate="print"/>
          <a:srcRect/>
          <a:stretch>
            <a:fillRect/>
          </a:stretch>
        </p:blipFill>
        <p:spPr bwMode="auto">
          <a:xfrm>
            <a:off x="3562350" y="2427288"/>
            <a:ext cx="2006600" cy="2006600"/>
          </a:xfrm>
          <a:prstGeom prst="rect">
            <a:avLst/>
          </a:prstGeom>
          <a:noFill/>
          <a:ln w="9525">
            <a:noFill/>
            <a:miter lim="800000"/>
            <a:headEnd/>
            <a:tailEnd/>
          </a:ln>
        </p:spPr>
      </p:pic>
      <p:sp>
        <p:nvSpPr>
          <p:cNvPr id="73739" name="Text Box 10"/>
          <p:cNvSpPr txBox="1">
            <a:spLocks noChangeArrowheads="1"/>
          </p:cNvSpPr>
          <p:nvPr/>
        </p:nvSpPr>
        <p:spPr bwMode="auto">
          <a:xfrm>
            <a:off x="787400" y="2241550"/>
            <a:ext cx="1371600" cy="185738"/>
          </a:xfrm>
          <a:prstGeom prst="rect">
            <a:avLst/>
          </a:prstGeom>
          <a:noFill/>
          <a:ln w="9525">
            <a:noFill/>
            <a:miter lim="800000"/>
            <a:headEnd/>
            <a:tailEnd/>
          </a:ln>
        </p:spPr>
        <p:txBody>
          <a:bodyPr wrap="none"/>
          <a:lstStyle/>
          <a:p>
            <a:pPr algn="ctr"/>
            <a:r>
              <a:rPr lang="en-US" sz="1000" i="1">
                <a:solidFill>
                  <a:srgbClr val="FF0000"/>
                </a:solidFill>
              </a:rPr>
              <a:t>Solar Power Inverters</a:t>
            </a:r>
          </a:p>
        </p:txBody>
      </p:sp>
      <p:pic>
        <p:nvPicPr>
          <p:cNvPr id="73740" name="Picture 19" descr="shutterstock_3221984 r150"/>
          <p:cNvPicPr>
            <a:picLocks noChangeAspect="1" noChangeArrowheads="1"/>
          </p:cNvPicPr>
          <p:nvPr/>
        </p:nvPicPr>
        <p:blipFill>
          <a:blip r:embed="rId3" cstate="print"/>
          <a:srcRect l="30560" t="29010" b="13020"/>
          <a:stretch>
            <a:fillRect/>
          </a:stretch>
        </p:blipFill>
        <p:spPr bwMode="auto">
          <a:xfrm>
            <a:off x="2492375" y="1651000"/>
            <a:ext cx="822325" cy="893763"/>
          </a:xfrm>
          <a:prstGeom prst="rect">
            <a:avLst/>
          </a:prstGeom>
          <a:noFill/>
          <a:ln w="9525">
            <a:noFill/>
            <a:miter lim="800000"/>
            <a:headEnd/>
            <a:tailEnd/>
          </a:ln>
        </p:spPr>
      </p:pic>
      <p:pic>
        <p:nvPicPr>
          <p:cNvPr id="73741" name="Picture 13" descr="iS_6548644solar panels"/>
          <p:cNvPicPr>
            <a:picLocks noChangeAspect="1" noChangeArrowheads="1"/>
          </p:cNvPicPr>
          <p:nvPr/>
        </p:nvPicPr>
        <p:blipFill>
          <a:blip r:embed="rId4" cstate="print"/>
          <a:srcRect l="4367" r="7741"/>
          <a:stretch>
            <a:fillRect/>
          </a:stretch>
        </p:blipFill>
        <p:spPr bwMode="auto">
          <a:xfrm>
            <a:off x="966788" y="1492250"/>
            <a:ext cx="957262" cy="773113"/>
          </a:xfrm>
          <a:prstGeom prst="rect">
            <a:avLst/>
          </a:prstGeom>
          <a:noFill/>
          <a:ln w="9525">
            <a:noFill/>
            <a:miter lim="800000"/>
            <a:headEnd/>
            <a:tailEnd/>
          </a:ln>
        </p:spPr>
      </p:pic>
      <p:sp>
        <p:nvSpPr>
          <p:cNvPr id="73742" name="Text Box 13"/>
          <p:cNvSpPr txBox="1">
            <a:spLocks noChangeArrowheads="1"/>
          </p:cNvSpPr>
          <p:nvPr/>
        </p:nvSpPr>
        <p:spPr bwMode="auto">
          <a:xfrm>
            <a:off x="2222500" y="1444625"/>
            <a:ext cx="1371600" cy="185738"/>
          </a:xfrm>
          <a:prstGeom prst="rect">
            <a:avLst/>
          </a:prstGeom>
          <a:noFill/>
          <a:ln w="9525">
            <a:noFill/>
            <a:miter lim="800000"/>
            <a:headEnd/>
            <a:tailEnd/>
          </a:ln>
        </p:spPr>
        <p:txBody>
          <a:bodyPr wrap="none"/>
          <a:lstStyle/>
          <a:p>
            <a:pPr algn="ctr"/>
            <a:r>
              <a:rPr lang="en-US" sz="1000" i="1">
                <a:solidFill>
                  <a:srgbClr val="FF0000"/>
                </a:solidFill>
              </a:rPr>
              <a:t>Wind Power Inverters</a:t>
            </a:r>
          </a:p>
        </p:txBody>
      </p:sp>
      <p:grpSp>
        <p:nvGrpSpPr>
          <p:cNvPr id="73743" name="Group 35"/>
          <p:cNvGrpSpPr>
            <a:grpSpLocks/>
          </p:cNvGrpSpPr>
          <p:nvPr/>
        </p:nvGrpSpPr>
        <p:grpSpPr bwMode="auto">
          <a:xfrm>
            <a:off x="4111625" y="3089275"/>
            <a:ext cx="1106488" cy="858838"/>
            <a:chOff x="2608" y="1930"/>
            <a:chExt cx="697" cy="541"/>
          </a:xfrm>
        </p:grpSpPr>
        <p:grpSp>
          <p:nvGrpSpPr>
            <p:cNvPr id="73788" name="Group 36"/>
            <p:cNvGrpSpPr>
              <a:grpSpLocks/>
            </p:cNvGrpSpPr>
            <p:nvPr/>
          </p:nvGrpSpPr>
          <p:grpSpPr bwMode="auto">
            <a:xfrm>
              <a:off x="2621" y="1930"/>
              <a:ext cx="684" cy="541"/>
              <a:chOff x="2621" y="1930"/>
              <a:chExt cx="684" cy="541"/>
            </a:xfrm>
          </p:grpSpPr>
          <p:grpSp>
            <p:nvGrpSpPr>
              <p:cNvPr id="73790" name="Group 59"/>
              <p:cNvGrpSpPr>
                <a:grpSpLocks/>
              </p:cNvGrpSpPr>
              <p:nvPr/>
            </p:nvGrpSpPr>
            <p:grpSpPr bwMode="auto">
              <a:xfrm>
                <a:off x="2621" y="1930"/>
                <a:ext cx="684" cy="541"/>
                <a:chOff x="3971" y="1244"/>
                <a:chExt cx="684" cy="541"/>
              </a:xfrm>
            </p:grpSpPr>
            <p:pic>
              <p:nvPicPr>
                <p:cNvPr id="73792" name="Picture 60" descr="OMAP new"/>
                <p:cNvPicPr>
                  <a:picLocks noChangeAspect="1" noChangeArrowheads="1"/>
                </p:cNvPicPr>
                <p:nvPr/>
              </p:nvPicPr>
              <p:blipFill>
                <a:blip r:embed="rId5" cstate="print"/>
                <a:srcRect/>
                <a:stretch>
                  <a:fillRect/>
                </a:stretch>
              </p:blipFill>
              <p:spPr bwMode="gray">
                <a:xfrm>
                  <a:off x="3971" y="1244"/>
                  <a:ext cx="541" cy="541"/>
                </a:xfrm>
                <a:prstGeom prst="rect">
                  <a:avLst/>
                </a:prstGeom>
                <a:noFill/>
                <a:ln w="9525">
                  <a:noFill/>
                  <a:miter lim="800000"/>
                  <a:headEnd/>
                  <a:tailEnd/>
                </a:ln>
              </p:spPr>
            </p:pic>
            <p:sp>
              <p:nvSpPr>
                <p:cNvPr id="73793" name="Text Box 61"/>
                <p:cNvSpPr txBox="1">
                  <a:spLocks noChangeArrowheads="1"/>
                </p:cNvSpPr>
                <p:nvPr/>
              </p:nvSpPr>
              <p:spPr bwMode="gray">
                <a:xfrm>
                  <a:off x="4096" y="1465"/>
                  <a:ext cx="559" cy="173"/>
                </a:xfrm>
                <a:prstGeom prst="rect">
                  <a:avLst/>
                </a:prstGeom>
                <a:noFill/>
                <a:ln w="9525">
                  <a:noFill/>
                  <a:miter lim="800000"/>
                  <a:headEnd/>
                  <a:tailEnd/>
                </a:ln>
              </p:spPr>
              <p:txBody>
                <a:bodyPr>
                  <a:spAutoFit/>
                </a:bodyPr>
                <a:lstStyle/>
                <a:p>
                  <a:pPr>
                    <a:spcBef>
                      <a:spcPct val="50000"/>
                    </a:spcBef>
                  </a:pPr>
                  <a:endParaRPr lang="de-DE" sz="1200">
                    <a:solidFill>
                      <a:srgbClr val="FFFFFF"/>
                    </a:solidFill>
                  </a:endParaRPr>
                </a:p>
              </p:txBody>
            </p:sp>
          </p:grpSp>
          <p:sp>
            <p:nvSpPr>
              <p:cNvPr id="73791" name="Rectangle 40"/>
              <p:cNvSpPr>
                <a:spLocks noChangeArrowheads="1"/>
              </p:cNvSpPr>
              <p:nvPr/>
            </p:nvSpPr>
            <p:spPr bwMode="auto">
              <a:xfrm>
                <a:off x="2672" y="1980"/>
                <a:ext cx="428" cy="164"/>
              </a:xfrm>
              <a:prstGeom prst="rect">
                <a:avLst/>
              </a:prstGeom>
              <a:solidFill>
                <a:srgbClr val="333333"/>
              </a:solidFill>
              <a:ln w="9525">
                <a:noFill/>
                <a:miter lim="800000"/>
                <a:headEnd/>
                <a:tailEnd/>
              </a:ln>
            </p:spPr>
            <p:txBody>
              <a:bodyPr wrap="none" anchor="ctr"/>
              <a:lstStyle/>
              <a:p>
                <a:pPr algn="ctr"/>
                <a:endParaRPr lang="de-DE" sz="2400">
                  <a:solidFill>
                    <a:srgbClr val="000000"/>
                  </a:solidFill>
                </a:endParaRPr>
              </a:p>
            </p:txBody>
          </p:sp>
        </p:grpSp>
        <p:sp>
          <p:nvSpPr>
            <p:cNvPr id="73789" name="Text Box 41"/>
            <p:cNvSpPr txBox="1">
              <a:spLocks noChangeArrowheads="1"/>
            </p:cNvSpPr>
            <p:nvPr/>
          </p:nvSpPr>
          <p:spPr bwMode="auto">
            <a:xfrm>
              <a:off x="2608" y="1961"/>
              <a:ext cx="556" cy="233"/>
            </a:xfrm>
            <a:prstGeom prst="rect">
              <a:avLst/>
            </a:prstGeom>
            <a:noFill/>
            <a:ln w="9525">
              <a:noFill/>
              <a:miter lim="800000"/>
              <a:headEnd/>
              <a:tailEnd/>
            </a:ln>
          </p:spPr>
          <p:txBody>
            <a:bodyPr>
              <a:spAutoFit/>
            </a:bodyPr>
            <a:lstStyle/>
            <a:p>
              <a:pPr>
                <a:spcBef>
                  <a:spcPct val="50000"/>
                </a:spcBef>
              </a:pPr>
              <a:r>
                <a:rPr lang="en-US">
                  <a:solidFill>
                    <a:srgbClr val="FFCC00"/>
                  </a:solidFill>
                </a:rPr>
                <a:t>C2000</a:t>
              </a:r>
            </a:p>
          </p:txBody>
        </p:sp>
      </p:grpSp>
      <p:pic>
        <p:nvPicPr>
          <p:cNvPr id="73744" name="Picture 23" descr="C8bat"/>
          <p:cNvPicPr>
            <a:picLocks noChangeAspect="1" noChangeArrowheads="1"/>
          </p:cNvPicPr>
          <p:nvPr/>
        </p:nvPicPr>
        <p:blipFill>
          <a:blip r:embed="rId6" cstate="print"/>
          <a:srcRect/>
          <a:stretch>
            <a:fillRect/>
          </a:stretch>
        </p:blipFill>
        <p:spPr bwMode="auto">
          <a:xfrm>
            <a:off x="127000" y="3448050"/>
            <a:ext cx="720725" cy="769938"/>
          </a:xfrm>
          <a:prstGeom prst="rect">
            <a:avLst/>
          </a:prstGeom>
          <a:noFill/>
          <a:ln w="9525">
            <a:noFill/>
            <a:miter lim="800000"/>
            <a:headEnd/>
            <a:tailEnd/>
          </a:ln>
        </p:spPr>
      </p:pic>
      <p:pic>
        <p:nvPicPr>
          <p:cNvPr id="73745" name="Picture 8" descr="EMS Wireless - Base Station Antennas and Wireless Backhaul Solutions">
            <a:hlinkClick r:id="rId7"/>
          </p:cNvPr>
          <p:cNvPicPr>
            <a:picLocks noChangeAspect="1" noChangeArrowheads="1"/>
          </p:cNvPicPr>
          <p:nvPr/>
        </p:nvPicPr>
        <p:blipFill>
          <a:blip r:embed="rId8" cstate="print"/>
          <a:srcRect/>
          <a:stretch>
            <a:fillRect/>
          </a:stretch>
        </p:blipFill>
        <p:spPr bwMode="auto">
          <a:xfrm>
            <a:off x="706438" y="3171825"/>
            <a:ext cx="833437" cy="895350"/>
          </a:xfrm>
          <a:prstGeom prst="rect">
            <a:avLst/>
          </a:prstGeom>
          <a:noFill/>
          <a:ln w="9525">
            <a:noFill/>
            <a:miter lim="800000"/>
            <a:headEnd/>
            <a:tailEnd/>
          </a:ln>
        </p:spPr>
      </p:pic>
      <p:pic>
        <p:nvPicPr>
          <p:cNvPr id="73746" name="Picture 50" descr="APC servers copy"/>
          <p:cNvPicPr>
            <a:picLocks noChangeAspect="1" noChangeArrowheads="1"/>
          </p:cNvPicPr>
          <p:nvPr/>
        </p:nvPicPr>
        <p:blipFill>
          <a:blip r:embed="rId9" cstate="print"/>
          <a:srcRect/>
          <a:stretch>
            <a:fillRect/>
          </a:stretch>
        </p:blipFill>
        <p:spPr bwMode="auto">
          <a:xfrm>
            <a:off x="1703388" y="3044825"/>
            <a:ext cx="855662" cy="768350"/>
          </a:xfrm>
          <a:prstGeom prst="rect">
            <a:avLst/>
          </a:prstGeom>
          <a:noFill/>
          <a:ln w="9525">
            <a:noFill/>
            <a:miter lim="800000"/>
            <a:headEnd/>
            <a:tailEnd/>
          </a:ln>
        </p:spPr>
      </p:pic>
      <p:pic>
        <p:nvPicPr>
          <p:cNvPr id="73747" name="Picture 48" descr="DLP thin 2"/>
          <p:cNvPicPr>
            <a:picLocks noChangeAspect="1" noChangeArrowheads="1"/>
          </p:cNvPicPr>
          <p:nvPr/>
        </p:nvPicPr>
        <p:blipFill>
          <a:blip r:embed="rId10" cstate="print"/>
          <a:srcRect/>
          <a:stretch>
            <a:fillRect/>
          </a:stretch>
        </p:blipFill>
        <p:spPr bwMode="auto">
          <a:xfrm>
            <a:off x="7991475" y="3017838"/>
            <a:ext cx="928688" cy="906462"/>
          </a:xfrm>
          <a:prstGeom prst="rect">
            <a:avLst/>
          </a:prstGeom>
          <a:noFill/>
          <a:ln w="9525">
            <a:noFill/>
            <a:miter lim="800000"/>
            <a:headEnd/>
            <a:tailEnd/>
          </a:ln>
        </p:spPr>
      </p:pic>
      <p:sp>
        <p:nvSpPr>
          <p:cNvPr id="73748" name="Text Box 25"/>
          <p:cNvSpPr txBox="1">
            <a:spLocks noChangeArrowheads="1"/>
          </p:cNvSpPr>
          <p:nvPr/>
        </p:nvSpPr>
        <p:spPr bwMode="auto">
          <a:xfrm>
            <a:off x="165100" y="4205288"/>
            <a:ext cx="1282700" cy="355600"/>
          </a:xfrm>
          <a:prstGeom prst="rect">
            <a:avLst/>
          </a:prstGeom>
          <a:noFill/>
          <a:ln w="9525">
            <a:noFill/>
            <a:miter lim="800000"/>
            <a:headEnd/>
            <a:tailEnd/>
          </a:ln>
        </p:spPr>
        <p:txBody>
          <a:bodyPr wrap="none"/>
          <a:lstStyle/>
          <a:p>
            <a:pPr algn="ctr"/>
            <a:r>
              <a:rPr lang="en-US" sz="1000" i="1">
                <a:solidFill>
                  <a:srgbClr val="FF0000"/>
                </a:solidFill>
              </a:rPr>
              <a:t>Telecom / Server </a:t>
            </a:r>
          </a:p>
          <a:p>
            <a:pPr algn="ctr"/>
            <a:r>
              <a:rPr lang="en-US" sz="1000" i="1">
                <a:solidFill>
                  <a:srgbClr val="FF0000"/>
                </a:solidFill>
              </a:rPr>
              <a:t>AC/DC Rectifiers</a:t>
            </a:r>
          </a:p>
        </p:txBody>
      </p:sp>
      <p:sp>
        <p:nvSpPr>
          <p:cNvPr id="73749" name="Text Box 26"/>
          <p:cNvSpPr txBox="1">
            <a:spLocks noChangeArrowheads="1"/>
          </p:cNvSpPr>
          <p:nvPr/>
        </p:nvSpPr>
        <p:spPr bwMode="auto">
          <a:xfrm>
            <a:off x="1493838" y="3714750"/>
            <a:ext cx="1190625" cy="355600"/>
          </a:xfrm>
          <a:prstGeom prst="rect">
            <a:avLst/>
          </a:prstGeom>
          <a:noFill/>
          <a:ln w="9525">
            <a:noFill/>
            <a:miter lim="800000"/>
            <a:headEnd/>
            <a:tailEnd/>
          </a:ln>
        </p:spPr>
        <p:txBody>
          <a:bodyPr/>
          <a:lstStyle/>
          <a:p>
            <a:pPr algn="ctr"/>
            <a:r>
              <a:rPr lang="en-US" sz="1000" i="1">
                <a:solidFill>
                  <a:srgbClr val="FF0000"/>
                </a:solidFill>
              </a:rPr>
              <a:t>Uninterruptable Power Supplies</a:t>
            </a:r>
          </a:p>
        </p:txBody>
      </p:sp>
      <p:pic>
        <p:nvPicPr>
          <p:cNvPr id="73750" name="Picture 18" descr="Delphi EPS Column Moun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881188" y="4740275"/>
            <a:ext cx="1009650" cy="777875"/>
          </a:xfrm>
          <a:prstGeom prst="rect">
            <a:avLst/>
          </a:prstGeom>
          <a:noFill/>
          <a:ln w="9525">
            <a:noFill/>
            <a:miter lim="800000"/>
            <a:headEnd/>
            <a:tailEnd/>
          </a:ln>
        </p:spPr>
      </p:pic>
      <p:pic>
        <p:nvPicPr>
          <p:cNvPr id="73751" name="Picture 22"/>
          <p:cNvPicPr>
            <a:picLocks noChangeAspect="1" noChangeArrowheads="1"/>
          </p:cNvPicPr>
          <p:nvPr/>
        </p:nvPicPr>
        <p:blipFill>
          <a:blip r:embed="rId12" cstate="print"/>
          <a:srcRect/>
          <a:stretch>
            <a:fillRect/>
          </a:stretch>
        </p:blipFill>
        <p:spPr bwMode="auto">
          <a:xfrm>
            <a:off x="3248025" y="4797425"/>
            <a:ext cx="1104900" cy="933450"/>
          </a:xfrm>
          <a:prstGeom prst="rect">
            <a:avLst/>
          </a:prstGeom>
          <a:noFill/>
          <a:ln w="9525">
            <a:solidFill>
              <a:schemeClr val="tx1"/>
            </a:solidFill>
            <a:miter lim="800000"/>
            <a:headEnd/>
            <a:tailEnd/>
          </a:ln>
        </p:spPr>
      </p:pic>
      <p:sp>
        <p:nvSpPr>
          <p:cNvPr id="73752" name="Text Box 29"/>
          <p:cNvSpPr txBox="1">
            <a:spLocks noChangeArrowheads="1"/>
          </p:cNvSpPr>
          <p:nvPr/>
        </p:nvSpPr>
        <p:spPr bwMode="auto">
          <a:xfrm>
            <a:off x="1778000" y="5399088"/>
            <a:ext cx="1282700" cy="158750"/>
          </a:xfrm>
          <a:prstGeom prst="rect">
            <a:avLst/>
          </a:prstGeom>
          <a:noFill/>
          <a:ln w="9525">
            <a:noFill/>
            <a:miter lim="800000"/>
            <a:headEnd/>
            <a:tailEnd/>
          </a:ln>
        </p:spPr>
        <p:txBody>
          <a:bodyPr wrap="none"/>
          <a:lstStyle/>
          <a:p>
            <a:pPr algn="ctr"/>
            <a:r>
              <a:rPr lang="en-US" sz="1000" i="1">
                <a:solidFill>
                  <a:srgbClr val="FF0000"/>
                </a:solidFill>
              </a:rPr>
              <a:t>Electric Power Steering</a:t>
            </a:r>
          </a:p>
        </p:txBody>
      </p:sp>
      <p:sp>
        <p:nvSpPr>
          <p:cNvPr id="73753" name="Text Box 30"/>
          <p:cNvSpPr txBox="1">
            <a:spLocks noChangeArrowheads="1"/>
          </p:cNvSpPr>
          <p:nvPr/>
        </p:nvSpPr>
        <p:spPr bwMode="auto">
          <a:xfrm>
            <a:off x="3152775" y="4419600"/>
            <a:ext cx="1400175" cy="211138"/>
          </a:xfrm>
          <a:prstGeom prst="rect">
            <a:avLst/>
          </a:prstGeom>
          <a:noFill/>
          <a:ln w="9525">
            <a:noFill/>
            <a:miter lim="800000"/>
            <a:headEnd/>
            <a:tailEnd/>
          </a:ln>
        </p:spPr>
        <p:txBody>
          <a:bodyPr/>
          <a:lstStyle/>
          <a:p>
            <a:pPr algn="ctr"/>
            <a:r>
              <a:rPr lang="en-US" sz="1000" i="1">
                <a:solidFill>
                  <a:srgbClr val="FF0000"/>
                </a:solidFill>
              </a:rPr>
              <a:t>Radar / Collision Avoidance</a:t>
            </a:r>
          </a:p>
        </p:txBody>
      </p:sp>
      <p:pic>
        <p:nvPicPr>
          <p:cNvPr id="73754" name="Picture 63" descr="washingmachine_100dpi"/>
          <p:cNvPicPr>
            <a:picLocks noChangeAspect="1" noChangeArrowheads="1"/>
          </p:cNvPicPr>
          <p:nvPr/>
        </p:nvPicPr>
        <p:blipFill>
          <a:blip r:embed="rId13" cstate="print"/>
          <a:srcRect/>
          <a:stretch>
            <a:fillRect/>
          </a:stretch>
        </p:blipFill>
        <p:spPr bwMode="auto">
          <a:xfrm>
            <a:off x="4872038" y="1487488"/>
            <a:ext cx="731837" cy="938212"/>
          </a:xfrm>
          <a:prstGeom prst="rect">
            <a:avLst/>
          </a:prstGeom>
          <a:noFill/>
          <a:ln w="9525">
            <a:noFill/>
            <a:miter lim="800000"/>
            <a:headEnd/>
            <a:tailEnd/>
          </a:ln>
        </p:spPr>
      </p:pic>
      <p:sp>
        <p:nvSpPr>
          <p:cNvPr id="73755" name="Text Box 32"/>
          <p:cNvSpPr txBox="1">
            <a:spLocks noChangeArrowheads="1"/>
          </p:cNvSpPr>
          <p:nvPr/>
        </p:nvSpPr>
        <p:spPr bwMode="auto">
          <a:xfrm>
            <a:off x="7877175" y="3889375"/>
            <a:ext cx="1190625" cy="355600"/>
          </a:xfrm>
          <a:prstGeom prst="rect">
            <a:avLst/>
          </a:prstGeom>
          <a:noFill/>
          <a:ln w="9525">
            <a:noFill/>
            <a:miter lim="800000"/>
            <a:headEnd/>
            <a:tailEnd/>
          </a:ln>
        </p:spPr>
        <p:txBody>
          <a:bodyPr/>
          <a:lstStyle/>
          <a:p>
            <a:pPr algn="ctr"/>
            <a:r>
              <a:rPr lang="en-US" sz="1000" i="1">
                <a:solidFill>
                  <a:srgbClr val="FF0000"/>
                </a:solidFill>
              </a:rPr>
              <a:t>LED TV Backlighting</a:t>
            </a:r>
          </a:p>
        </p:txBody>
      </p:sp>
      <p:pic>
        <p:nvPicPr>
          <p:cNvPr id="73756" name="Picture 64"/>
          <p:cNvPicPr>
            <a:picLocks noChangeAspect="1" noChangeArrowheads="1"/>
          </p:cNvPicPr>
          <p:nvPr/>
        </p:nvPicPr>
        <p:blipFill>
          <a:blip r:embed="rId14" cstate="print"/>
          <a:srcRect r="42497" b="32129"/>
          <a:stretch>
            <a:fillRect/>
          </a:stretch>
        </p:blipFill>
        <p:spPr bwMode="auto">
          <a:xfrm>
            <a:off x="5842000" y="3263900"/>
            <a:ext cx="850900" cy="723900"/>
          </a:xfrm>
          <a:prstGeom prst="rect">
            <a:avLst/>
          </a:prstGeom>
          <a:noFill/>
          <a:ln w="9525">
            <a:solidFill>
              <a:srgbClr val="EAEAEA"/>
            </a:solidFill>
            <a:miter lim="800000"/>
            <a:headEnd/>
            <a:tailEnd/>
          </a:ln>
        </p:spPr>
      </p:pic>
      <p:sp>
        <p:nvSpPr>
          <p:cNvPr id="73757" name="Text Box 34"/>
          <p:cNvSpPr txBox="1">
            <a:spLocks noChangeArrowheads="1"/>
          </p:cNvSpPr>
          <p:nvPr/>
        </p:nvSpPr>
        <p:spPr bwMode="auto">
          <a:xfrm>
            <a:off x="5565775" y="3052763"/>
            <a:ext cx="1465263" cy="355600"/>
          </a:xfrm>
          <a:prstGeom prst="rect">
            <a:avLst/>
          </a:prstGeom>
          <a:noFill/>
          <a:ln w="9525">
            <a:noFill/>
            <a:miter lim="800000"/>
            <a:headEnd/>
            <a:tailEnd/>
          </a:ln>
        </p:spPr>
        <p:txBody>
          <a:bodyPr/>
          <a:lstStyle/>
          <a:p>
            <a:pPr algn="ctr"/>
            <a:r>
              <a:rPr lang="en-US" sz="1000" i="1">
                <a:solidFill>
                  <a:srgbClr val="FF0000"/>
                </a:solidFill>
              </a:rPr>
              <a:t>LED Street Lighting</a:t>
            </a:r>
          </a:p>
        </p:txBody>
      </p:sp>
      <p:sp>
        <p:nvSpPr>
          <p:cNvPr id="73758" name="Text Box 35"/>
          <p:cNvSpPr txBox="1">
            <a:spLocks noChangeArrowheads="1"/>
          </p:cNvSpPr>
          <p:nvPr/>
        </p:nvSpPr>
        <p:spPr bwMode="auto">
          <a:xfrm>
            <a:off x="4648200" y="2347913"/>
            <a:ext cx="1190625" cy="355600"/>
          </a:xfrm>
          <a:prstGeom prst="rect">
            <a:avLst/>
          </a:prstGeom>
          <a:noFill/>
          <a:ln w="9525">
            <a:noFill/>
            <a:miter lim="800000"/>
            <a:headEnd/>
            <a:tailEnd/>
          </a:ln>
        </p:spPr>
        <p:txBody>
          <a:bodyPr/>
          <a:lstStyle/>
          <a:p>
            <a:pPr algn="ctr"/>
            <a:r>
              <a:rPr lang="en-US" sz="1000" i="1">
                <a:solidFill>
                  <a:srgbClr val="FF0000"/>
                </a:solidFill>
              </a:rPr>
              <a:t>White Goods</a:t>
            </a:r>
          </a:p>
        </p:txBody>
      </p:sp>
      <p:pic>
        <p:nvPicPr>
          <p:cNvPr id="73759" name="Picture 21" descr="Small Drives"/>
          <p:cNvPicPr>
            <a:picLocks noChangeAspect="1" noChangeArrowheads="1"/>
          </p:cNvPicPr>
          <p:nvPr/>
        </p:nvPicPr>
        <p:blipFill>
          <a:blip r:embed="rId15" cstate="print"/>
          <a:srcRect/>
          <a:stretch>
            <a:fillRect/>
          </a:stretch>
        </p:blipFill>
        <p:spPr bwMode="auto">
          <a:xfrm>
            <a:off x="5857875" y="1554163"/>
            <a:ext cx="914400" cy="796925"/>
          </a:xfrm>
          <a:prstGeom prst="rect">
            <a:avLst/>
          </a:prstGeom>
          <a:noFill/>
          <a:ln w="9525">
            <a:noFill/>
            <a:miter lim="800000"/>
            <a:headEnd/>
            <a:tailEnd/>
          </a:ln>
        </p:spPr>
      </p:pic>
      <p:sp>
        <p:nvSpPr>
          <p:cNvPr id="73760" name="Text Box 37"/>
          <p:cNvSpPr txBox="1">
            <a:spLocks noChangeArrowheads="1"/>
          </p:cNvSpPr>
          <p:nvPr/>
        </p:nvSpPr>
        <p:spPr bwMode="auto">
          <a:xfrm>
            <a:off x="5721350" y="2354263"/>
            <a:ext cx="1293813" cy="355600"/>
          </a:xfrm>
          <a:prstGeom prst="rect">
            <a:avLst/>
          </a:prstGeom>
          <a:noFill/>
          <a:ln w="9525">
            <a:noFill/>
            <a:miter lim="800000"/>
            <a:headEnd/>
            <a:tailEnd/>
          </a:ln>
        </p:spPr>
        <p:txBody>
          <a:bodyPr/>
          <a:lstStyle/>
          <a:p>
            <a:pPr algn="ctr"/>
            <a:r>
              <a:rPr lang="en-US" sz="1000" i="1">
                <a:solidFill>
                  <a:srgbClr val="FF0000"/>
                </a:solidFill>
              </a:rPr>
              <a:t>Industrial Drives &amp; Motion Control</a:t>
            </a:r>
          </a:p>
        </p:txBody>
      </p:sp>
      <p:sp>
        <p:nvSpPr>
          <p:cNvPr id="73761" name="Text Box 38"/>
          <p:cNvSpPr txBox="1">
            <a:spLocks noChangeArrowheads="1"/>
          </p:cNvSpPr>
          <p:nvPr/>
        </p:nvSpPr>
        <p:spPr bwMode="auto">
          <a:xfrm>
            <a:off x="7712075" y="998538"/>
            <a:ext cx="1190625" cy="355600"/>
          </a:xfrm>
          <a:prstGeom prst="rect">
            <a:avLst/>
          </a:prstGeom>
          <a:noFill/>
          <a:ln w="9525">
            <a:noFill/>
            <a:miter lim="800000"/>
            <a:headEnd/>
            <a:tailEnd/>
          </a:ln>
        </p:spPr>
        <p:txBody>
          <a:bodyPr/>
          <a:lstStyle/>
          <a:p>
            <a:pPr algn="ctr"/>
            <a:r>
              <a:rPr lang="en-US" sz="1000" i="1">
                <a:solidFill>
                  <a:srgbClr val="FF0000"/>
                </a:solidFill>
              </a:rPr>
              <a:t>E-bike</a:t>
            </a:r>
          </a:p>
        </p:txBody>
      </p:sp>
      <p:pic>
        <p:nvPicPr>
          <p:cNvPr id="73762" name="Picture 39" descr="Tool_power"/>
          <p:cNvPicPr>
            <a:picLocks noChangeAspect="1" noChangeArrowheads="1"/>
          </p:cNvPicPr>
          <p:nvPr/>
        </p:nvPicPr>
        <p:blipFill>
          <a:blip r:embed="rId16" cstate="print"/>
          <a:srcRect/>
          <a:stretch>
            <a:fillRect/>
          </a:stretch>
        </p:blipFill>
        <p:spPr bwMode="auto">
          <a:xfrm>
            <a:off x="6967538" y="1677988"/>
            <a:ext cx="884237" cy="873125"/>
          </a:xfrm>
          <a:prstGeom prst="rect">
            <a:avLst/>
          </a:prstGeom>
          <a:noFill/>
          <a:ln w="9525">
            <a:noFill/>
            <a:miter lim="800000"/>
            <a:headEnd/>
            <a:tailEnd/>
          </a:ln>
        </p:spPr>
      </p:pic>
      <p:sp>
        <p:nvSpPr>
          <p:cNvPr id="73763" name="Text Box 40"/>
          <p:cNvSpPr txBox="1">
            <a:spLocks noChangeArrowheads="1"/>
          </p:cNvSpPr>
          <p:nvPr/>
        </p:nvSpPr>
        <p:spPr bwMode="auto">
          <a:xfrm>
            <a:off x="6869113" y="1462088"/>
            <a:ext cx="1190625" cy="355600"/>
          </a:xfrm>
          <a:prstGeom prst="rect">
            <a:avLst/>
          </a:prstGeom>
          <a:noFill/>
          <a:ln w="9525">
            <a:noFill/>
            <a:miter lim="800000"/>
            <a:headEnd/>
            <a:tailEnd/>
          </a:ln>
        </p:spPr>
        <p:txBody>
          <a:bodyPr/>
          <a:lstStyle/>
          <a:p>
            <a:pPr algn="ctr"/>
            <a:r>
              <a:rPr lang="en-US" sz="1000" i="1">
                <a:solidFill>
                  <a:srgbClr val="FF0000"/>
                </a:solidFill>
              </a:rPr>
              <a:t>Power Tools</a:t>
            </a:r>
          </a:p>
        </p:txBody>
      </p:sp>
      <p:sp>
        <p:nvSpPr>
          <p:cNvPr id="73764" name="Text Box 41"/>
          <p:cNvSpPr txBox="1">
            <a:spLocks noChangeArrowheads="1"/>
          </p:cNvSpPr>
          <p:nvPr/>
        </p:nvSpPr>
        <p:spPr bwMode="auto">
          <a:xfrm>
            <a:off x="266700" y="4953000"/>
            <a:ext cx="1282700" cy="158750"/>
          </a:xfrm>
          <a:prstGeom prst="rect">
            <a:avLst/>
          </a:prstGeom>
          <a:noFill/>
          <a:ln w="9525">
            <a:noFill/>
            <a:miter lim="800000"/>
            <a:headEnd/>
            <a:tailEnd/>
          </a:ln>
        </p:spPr>
        <p:txBody>
          <a:bodyPr wrap="none"/>
          <a:lstStyle/>
          <a:p>
            <a:pPr algn="ctr"/>
            <a:r>
              <a:rPr lang="en-US" sz="1000" i="1">
                <a:solidFill>
                  <a:srgbClr val="FF0000"/>
                </a:solidFill>
              </a:rPr>
              <a:t>Hybrid Electric Vehicles</a:t>
            </a:r>
          </a:p>
        </p:txBody>
      </p:sp>
      <p:pic>
        <p:nvPicPr>
          <p:cNvPr id="73765" name="Picture 42" descr="e-bike-2_64"/>
          <p:cNvPicPr>
            <a:picLocks noChangeAspect="1" noChangeArrowheads="1"/>
          </p:cNvPicPr>
          <p:nvPr/>
        </p:nvPicPr>
        <p:blipFill>
          <a:blip r:embed="rId17" cstate="print"/>
          <a:srcRect/>
          <a:stretch>
            <a:fillRect/>
          </a:stretch>
        </p:blipFill>
        <p:spPr bwMode="auto">
          <a:xfrm>
            <a:off x="7889875" y="1274763"/>
            <a:ext cx="960438" cy="671512"/>
          </a:xfrm>
          <a:prstGeom prst="rect">
            <a:avLst/>
          </a:prstGeom>
          <a:noFill/>
          <a:ln w="9525">
            <a:noFill/>
            <a:miter lim="800000"/>
            <a:headEnd/>
            <a:tailEnd/>
          </a:ln>
        </p:spPr>
      </p:pic>
      <p:pic>
        <p:nvPicPr>
          <p:cNvPr id="73766" name="Picture 43" descr="through4-car-hid-lights"/>
          <p:cNvPicPr>
            <a:picLocks noChangeAspect="1" noChangeArrowheads="1"/>
          </p:cNvPicPr>
          <p:nvPr/>
        </p:nvPicPr>
        <p:blipFill>
          <a:blip r:embed="rId18" cstate="print"/>
          <a:srcRect/>
          <a:stretch>
            <a:fillRect/>
          </a:stretch>
        </p:blipFill>
        <p:spPr bwMode="auto">
          <a:xfrm>
            <a:off x="6854825" y="3494088"/>
            <a:ext cx="1004888" cy="658812"/>
          </a:xfrm>
          <a:prstGeom prst="rect">
            <a:avLst/>
          </a:prstGeom>
          <a:noFill/>
          <a:ln w="9525">
            <a:noFill/>
            <a:miter lim="800000"/>
            <a:headEnd/>
            <a:tailEnd/>
          </a:ln>
        </p:spPr>
      </p:pic>
      <p:sp>
        <p:nvSpPr>
          <p:cNvPr id="73767" name="Text Box 44"/>
          <p:cNvSpPr txBox="1">
            <a:spLocks noChangeArrowheads="1"/>
          </p:cNvSpPr>
          <p:nvPr/>
        </p:nvSpPr>
        <p:spPr bwMode="auto">
          <a:xfrm>
            <a:off x="6815138" y="4095750"/>
            <a:ext cx="1190625" cy="355600"/>
          </a:xfrm>
          <a:prstGeom prst="rect">
            <a:avLst/>
          </a:prstGeom>
          <a:noFill/>
          <a:ln w="9525">
            <a:noFill/>
            <a:miter lim="800000"/>
            <a:headEnd/>
            <a:tailEnd/>
          </a:ln>
        </p:spPr>
        <p:txBody>
          <a:bodyPr/>
          <a:lstStyle/>
          <a:p>
            <a:pPr algn="ctr"/>
            <a:r>
              <a:rPr lang="en-US" sz="1000" i="1">
                <a:solidFill>
                  <a:srgbClr val="FF0000"/>
                </a:solidFill>
              </a:rPr>
              <a:t>Auto HID</a:t>
            </a:r>
          </a:p>
        </p:txBody>
      </p:sp>
      <p:pic>
        <p:nvPicPr>
          <p:cNvPr id="73768" name="Picture 20" descr="HybridVehicleDealerHybridCarHybridAu-full"/>
          <p:cNvPicPr>
            <a:picLocks noChangeAspect="1" noChangeArrowheads="1"/>
          </p:cNvPicPr>
          <p:nvPr/>
        </p:nvPicPr>
        <p:blipFill>
          <a:blip r:embed="rId19" cstate="print"/>
          <a:srcRect/>
          <a:stretch>
            <a:fillRect/>
          </a:stretch>
        </p:blipFill>
        <p:spPr bwMode="auto">
          <a:xfrm>
            <a:off x="461963" y="5160963"/>
            <a:ext cx="863600" cy="608012"/>
          </a:xfrm>
          <a:prstGeom prst="rect">
            <a:avLst/>
          </a:prstGeom>
          <a:solidFill>
            <a:schemeClr val="bg1"/>
          </a:solidFill>
          <a:ln w="19050">
            <a:solidFill>
              <a:schemeClr val="bg1"/>
            </a:solidFill>
            <a:miter lim="800000"/>
            <a:headEnd/>
            <a:tailEnd/>
          </a:ln>
        </p:spPr>
      </p:pic>
      <p:pic>
        <p:nvPicPr>
          <p:cNvPr id="73769" name="Picture 46" descr="ss_18138736 power lines sm"/>
          <p:cNvPicPr>
            <a:picLocks noChangeAspect="1" noChangeArrowheads="1"/>
          </p:cNvPicPr>
          <p:nvPr/>
        </p:nvPicPr>
        <p:blipFill>
          <a:blip r:embed="rId20" cstate="print"/>
          <a:srcRect/>
          <a:stretch>
            <a:fillRect/>
          </a:stretch>
        </p:blipFill>
        <p:spPr bwMode="auto">
          <a:xfrm>
            <a:off x="5172075" y="4175125"/>
            <a:ext cx="641350" cy="749300"/>
          </a:xfrm>
          <a:prstGeom prst="rect">
            <a:avLst/>
          </a:prstGeom>
          <a:noFill/>
          <a:ln w="9525">
            <a:noFill/>
            <a:miter lim="800000"/>
            <a:headEnd/>
            <a:tailEnd/>
          </a:ln>
        </p:spPr>
      </p:pic>
      <p:pic>
        <p:nvPicPr>
          <p:cNvPr id="73770" name="Picture 47" descr="electric meter sm"/>
          <p:cNvPicPr>
            <a:picLocks noChangeAspect="1" noChangeArrowheads="1"/>
          </p:cNvPicPr>
          <p:nvPr/>
        </p:nvPicPr>
        <p:blipFill>
          <a:blip r:embed="rId21" cstate="print"/>
          <a:srcRect/>
          <a:stretch>
            <a:fillRect/>
          </a:stretch>
        </p:blipFill>
        <p:spPr bwMode="auto">
          <a:xfrm>
            <a:off x="4699000" y="4275138"/>
            <a:ext cx="639763" cy="666750"/>
          </a:xfrm>
          <a:prstGeom prst="rect">
            <a:avLst/>
          </a:prstGeom>
          <a:noFill/>
          <a:ln w="9525">
            <a:noFill/>
            <a:miter lim="800000"/>
            <a:headEnd/>
            <a:tailEnd/>
          </a:ln>
        </p:spPr>
      </p:pic>
      <p:sp>
        <p:nvSpPr>
          <p:cNvPr id="73771" name="Text Box 48"/>
          <p:cNvSpPr txBox="1">
            <a:spLocks noChangeArrowheads="1"/>
          </p:cNvSpPr>
          <p:nvPr/>
        </p:nvSpPr>
        <p:spPr bwMode="auto">
          <a:xfrm>
            <a:off x="4778375" y="4878388"/>
            <a:ext cx="1190625" cy="355600"/>
          </a:xfrm>
          <a:prstGeom prst="rect">
            <a:avLst/>
          </a:prstGeom>
          <a:noFill/>
          <a:ln w="9525">
            <a:noFill/>
            <a:miter lim="800000"/>
            <a:headEnd/>
            <a:tailEnd/>
          </a:ln>
        </p:spPr>
        <p:txBody>
          <a:bodyPr/>
          <a:lstStyle/>
          <a:p>
            <a:pPr algn="ctr"/>
            <a:r>
              <a:rPr lang="en-US" sz="1000" i="1">
                <a:solidFill>
                  <a:srgbClr val="FF0000"/>
                </a:solidFill>
              </a:rPr>
              <a:t>Power Line Communication</a:t>
            </a:r>
          </a:p>
        </p:txBody>
      </p:sp>
      <p:pic>
        <p:nvPicPr>
          <p:cNvPr id="73772" name="Picture 49" descr="eor-230"/>
          <p:cNvPicPr>
            <a:picLocks noChangeAspect="1" noChangeArrowheads="1"/>
          </p:cNvPicPr>
          <p:nvPr/>
        </p:nvPicPr>
        <p:blipFill>
          <a:blip r:embed="rId22" cstate="print"/>
          <a:srcRect/>
          <a:stretch>
            <a:fillRect/>
          </a:stretch>
        </p:blipFill>
        <p:spPr bwMode="auto">
          <a:xfrm>
            <a:off x="5954713" y="4933950"/>
            <a:ext cx="877887" cy="646113"/>
          </a:xfrm>
          <a:prstGeom prst="rect">
            <a:avLst/>
          </a:prstGeom>
          <a:noFill/>
          <a:ln w="9525">
            <a:noFill/>
            <a:miter lim="800000"/>
            <a:headEnd/>
            <a:tailEnd/>
          </a:ln>
        </p:spPr>
      </p:pic>
      <p:sp>
        <p:nvSpPr>
          <p:cNvPr id="73773" name="Text Box 50"/>
          <p:cNvSpPr txBox="1">
            <a:spLocks noChangeArrowheads="1"/>
          </p:cNvSpPr>
          <p:nvPr/>
        </p:nvSpPr>
        <p:spPr bwMode="auto">
          <a:xfrm>
            <a:off x="5794375" y="4711700"/>
            <a:ext cx="1190625" cy="355600"/>
          </a:xfrm>
          <a:prstGeom prst="rect">
            <a:avLst/>
          </a:prstGeom>
          <a:noFill/>
          <a:ln w="9525">
            <a:noFill/>
            <a:miter lim="800000"/>
            <a:headEnd/>
            <a:tailEnd/>
          </a:ln>
        </p:spPr>
        <p:txBody>
          <a:bodyPr/>
          <a:lstStyle/>
          <a:p>
            <a:pPr algn="ctr"/>
            <a:r>
              <a:rPr lang="en-US" sz="1000" i="1">
                <a:solidFill>
                  <a:srgbClr val="FF0000"/>
                </a:solidFill>
              </a:rPr>
              <a:t>Laser Ranging</a:t>
            </a:r>
          </a:p>
        </p:txBody>
      </p:sp>
      <p:pic>
        <p:nvPicPr>
          <p:cNvPr id="73774" name="Picture 51" descr="Symol%20RFID%20MC9060G_RFID"/>
          <p:cNvPicPr>
            <a:picLocks noChangeAspect="1" noChangeArrowheads="1"/>
          </p:cNvPicPr>
          <p:nvPr/>
        </p:nvPicPr>
        <p:blipFill>
          <a:blip r:embed="rId23" cstate="print"/>
          <a:srcRect/>
          <a:stretch>
            <a:fillRect/>
          </a:stretch>
        </p:blipFill>
        <p:spPr bwMode="auto">
          <a:xfrm>
            <a:off x="4994275" y="5300663"/>
            <a:ext cx="576263" cy="593725"/>
          </a:xfrm>
          <a:prstGeom prst="rect">
            <a:avLst/>
          </a:prstGeom>
          <a:noFill/>
          <a:ln w="9525">
            <a:noFill/>
            <a:miter lim="800000"/>
            <a:headEnd/>
            <a:tailEnd/>
          </a:ln>
        </p:spPr>
      </p:pic>
      <p:sp>
        <p:nvSpPr>
          <p:cNvPr id="73775" name="Text Box 52"/>
          <p:cNvSpPr txBox="1">
            <a:spLocks noChangeArrowheads="1"/>
          </p:cNvSpPr>
          <p:nvPr/>
        </p:nvSpPr>
        <p:spPr bwMode="auto">
          <a:xfrm>
            <a:off x="4660900" y="5840413"/>
            <a:ext cx="1190625" cy="355600"/>
          </a:xfrm>
          <a:prstGeom prst="rect">
            <a:avLst/>
          </a:prstGeom>
          <a:noFill/>
          <a:ln w="9525">
            <a:noFill/>
            <a:miter lim="800000"/>
            <a:headEnd/>
            <a:tailEnd/>
          </a:ln>
        </p:spPr>
        <p:txBody>
          <a:bodyPr/>
          <a:lstStyle/>
          <a:p>
            <a:pPr algn="ctr"/>
            <a:r>
              <a:rPr lang="en-US" sz="1000" i="1">
                <a:solidFill>
                  <a:srgbClr val="FF0000"/>
                </a:solidFill>
                <a:latin typeface="Times New Roman" pitchFamily="18" charset="0"/>
              </a:rPr>
              <a:t>RFID Readers</a:t>
            </a:r>
          </a:p>
        </p:txBody>
      </p:sp>
      <p:pic>
        <p:nvPicPr>
          <p:cNvPr id="73776" name="Picture 53" descr="invacare%20perfecto%202%20oxygen%20concentrator"/>
          <p:cNvPicPr>
            <a:picLocks noChangeAspect="1" noChangeArrowheads="1"/>
          </p:cNvPicPr>
          <p:nvPr/>
        </p:nvPicPr>
        <p:blipFill>
          <a:blip r:embed="rId24" cstate="print"/>
          <a:srcRect/>
          <a:stretch>
            <a:fillRect/>
          </a:stretch>
        </p:blipFill>
        <p:spPr bwMode="auto">
          <a:xfrm>
            <a:off x="7092950" y="4945063"/>
            <a:ext cx="741363" cy="566737"/>
          </a:xfrm>
          <a:prstGeom prst="rect">
            <a:avLst/>
          </a:prstGeom>
          <a:noFill/>
          <a:ln w="9525">
            <a:noFill/>
            <a:miter lim="800000"/>
            <a:headEnd/>
            <a:tailEnd/>
          </a:ln>
        </p:spPr>
      </p:pic>
      <p:sp>
        <p:nvSpPr>
          <p:cNvPr id="73777" name="Text Box 54"/>
          <p:cNvSpPr txBox="1">
            <a:spLocks noChangeArrowheads="1"/>
          </p:cNvSpPr>
          <p:nvPr/>
        </p:nvSpPr>
        <p:spPr bwMode="auto">
          <a:xfrm>
            <a:off x="6899275" y="4584700"/>
            <a:ext cx="1190625" cy="355600"/>
          </a:xfrm>
          <a:prstGeom prst="rect">
            <a:avLst/>
          </a:prstGeom>
          <a:noFill/>
          <a:ln w="9525">
            <a:noFill/>
            <a:miter lim="800000"/>
            <a:headEnd/>
            <a:tailEnd/>
          </a:ln>
        </p:spPr>
        <p:txBody>
          <a:bodyPr/>
          <a:lstStyle/>
          <a:p>
            <a:pPr algn="ctr"/>
            <a:r>
              <a:rPr lang="en-US" sz="1000" i="1">
                <a:solidFill>
                  <a:srgbClr val="FF0000"/>
                </a:solidFill>
              </a:rPr>
              <a:t>Medical Oxygen Concentrators</a:t>
            </a:r>
          </a:p>
        </p:txBody>
      </p:sp>
      <p:pic>
        <p:nvPicPr>
          <p:cNvPr id="73778" name="Picture 55" descr="SD-500"/>
          <p:cNvPicPr>
            <a:picLocks noChangeAspect="1" noChangeArrowheads="1"/>
          </p:cNvPicPr>
          <p:nvPr/>
        </p:nvPicPr>
        <p:blipFill>
          <a:blip r:embed="rId25" cstate="print"/>
          <a:srcRect t="11888" b="14223"/>
          <a:stretch>
            <a:fillRect/>
          </a:stretch>
        </p:blipFill>
        <p:spPr bwMode="auto">
          <a:xfrm>
            <a:off x="2649538" y="3429000"/>
            <a:ext cx="884237" cy="533400"/>
          </a:xfrm>
          <a:prstGeom prst="rect">
            <a:avLst/>
          </a:prstGeom>
          <a:noFill/>
          <a:ln w="9525">
            <a:noFill/>
            <a:miter lim="800000"/>
            <a:headEnd/>
            <a:tailEnd/>
          </a:ln>
        </p:spPr>
      </p:pic>
      <p:sp>
        <p:nvSpPr>
          <p:cNvPr id="73779" name="Text Box 56"/>
          <p:cNvSpPr txBox="1">
            <a:spLocks noChangeArrowheads="1"/>
          </p:cNvSpPr>
          <p:nvPr/>
        </p:nvSpPr>
        <p:spPr bwMode="auto">
          <a:xfrm>
            <a:off x="2497138" y="3073400"/>
            <a:ext cx="1190625" cy="355600"/>
          </a:xfrm>
          <a:prstGeom prst="rect">
            <a:avLst/>
          </a:prstGeom>
          <a:noFill/>
          <a:ln w="9525">
            <a:noFill/>
            <a:miter lim="800000"/>
            <a:headEnd/>
            <a:tailEnd/>
          </a:ln>
        </p:spPr>
        <p:txBody>
          <a:bodyPr/>
          <a:lstStyle/>
          <a:p>
            <a:pPr algn="ctr"/>
            <a:r>
              <a:rPr lang="en-US" sz="1000" i="1">
                <a:solidFill>
                  <a:srgbClr val="FF0000"/>
                </a:solidFill>
              </a:rPr>
              <a:t>DC/DC Converters</a:t>
            </a:r>
          </a:p>
        </p:txBody>
      </p:sp>
      <p:pic>
        <p:nvPicPr>
          <p:cNvPr id="73780" name="Picture 57" descr="67553435_o"/>
          <p:cNvPicPr>
            <a:picLocks noChangeAspect="1" noChangeArrowheads="1"/>
          </p:cNvPicPr>
          <p:nvPr/>
        </p:nvPicPr>
        <p:blipFill>
          <a:blip r:embed="rId26" cstate="print"/>
          <a:srcRect/>
          <a:stretch>
            <a:fillRect/>
          </a:stretch>
        </p:blipFill>
        <p:spPr bwMode="auto">
          <a:xfrm>
            <a:off x="8021638" y="5110163"/>
            <a:ext cx="812800" cy="476250"/>
          </a:xfrm>
          <a:prstGeom prst="rect">
            <a:avLst/>
          </a:prstGeom>
          <a:noFill/>
          <a:ln w="9525">
            <a:noFill/>
            <a:miter lim="800000"/>
            <a:headEnd/>
            <a:tailEnd/>
          </a:ln>
        </p:spPr>
      </p:pic>
      <p:sp>
        <p:nvSpPr>
          <p:cNvPr id="73781" name="Text Box 58"/>
          <p:cNvSpPr txBox="1">
            <a:spLocks noChangeArrowheads="1"/>
          </p:cNvSpPr>
          <p:nvPr/>
        </p:nvSpPr>
        <p:spPr bwMode="auto">
          <a:xfrm>
            <a:off x="7864475" y="4765675"/>
            <a:ext cx="1190625" cy="355600"/>
          </a:xfrm>
          <a:prstGeom prst="rect">
            <a:avLst/>
          </a:prstGeom>
          <a:noFill/>
          <a:ln w="9525">
            <a:noFill/>
            <a:miter lim="800000"/>
            <a:headEnd/>
            <a:tailEnd/>
          </a:ln>
        </p:spPr>
        <p:txBody>
          <a:bodyPr/>
          <a:lstStyle/>
          <a:p>
            <a:pPr algn="ctr"/>
            <a:r>
              <a:rPr lang="en-US" sz="1000" i="1">
                <a:solidFill>
                  <a:srgbClr val="FF0000"/>
                </a:solidFill>
              </a:rPr>
              <a:t>Optical Networking</a:t>
            </a:r>
          </a:p>
        </p:txBody>
      </p:sp>
      <p:sp>
        <p:nvSpPr>
          <p:cNvPr id="73782" name="AutoShape 59"/>
          <p:cNvSpPr>
            <a:spLocks noChangeArrowheads="1"/>
          </p:cNvSpPr>
          <p:nvPr/>
        </p:nvSpPr>
        <p:spPr bwMode="auto">
          <a:xfrm>
            <a:off x="76200" y="1062038"/>
            <a:ext cx="2709863" cy="366712"/>
          </a:xfrm>
          <a:prstGeom prst="roundRect">
            <a:avLst>
              <a:gd name="adj" fmla="val 16667"/>
            </a:avLst>
          </a:prstGeom>
          <a:solidFill>
            <a:schemeClr val="tx2"/>
          </a:solidFill>
          <a:ln w="19050">
            <a:solidFill>
              <a:schemeClr val="hlink"/>
            </a:solidFill>
            <a:round/>
            <a:headEnd/>
            <a:tailEnd/>
          </a:ln>
        </p:spPr>
        <p:txBody>
          <a:bodyPr wrap="none" anchor="ctr"/>
          <a:lstStyle/>
          <a:p>
            <a:pPr algn="ctr"/>
            <a:r>
              <a:rPr lang="en-US" sz="2400">
                <a:solidFill>
                  <a:schemeClr val="bg1"/>
                </a:solidFill>
              </a:rPr>
              <a:t>Renewable Energy</a:t>
            </a:r>
          </a:p>
        </p:txBody>
      </p:sp>
      <p:sp>
        <p:nvSpPr>
          <p:cNvPr id="73783" name="AutoShape 60"/>
          <p:cNvSpPr>
            <a:spLocks noChangeArrowheads="1"/>
          </p:cNvSpPr>
          <p:nvPr/>
        </p:nvSpPr>
        <p:spPr bwMode="auto">
          <a:xfrm>
            <a:off x="50800" y="2741613"/>
            <a:ext cx="1949450" cy="401637"/>
          </a:xfrm>
          <a:prstGeom prst="roundRect">
            <a:avLst>
              <a:gd name="adj" fmla="val 16667"/>
            </a:avLst>
          </a:prstGeom>
          <a:solidFill>
            <a:schemeClr val="tx2"/>
          </a:solidFill>
          <a:ln w="19050">
            <a:solidFill>
              <a:schemeClr val="hlink"/>
            </a:solidFill>
            <a:round/>
            <a:headEnd/>
            <a:tailEnd/>
          </a:ln>
        </p:spPr>
        <p:txBody>
          <a:bodyPr wrap="none" anchor="ctr"/>
          <a:lstStyle/>
          <a:p>
            <a:pPr algn="ctr"/>
            <a:r>
              <a:rPr lang="en-US" sz="2400">
                <a:solidFill>
                  <a:schemeClr val="bg1"/>
                </a:solidFill>
              </a:rPr>
              <a:t>Digital Power</a:t>
            </a:r>
          </a:p>
        </p:txBody>
      </p:sp>
      <p:sp>
        <p:nvSpPr>
          <p:cNvPr id="73784" name="AutoShape 61"/>
          <p:cNvSpPr>
            <a:spLocks noChangeArrowheads="1"/>
          </p:cNvSpPr>
          <p:nvPr/>
        </p:nvSpPr>
        <p:spPr bwMode="auto">
          <a:xfrm>
            <a:off x="4635500" y="1046163"/>
            <a:ext cx="3041650" cy="388937"/>
          </a:xfrm>
          <a:prstGeom prst="roundRect">
            <a:avLst>
              <a:gd name="adj" fmla="val 16667"/>
            </a:avLst>
          </a:prstGeom>
          <a:solidFill>
            <a:schemeClr val="tx2"/>
          </a:solidFill>
          <a:ln w="19050">
            <a:solidFill>
              <a:schemeClr val="hlink"/>
            </a:solidFill>
            <a:round/>
            <a:headEnd/>
            <a:tailEnd/>
          </a:ln>
        </p:spPr>
        <p:txBody>
          <a:bodyPr wrap="none" anchor="ctr"/>
          <a:lstStyle/>
          <a:p>
            <a:pPr algn="ctr"/>
            <a:r>
              <a:rPr lang="en-US" sz="2400">
                <a:solidFill>
                  <a:schemeClr val="bg1"/>
                </a:solidFill>
              </a:rPr>
              <a:t>Digital Motor Control</a:t>
            </a:r>
          </a:p>
        </p:txBody>
      </p:sp>
      <p:sp>
        <p:nvSpPr>
          <p:cNvPr id="73785" name="AutoShape 62"/>
          <p:cNvSpPr>
            <a:spLocks noChangeArrowheads="1"/>
          </p:cNvSpPr>
          <p:nvPr/>
        </p:nvSpPr>
        <p:spPr bwMode="auto">
          <a:xfrm>
            <a:off x="7616825" y="2571750"/>
            <a:ext cx="1527175" cy="388938"/>
          </a:xfrm>
          <a:prstGeom prst="roundRect">
            <a:avLst>
              <a:gd name="adj" fmla="val 16667"/>
            </a:avLst>
          </a:prstGeom>
          <a:solidFill>
            <a:schemeClr val="tx2"/>
          </a:solidFill>
          <a:ln w="19050">
            <a:solidFill>
              <a:schemeClr val="hlink"/>
            </a:solidFill>
            <a:round/>
            <a:headEnd/>
            <a:tailEnd/>
          </a:ln>
        </p:spPr>
        <p:txBody>
          <a:bodyPr wrap="none" anchor="ctr"/>
          <a:lstStyle/>
          <a:p>
            <a:pPr algn="ctr"/>
            <a:r>
              <a:rPr lang="en-US" sz="2400">
                <a:solidFill>
                  <a:schemeClr val="bg1"/>
                </a:solidFill>
              </a:rPr>
              <a:t>Lighting</a:t>
            </a:r>
          </a:p>
        </p:txBody>
      </p:sp>
      <p:sp>
        <p:nvSpPr>
          <p:cNvPr id="73786" name="AutoShape 63"/>
          <p:cNvSpPr>
            <a:spLocks noChangeArrowheads="1"/>
          </p:cNvSpPr>
          <p:nvPr/>
        </p:nvSpPr>
        <p:spPr bwMode="auto">
          <a:xfrm>
            <a:off x="1000125" y="6072188"/>
            <a:ext cx="1749425" cy="388937"/>
          </a:xfrm>
          <a:prstGeom prst="roundRect">
            <a:avLst>
              <a:gd name="adj" fmla="val 16667"/>
            </a:avLst>
          </a:prstGeom>
          <a:solidFill>
            <a:schemeClr val="tx2"/>
          </a:solidFill>
          <a:ln w="19050">
            <a:solidFill>
              <a:schemeClr val="hlink"/>
            </a:solidFill>
            <a:round/>
            <a:headEnd/>
            <a:tailEnd/>
          </a:ln>
        </p:spPr>
        <p:txBody>
          <a:bodyPr wrap="none" anchor="ctr"/>
          <a:lstStyle/>
          <a:p>
            <a:pPr algn="ctr"/>
            <a:r>
              <a:rPr lang="en-US" sz="2400">
                <a:solidFill>
                  <a:schemeClr val="bg1"/>
                </a:solidFill>
              </a:rPr>
              <a:t>Automotive</a:t>
            </a:r>
          </a:p>
        </p:txBody>
      </p:sp>
      <p:sp>
        <p:nvSpPr>
          <p:cNvPr id="73787" name="AutoShape 64"/>
          <p:cNvSpPr>
            <a:spLocks noChangeArrowheads="1"/>
          </p:cNvSpPr>
          <p:nvPr/>
        </p:nvSpPr>
        <p:spPr bwMode="auto">
          <a:xfrm>
            <a:off x="5143500" y="6143625"/>
            <a:ext cx="3786188" cy="357188"/>
          </a:xfrm>
          <a:prstGeom prst="roundRect">
            <a:avLst>
              <a:gd name="adj" fmla="val 16667"/>
            </a:avLst>
          </a:prstGeom>
          <a:solidFill>
            <a:schemeClr val="tx2"/>
          </a:solidFill>
          <a:ln w="19050">
            <a:solidFill>
              <a:schemeClr val="hlink"/>
            </a:solidFill>
            <a:round/>
            <a:headEnd/>
            <a:tailEnd/>
          </a:ln>
        </p:spPr>
        <p:txBody>
          <a:bodyPr wrap="none" anchor="ctr"/>
          <a:lstStyle/>
          <a:p>
            <a:pPr algn="ctr"/>
            <a:r>
              <a:rPr lang="en-US" sz="2400">
                <a:solidFill>
                  <a:schemeClr val="bg1"/>
                </a:solidFill>
              </a:rPr>
              <a:t>Precision Sensing &amp; Control</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2"/>
          <p:cNvSpPr>
            <a:spLocks noGrp="1"/>
          </p:cNvSpPr>
          <p:nvPr>
            <p:ph type="sldNum" sz="quarter" idx="11"/>
          </p:nvPr>
        </p:nvSpPr>
        <p:spPr>
          <a:noFill/>
        </p:spPr>
        <p:txBody>
          <a:bodyPr/>
          <a:lstStyle/>
          <a:p>
            <a:fld id="{CF3DCF87-6925-4F2B-8F12-DE43BC09096F}" type="slidenum">
              <a:rPr lang="en-US" smtClean="0">
                <a:cs typeface="Arial" pitchFamily="34" charset="0"/>
              </a:rPr>
              <a:pPr/>
              <a:t>86</a:t>
            </a:fld>
            <a:endParaRPr lang="en-US" smtClean="0">
              <a:cs typeface="Arial" pitchFamily="34" charset="0"/>
            </a:endParaRPr>
          </a:p>
        </p:txBody>
      </p:sp>
      <p:sp>
        <p:nvSpPr>
          <p:cNvPr id="74755" name="Rectangle 120"/>
          <p:cNvSpPr>
            <a:spLocks noGrp="1" noChangeArrowheads="1"/>
          </p:cNvSpPr>
          <p:nvPr>
            <p:ph type="title" idx="4294967295"/>
          </p:nvPr>
        </p:nvSpPr>
        <p:spPr/>
        <p:txBody>
          <a:bodyPr lIns="0" tIns="0" rIns="0" bIns="0" anchor="t"/>
          <a:lstStyle/>
          <a:p>
            <a:pPr eaLnBrk="1" hangingPunct="1"/>
            <a:r>
              <a:rPr lang="en-US" altLang="en-US" sz="4000" smtClean="0">
                <a:latin typeface="Verdana" pitchFamily="34" charset="0"/>
              </a:rPr>
              <a:t>TMS320C28x</a:t>
            </a:r>
            <a:r>
              <a:rPr lang="en-US" altLang="en-US" sz="4100" smtClean="0">
                <a:latin typeface="Verdana" pitchFamily="34" charset="0"/>
              </a:rPr>
              <a:t> DSC Block Diag</a:t>
            </a:r>
            <a:r>
              <a:rPr lang="sr-Latn-CS" altLang="en-US" sz="4100" smtClean="0">
                <a:latin typeface="Verdana" pitchFamily="34" charset="0"/>
              </a:rPr>
              <a:t>.</a:t>
            </a:r>
            <a:endParaRPr lang="en-US" altLang="en-US" sz="4100" smtClean="0">
              <a:latin typeface="Verdana" pitchFamily="34" charset="0"/>
            </a:endParaRPr>
          </a:p>
        </p:txBody>
      </p:sp>
      <p:pic>
        <p:nvPicPr>
          <p:cNvPr id="74756" name="Picture 124"/>
          <p:cNvPicPr>
            <a:picLocks noGrp="1" noChangeAspect="1" noChangeArrowheads="1"/>
          </p:cNvPicPr>
          <p:nvPr>
            <p:ph sz="quarter" idx="4294967295"/>
          </p:nvPr>
        </p:nvPicPr>
        <p:blipFill>
          <a:blip r:embed="rId3" cstate="print"/>
          <a:srcRect/>
          <a:stretch>
            <a:fillRect/>
          </a:stretch>
        </p:blipFill>
        <p:spPr>
          <a:xfrm>
            <a:off x="2611438" y="5684838"/>
            <a:ext cx="4043362" cy="179387"/>
          </a:xfrm>
          <a:noFill/>
        </p:spPr>
      </p:pic>
      <p:grpSp>
        <p:nvGrpSpPr>
          <p:cNvPr id="74757" name="Group 129"/>
          <p:cNvGrpSpPr>
            <a:grpSpLocks/>
          </p:cNvGrpSpPr>
          <p:nvPr/>
        </p:nvGrpSpPr>
        <p:grpSpPr bwMode="auto">
          <a:xfrm>
            <a:off x="971550" y="1125538"/>
            <a:ext cx="6985000" cy="5183187"/>
            <a:chOff x="2781" y="623"/>
            <a:chExt cx="2979" cy="3134"/>
          </a:xfrm>
        </p:grpSpPr>
        <p:pic>
          <p:nvPicPr>
            <p:cNvPr id="74758" name="Picture 130"/>
            <p:cNvPicPr>
              <a:picLocks noChangeAspect="1" noChangeArrowheads="1"/>
            </p:cNvPicPr>
            <p:nvPr/>
          </p:nvPicPr>
          <p:blipFill>
            <a:blip r:embed="rId4" cstate="print">
              <a:clrChange>
                <a:clrFrom>
                  <a:srgbClr val="ADB4F1"/>
                </a:clrFrom>
                <a:clrTo>
                  <a:srgbClr val="ADB4F1">
                    <a:alpha val="0"/>
                  </a:srgbClr>
                </a:clrTo>
              </a:clrChange>
            </a:blip>
            <a:srcRect/>
            <a:stretch>
              <a:fillRect/>
            </a:stretch>
          </p:blipFill>
          <p:spPr bwMode="auto">
            <a:xfrm>
              <a:off x="2784" y="623"/>
              <a:ext cx="2976" cy="3134"/>
            </a:xfrm>
            <a:prstGeom prst="rect">
              <a:avLst/>
            </a:prstGeom>
            <a:noFill/>
            <a:ln w="9525">
              <a:noFill/>
              <a:miter lim="800000"/>
              <a:headEnd/>
              <a:tailEnd/>
            </a:ln>
          </p:spPr>
        </p:pic>
        <p:sp>
          <p:nvSpPr>
            <p:cNvPr id="74759" name="Rectangle 131"/>
            <p:cNvSpPr>
              <a:spLocks noChangeArrowheads="1"/>
            </p:cNvSpPr>
            <p:nvPr/>
          </p:nvSpPr>
          <p:spPr bwMode="auto">
            <a:xfrm>
              <a:off x="4026" y="719"/>
              <a:ext cx="777" cy="222"/>
            </a:xfrm>
            <a:prstGeom prst="rect">
              <a:avLst/>
            </a:prstGeom>
            <a:noFill/>
            <a:ln w="9525">
              <a:noFill/>
              <a:miter lim="800000"/>
              <a:headEnd/>
              <a:tailEnd/>
            </a:ln>
          </p:spPr>
          <p:txBody>
            <a:bodyPr wrap="none">
              <a:spAutoFit/>
            </a:bodyPr>
            <a:lstStyle/>
            <a:p>
              <a:r>
                <a:rPr lang="en-US" altLang="en-US" b="1"/>
                <a:t>TMS320F28335</a:t>
              </a:r>
              <a:endParaRPr lang="en-US" altLang="en-US" sz="1200" b="1" baseline="70000"/>
            </a:p>
          </p:txBody>
        </p:sp>
        <p:pic>
          <p:nvPicPr>
            <p:cNvPr id="74760" name="Picture 132" descr="TI bug r7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06" y="782"/>
              <a:ext cx="204" cy="198"/>
            </a:xfrm>
            <a:prstGeom prst="rect">
              <a:avLst/>
            </a:prstGeom>
            <a:noFill/>
            <a:ln w="9525">
              <a:noFill/>
              <a:miter lim="800000"/>
              <a:headEnd/>
              <a:tailEnd/>
            </a:ln>
          </p:spPr>
        </p:pic>
        <p:sp>
          <p:nvSpPr>
            <p:cNvPr id="74761" name="Text Box 133"/>
            <p:cNvSpPr txBox="1">
              <a:spLocks noChangeArrowheads="1"/>
            </p:cNvSpPr>
            <p:nvPr/>
          </p:nvSpPr>
          <p:spPr bwMode="auto">
            <a:xfrm>
              <a:off x="2994" y="2187"/>
              <a:ext cx="1488" cy="1309"/>
            </a:xfrm>
            <a:prstGeom prst="rect">
              <a:avLst/>
            </a:prstGeom>
            <a:gradFill rotWithShape="0">
              <a:gsLst>
                <a:gs pos="0">
                  <a:srgbClr val="00CC66"/>
                </a:gs>
                <a:gs pos="50000">
                  <a:srgbClr val="CCFFCC"/>
                </a:gs>
                <a:gs pos="100000">
                  <a:srgbClr val="00CC66"/>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CFFCC"/>
              </a:extrusionClr>
            </a:sp3d>
          </p:spPr>
          <p:txBody>
            <a:bodyPr wrap="none" lIns="0" tIns="0" rIns="0" bIns="0" anchor="ctr">
              <a:flatTx/>
            </a:bodyPr>
            <a:lstStyle/>
            <a:p>
              <a:pPr algn="ctr"/>
              <a:endParaRPr kumimoji="1" lang="en-US" altLang="en-US" sz="1200" b="1">
                <a:solidFill>
                  <a:srgbClr val="000000"/>
                </a:solidFill>
              </a:endParaRPr>
            </a:p>
          </p:txBody>
        </p:sp>
        <p:grpSp>
          <p:nvGrpSpPr>
            <p:cNvPr id="74762" name="Group 134"/>
            <p:cNvGrpSpPr>
              <a:grpSpLocks/>
            </p:cNvGrpSpPr>
            <p:nvPr/>
          </p:nvGrpSpPr>
          <p:grpSpPr bwMode="auto">
            <a:xfrm>
              <a:off x="3082" y="3085"/>
              <a:ext cx="624" cy="306"/>
              <a:chOff x="272" y="3120"/>
              <a:chExt cx="624" cy="336"/>
            </a:xfrm>
          </p:grpSpPr>
          <p:sp>
            <p:nvSpPr>
              <p:cNvPr id="74835" name="Rectangle 135"/>
              <p:cNvSpPr>
                <a:spLocks noChangeArrowheads="1"/>
              </p:cNvSpPr>
              <p:nvPr/>
            </p:nvSpPr>
            <p:spPr bwMode="auto">
              <a:xfrm>
                <a:off x="272" y="3120"/>
                <a:ext cx="624" cy="336"/>
              </a:xfrm>
              <a:prstGeom prst="rect">
                <a:avLst/>
              </a:prstGeom>
              <a:gradFill rotWithShape="0">
                <a:gsLst>
                  <a:gs pos="0">
                    <a:srgbClr val="00CC66"/>
                  </a:gs>
                  <a:gs pos="50000">
                    <a:srgbClr val="CCFFCC"/>
                  </a:gs>
                  <a:gs pos="100000">
                    <a:srgbClr val="00CC66"/>
                  </a:gs>
                </a:gsLst>
                <a:lin ang="5400000" scaled="1"/>
              </a:gradFill>
              <a:ln w="12700" cap="sq">
                <a:solidFill>
                  <a:srgbClr val="009900"/>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74836" name="Text Box 136"/>
              <p:cNvSpPr txBox="1">
                <a:spLocks noChangeArrowheads="1"/>
              </p:cNvSpPr>
              <p:nvPr/>
            </p:nvSpPr>
            <p:spPr bwMode="auto">
              <a:xfrm>
                <a:off x="336" y="3141"/>
                <a:ext cx="528" cy="280"/>
              </a:xfrm>
              <a:prstGeom prst="rect">
                <a:avLst/>
              </a:prstGeom>
              <a:noFill/>
              <a:ln w="12700" cap="sq">
                <a:noFill/>
                <a:miter lim="800000"/>
                <a:headEnd type="none" w="sm" len="sm"/>
                <a:tailEnd type="none" w="sm" len="sm"/>
              </a:ln>
            </p:spPr>
            <p:txBody>
              <a:bodyPr lIns="0" rIns="0">
                <a:spAutoFit/>
              </a:bodyPr>
              <a:lstStyle/>
              <a:p>
                <a:pPr algn="ctr">
                  <a:lnSpc>
                    <a:spcPct val="85000"/>
                  </a:lnSpc>
                  <a:spcBef>
                    <a:spcPct val="10000"/>
                  </a:spcBef>
                </a:pPr>
                <a:r>
                  <a:rPr kumimoji="1" lang="en-US" altLang="en-US" sz="1200" b="1">
                    <a:solidFill>
                      <a:srgbClr val="000000"/>
                    </a:solidFill>
                  </a:rPr>
                  <a:t>Real-Time</a:t>
                </a:r>
              </a:p>
              <a:p>
                <a:pPr algn="ctr">
                  <a:lnSpc>
                    <a:spcPct val="85000"/>
                  </a:lnSpc>
                  <a:spcBef>
                    <a:spcPct val="10000"/>
                  </a:spcBef>
                </a:pPr>
                <a:r>
                  <a:rPr kumimoji="1" lang="en-US" altLang="en-US" sz="1200" b="1">
                    <a:solidFill>
                      <a:srgbClr val="000000"/>
                    </a:solidFill>
                  </a:rPr>
                  <a:t>JTAG</a:t>
                </a:r>
              </a:p>
            </p:txBody>
          </p:sp>
        </p:grpSp>
        <p:grpSp>
          <p:nvGrpSpPr>
            <p:cNvPr id="74763" name="Group 137"/>
            <p:cNvGrpSpPr>
              <a:grpSpLocks/>
            </p:cNvGrpSpPr>
            <p:nvPr/>
          </p:nvGrpSpPr>
          <p:grpSpPr bwMode="auto">
            <a:xfrm>
              <a:off x="3082" y="2736"/>
              <a:ext cx="632" cy="306"/>
              <a:chOff x="272" y="2736"/>
              <a:chExt cx="632" cy="336"/>
            </a:xfrm>
          </p:grpSpPr>
          <p:sp>
            <p:nvSpPr>
              <p:cNvPr id="74833" name="Rectangle 138"/>
              <p:cNvSpPr>
                <a:spLocks noChangeArrowheads="1"/>
              </p:cNvSpPr>
              <p:nvPr/>
            </p:nvSpPr>
            <p:spPr bwMode="auto">
              <a:xfrm>
                <a:off x="272" y="2736"/>
                <a:ext cx="624" cy="336"/>
              </a:xfrm>
              <a:prstGeom prst="rect">
                <a:avLst/>
              </a:prstGeom>
              <a:gradFill rotWithShape="0">
                <a:gsLst>
                  <a:gs pos="0">
                    <a:srgbClr val="00CC66"/>
                  </a:gs>
                  <a:gs pos="50000">
                    <a:srgbClr val="CCFFCC"/>
                  </a:gs>
                  <a:gs pos="100000">
                    <a:srgbClr val="00CC66"/>
                  </a:gs>
                </a:gsLst>
                <a:lin ang="5400000" scaled="1"/>
              </a:gradFill>
              <a:ln w="12700" cap="sq">
                <a:solidFill>
                  <a:srgbClr val="009900"/>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74834" name="Text Box 139"/>
              <p:cNvSpPr txBox="1">
                <a:spLocks noChangeArrowheads="1"/>
              </p:cNvSpPr>
              <p:nvPr/>
            </p:nvSpPr>
            <p:spPr bwMode="auto">
              <a:xfrm>
                <a:off x="272" y="2769"/>
                <a:ext cx="632" cy="267"/>
              </a:xfrm>
              <a:prstGeom prst="rect">
                <a:avLst/>
              </a:prstGeom>
              <a:noFill/>
              <a:ln w="12700" cap="sq">
                <a:noFill/>
                <a:miter lim="800000"/>
                <a:headEnd type="none" w="sm" len="sm"/>
                <a:tailEnd type="none" w="sm" len="sm"/>
              </a:ln>
            </p:spPr>
            <p:txBody>
              <a:bodyPr>
                <a:spAutoFit/>
              </a:bodyPr>
              <a:lstStyle/>
              <a:p>
                <a:pPr algn="ctr">
                  <a:lnSpc>
                    <a:spcPct val="85000"/>
                  </a:lnSpc>
                  <a:spcBef>
                    <a:spcPct val="10000"/>
                  </a:spcBef>
                </a:pPr>
                <a:r>
                  <a:rPr kumimoji="1" lang="en-US" altLang="en-US" sz="1200" b="1">
                    <a:solidFill>
                      <a:srgbClr val="000000"/>
                    </a:solidFill>
                  </a:rPr>
                  <a:t>32-bit</a:t>
                </a:r>
                <a:br>
                  <a:rPr kumimoji="1" lang="en-US" altLang="en-US" sz="1200" b="1">
                    <a:solidFill>
                      <a:srgbClr val="000000"/>
                    </a:solidFill>
                  </a:rPr>
                </a:br>
                <a:r>
                  <a:rPr kumimoji="1" lang="en-US" altLang="en-US" sz="1200" b="1">
                    <a:solidFill>
                      <a:srgbClr val="000000"/>
                    </a:solidFill>
                  </a:rPr>
                  <a:t>Timers (3)</a:t>
                </a:r>
              </a:p>
            </p:txBody>
          </p:sp>
        </p:grpSp>
        <p:sp>
          <p:nvSpPr>
            <p:cNvPr id="74764" name="Rectangle 140"/>
            <p:cNvSpPr>
              <a:spLocks noChangeArrowheads="1"/>
            </p:cNvSpPr>
            <p:nvPr/>
          </p:nvSpPr>
          <p:spPr bwMode="auto">
            <a:xfrm>
              <a:off x="3397" y="2213"/>
              <a:ext cx="626" cy="166"/>
            </a:xfrm>
            <a:prstGeom prst="rect">
              <a:avLst/>
            </a:prstGeom>
            <a:noFill/>
            <a:ln w="9525">
              <a:noFill/>
              <a:miter lim="800000"/>
              <a:headEnd/>
              <a:tailEnd/>
            </a:ln>
          </p:spPr>
          <p:txBody>
            <a:bodyPr wrap="none" lIns="92075" tIns="46038" rIns="92075" bIns="46038">
              <a:spAutoFit/>
            </a:bodyPr>
            <a:lstStyle/>
            <a:p>
              <a:pPr algn="ctr"/>
              <a:r>
                <a:rPr kumimoji="1" lang="en-US" altLang="en-US" sz="1200" b="1">
                  <a:solidFill>
                    <a:srgbClr val="000000"/>
                  </a:solidFill>
                </a:rPr>
                <a:t>C28x</a:t>
              </a:r>
              <a:r>
                <a:rPr kumimoji="1" lang="en-US" altLang="en-US" sz="900" b="1" baseline="50000">
                  <a:solidFill>
                    <a:srgbClr val="000000"/>
                  </a:solidFill>
                </a:rPr>
                <a:t>TM</a:t>
              </a:r>
              <a:r>
                <a:rPr kumimoji="1" lang="en-US" altLang="en-US" sz="1200" b="1">
                  <a:solidFill>
                    <a:srgbClr val="000000"/>
                  </a:solidFill>
                </a:rPr>
                <a:t> 32-bit DSC</a:t>
              </a:r>
            </a:p>
          </p:txBody>
        </p:sp>
        <p:sp>
          <p:nvSpPr>
            <p:cNvPr id="74765" name="Rectangle 141"/>
            <p:cNvSpPr>
              <a:spLocks noChangeArrowheads="1"/>
            </p:cNvSpPr>
            <p:nvPr/>
          </p:nvSpPr>
          <p:spPr bwMode="auto">
            <a:xfrm>
              <a:off x="3082" y="2387"/>
              <a:ext cx="624" cy="306"/>
            </a:xfrm>
            <a:prstGeom prst="rect">
              <a:avLst/>
            </a:prstGeom>
            <a:gradFill rotWithShape="0">
              <a:gsLst>
                <a:gs pos="0">
                  <a:srgbClr val="00CC66"/>
                </a:gs>
                <a:gs pos="50000">
                  <a:srgbClr val="CCFFCC"/>
                </a:gs>
                <a:gs pos="100000">
                  <a:srgbClr val="00CC66"/>
                </a:gs>
              </a:gsLst>
              <a:lin ang="5400000" scaled="1"/>
            </a:gradFill>
            <a:ln w="12700" cap="sq">
              <a:solidFill>
                <a:srgbClr val="009900"/>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74766" name="Text Box 142"/>
            <p:cNvSpPr txBox="1">
              <a:spLocks noChangeArrowheads="1"/>
            </p:cNvSpPr>
            <p:nvPr/>
          </p:nvSpPr>
          <p:spPr bwMode="auto">
            <a:xfrm>
              <a:off x="3066" y="2417"/>
              <a:ext cx="632" cy="244"/>
            </a:xfrm>
            <a:prstGeom prst="rect">
              <a:avLst/>
            </a:prstGeom>
            <a:noFill/>
            <a:ln w="12700" cap="sq">
              <a:noFill/>
              <a:miter lim="800000"/>
              <a:headEnd type="none" w="sm" len="sm"/>
              <a:tailEnd type="none" w="sm" len="sm"/>
            </a:ln>
          </p:spPr>
          <p:txBody>
            <a:bodyPr>
              <a:spAutoFit/>
            </a:bodyPr>
            <a:lstStyle/>
            <a:p>
              <a:pPr algn="ctr">
                <a:lnSpc>
                  <a:spcPct val="85000"/>
                </a:lnSpc>
                <a:spcBef>
                  <a:spcPct val="10000"/>
                </a:spcBef>
              </a:pPr>
              <a:r>
                <a:rPr kumimoji="1" lang="en-US" altLang="en-US" sz="1200" b="1">
                  <a:solidFill>
                    <a:srgbClr val="000000"/>
                  </a:solidFill>
                </a:rPr>
                <a:t>32x32-bit</a:t>
              </a:r>
              <a:br>
                <a:rPr kumimoji="1" lang="en-US" altLang="en-US" sz="1200" b="1">
                  <a:solidFill>
                    <a:srgbClr val="000000"/>
                  </a:solidFill>
                </a:rPr>
              </a:br>
              <a:r>
                <a:rPr kumimoji="1" lang="en-US" altLang="en-US" sz="1200" b="1">
                  <a:solidFill>
                    <a:srgbClr val="000000"/>
                  </a:solidFill>
                </a:rPr>
                <a:t>Multiplier</a:t>
              </a:r>
            </a:p>
          </p:txBody>
        </p:sp>
        <p:sp>
          <p:nvSpPr>
            <p:cNvPr id="74767" name="Rectangle 143"/>
            <p:cNvSpPr>
              <a:spLocks noChangeArrowheads="1"/>
            </p:cNvSpPr>
            <p:nvPr/>
          </p:nvSpPr>
          <p:spPr bwMode="auto">
            <a:xfrm>
              <a:off x="3754" y="2387"/>
              <a:ext cx="656" cy="446"/>
            </a:xfrm>
            <a:prstGeom prst="rect">
              <a:avLst/>
            </a:prstGeom>
            <a:gradFill rotWithShape="0">
              <a:gsLst>
                <a:gs pos="0">
                  <a:srgbClr val="00CC66"/>
                </a:gs>
                <a:gs pos="50000">
                  <a:srgbClr val="CCFFCC"/>
                </a:gs>
                <a:gs pos="100000">
                  <a:srgbClr val="00CC66"/>
                </a:gs>
              </a:gsLst>
              <a:lin ang="5400000" scaled="1"/>
            </a:gradFill>
            <a:ln w="12700" cap="sq">
              <a:solidFill>
                <a:srgbClr val="009900"/>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74768" name="Text Box 144"/>
            <p:cNvSpPr txBox="1">
              <a:spLocks noChangeArrowheads="1"/>
            </p:cNvSpPr>
            <p:nvPr/>
          </p:nvSpPr>
          <p:spPr bwMode="auto">
            <a:xfrm>
              <a:off x="3850" y="2417"/>
              <a:ext cx="470" cy="361"/>
            </a:xfrm>
            <a:prstGeom prst="rect">
              <a:avLst/>
            </a:prstGeom>
            <a:noFill/>
            <a:ln w="12700" cap="sq">
              <a:noFill/>
              <a:miter lim="800000"/>
              <a:headEnd type="none" w="sm" len="sm"/>
              <a:tailEnd type="none" w="sm" len="sm"/>
            </a:ln>
          </p:spPr>
          <p:txBody>
            <a:bodyPr>
              <a:spAutoFit/>
            </a:bodyPr>
            <a:lstStyle/>
            <a:p>
              <a:pPr algn="ctr">
                <a:lnSpc>
                  <a:spcPct val="85000"/>
                </a:lnSpc>
                <a:spcBef>
                  <a:spcPct val="10000"/>
                </a:spcBef>
              </a:pPr>
              <a:r>
                <a:rPr kumimoji="1" lang="en-US" altLang="en-US" sz="1200" b="1">
                  <a:solidFill>
                    <a:srgbClr val="000000"/>
                  </a:solidFill>
                  <a:cs typeface="Times New Roman" pitchFamily="18" charset="0"/>
                </a:rPr>
                <a:t>R</a:t>
              </a:r>
              <a:r>
                <a:rPr kumimoji="1" lang="en-US" altLang="en-US" sz="1200" b="1">
                  <a:solidFill>
                    <a:srgbClr val="000000"/>
                  </a:solidFill>
                  <a:cs typeface="Times New Roman" pitchFamily="18" charset="0"/>
                  <a:sym typeface="Wingdings" pitchFamily="2" charset="2"/>
                </a:rPr>
                <a:t></a:t>
              </a:r>
              <a:r>
                <a:rPr kumimoji="1" lang="en-US" altLang="en-US" sz="1200" b="1">
                  <a:solidFill>
                    <a:srgbClr val="000000"/>
                  </a:solidFill>
                  <a:cs typeface="Times New Roman" pitchFamily="18" charset="0"/>
                </a:rPr>
                <a:t>M</a:t>
              </a:r>
              <a:r>
                <a:rPr kumimoji="1" lang="en-US" altLang="en-US" sz="1200" b="1">
                  <a:solidFill>
                    <a:srgbClr val="000000"/>
                  </a:solidFill>
                  <a:cs typeface="Times New Roman" pitchFamily="18" charset="0"/>
                  <a:sym typeface="Wingdings" pitchFamily="2" charset="2"/>
                </a:rPr>
                <a:t></a:t>
              </a:r>
              <a:r>
                <a:rPr kumimoji="1" lang="en-US" altLang="en-US" sz="1200" b="1">
                  <a:solidFill>
                    <a:srgbClr val="000000"/>
                  </a:solidFill>
                  <a:cs typeface="Times New Roman" pitchFamily="18" charset="0"/>
                </a:rPr>
                <a:t>W</a:t>
              </a:r>
            </a:p>
            <a:p>
              <a:pPr algn="ctr">
                <a:lnSpc>
                  <a:spcPct val="85000"/>
                </a:lnSpc>
                <a:spcBef>
                  <a:spcPct val="10000"/>
                </a:spcBef>
              </a:pPr>
              <a:r>
                <a:rPr kumimoji="1" lang="en-US" altLang="en-US" sz="1200" b="1">
                  <a:solidFill>
                    <a:srgbClr val="000000"/>
                  </a:solidFill>
                  <a:cs typeface="Times New Roman" pitchFamily="18" charset="0"/>
                </a:rPr>
                <a:t>Atomic</a:t>
              </a:r>
            </a:p>
            <a:p>
              <a:pPr algn="ctr">
                <a:lnSpc>
                  <a:spcPct val="85000"/>
                </a:lnSpc>
                <a:spcBef>
                  <a:spcPct val="10000"/>
                </a:spcBef>
              </a:pPr>
              <a:r>
                <a:rPr kumimoji="1" lang="en-US" altLang="en-US" sz="1200" b="1">
                  <a:solidFill>
                    <a:srgbClr val="000000"/>
                  </a:solidFill>
                  <a:cs typeface="Times New Roman" pitchFamily="18" charset="0"/>
                </a:rPr>
                <a:t>ALU </a:t>
              </a:r>
            </a:p>
          </p:txBody>
        </p:sp>
        <p:sp>
          <p:nvSpPr>
            <p:cNvPr id="74769" name="Text Box 145"/>
            <p:cNvSpPr txBox="1">
              <a:spLocks noChangeArrowheads="1"/>
            </p:cNvSpPr>
            <p:nvPr/>
          </p:nvSpPr>
          <p:spPr bwMode="auto">
            <a:xfrm>
              <a:off x="3090" y="1907"/>
              <a:ext cx="1296" cy="132"/>
            </a:xfrm>
            <a:prstGeom prst="rect">
              <a:avLst/>
            </a:prstGeom>
            <a:gradFill rotWithShape="0">
              <a:gsLst>
                <a:gs pos="0">
                  <a:srgbClr val="FFDE58"/>
                </a:gs>
                <a:gs pos="100000">
                  <a:srgbClr val="FFCC00"/>
                </a:gs>
              </a:gsLst>
              <a:lin ang="189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FFCC00"/>
              </a:extrusionClr>
            </a:sp3d>
          </p:spPr>
          <p:txBody>
            <a:bodyPr lIns="12700" tIns="12700" rIns="12700" bIns="12700" anchor="ctr" anchorCtr="1">
              <a:flatTx/>
            </a:bodyPr>
            <a:lstStyle/>
            <a:p>
              <a:pPr algn="ctr">
                <a:lnSpc>
                  <a:spcPct val="80000"/>
                </a:lnSpc>
              </a:pPr>
              <a:r>
                <a:rPr kumimoji="1" lang="en-US" altLang="en-US" sz="1200" b="1">
                  <a:solidFill>
                    <a:srgbClr val="000000"/>
                  </a:solidFill>
                </a:rPr>
                <a:t>Interrupt Management</a:t>
              </a:r>
            </a:p>
          </p:txBody>
        </p:sp>
        <p:grpSp>
          <p:nvGrpSpPr>
            <p:cNvPr id="74770" name="Group 146"/>
            <p:cNvGrpSpPr>
              <a:grpSpLocks/>
            </p:cNvGrpSpPr>
            <p:nvPr/>
          </p:nvGrpSpPr>
          <p:grpSpPr bwMode="auto">
            <a:xfrm>
              <a:off x="3634" y="2031"/>
              <a:ext cx="192" cy="175"/>
              <a:chOff x="1645" y="1576"/>
              <a:chExt cx="109" cy="162"/>
            </a:xfrm>
          </p:grpSpPr>
          <p:sp>
            <p:nvSpPr>
              <p:cNvPr id="153747" name="AutoShape 147"/>
              <p:cNvSpPr>
                <a:spLocks noChangeArrowheads="1"/>
              </p:cNvSpPr>
              <p:nvPr/>
            </p:nvSpPr>
            <p:spPr bwMode="auto">
              <a:xfrm>
                <a:off x="1645" y="1605"/>
                <a:ext cx="109" cy="132"/>
              </a:xfrm>
              <a:prstGeom prst="downArrow">
                <a:avLst>
                  <a:gd name="adj1" fmla="val 50000"/>
                  <a:gd name="adj2" fmla="val 41006"/>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748" name="AutoShape 148"/>
              <p:cNvSpPr>
                <a:spLocks noChangeArrowheads="1"/>
              </p:cNvSpPr>
              <p:nvPr/>
            </p:nvSpPr>
            <p:spPr bwMode="auto">
              <a:xfrm>
                <a:off x="1645" y="1576"/>
                <a:ext cx="109" cy="134"/>
              </a:xfrm>
              <a:prstGeom prst="upArrow">
                <a:avLst>
                  <a:gd name="adj1" fmla="val 50000"/>
                  <a:gd name="adj2" fmla="val 41303"/>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sp>
          <p:nvSpPr>
            <p:cNvPr id="74771" name="Rectangle 149"/>
            <p:cNvSpPr>
              <a:spLocks noChangeArrowheads="1"/>
            </p:cNvSpPr>
            <p:nvPr/>
          </p:nvSpPr>
          <p:spPr bwMode="gray">
            <a:xfrm>
              <a:off x="3042" y="2195"/>
              <a:ext cx="1409" cy="1283"/>
            </a:xfrm>
            <a:prstGeom prst="rect">
              <a:avLst/>
            </a:prstGeom>
            <a:noFill/>
            <a:ln w="28575">
              <a:solidFill>
                <a:srgbClr val="FFCC00"/>
              </a:solidFill>
              <a:miter lim="800000"/>
              <a:headEnd/>
              <a:tailEnd/>
            </a:ln>
          </p:spPr>
          <p:txBody>
            <a:bodyPr anchor="ctr">
              <a:spAutoFit/>
            </a:bodyPr>
            <a:lstStyle/>
            <a:p>
              <a:pPr algn="ctr"/>
              <a:endParaRPr lang="de-DE" sz="2400">
                <a:latin typeface="Times New Roman" pitchFamily="18" charset="0"/>
              </a:endParaRPr>
            </a:p>
          </p:txBody>
        </p:sp>
        <p:sp>
          <p:nvSpPr>
            <p:cNvPr id="74772" name="Rectangle 150"/>
            <p:cNvSpPr>
              <a:spLocks noChangeArrowheads="1"/>
            </p:cNvSpPr>
            <p:nvPr/>
          </p:nvSpPr>
          <p:spPr bwMode="auto">
            <a:xfrm>
              <a:off x="3071" y="1408"/>
              <a:ext cx="1680" cy="128"/>
            </a:xfrm>
            <a:prstGeom prst="rect">
              <a:avLst/>
            </a:prstGeom>
            <a:solidFill>
              <a:srgbClr val="6699FF"/>
            </a:solidFill>
            <a:ln w="12700">
              <a:noFill/>
              <a:miter lim="800000"/>
              <a:headEnd/>
              <a:tailEnd/>
            </a:ln>
            <a:effectLst>
              <a:prstShdw prst="shdw17" dist="17961" dir="2700000">
                <a:srgbClr val="3D5C99"/>
              </a:prstShdw>
            </a:effectLst>
          </p:spPr>
          <p:txBody>
            <a:bodyPr wrap="none" anchor="ctr"/>
            <a:lstStyle/>
            <a:p>
              <a:pPr algn="ctr"/>
              <a:r>
                <a:rPr lang="en-US" altLang="en-US" sz="1400" b="1">
                  <a:solidFill>
                    <a:schemeClr val="bg1"/>
                  </a:solidFill>
                </a:rPr>
                <a:t>Memory Bus      </a:t>
              </a:r>
            </a:p>
          </p:txBody>
        </p:sp>
        <p:grpSp>
          <p:nvGrpSpPr>
            <p:cNvPr id="74773" name="Group 151"/>
            <p:cNvGrpSpPr>
              <a:grpSpLocks/>
            </p:cNvGrpSpPr>
            <p:nvPr/>
          </p:nvGrpSpPr>
          <p:grpSpPr bwMode="auto">
            <a:xfrm>
              <a:off x="3431" y="1540"/>
              <a:ext cx="176" cy="344"/>
              <a:chOff x="3633" y="1570"/>
              <a:chExt cx="176" cy="278"/>
            </a:xfrm>
          </p:grpSpPr>
          <p:sp>
            <p:nvSpPr>
              <p:cNvPr id="153752" name="AutoShape 152"/>
              <p:cNvSpPr>
                <a:spLocks noChangeArrowheads="1"/>
              </p:cNvSpPr>
              <p:nvPr/>
            </p:nvSpPr>
            <p:spPr bwMode="auto">
              <a:xfrm>
                <a:off x="3633" y="1620"/>
                <a:ext cx="176" cy="228"/>
              </a:xfrm>
              <a:prstGeom prst="downArrow">
                <a:avLst>
                  <a:gd name="adj1" fmla="val 50000"/>
                  <a:gd name="adj2" fmla="val 43536"/>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753" name="AutoShape 153"/>
              <p:cNvSpPr>
                <a:spLocks noChangeArrowheads="1"/>
              </p:cNvSpPr>
              <p:nvPr/>
            </p:nvSpPr>
            <p:spPr bwMode="auto">
              <a:xfrm>
                <a:off x="3633" y="1570"/>
                <a:ext cx="176" cy="230"/>
              </a:xfrm>
              <a:prstGeom prst="upArrow">
                <a:avLst>
                  <a:gd name="adj1" fmla="val 50000"/>
                  <a:gd name="adj2" fmla="val 43905"/>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sp>
          <p:nvSpPr>
            <p:cNvPr id="153754" name="AutoShape 154"/>
            <p:cNvSpPr>
              <a:spLocks noChangeArrowheads="1"/>
            </p:cNvSpPr>
            <p:nvPr/>
          </p:nvSpPr>
          <p:spPr bwMode="auto">
            <a:xfrm rot="198858">
              <a:off x="4100" y="1210"/>
              <a:ext cx="183" cy="179"/>
            </a:xfrm>
            <a:prstGeom prst="downArrow">
              <a:avLst>
                <a:gd name="adj1" fmla="val 50000"/>
                <a:gd name="adj2" fmla="val 33606"/>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74775" name="Text Box 155"/>
            <p:cNvSpPr txBox="1">
              <a:spLocks noChangeArrowheads="1"/>
            </p:cNvSpPr>
            <p:nvPr/>
          </p:nvSpPr>
          <p:spPr bwMode="auto">
            <a:xfrm>
              <a:off x="2781" y="737"/>
              <a:ext cx="1102" cy="172"/>
            </a:xfrm>
            <a:prstGeom prst="rect">
              <a:avLst/>
            </a:prstGeom>
            <a:noFill/>
            <a:ln w="9525">
              <a:noFill/>
              <a:miter lim="800000"/>
              <a:headEnd/>
              <a:tailEnd/>
            </a:ln>
          </p:spPr>
          <p:txBody>
            <a:bodyPr>
              <a:spAutoFit/>
            </a:bodyPr>
            <a:lstStyle/>
            <a:p>
              <a:pPr algn="ctr">
                <a:lnSpc>
                  <a:spcPct val="90000"/>
                </a:lnSpc>
                <a:spcBef>
                  <a:spcPct val="50000"/>
                </a:spcBef>
                <a:spcAft>
                  <a:spcPct val="25000"/>
                </a:spcAft>
                <a:buClr>
                  <a:srgbClr val="33CC33"/>
                </a:buClr>
                <a:buSzPct val="80000"/>
                <a:buFont typeface="Wingdings" pitchFamily="2" charset="2"/>
                <a:buNone/>
              </a:pPr>
              <a:r>
                <a:rPr kumimoji="1" lang="en-US" altLang="en-US" sz="1400" b="1">
                  <a:solidFill>
                    <a:srgbClr val="FF0000"/>
                  </a:solidFill>
                </a:rPr>
                <a:t>Code security</a:t>
              </a:r>
            </a:p>
          </p:txBody>
        </p:sp>
        <p:sp>
          <p:nvSpPr>
            <p:cNvPr id="74776" name="Text Box 156"/>
            <p:cNvSpPr txBox="1">
              <a:spLocks noChangeArrowheads="1"/>
            </p:cNvSpPr>
            <p:nvPr/>
          </p:nvSpPr>
          <p:spPr bwMode="auto">
            <a:xfrm>
              <a:off x="4821" y="1050"/>
              <a:ext cx="720" cy="1460"/>
            </a:xfrm>
            <a:prstGeom prst="rect">
              <a:avLst/>
            </a:prstGeom>
            <a:solidFill>
              <a:srgbClr val="6600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6600FF"/>
              </a:extrusionClr>
            </a:sp3d>
          </p:spPr>
          <p:txBody>
            <a:bodyPr wrap="none" lIns="0" tIns="0" rIns="0" bIns="0" anchor="ctr" anchorCtr="1">
              <a:flatTx/>
            </a:bodyPr>
            <a:lstStyle/>
            <a:p>
              <a:pPr algn="ctr"/>
              <a:endParaRPr kumimoji="1" lang="en-US" altLang="en-US" sz="1200" b="1">
                <a:solidFill>
                  <a:srgbClr val="000000"/>
                </a:solidFill>
              </a:endParaRPr>
            </a:p>
          </p:txBody>
        </p:sp>
        <p:sp>
          <p:nvSpPr>
            <p:cNvPr id="74777" name="Line 157"/>
            <p:cNvSpPr>
              <a:spLocks noChangeShapeType="1"/>
            </p:cNvSpPr>
            <p:nvPr/>
          </p:nvSpPr>
          <p:spPr bwMode="auto">
            <a:xfrm>
              <a:off x="4773" y="1975"/>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78" name="Text Box 158"/>
            <p:cNvSpPr txBox="1">
              <a:spLocks noChangeArrowheads="1"/>
            </p:cNvSpPr>
            <p:nvPr/>
          </p:nvSpPr>
          <p:spPr bwMode="auto">
            <a:xfrm>
              <a:off x="4863" y="1886"/>
              <a:ext cx="617" cy="166"/>
            </a:xfrm>
            <a:prstGeom prst="rect">
              <a:avLst/>
            </a:prstGeom>
            <a:gradFill rotWithShape="0">
              <a:gsLst>
                <a:gs pos="0">
                  <a:srgbClr val="6699FF"/>
                </a:gs>
                <a:gs pos="100000">
                  <a:srgbClr val="85ADFF"/>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6699FF"/>
              </a:extrusionClr>
            </a:sp3d>
          </p:spPr>
          <p:txBody>
            <a:bodyPr wrap="none" lIns="0" tIns="0" rIns="0" bIns="0" anchor="ctr" anchorCtr="1">
              <a:flatTx/>
            </a:bodyPr>
            <a:lstStyle/>
            <a:p>
              <a:pPr algn="ctr"/>
              <a:r>
                <a:rPr kumimoji="1" lang="en-US" altLang="en-US" sz="1200" b="1">
                  <a:solidFill>
                    <a:srgbClr val="000000"/>
                  </a:solidFill>
                </a:rPr>
                <a:t>12-bit ADC</a:t>
              </a:r>
            </a:p>
          </p:txBody>
        </p:sp>
        <p:sp>
          <p:nvSpPr>
            <p:cNvPr id="74779" name="Text Box 159"/>
            <p:cNvSpPr txBox="1">
              <a:spLocks noChangeArrowheads="1"/>
            </p:cNvSpPr>
            <p:nvPr/>
          </p:nvSpPr>
          <p:spPr bwMode="auto">
            <a:xfrm>
              <a:off x="4821" y="2558"/>
              <a:ext cx="720" cy="1017"/>
            </a:xfrm>
            <a:prstGeom prst="rect">
              <a:avLst/>
            </a:prstGeom>
            <a:solidFill>
              <a:srgbClr val="CC00FF"/>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00FF"/>
              </a:extrusionClr>
            </a:sp3d>
          </p:spPr>
          <p:txBody>
            <a:bodyPr wrap="none" lIns="0" tIns="0" rIns="0" bIns="0" anchor="ctr" anchorCtr="1">
              <a:flatTx/>
            </a:bodyPr>
            <a:lstStyle/>
            <a:p>
              <a:pPr algn="ctr"/>
              <a:endParaRPr kumimoji="1" lang="en-US" altLang="en-US" sz="1200" b="1">
                <a:solidFill>
                  <a:srgbClr val="000000"/>
                </a:solidFill>
              </a:endParaRPr>
            </a:p>
          </p:txBody>
        </p:sp>
        <p:sp>
          <p:nvSpPr>
            <p:cNvPr id="74780" name="Line 160"/>
            <p:cNvSpPr>
              <a:spLocks noChangeShapeType="1"/>
            </p:cNvSpPr>
            <p:nvPr/>
          </p:nvSpPr>
          <p:spPr bwMode="auto">
            <a:xfrm>
              <a:off x="4782" y="2722"/>
              <a:ext cx="259" cy="1"/>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81" name="Line 161"/>
            <p:cNvSpPr>
              <a:spLocks noChangeShapeType="1"/>
            </p:cNvSpPr>
            <p:nvPr/>
          </p:nvSpPr>
          <p:spPr bwMode="auto">
            <a:xfrm>
              <a:off x="4782" y="3470"/>
              <a:ext cx="259" cy="3"/>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82" name="Line 162"/>
            <p:cNvSpPr>
              <a:spLocks noChangeShapeType="1"/>
            </p:cNvSpPr>
            <p:nvPr/>
          </p:nvSpPr>
          <p:spPr bwMode="auto">
            <a:xfrm>
              <a:off x="4782" y="2918"/>
              <a:ext cx="259" cy="1"/>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83" name="Line 163"/>
            <p:cNvSpPr>
              <a:spLocks noChangeShapeType="1"/>
            </p:cNvSpPr>
            <p:nvPr/>
          </p:nvSpPr>
          <p:spPr bwMode="auto">
            <a:xfrm>
              <a:off x="4782" y="3111"/>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84" name="Text Box 164"/>
            <p:cNvSpPr txBox="1">
              <a:spLocks noChangeArrowheads="1"/>
            </p:cNvSpPr>
            <p:nvPr/>
          </p:nvSpPr>
          <p:spPr bwMode="auto">
            <a:xfrm>
              <a:off x="4878" y="2632"/>
              <a:ext cx="617" cy="167"/>
            </a:xfrm>
            <a:prstGeom prst="rect">
              <a:avLst/>
            </a:prstGeom>
            <a:gradFill rotWithShape="0">
              <a:gsLst>
                <a:gs pos="0">
                  <a:srgbClr val="C3B1E7"/>
                </a:gs>
                <a:gs pos="100000">
                  <a:srgbClr val="CFC1EC"/>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3B1E7"/>
              </a:extrusionClr>
            </a:sp3d>
          </p:spPr>
          <p:txBody>
            <a:bodyPr wrap="none" lIns="0" tIns="0" rIns="0" bIns="0" anchor="ctr" anchorCtr="1">
              <a:flatTx/>
            </a:bodyPr>
            <a:lstStyle/>
            <a:p>
              <a:pPr algn="ctr"/>
              <a:r>
                <a:rPr kumimoji="1" lang="en-US" altLang="en-US" sz="1200" b="1">
                  <a:solidFill>
                    <a:srgbClr val="000000"/>
                  </a:solidFill>
                </a:rPr>
                <a:t>SPI</a:t>
              </a:r>
            </a:p>
          </p:txBody>
        </p:sp>
        <p:sp>
          <p:nvSpPr>
            <p:cNvPr id="74785" name="Text Box 165"/>
            <p:cNvSpPr txBox="1">
              <a:spLocks noChangeArrowheads="1"/>
            </p:cNvSpPr>
            <p:nvPr/>
          </p:nvSpPr>
          <p:spPr bwMode="auto">
            <a:xfrm>
              <a:off x="4878" y="3401"/>
              <a:ext cx="617" cy="150"/>
            </a:xfrm>
            <a:prstGeom prst="rect">
              <a:avLst/>
            </a:prstGeom>
            <a:gradFill rotWithShape="0">
              <a:gsLst>
                <a:gs pos="0">
                  <a:srgbClr val="C3B1E7"/>
                </a:gs>
                <a:gs pos="100000">
                  <a:srgbClr val="CFC1EC"/>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3B1E7"/>
              </a:extrusionClr>
            </a:sp3d>
          </p:spPr>
          <p:txBody>
            <a:bodyPr wrap="none" lIns="0" tIns="0" rIns="0" bIns="0" anchor="ctr" anchorCtr="1">
              <a:flatTx/>
            </a:bodyPr>
            <a:lstStyle/>
            <a:p>
              <a:pPr algn="ctr"/>
              <a:r>
                <a:rPr kumimoji="1" lang="en-US" altLang="en-US" sz="1200" b="1">
                  <a:solidFill>
                    <a:srgbClr val="000000"/>
                  </a:solidFill>
                </a:rPr>
                <a:t>2 CAN</a:t>
              </a:r>
            </a:p>
          </p:txBody>
        </p:sp>
        <p:sp>
          <p:nvSpPr>
            <p:cNvPr id="74786" name="Text Box 166"/>
            <p:cNvSpPr txBox="1">
              <a:spLocks noChangeArrowheads="1"/>
            </p:cNvSpPr>
            <p:nvPr/>
          </p:nvSpPr>
          <p:spPr bwMode="auto">
            <a:xfrm>
              <a:off x="4881" y="2828"/>
              <a:ext cx="617" cy="167"/>
            </a:xfrm>
            <a:prstGeom prst="rect">
              <a:avLst/>
            </a:prstGeom>
            <a:gradFill rotWithShape="0">
              <a:gsLst>
                <a:gs pos="0">
                  <a:srgbClr val="C3B1E7"/>
                </a:gs>
                <a:gs pos="100000">
                  <a:srgbClr val="CFC1EC"/>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3B1E7"/>
              </a:extrusionClr>
            </a:sp3d>
          </p:spPr>
          <p:txBody>
            <a:bodyPr wrap="none" lIns="0" tIns="0" rIns="0" bIns="0" anchor="ctr" anchorCtr="1">
              <a:flatTx/>
            </a:bodyPr>
            <a:lstStyle/>
            <a:p>
              <a:pPr algn="ctr"/>
              <a:r>
                <a:rPr kumimoji="1" lang="en-US" altLang="en-US" sz="1200" b="1">
                  <a:solidFill>
                    <a:srgbClr val="000000"/>
                  </a:solidFill>
                </a:rPr>
                <a:t>3 SCI</a:t>
              </a:r>
            </a:p>
          </p:txBody>
        </p:sp>
        <p:sp>
          <p:nvSpPr>
            <p:cNvPr id="74787" name="Text Box 167"/>
            <p:cNvSpPr txBox="1">
              <a:spLocks noChangeArrowheads="1"/>
            </p:cNvSpPr>
            <p:nvPr/>
          </p:nvSpPr>
          <p:spPr bwMode="auto">
            <a:xfrm>
              <a:off x="4878" y="3022"/>
              <a:ext cx="617" cy="166"/>
            </a:xfrm>
            <a:prstGeom prst="rect">
              <a:avLst/>
            </a:prstGeom>
            <a:gradFill rotWithShape="0">
              <a:gsLst>
                <a:gs pos="0">
                  <a:srgbClr val="C3B1E7"/>
                </a:gs>
                <a:gs pos="100000">
                  <a:srgbClr val="CFC1EC"/>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3B1E7"/>
              </a:extrusionClr>
            </a:sp3d>
          </p:spPr>
          <p:txBody>
            <a:bodyPr wrap="none" lIns="0" tIns="0" rIns="0" bIns="0" anchor="ctr" anchorCtr="1">
              <a:flatTx/>
            </a:bodyPr>
            <a:lstStyle/>
            <a:p>
              <a:pPr algn="ctr"/>
              <a:r>
                <a:rPr kumimoji="1" lang="en-US" altLang="en-US" sz="1200" b="1">
                  <a:solidFill>
                    <a:srgbClr val="000000"/>
                  </a:solidFill>
                </a:rPr>
                <a:t>2 McBSP</a:t>
              </a:r>
            </a:p>
          </p:txBody>
        </p:sp>
        <p:grpSp>
          <p:nvGrpSpPr>
            <p:cNvPr id="74788" name="Group 168"/>
            <p:cNvGrpSpPr>
              <a:grpSpLocks/>
            </p:cNvGrpSpPr>
            <p:nvPr/>
          </p:nvGrpSpPr>
          <p:grpSpPr bwMode="auto">
            <a:xfrm>
              <a:off x="2981" y="930"/>
              <a:ext cx="528" cy="311"/>
              <a:chOff x="186" y="1039"/>
              <a:chExt cx="720" cy="371"/>
            </a:xfrm>
          </p:grpSpPr>
          <p:sp>
            <p:nvSpPr>
              <p:cNvPr id="74827" name="Text Box 169"/>
              <p:cNvSpPr txBox="1">
                <a:spLocks noChangeArrowheads="1"/>
              </p:cNvSpPr>
              <p:nvPr/>
            </p:nvSpPr>
            <p:spPr bwMode="auto">
              <a:xfrm>
                <a:off x="200" y="1064"/>
                <a:ext cx="673" cy="346"/>
              </a:xfrm>
              <a:prstGeom prst="rect">
                <a:avLst/>
              </a:prstGeom>
              <a:gradFill rotWithShape="0">
                <a:gsLst>
                  <a:gs pos="0">
                    <a:srgbClr val="FFBC79"/>
                  </a:gs>
                  <a:gs pos="100000">
                    <a:srgbClr val="FF9933"/>
                  </a:gs>
                </a:gsLst>
                <a:lin ang="189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FF9933"/>
                </a:extrusionClr>
              </a:sp3d>
            </p:spPr>
            <p:txBody>
              <a:bodyPr lIns="12700" tIns="12700" rIns="12700" bIns="12700" anchor="ctr" anchorCtr="1">
                <a:flatTx/>
              </a:bodyPr>
              <a:lstStyle/>
              <a:p>
                <a:pPr algn="ctr">
                  <a:lnSpc>
                    <a:spcPct val="80000"/>
                  </a:lnSpc>
                </a:pPr>
                <a:r>
                  <a:rPr kumimoji="1" lang="en-US" altLang="en-US" sz="1400" b="1">
                    <a:solidFill>
                      <a:srgbClr val="000000"/>
                    </a:solidFill>
                  </a:rPr>
                  <a:t>512 KB</a:t>
                </a:r>
                <a:br>
                  <a:rPr kumimoji="1" lang="en-US" altLang="en-US" sz="1400" b="1">
                    <a:solidFill>
                      <a:srgbClr val="000000"/>
                    </a:solidFill>
                  </a:rPr>
                </a:br>
                <a:r>
                  <a:rPr kumimoji="1" lang="en-US" altLang="en-US" sz="1400" b="1">
                    <a:solidFill>
                      <a:srgbClr val="000000"/>
                    </a:solidFill>
                  </a:rPr>
                  <a:t> Flash</a:t>
                </a:r>
              </a:p>
            </p:txBody>
          </p:sp>
          <p:sp>
            <p:nvSpPr>
              <p:cNvPr id="74828" name="Rectangle 170"/>
              <p:cNvSpPr>
                <a:spLocks noChangeArrowheads="1"/>
              </p:cNvSpPr>
              <p:nvPr/>
            </p:nvSpPr>
            <p:spPr bwMode="auto">
              <a:xfrm>
                <a:off x="186" y="1039"/>
                <a:ext cx="720" cy="352"/>
              </a:xfrm>
              <a:prstGeom prst="rect">
                <a:avLst/>
              </a:prstGeom>
              <a:noFill/>
              <a:ln w="57150">
                <a:solidFill>
                  <a:srgbClr val="FF0000"/>
                </a:solidFill>
                <a:miter lim="800000"/>
                <a:headEnd/>
                <a:tailEnd/>
              </a:ln>
            </p:spPr>
            <p:txBody>
              <a:bodyPr wrap="none" anchor="ctr"/>
              <a:lstStyle/>
              <a:p>
                <a:pPr algn="ctr"/>
                <a:endParaRPr lang="de-DE" sz="2400">
                  <a:latin typeface="Times New Roman" pitchFamily="18" charset="0"/>
                </a:endParaRPr>
              </a:p>
            </p:txBody>
          </p:sp>
        </p:grpSp>
        <p:grpSp>
          <p:nvGrpSpPr>
            <p:cNvPr id="74789" name="Group 171"/>
            <p:cNvGrpSpPr>
              <a:grpSpLocks/>
            </p:cNvGrpSpPr>
            <p:nvPr/>
          </p:nvGrpSpPr>
          <p:grpSpPr bwMode="auto">
            <a:xfrm>
              <a:off x="3546" y="932"/>
              <a:ext cx="393" cy="298"/>
              <a:chOff x="3576" y="3213"/>
              <a:chExt cx="393" cy="355"/>
            </a:xfrm>
          </p:grpSpPr>
          <p:sp>
            <p:nvSpPr>
              <p:cNvPr id="74825" name="Text Box 172"/>
              <p:cNvSpPr txBox="1">
                <a:spLocks noChangeArrowheads="1"/>
              </p:cNvSpPr>
              <p:nvPr/>
            </p:nvSpPr>
            <p:spPr bwMode="auto">
              <a:xfrm>
                <a:off x="3581" y="3224"/>
                <a:ext cx="368" cy="344"/>
              </a:xfrm>
              <a:prstGeom prst="rect">
                <a:avLst/>
              </a:prstGeom>
              <a:gradFill rotWithShape="0">
                <a:gsLst>
                  <a:gs pos="0">
                    <a:srgbClr val="FFBC79"/>
                  </a:gs>
                  <a:gs pos="100000">
                    <a:srgbClr val="FF9933"/>
                  </a:gs>
                </a:gsLst>
                <a:lin ang="189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FF9933"/>
                </a:extrusionClr>
              </a:sp3d>
            </p:spPr>
            <p:txBody>
              <a:bodyPr lIns="12700" tIns="12700" rIns="12700" bIns="12700" anchor="ctr" anchorCtr="1">
                <a:flatTx/>
              </a:bodyPr>
              <a:lstStyle/>
              <a:p>
                <a:pPr algn="ctr">
                  <a:lnSpc>
                    <a:spcPct val="80000"/>
                  </a:lnSpc>
                </a:pPr>
                <a:r>
                  <a:rPr kumimoji="1" lang="en-US" altLang="en-US" sz="1400" b="1">
                    <a:solidFill>
                      <a:srgbClr val="000000"/>
                    </a:solidFill>
                  </a:rPr>
                  <a:t>68 KB </a:t>
                </a:r>
              </a:p>
              <a:p>
                <a:pPr algn="ctr">
                  <a:lnSpc>
                    <a:spcPct val="80000"/>
                  </a:lnSpc>
                </a:pPr>
                <a:r>
                  <a:rPr kumimoji="1" lang="en-US" altLang="en-US" sz="1400" b="1">
                    <a:solidFill>
                      <a:srgbClr val="000000"/>
                    </a:solidFill>
                  </a:rPr>
                  <a:t>RAM</a:t>
                </a:r>
              </a:p>
            </p:txBody>
          </p:sp>
          <p:sp>
            <p:nvSpPr>
              <p:cNvPr id="74826" name="Rectangle 173"/>
              <p:cNvSpPr>
                <a:spLocks noChangeArrowheads="1"/>
              </p:cNvSpPr>
              <p:nvPr/>
            </p:nvSpPr>
            <p:spPr bwMode="auto">
              <a:xfrm>
                <a:off x="3576" y="3213"/>
                <a:ext cx="393" cy="350"/>
              </a:xfrm>
              <a:prstGeom prst="rect">
                <a:avLst/>
              </a:prstGeom>
              <a:noFill/>
              <a:ln w="57150">
                <a:solidFill>
                  <a:srgbClr val="FF0000"/>
                </a:solidFill>
                <a:miter lim="800000"/>
                <a:headEnd/>
                <a:tailEnd/>
              </a:ln>
            </p:spPr>
            <p:txBody>
              <a:bodyPr wrap="none" anchor="ctr"/>
              <a:lstStyle/>
              <a:p>
                <a:pPr algn="ctr"/>
                <a:endParaRPr lang="de-DE" sz="2400">
                  <a:latin typeface="Times New Roman" pitchFamily="18" charset="0"/>
                </a:endParaRPr>
              </a:p>
            </p:txBody>
          </p:sp>
        </p:grpSp>
        <p:grpSp>
          <p:nvGrpSpPr>
            <p:cNvPr id="74790" name="Group 174"/>
            <p:cNvGrpSpPr>
              <a:grpSpLocks/>
            </p:cNvGrpSpPr>
            <p:nvPr/>
          </p:nvGrpSpPr>
          <p:grpSpPr bwMode="auto">
            <a:xfrm rot="5400000">
              <a:off x="4469" y="2625"/>
              <a:ext cx="159" cy="192"/>
              <a:chOff x="1645" y="1576"/>
              <a:chExt cx="109" cy="162"/>
            </a:xfrm>
          </p:grpSpPr>
          <p:sp>
            <p:nvSpPr>
              <p:cNvPr id="153775" name="AutoShape 175"/>
              <p:cNvSpPr>
                <a:spLocks noChangeArrowheads="1"/>
              </p:cNvSpPr>
              <p:nvPr/>
            </p:nvSpPr>
            <p:spPr bwMode="auto">
              <a:xfrm>
                <a:off x="1639" y="1603"/>
                <a:ext cx="109" cy="133"/>
              </a:xfrm>
              <a:prstGeom prst="downArrow">
                <a:avLst>
                  <a:gd name="adj1" fmla="val 50000"/>
                  <a:gd name="adj2" fmla="val 41006"/>
                </a:avLst>
              </a:prstGeom>
              <a:gradFill rotWithShape="0">
                <a:gsLst>
                  <a:gs pos="0">
                    <a:schemeClr val="tx1"/>
                  </a:gs>
                  <a:gs pos="50000">
                    <a:srgbClr val="FFCC00"/>
                  </a:gs>
                  <a:gs pos="100000">
                    <a:schemeClr val="tx1"/>
                  </a:gs>
                </a:gsLst>
                <a:lin ang="540000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776" name="AutoShape 176"/>
              <p:cNvSpPr>
                <a:spLocks noChangeArrowheads="1"/>
              </p:cNvSpPr>
              <p:nvPr/>
            </p:nvSpPr>
            <p:spPr bwMode="auto">
              <a:xfrm>
                <a:off x="1639" y="1551"/>
                <a:ext cx="109" cy="134"/>
              </a:xfrm>
              <a:prstGeom prst="upArrow">
                <a:avLst>
                  <a:gd name="adj1" fmla="val 50000"/>
                  <a:gd name="adj2" fmla="val 41303"/>
                </a:avLst>
              </a:prstGeom>
              <a:gradFill rotWithShape="0">
                <a:gsLst>
                  <a:gs pos="0">
                    <a:schemeClr val="tx1"/>
                  </a:gs>
                  <a:gs pos="50000">
                    <a:srgbClr val="FFCC00"/>
                  </a:gs>
                  <a:gs pos="100000">
                    <a:schemeClr val="tx1"/>
                  </a:gs>
                </a:gsLst>
                <a:lin ang="540000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sp>
          <p:nvSpPr>
            <p:cNvPr id="74791" name="Line 177"/>
            <p:cNvSpPr>
              <a:spLocks noChangeShapeType="1"/>
            </p:cNvSpPr>
            <p:nvPr/>
          </p:nvSpPr>
          <p:spPr bwMode="auto">
            <a:xfrm>
              <a:off x="4779" y="1568"/>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92" name="Line 178"/>
            <p:cNvSpPr>
              <a:spLocks noChangeShapeType="1"/>
            </p:cNvSpPr>
            <p:nvPr/>
          </p:nvSpPr>
          <p:spPr bwMode="auto">
            <a:xfrm>
              <a:off x="4779" y="1767"/>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93" name="Text Box 179"/>
            <p:cNvSpPr txBox="1">
              <a:spLocks noChangeArrowheads="1"/>
            </p:cNvSpPr>
            <p:nvPr/>
          </p:nvSpPr>
          <p:spPr bwMode="auto">
            <a:xfrm>
              <a:off x="4863" y="1450"/>
              <a:ext cx="617" cy="166"/>
            </a:xfrm>
            <a:prstGeom prst="rect">
              <a:avLst/>
            </a:prstGeom>
            <a:gradFill rotWithShape="0">
              <a:gsLst>
                <a:gs pos="0">
                  <a:srgbClr val="6699FF"/>
                </a:gs>
                <a:gs pos="100000">
                  <a:srgbClr val="85ADFF"/>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6699FF"/>
              </a:extrusionClr>
            </a:sp3d>
          </p:spPr>
          <p:txBody>
            <a:bodyPr wrap="none" lIns="0" tIns="0" rIns="0" bIns="0" anchor="ctr" anchorCtr="1">
              <a:flatTx/>
            </a:bodyPr>
            <a:lstStyle/>
            <a:p>
              <a:pPr algn="ctr"/>
              <a:r>
                <a:rPr kumimoji="1" lang="en-US" altLang="en-US" sz="1200" b="1">
                  <a:solidFill>
                    <a:srgbClr val="000000"/>
                  </a:solidFill>
                </a:rPr>
                <a:t>6 CAP</a:t>
              </a:r>
            </a:p>
          </p:txBody>
        </p:sp>
        <p:sp>
          <p:nvSpPr>
            <p:cNvPr id="74794" name="Line 180"/>
            <p:cNvSpPr>
              <a:spLocks noChangeShapeType="1"/>
            </p:cNvSpPr>
            <p:nvPr/>
          </p:nvSpPr>
          <p:spPr bwMode="auto">
            <a:xfrm>
              <a:off x="4779" y="1254"/>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795" name="Text Box 181"/>
            <p:cNvSpPr txBox="1">
              <a:spLocks noChangeArrowheads="1"/>
            </p:cNvSpPr>
            <p:nvPr/>
          </p:nvSpPr>
          <p:spPr bwMode="auto">
            <a:xfrm>
              <a:off x="4866" y="1095"/>
              <a:ext cx="617" cy="319"/>
            </a:xfrm>
            <a:prstGeom prst="rect">
              <a:avLst/>
            </a:prstGeom>
            <a:gradFill rotWithShape="0">
              <a:gsLst>
                <a:gs pos="0">
                  <a:srgbClr val="6699FF"/>
                </a:gs>
                <a:gs pos="100000">
                  <a:srgbClr val="85ADFF"/>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6699FF"/>
              </a:extrusionClr>
            </a:sp3d>
          </p:spPr>
          <p:txBody>
            <a:bodyPr wrap="none" lIns="0" tIns="0" rIns="0" bIns="0" anchor="ctr" anchorCtr="1">
              <a:flatTx/>
            </a:bodyPr>
            <a:lstStyle/>
            <a:p>
              <a:pPr algn="ctr"/>
              <a:r>
                <a:rPr kumimoji="1" lang="en-US" altLang="en-US" sz="1200" b="1">
                  <a:solidFill>
                    <a:srgbClr val="000000"/>
                  </a:solidFill>
                </a:rPr>
                <a:t>18 PWM</a:t>
              </a:r>
            </a:p>
            <a:p>
              <a:pPr algn="ctr"/>
              <a:r>
                <a:rPr kumimoji="1" lang="en-US" altLang="en-US" sz="1200" b="1">
                  <a:solidFill>
                    <a:srgbClr val="000000"/>
                  </a:solidFill>
                </a:rPr>
                <a:t>(6 HRPWM)</a:t>
              </a:r>
            </a:p>
          </p:txBody>
        </p:sp>
        <p:sp>
          <p:nvSpPr>
            <p:cNvPr id="74796" name="Text Box 182"/>
            <p:cNvSpPr txBox="1">
              <a:spLocks noChangeArrowheads="1"/>
            </p:cNvSpPr>
            <p:nvPr/>
          </p:nvSpPr>
          <p:spPr bwMode="auto">
            <a:xfrm>
              <a:off x="3659" y="1658"/>
              <a:ext cx="737" cy="190"/>
            </a:xfrm>
            <a:prstGeom prst="rect">
              <a:avLst/>
            </a:prstGeom>
            <a:gradFill rotWithShape="0">
              <a:gsLst>
                <a:gs pos="0">
                  <a:srgbClr val="00CC66"/>
                </a:gs>
                <a:gs pos="50000">
                  <a:srgbClr val="CCFFCC"/>
                </a:gs>
                <a:gs pos="100000">
                  <a:srgbClr val="00CC66"/>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CFFCC"/>
              </a:extrusionClr>
            </a:sp3d>
          </p:spPr>
          <p:txBody>
            <a:bodyPr wrap="none" lIns="0" tIns="0" rIns="0" bIns="0" anchor="ctr">
              <a:flatTx/>
            </a:bodyPr>
            <a:lstStyle/>
            <a:p>
              <a:pPr algn="ctr"/>
              <a:r>
                <a:rPr kumimoji="1" lang="en-US" altLang="en-US" sz="1200" b="1">
                  <a:solidFill>
                    <a:srgbClr val="000000"/>
                  </a:solidFill>
                </a:rPr>
                <a:t>DMA</a:t>
              </a:r>
            </a:p>
          </p:txBody>
        </p:sp>
        <p:sp>
          <p:nvSpPr>
            <p:cNvPr id="74797" name="Rectangle 183"/>
            <p:cNvSpPr>
              <a:spLocks noChangeArrowheads="1"/>
            </p:cNvSpPr>
            <p:nvPr/>
          </p:nvSpPr>
          <p:spPr bwMode="auto">
            <a:xfrm>
              <a:off x="3759" y="2875"/>
              <a:ext cx="651" cy="513"/>
            </a:xfrm>
            <a:prstGeom prst="rect">
              <a:avLst/>
            </a:prstGeom>
            <a:gradFill rotWithShape="0">
              <a:gsLst>
                <a:gs pos="0">
                  <a:srgbClr val="0F6F34"/>
                </a:gs>
                <a:gs pos="50000">
                  <a:srgbClr val="1AB621"/>
                </a:gs>
                <a:gs pos="100000">
                  <a:srgbClr val="0F6F34"/>
                </a:gs>
              </a:gsLst>
              <a:lin ang="5400000" scaled="1"/>
            </a:gradFill>
            <a:ln w="12700" cap="sq">
              <a:solidFill>
                <a:srgbClr val="009900"/>
              </a:solidFill>
              <a:miter lim="800000"/>
              <a:headEnd type="none" w="sm" len="sm"/>
              <a:tailEnd type="none" w="sm" len="sm"/>
            </a:ln>
          </p:spPr>
          <p:txBody>
            <a:bodyPr wrap="none" anchor="ctr"/>
            <a:lstStyle/>
            <a:p>
              <a:pPr algn="ctr"/>
              <a:endParaRPr lang="de-DE" sz="2400">
                <a:latin typeface="Times New Roman" pitchFamily="18" charset="0"/>
              </a:endParaRPr>
            </a:p>
          </p:txBody>
        </p:sp>
        <p:sp>
          <p:nvSpPr>
            <p:cNvPr id="74798" name="Text Box 184"/>
            <p:cNvSpPr txBox="1">
              <a:spLocks noChangeArrowheads="1"/>
            </p:cNvSpPr>
            <p:nvPr/>
          </p:nvSpPr>
          <p:spPr bwMode="auto">
            <a:xfrm>
              <a:off x="3826" y="2908"/>
              <a:ext cx="514" cy="350"/>
            </a:xfrm>
            <a:prstGeom prst="rect">
              <a:avLst/>
            </a:prstGeom>
            <a:noFill/>
            <a:ln w="12700" cap="sq">
              <a:noFill/>
              <a:miter lim="800000"/>
              <a:headEnd type="none" w="sm" len="sm"/>
              <a:tailEnd type="none" w="sm" len="sm"/>
            </a:ln>
          </p:spPr>
          <p:txBody>
            <a:bodyPr>
              <a:spAutoFit/>
            </a:bodyPr>
            <a:lstStyle/>
            <a:p>
              <a:pPr algn="ctr">
                <a:lnSpc>
                  <a:spcPct val="85000"/>
                </a:lnSpc>
                <a:spcBef>
                  <a:spcPct val="10000"/>
                </a:spcBef>
              </a:pPr>
              <a:r>
                <a:rPr kumimoji="1" lang="en-US" altLang="en-US" sz="1200" b="1">
                  <a:solidFill>
                    <a:schemeClr val="bg1"/>
                  </a:solidFill>
                  <a:cs typeface="Times New Roman" pitchFamily="18" charset="0"/>
                </a:rPr>
                <a:t>32-bit</a:t>
              </a:r>
            </a:p>
            <a:p>
              <a:pPr algn="ctr">
                <a:lnSpc>
                  <a:spcPct val="85000"/>
                </a:lnSpc>
                <a:spcBef>
                  <a:spcPct val="10000"/>
                </a:spcBef>
              </a:pPr>
              <a:r>
                <a:rPr kumimoji="1" lang="en-US" altLang="en-US" sz="1200" b="1">
                  <a:solidFill>
                    <a:schemeClr val="bg1"/>
                  </a:solidFill>
                  <a:cs typeface="Times New Roman" pitchFamily="18" charset="0"/>
                </a:rPr>
                <a:t>Floating-Point Unit</a:t>
              </a:r>
            </a:p>
          </p:txBody>
        </p:sp>
        <p:sp>
          <p:nvSpPr>
            <p:cNvPr id="74799" name="Line 185"/>
            <p:cNvSpPr>
              <a:spLocks noChangeShapeType="1"/>
            </p:cNvSpPr>
            <p:nvPr/>
          </p:nvSpPr>
          <p:spPr bwMode="auto">
            <a:xfrm>
              <a:off x="4766" y="2172"/>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800" name="Text Box 186"/>
            <p:cNvSpPr txBox="1">
              <a:spLocks noChangeArrowheads="1"/>
            </p:cNvSpPr>
            <p:nvPr/>
          </p:nvSpPr>
          <p:spPr bwMode="auto">
            <a:xfrm>
              <a:off x="4863" y="2079"/>
              <a:ext cx="617" cy="166"/>
            </a:xfrm>
            <a:prstGeom prst="rect">
              <a:avLst/>
            </a:prstGeom>
            <a:gradFill rotWithShape="0">
              <a:gsLst>
                <a:gs pos="0">
                  <a:srgbClr val="6699FF"/>
                </a:gs>
                <a:gs pos="100000">
                  <a:srgbClr val="85ADFF"/>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6699FF"/>
              </a:extrusionClr>
            </a:sp3d>
          </p:spPr>
          <p:txBody>
            <a:bodyPr wrap="none" lIns="0" tIns="0" rIns="0" bIns="0" anchor="ctr" anchorCtr="1">
              <a:flatTx/>
            </a:bodyPr>
            <a:lstStyle/>
            <a:p>
              <a:pPr algn="ctr"/>
              <a:r>
                <a:rPr kumimoji="1" lang="en-US" altLang="en-US" sz="1200" b="1">
                  <a:solidFill>
                    <a:srgbClr val="000000"/>
                  </a:solidFill>
                </a:rPr>
                <a:t>88 GPIO</a:t>
              </a:r>
            </a:p>
          </p:txBody>
        </p:sp>
        <p:sp>
          <p:nvSpPr>
            <p:cNvPr id="74801" name="Line 187"/>
            <p:cNvSpPr>
              <a:spLocks noChangeShapeType="1"/>
            </p:cNvSpPr>
            <p:nvPr/>
          </p:nvSpPr>
          <p:spPr bwMode="auto">
            <a:xfrm>
              <a:off x="4779" y="3305"/>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802" name="Text Box 188"/>
            <p:cNvSpPr txBox="1">
              <a:spLocks noChangeArrowheads="1"/>
            </p:cNvSpPr>
            <p:nvPr/>
          </p:nvSpPr>
          <p:spPr bwMode="auto">
            <a:xfrm>
              <a:off x="4881" y="3216"/>
              <a:ext cx="617" cy="166"/>
            </a:xfrm>
            <a:prstGeom prst="rect">
              <a:avLst/>
            </a:prstGeom>
            <a:gradFill rotWithShape="0">
              <a:gsLst>
                <a:gs pos="0">
                  <a:srgbClr val="C3B1E7"/>
                </a:gs>
                <a:gs pos="100000">
                  <a:srgbClr val="CFC1EC"/>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C3B1E7"/>
              </a:extrusionClr>
            </a:sp3d>
          </p:spPr>
          <p:txBody>
            <a:bodyPr wrap="none" lIns="0" tIns="0" rIns="0" bIns="0" anchor="ctr" anchorCtr="1">
              <a:flatTx/>
            </a:bodyPr>
            <a:lstStyle/>
            <a:p>
              <a:pPr algn="ctr"/>
              <a:r>
                <a:rPr kumimoji="1" lang="en-US" altLang="en-US" sz="1200" b="1">
                  <a:solidFill>
                    <a:srgbClr val="000000"/>
                  </a:solidFill>
                </a:rPr>
                <a:t>I²C</a:t>
              </a:r>
            </a:p>
          </p:txBody>
        </p:sp>
        <p:sp>
          <p:nvSpPr>
            <p:cNvPr id="74803" name="Text Box 189"/>
            <p:cNvSpPr txBox="1">
              <a:spLocks noChangeArrowheads="1"/>
            </p:cNvSpPr>
            <p:nvPr/>
          </p:nvSpPr>
          <p:spPr bwMode="auto">
            <a:xfrm>
              <a:off x="3995" y="1000"/>
              <a:ext cx="483" cy="217"/>
            </a:xfrm>
            <a:prstGeom prst="rect">
              <a:avLst/>
            </a:prstGeom>
            <a:gradFill rotWithShape="0">
              <a:gsLst>
                <a:gs pos="0">
                  <a:srgbClr val="FFBC79"/>
                </a:gs>
                <a:gs pos="100000">
                  <a:srgbClr val="FF9933"/>
                </a:gs>
              </a:gsLst>
              <a:lin ang="189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FF9933"/>
              </a:extrusionClr>
            </a:sp3d>
          </p:spPr>
          <p:txBody>
            <a:bodyPr lIns="12700" tIns="12700" rIns="12700" bIns="12700" anchor="ctr" anchorCtr="1">
              <a:flatTx/>
            </a:bodyPr>
            <a:lstStyle/>
            <a:p>
              <a:pPr algn="ctr">
                <a:lnSpc>
                  <a:spcPct val="80000"/>
                </a:lnSpc>
              </a:pPr>
              <a:r>
                <a:rPr kumimoji="1" lang="en-US" altLang="en-US" sz="1200" b="1">
                  <a:solidFill>
                    <a:srgbClr val="000000"/>
                  </a:solidFill>
                </a:rPr>
                <a:t>Boot ROM</a:t>
              </a:r>
            </a:p>
          </p:txBody>
        </p:sp>
        <p:grpSp>
          <p:nvGrpSpPr>
            <p:cNvPr id="74804" name="Group 190"/>
            <p:cNvGrpSpPr>
              <a:grpSpLocks/>
            </p:cNvGrpSpPr>
            <p:nvPr/>
          </p:nvGrpSpPr>
          <p:grpSpPr bwMode="auto">
            <a:xfrm>
              <a:off x="3579" y="1240"/>
              <a:ext cx="199" cy="175"/>
              <a:chOff x="4143" y="1204"/>
              <a:chExt cx="199" cy="211"/>
            </a:xfrm>
          </p:grpSpPr>
          <p:sp>
            <p:nvSpPr>
              <p:cNvPr id="153791" name="AutoShape 191"/>
              <p:cNvSpPr>
                <a:spLocks noChangeArrowheads="1"/>
              </p:cNvSpPr>
              <p:nvPr/>
            </p:nvSpPr>
            <p:spPr bwMode="auto">
              <a:xfrm>
                <a:off x="4143" y="1204"/>
                <a:ext cx="193" cy="163"/>
              </a:xfrm>
              <a:prstGeom prst="upArrow">
                <a:avLst>
                  <a:gd name="adj1" fmla="val 50000"/>
                  <a:gd name="adj2" fmla="val 33597"/>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792" name="AutoShape 192"/>
              <p:cNvSpPr>
                <a:spLocks noChangeArrowheads="1"/>
              </p:cNvSpPr>
              <p:nvPr/>
            </p:nvSpPr>
            <p:spPr bwMode="auto">
              <a:xfrm>
                <a:off x="4149" y="1252"/>
                <a:ext cx="193" cy="163"/>
              </a:xfrm>
              <a:prstGeom prst="downArrow">
                <a:avLst>
                  <a:gd name="adj1" fmla="val 50000"/>
                  <a:gd name="adj2" fmla="val 33606"/>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grpSp>
          <p:nvGrpSpPr>
            <p:cNvPr id="74805" name="Group 193"/>
            <p:cNvGrpSpPr>
              <a:grpSpLocks/>
            </p:cNvGrpSpPr>
            <p:nvPr/>
          </p:nvGrpSpPr>
          <p:grpSpPr bwMode="auto">
            <a:xfrm>
              <a:off x="3207" y="1240"/>
              <a:ext cx="199" cy="175"/>
              <a:chOff x="4143" y="1204"/>
              <a:chExt cx="199" cy="211"/>
            </a:xfrm>
          </p:grpSpPr>
          <p:sp>
            <p:nvSpPr>
              <p:cNvPr id="153794" name="AutoShape 194"/>
              <p:cNvSpPr>
                <a:spLocks noChangeArrowheads="1"/>
              </p:cNvSpPr>
              <p:nvPr/>
            </p:nvSpPr>
            <p:spPr bwMode="auto">
              <a:xfrm>
                <a:off x="4143" y="1204"/>
                <a:ext cx="193" cy="163"/>
              </a:xfrm>
              <a:prstGeom prst="upArrow">
                <a:avLst>
                  <a:gd name="adj1" fmla="val 50000"/>
                  <a:gd name="adj2" fmla="val 33597"/>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795" name="AutoShape 195"/>
              <p:cNvSpPr>
                <a:spLocks noChangeArrowheads="1"/>
              </p:cNvSpPr>
              <p:nvPr/>
            </p:nvSpPr>
            <p:spPr bwMode="auto">
              <a:xfrm>
                <a:off x="4149" y="1252"/>
                <a:ext cx="193" cy="163"/>
              </a:xfrm>
              <a:prstGeom prst="downArrow">
                <a:avLst>
                  <a:gd name="adj1" fmla="val 50000"/>
                  <a:gd name="adj2" fmla="val 33606"/>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grpSp>
          <p:nvGrpSpPr>
            <p:cNvPr id="74806" name="Group 196"/>
            <p:cNvGrpSpPr>
              <a:grpSpLocks/>
            </p:cNvGrpSpPr>
            <p:nvPr/>
          </p:nvGrpSpPr>
          <p:grpSpPr bwMode="auto">
            <a:xfrm>
              <a:off x="4119" y="1528"/>
              <a:ext cx="199" cy="139"/>
              <a:chOff x="4143" y="1204"/>
              <a:chExt cx="199" cy="211"/>
            </a:xfrm>
          </p:grpSpPr>
          <p:sp>
            <p:nvSpPr>
              <p:cNvPr id="153797" name="AutoShape 197"/>
              <p:cNvSpPr>
                <a:spLocks noChangeArrowheads="1"/>
              </p:cNvSpPr>
              <p:nvPr/>
            </p:nvSpPr>
            <p:spPr bwMode="auto">
              <a:xfrm>
                <a:off x="4143" y="1204"/>
                <a:ext cx="193" cy="165"/>
              </a:xfrm>
              <a:prstGeom prst="upArrow">
                <a:avLst>
                  <a:gd name="adj1" fmla="val 50000"/>
                  <a:gd name="adj2" fmla="val 33597"/>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798" name="AutoShape 198"/>
              <p:cNvSpPr>
                <a:spLocks noChangeArrowheads="1"/>
              </p:cNvSpPr>
              <p:nvPr/>
            </p:nvSpPr>
            <p:spPr bwMode="auto">
              <a:xfrm>
                <a:off x="4149" y="1252"/>
                <a:ext cx="193" cy="163"/>
              </a:xfrm>
              <a:prstGeom prst="downArrow">
                <a:avLst>
                  <a:gd name="adj1" fmla="val 50000"/>
                  <a:gd name="adj2" fmla="val 33606"/>
                </a:avLst>
              </a:prstGeom>
              <a:gradFill rotWithShape="0">
                <a:gsLst>
                  <a:gs pos="0">
                    <a:schemeClr val="tx1"/>
                  </a:gs>
                  <a:gs pos="50000">
                    <a:srgbClr val="FFCC00"/>
                  </a:gs>
                  <a:gs pos="100000">
                    <a:schemeClr val="tx1"/>
                  </a:gs>
                </a:gsLst>
                <a:lin ang="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grpSp>
          <p:nvGrpSpPr>
            <p:cNvPr id="74807" name="Group 199"/>
            <p:cNvGrpSpPr>
              <a:grpSpLocks/>
            </p:cNvGrpSpPr>
            <p:nvPr/>
          </p:nvGrpSpPr>
          <p:grpSpPr bwMode="auto">
            <a:xfrm rot="5400000">
              <a:off x="4441" y="1597"/>
              <a:ext cx="159" cy="240"/>
              <a:chOff x="1645" y="1576"/>
              <a:chExt cx="109" cy="162"/>
            </a:xfrm>
          </p:grpSpPr>
          <p:sp>
            <p:nvSpPr>
              <p:cNvPr id="153800" name="AutoShape 200"/>
              <p:cNvSpPr>
                <a:spLocks noChangeArrowheads="1"/>
              </p:cNvSpPr>
              <p:nvPr/>
            </p:nvSpPr>
            <p:spPr bwMode="auto">
              <a:xfrm>
                <a:off x="1637" y="1605"/>
                <a:ext cx="109" cy="133"/>
              </a:xfrm>
              <a:prstGeom prst="downArrow">
                <a:avLst>
                  <a:gd name="adj1" fmla="val 50000"/>
                  <a:gd name="adj2" fmla="val 41006"/>
                </a:avLst>
              </a:prstGeom>
              <a:gradFill rotWithShape="0">
                <a:gsLst>
                  <a:gs pos="0">
                    <a:schemeClr val="tx1"/>
                  </a:gs>
                  <a:gs pos="50000">
                    <a:srgbClr val="FFCC00"/>
                  </a:gs>
                  <a:gs pos="100000">
                    <a:schemeClr val="tx1"/>
                  </a:gs>
                </a:gsLst>
                <a:lin ang="540000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801" name="AutoShape 201"/>
              <p:cNvSpPr>
                <a:spLocks noChangeArrowheads="1"/>
              </p:cNvSpPr>
              <p:nvPr/>
            </p:nvSpPr>
            <p:spPr bwMode="auto">
              <a:xfrm>
                <a:off x="1637" y="1576"/>
                <a:ext cx="109" cy="134"/>
              </a:xfrm>
              <a:prstGeom prst="upArrow">
                <a:avLst>
                  <a:gd name="adj1" fmla="val 50000"/>
                  <a:gd name="adj2" fmla="val 41303"/>
                </a:avLst>
              </a:prstGeom>
              <a:gradFill rotWithShape="0">
                <a:gsLst>
                  <a:gs pos="0">
                    <a:schemeClr val="tx1"/>
                  </a:gs>
                  <a:gs pos="50000">
                    <a:srgbClr val="FFCC00"/>
                  </a:gs>
                  <a:gs pos="100000">
                    <a:schemeClr val="tx1"/>
                  </a:gs>
                </a:gsLst>
                <a:lin ang="540000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sp>
          <p:nvSpPr>
            <p:cNvPr id="74808" name="Line 202"/>
            <p:cNvSpPr>
              <a:spLocks noChangeShapeType="1"/>
            </p:cNvSpPr>
            <p:nvPr/>
          </p:nvSpPr>
          <p:spPr bwMode="auto">
            <a:xfrm>
              <a:off x="4743" y="2376"/>
              <a:ext cx="259" cy="2"/>
            </a:xfrm>
            <a:prstGeom prst="line">
              <a:avLst/>
            </a:prstGeom>
            <a:noFill/>
            <a:ln w="19050">
              <a:solidFill>
                <a:srgbClr val="000000"/>
              </a:solidFill>
              <a:round/>
              <a:headEnd type="none" w="sm" len="sm"/>
              <a:tailEnd type="none" w="sm" len="sm"/>
            </a:ln>
          </p:spPr>
          <p:txBody>
            <a:bodyPr wrap="none" anchor="ctr"/>
            <a:lstStyle/>
            <a:p>
              <a:endParaRPr lang="en-US"/>
            </a:p>
          </p:txBody>
        </p:sp>
        <p:sp>
          <p:nvSpPr>
            <p:cNvPr id="74809" name="Text Box 203"/>
            <p:cNvSpPr txBox="1">
              <a:spLocks noChangeArrowheads="1"/>
            </p:cNvSpPr>
            <p:nvPr/>
          </p:nvSpPr>
          <p:spPr bwMode="auto">
            <a:xfrm>
              <a:off x="4863" y="2269"/>
              <a:ext cx="617" cy="220"/>
            </a:xfrm>
            <a:prstGeom prst="rect">
              <a:avLst/>
            </a:prstGeom>
            <a:gradFill rotWithShape="0">
              <a:gsLst>
                <a:gs pos="0">
                  <a:srgbClr val="6699FF"/>
                </a:gs>
                <a:gs pos="100000">
                  <a:srgbClr val="85ADFF"/>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6699FF"/>
              </a:extrusionClr>
            </a:sp3d>
          </p:spPr>
          <p:txBody>
            <a:bodyPr wrap="none" lIns="0" tIns="0" rIns="0" bIns="0" anchor="ctr" anchorCtr="1">
              <a:flatTx/>
            </a:bodyPr>
            <a:lstStyle/>
            <a:p>
              <a:pPr algn="ctr"/>
              <a:r>
                <a:rPr kumimoji="1" lang="en-US" altLang="en-US" sz="1200" b="1">
                  <a:solidFill>
                    <a:srgbClr val="000000"/>
                  </a:solidFill>
                </a:rPr>
                <a:t>16/32-bit</a:t>
              </a:r>
            </a:p>
            <a:p>
              <a:pPr algn="ctr"/>
              <a:r>
                <a:rPr kumimoji="1" lang="en-US" altLang="en-US" sz="1200" b="1">
                  <a:solidFill>
                    <a:srgbClr val="000000"/>
                  </a:solidFill>
                </a:rPr>
                <a:t>EMIF</a:t>
              </a:r>
            </a:p>
          </p:txBody>
        </p:sp>
        <p:sp>
          <p:nvSpPr>
            <p:cNvPr id="74810" name="Text Box 204"/>
            <p:cNvSpPr txBox="1">
              <a:spLocks noChangeArrowheads="1"/>
            </p:cNvSpPr>
            <p:nvPr/>
          </p:nvSpPr>
          <p:spPr bwMode="auto">
            <a:xfrm>
              <a:off x="4864" y="1670"/>
              <a:ext cx="617" cy="166"/>
            </a:xfrm>
            <a:prstGeom prst="rect">
              <a:avLst/>
            </a:prstGeom>
            <a:gradFill rotWithShape="0">
              <a:gsLst>
                <a:gs pos="0">
                  <a:srgbClr val="6699FF"/>
                </a:gs>
                <a:gs pos="100000">
                  <a:srgbClr val="85ADFF"/>
                </a:gs>
              </a:gsLst>
              <a:lin ang="5400000" scaled="1"/>
            </a:gradFill>
            <a:ln w="9525">
              <a:miter lim="800000"/>
              <a:headEnd/>
              <a:tailEnd/>
            </a:ln>
            <a:scene3d>
              <a:camera prst="legacyObliqueTopRight"/>
              <a:lightRig rig="legacyFlat3" dir="b"/>
            </a:scene3d>
            <a:sp3d extrusionH="74600" prstMaterial="legacyMatte">
              <a:bevelT w="13500" h="13500" prst="angle"/>
              <a:bevelB w="13500" h="13500" prst="angle"/>
              <a:extrusionClr>
                <a:srgbClr val="6699FF"/>
              </a:extrusionClr>
            </a:sp3d>
          </p:spPr>
          <p:txBody>
            <a:bodyPr wrap="none" lIns="0" tIns="0" rIns="0" bIns="0" anchor="ctr" anchorCtr="1">
              <a:flatTx/>
            </a:bodyPr>
            <a:lstStyle/>
            <a:p>
              <a:pPr algn="ctr"/>
              <a:r>
                <a:rPr kumimoji="1" lang="en-US" altLang="en-US" sz="1200" b="1">
                  <a:solidFill>
                    <a:srgbClr val="000000"/>
                  </a:solidFill>
                </a:rPr>
                <a:t>2 QEP</a:t>
              </a:r>
            </a:p>
          </p:txBody>
        </p:sp>
        <p:grpSp>
          <p:nvGrpSpPr>
            <p:cNvPr id="74811" name="Group 205"/>
            <p:cNvGrpSpPr>
              <a:grpSpLocks/>
            </p:cNvGrpSpPr>
            <p:nvPr/>
          </p:nvGrpSpPr>
          <p:grpSpPr bwMode="auto">
            <a:xfrm rot="5400000">
              <a:off x="4447" y="1837"/>
              <a:ext cx="159" cy="240"/>
              <a:chOff x="1645" y="1576"/>
              <a:chExt cx="109" cy="162"/>
            </a:xfrm>
          </p:grpSpPr>
          <p:sp>
            <p:nvSpPr>
              <p:cNvPr id="153806" name="AutoShape 206"/>
              <p:cNvSpPr>
                <a:spLocks noChangeArrowheads="1"/>
              </p:cNvSpPr>
              <p:nvPr/>
            </p:nvSpPr>
            <p:spPr bwMode="auto">
              <a:xfrm>
                <a:off x="1635" y="1605"/>
                <a:ext cx="109" cy="133"/>
              </a:xfrm>
              <a:prstGeom prst="downArrow">
                <a:avLst>
                  <a:gd name="adj1" fmla="val 50000"/>
                  <a:gd name="adj2" fmla="val 41006"/>
                </a:avLst>
              </a:prstGeom>
              <a:gradFill rotWithShape="0">
                <a:gsLst>
                  <a:gs pos="0">
                    <a:schemeClr val="tx1"/>
                  </a:gs>
                  <a:gs pos="50000">
                    <a:srgbClr val="FFCC00"/>
                  </a:gs>
                  <a:gs pos="100000">
                    <a:schemeClr val="tx1"/>
                  </a:gs>
                </a:gsLst>
                <a:lin ang="540000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sp>
            <p:nvSpPr>
              <p:cNvPr id="153807" name="AutoShape 207"/>
              <p:cNvSpPr>
                <a:spLocks noChangeArrowheads="1"/>
              </p:cNvSpPr>
              <p:nvPr/>
            </p:nvSpPr>
            <p:spPr bwMode="auto">
              <a:xfrm>
                <a:off x="1635" y="1576"/>
                <a:ext cx="109" cy="134"/>
              </a:xfrm>
              <a:prstGeom prst="upArrow">
                <a:avLst>
                  <a:gd name="adj1" fmla="val 50000"/>
                  <a:gd name="adj2" fmla="val 41303"/>
                </a:avLst>
              </a:prstGeom>
              <a:gradFill rotWithShape="0">
                <a:gsLst>
                  <a:gs pos="0">
                    <a:schemeClr val="tx1"/>
                  </a:gs>
                  <a:gs pos="50000">
                    <a:srgbClr val="FFCC00"/>
                  </a:gs>
                  <a:gs pos="100000">
                    <a:schemeClr val="tx1"/>
                  </a:gs>
                </a:gsLst>
                <a:lin ang="5400000" scaled="1"/>
              </a:gradFill>
              <a:ln w="9525">
                <a:noFill/>
                <a:miter lim="800000"/>
                <a:headEnd/>
                <a:tailEnd/>
              </a:ln>
              <a:effectLst/>
            </p:spPr>
            <p:txBody>
              <a:bodyPr wrap="none" anchor="ctr"/>
              <a:lstStyle/>
              <a:p>
                <a:pPr algn="ctr">
                  <a:defRPr/>
                </a:pPr>
                <a:endParaRPr lang="de-DE" sz="2400" dirty="0">
                  <a:latin typeface="Times New Roman" pitchFamily="18" charset="0"/>
                  <a:cs typeface="+mn-cs"/>
                </a:endParaRPr>
              </a:p>
            </p:txBody>
          </p:sp>
        </p:grpSp>
        <p:sp>
          <p:nvSpPr>
            <p:cNvPr id="74812" name="Rectangle 208"/>
            <p:cNvSpPr>
              <a:spLocks noChangeArrowheads="1"/>
            </p:cNvSpPr>
            <p:nvPr/>
          </p:nvSpPr>
          <p:spPr bwMode="auto">
            <a:xfrm rot="5400000">
              <a:off x="3435" y="2220"/>
              <a:ext cx="2541" cy="121"/>
            </a:xfrm>
            <a:prstGeom prst="rect">
              <a:avLst/>
            </a:prstGeom>
            <a:solidFill>
              <a:srgbClr val="6699FF"/>
            </a:solidFill>
            <a:ln w="12700">
              <a:noFill/>
              <a:miter lim="800000"/>
              <a:headEnd/>
              <a:tailEnd/>
            </a:ln>
            <a:effectLst>
              <a:prstShdw prst="shdw17" dist="17961" dir="2700000">
                <a:srgbClr val="3D5C99"/>
              </a:prstShdw>
            </a:effectLst>
          </p:spPr>
          <p:txBody>
            <a:bodyPr wrap="none" anchor="ctr"/>
            <a:lstStyle/>
            <a:p>
              <a:pPr algn="ctr"/>
              <a:r>
                <a:rPr lang="en-US" altLang="en-US" sz="1400" b="1">
                  <a:solidFill>
                    <a:schemeClr val="bg1"/>
                  </a:solidFill>
                </a:rPr>
                <a:t>Peripheral Bus</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4"/>
          <p:cNvSpPr>
            <a:spLocks noGrp="1"/>
          </p:cNvSpPr>
          <p:nvPr>
            <p:ph type="sldNum" sz="quarter" idx="11"/>
          </p:nvPr>
        </p:nvSpPr>
        <p:spPr>
          <a:noFill/>
        </p:spPr>
        <p:txBody>
          <a:bodyPr/>
          <a:lstStyle/>
          <a:p>
            <a:fld id="{8318D829-1D60-47CC-9AC8-5F96666BC228}" type="slidenum">
              <a:rPr lang="en-US" smtClean="0">
                <a:cs typeface="Arial" pitchFamily="34" charset="0"/>
              </a:rPr>
              <a:pPr/>
              <a:t>9</a:t>
            </a:fld>
            <a:endParaRPr lang="en-US" smtClean="0">
              <a:cs typeface="Arial" pitchFamily="34" charset="0"/>
            </a:endParaRPr>
          </a:p>
        </p:txBody>
      </p:sp>
      <p:sp>
        <p:nvSpPr>
          <p:cNvPr id="2053" name="Rectangle 2"/>
          <p:cNvSpPr>
            <a:spLocks noGrp="1" noChangeArrowheads="1"/>
          </p:cNvSpPr>
          <p:nvPr>
            <p:ph type="title"/>
          </p:nvPr>
        </p:nvSpPr>
        <p:spPr>
          <a:xfrm>
            <a:off x="304800" y="152400"/>
            <a:ext cx="7793038" cy="990600"/>
          </a:xfrm>
        </p:spPr>
        <p:txBody>
          <a:bodyPr/>
          <a:lstStyle/>
          <a:p>
            <a:pPr eaLnBrk="1" hangingPunct="1"/>
            <a:r>
              <a:rPr lang="sr-Latn-CS" smtClean="0"/>
              <a:t>DOS - Primene</a:t>
            </a:r>
            <a:endParaRPr lang="en-US" smtClean="0"/>
          </a:p>
        </p:txBody>
      </p:sp>
      <p:sp>
        <p:nvSpPr>
          <p:cNvPr id="36870" name="Rectangle 6"/>
          <p:cNvSpPr>
            <a:spLocks noGrp="1" noChangeArrowheads="1"/>
          </p:cNvSpPr>
          <p:nvPr>
            <p:ph type="body" idx="1"/>
          </p:nvPr>
        </p:nvSpPr>
        <p:spPr>
          <a:xfrm>
            <a:off x="381000" y="1371600"/>
            <a:ext cx="7772400" cy="4648200"/>
          </a:xfrm>
          <a:noFill/>
        </p:spPr>
        <p:txBody>
          <a:bodyPr/>
          <a:lstStyle/>
          <a:p>
            <a:pPr defTabSz="762000" eaLnBrk="1" hangingPunct="1"/>
            <a:r>
              <a:rPr lang="sr-Latn-CS" sz="2800" dirty="0" smtClean="0"/>
              <a:t>Obrada govora</a:t>
            </a:r>
            <a:endParaRPr lang="en-US" sz="2800" dirty="0" smtClean="0"/>
          </a:p>
          <a:p>
            <a:pPr lvl="1" defTabSz="762000" eaLnBrk="1" hangingPunct="1"/>
            <a:r>
              <a:rPr lang="sr-Latn-CS" sz="2400" dirty="0" smtClean="0"/>
              <a:t>Kompresija</a:t>
            </a:r>
            <a:endParaRPr lang="en-US" sz="2400" dirty="0" smtClean="0"/>
          </a:p>
          <a:p>
            <a:pPr lvl="1" defTabSz="762000" eaLnBrk="1" hangingPunct="1"/>
            <a:r>
              <a:rPr lang="sr-Latn-CS" sz="2400" dirty="0" smtClean="0"/>
              <a:t>Prepoznavanje govora </a:t>
            </a:r>
            <a:endParaRPr lang="en-US" sz="2400" dirty="0" smtClean="0"/>
          </a:p>
          <a:p>
            <a:pPr lvl="1" defTabSz="762000" eaLnBrk="1" hangingPunct="1"/>
            <a:r>
              <a:rPr lang="sr-Latn-CS" sz="2400" dirty="0" smtClean="0"/>
              <a:t>Prepoznavanje govornika</a:t>
            </a:r>
            <a:endParaRPr lang="en-US" sz="2400" dirty="0" smtClean="0"/>
          </a:p>
          <a:p>
            <a:pPr lvl="1" defTabSz="762000" eaLnBrk="1" hangingPunct="1"/>
            <a:r>
              <a:rPr lang="sr-Latn-CS" sz="2400" dirty="0" smtClean="0"/>
              <a:t>Sinteza</a:t>
            </a:r>
            <a:endParaRPr lang="en-US" sz="2400" dirty="0" smtClean="0"/>
          </a:p>
          <a:p>
            <a:pPr lvl="1" defTabSz="762000" eaLnBrk="1" hangingPunct="1"/>
            <a:r>
              <a:rPr lang="sr-Latn-CS" sz="2400" dirty="0" smtClean="0"/>
              <a:t>Potiskivanje odjeka, poboljšanje govora</a:t>
            </a:r>
            <a:endParaRPr lang="en-US" sz="2400" dirty="0" smtClean="0"/>
          </a:p>
          <a:p>
            <a:pPr defTabSz="762000" eaLnBrk="1" hangingPunct="1"/>
            <a:r>
              <a:rPr lang="sr-Latn-CS" sz="2800" dirty="0" smtClean="0"/>
              <a:t>Obrada audio signala</a:t>
            </a:r>
            <a:endParaRPr lang="en-US" sz="2800" dirty="0" smtClean="0"/>
          </a:p>
          <a:p>
            <a:pPr lvl="1" defTabSz="762000" eaLnBrk="1" hangingPunct="1"/>
            <a:r>
              <a:rPr lang="sr-Latn-CS" sz="2400" dirty="0" smtClean="0"/>
              <a:t>Kompresija</a:t>
            </a:r>
          </a:p>
          <a:p>
            <a:pPr lvl="1" defTabSz="762000" eaLnBrk="1" hangingPunct="1"/>
            <a:r>
              <a:rPr lang="sr-Latn-CS" sz="2400" dirty="0" smtClean="0"/>
              <a:t>Dodavanje efekata </a:t>
            </a:r>
            <a:endParaRPr lang="en-US" sz="2400" dirty="0" smtClean="0"/>
          </a:p>
          <a:p>
            <a:pPr lvl="1" defTabSz="762000" eaLnBrk="1" hangingPunct="1"/>
            <a:r>
              <a:rPr lang="en-US" sz="2400" dirty="0" smtClean="0"/>
              <a:t>3-D </a:t>
            </a:r>
            <a:r>
              <a:rPr lang="en-US" sz="2400" dirty="0" err="1" smtClean="0"/>
              <a:t>reprodu</a:t>
            </a:r>
            <a:r>
              <a:rPr lang="sr-Latn-CS" sz="2400" dirty="0" smtClean="0"/>
              <a:t>kcija</a:t>
            </a:r>
            <a:endParaRPr lang="en-US" sz="2400" dirty="0" smtClean="0"/>
          </a:p>
        </p:txBody>
      </p:sp>
      <p:graphicFrame>
        <p:nvGraphicFramePr>
          <p:cNvPr id="2050" name="Object 7"/>
          <p:cNvGraphicFramePr>
            <a:graphicFrameLocks/>
          </p:cNvGraphicFramePr>
          <p:nvPr/>
        </p:nvGraphicFramePr>
        <p:xfrm>
          <a:off x="5334000" y="1447800"/>
          <a:ext cx="1836738" cy="1220788"/>
        </p:xfrm>
        <a:graphic>
          <a:graphicData uri="http://schemas.openxmlformats.org/presentationml/2006/ole">
            <p:oleObj spid="_x0000_s2090" name="ClipArt" r:id="rId4" imgW="3657600" imgH="2431601" progId="">
              <p:embed/>
            </p:oleObj>
          </a:graphicData>
        </a:graphic>
      </p:graphicFrame>
      <p:graphicFrame>
        <p:nvGraphicFramePr>
          <p:cNvPr id="2051" name="Object 8"/>
          <p:cNvGraphicFramePr>
            <a:graphicFrameLocks/>
          </p:cNvGraphicFramePr>
          <p:nvPr/>
        </p:nvGraphicFramePr>
        <p:xfrm>
          <a:off x="7391400" y="1676400"/>
          <a:ext cx="777875" cy="1014413"/>
        </p:xfrm>
        <a:graphic>
          <a:graphicData uri="http://schemas.openxmlformats.org/presentationml/2006/ole">
            <p:oleObj spid="_x0000_s2091" name="ClipArt" r:id="rId5" imgW="0" imgH="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7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14688</TotalTime>
  <Words>8242</Words>
  <Application>Microsoft Office PowerPoint</Application>
  <PresentationFormat>On-screen Show (4:3)</PresentationFormat>
  <Paragraphs>1296</Paragraphs>
  <Slides>86</Slides>
  <Notes>70</Notes>
  <HiddenSlides>1</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86</vt:i4>
      </vt:variant>
    </vt:vector>
  </HeadingPairs>
  <TitlesOfParts>
    <vt:vector size="92" baseType="lpstr">
      <vt:lpstr>Pixel</vt:lpstr>
      <vt:lpstr>Photo Editor Photo</vt:lpstr>
      <vt:lpstr>ClipArt</vt:lpstr>
      <vt:lpstr>Chart</vt:lpstr>
      <vt:lpstr>Worksheet</vt:lpstr>
      <vt:lpstr>Equation</vt:lpstr>
      <vt:lpstr> Digitalni signal-procesori</vt:lpstr>
      <vt:lpstr>Šta je obrada signala?</vt:lpstr>
      <vt:lpstr>Šta je digitalna obrada signala?</vt:lpstr>
      <vt:lpstr>Primer obrade signala</vt:lpstr>
      <vt:lpstr>Tipični scenario</vt:lpstr>
      <vt:lpstr>Šta je DOS u realnom vremenu?</vt:lpstr>
      <vt:lpstr>DOS u realnom vremenu</vt:lpstr>
      <vt:lpstr>Čemu taj prelaz na DOS?</vt:lpstr>
      <vt:lpstr>DOS - Primene</vt:lpstr>
      <vt:lpstr>DOS - Primene</vt:lpstr>
      <vt:lpstr>DOS – Primene: komunikacije</vt:lpstr>
      <vt:lpstr>DOS – Primene: upravljanje</vt:lpstr>
      <vt:lpstr>DSP Primena: pejdžer</vt:lpstr>
      <vt:lpstr>DSP Primena : mobilni telefon</vt:lpstr>
      <vt:lpstr>DSP Primena : mobilni telefon</vt:lpstr>
      <vt:lpstr>DSP Primena : VoIP</vt:lpstr>
      <vt:lpstr>DSP Primena : VoIP</vt:lpstr>
      <vt:lpstr>DSP Primena : Dig. kamera</vt:lpstr>
      <vt:lpstr>DSP Market – zarade</vt:lpstr>
      <vt:lpstr>DSP Market – zarade stanje 2017.</vt:lpstr>
      <vt:lpstr>DSP Market - kompanije</vt:lpstr>
      <vt:lpstr>Prodaja DSP (podaci iz 2009.)</vt:lpstr>
      <vt:lpstr>DSP Market – po primeni (iz 2006.)</vt:lpstr>
      <vt:lpstr>Potrebe za procesorskom snagom</vt:lpstr>
      <vt:lpstr>Prenosni uređaji</vt:lpstr>
      <vt:lpstr>Šta ima toliko specijalno u obradi signala?</vt:lpstr>
      <vt:lpstr>Primer: Digitalno filtriranje</vt:lpstr>
      <vt:lpstr>Slide 28</vt:lpstr>
      <vt:lpstr>Slide 29</vt:lpstr>
      <vt:lpstr>Slide 30</vt:lpstr>
      <vt:lpstr>Slide 31</vt:lpstr>
      <vt:lpstr>Slide 32</vt:lpstr>
      <vt:lpstr>Nedostaci standardnih mikro-kontrolera u odnosu na DSP</vt:lpstr>
      <vt:lpstr>Fon Nojmanova i Harvard arhitektura</vt:lpstr>
      <vt:lpstr>Standardni mikroprocesori (samo magistrala podataka)</vt:lpstr>
      <vt:lpstr>Digitalni signal-procesori (samo magistrala podataka)</vt:lpstr>
      <vt:lpstr>Slide 37</vt:lpstr>
      <vt:lpstr>DSP u odnosu na GPP</vt:lpstr>
      <vt:lpstr>Zasićenje - prekoračenje</vt:lpstr>
      <vt:lpstr>Zasićenje - prekoračenje</vt:lpstr>
      <vt:lpstr>Tipične primene DSP</vt:lpstr>
      <vt:lpstr>Kako poboljšati DSP?</vt:lpstr>
      <vt:lpstr>Alternativa DSP (čemu to?)</vt:lpstr>
      <vt:lpstr>Alternativa DSP (čemu to?)</vt:lpstr>
      <vt:lpstr>Šta umesto DSP?</vt:lpstr>
      <vt:lpstr>Šta je ASIC?</vt:lpstr>
      <vt:lpstr>ASIC - Dobre strane</vt:lpstr>
      <vt:lpstr>ASIC- Nedostaci</vt:lpstr>
      <vt:lpstr>Šta je FPGA</vt:lpstr>
      <vt:lpstr>FPGA – Dobre strane</vt:lpstr>
      <vt:lpstr>FPGA - Nedostaci</vt:lpstr>
      <vt:lpstr>A gde je naš DSP? </vt:lpstr>
      <vt:lpstr>A gde je naš DSP?</vt:lpstr>
      <vt:lpstr>Podsetnik o načinu upisa brojeva</vt:lpstr>
      <vt:lpstr>Razlomljeni brojevi, fiksni zarez</vt:lpstr>
      <vt:lpstr>Razlomljeni brojevi, fiksni zarez</vt:lpstr>
      <vt:lpstr>Razlomljeni brojevi, fiksni zarez</vt:lpstr>
      <vt:lpstr>Često korišćeni formati</vt:lpstr>
      <vt:lpstr>Razlomljeni brojevi, pokretni zarez</vt:lpstr>
      <vt:lpstr>Razlomljeni brojevi, pokretni zarez</vt:lpstr>
      <vt:lpstr>Razlomljeni brojevi, pokretni zarez</vt:lpstr>
      <vt:lpstr>Pokretni zarez, 1-7-24 format</vt:lpstr>
      <vt:lpstr>Pokretni zarez, 1-7-24 format</vt:lpstr>
      <vt:lpstr>Pokretni zarez, 1-7-24 format</vt:lpstr>
      <vt:lpstr>Pokretni zarez, IEEE 754 format</vt:lpstr>
      <vt:lpstr>Pokretni zarez, IEEE 754 format</vt:lpstr>
      <vt:lpstr>Pokretni zarez, IEEE 754 format</vt:lpstr>
      <vt:lpstr>Slide 68</vt:lpstr>
      <vt:lpstr>Pokretni zarez ne rešava sve!</vt:lpstr>
      <vt:lpstr>Može bolje u fiksnom zarezu!</vt:lpstr>
      <vt:lpstr>Fixed-point and Floating-point </vt:lpstr>
      <vt:lpstr>DSP sa aritmetikom u fiksnom ili u pokretnom zarezu ?</vt:lpstr>
      <vt:lpstr>DSP sa aritmetikom u fiksnom ili u pokretnom zarezu ?</vt:lpstr>
      <vt:lpstr>Softver: kako se danas najčešće radi</vt:lpstr>
      <vt:lpstr>Čemu taj asembler?</vt:lpstr>
      <vt:lpstr>Slide 76</vt:lpstr>
      <vt:lpstr>Ali ja neću da pišem u asembleru !!</vt:lpstr>
      <vt:lpstr>Kako praviti efikasniji C-kôd?</vt:lpstr>
      <vt:lpstr>Texas Instruments Portfolio</vt:lpstr>
      <vt:lpstr>Texas Instruments TMS320 DSP/DSC</vt:lpstr>
      <vt:lpstr>TMS320C2000™ DSC Family</vt:lpstr>
      <vt:lpstr>Slide 82</vt:lpstr>
      <vt:lpstr>Slide 83</vt:lpstr>
      <vt:lpstr>Slide 84</vt:lpstr>
      <vt:lpstr>Versatile C2000 Application Areas</vt:lpstr>
      <vt:lpstr>TMS320C28x DSC Block Diag.</vt:lpstr>
    </vt:vector>
  </TitlesOfParts>
  <Company>VIŠER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PDSP Uvodna predavanja</dc:title>
  <dc:creator>Milan Mijalković</dc:creator>
  <cp:lastModifiedBy>m_milan</cp:lastModifiedBy>
  <cp:revision>316</cp:revision>
  <cp:lastPrinted>2004-01-21T15:07:31Z</cp:lastPrinted>
  <dcterms:created xsi:type="dcterms:W3CDTF">2002-10-06T13:26:33Z</dcterms:created>
  <dcterms:modified xsi:type="dcterms:W3CDTF">2019-03-05T09:01:45Z</dcterms:modified>
</cp:coreProperties>
</file>