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1"/>
                </a:solidFill>
              </a:rPr>
              <a:t>Efekti harmonika napona i </a:t>
            </a:r>
            <a:r>
              <a:rPr lang="en-US" b="1" dirty="0" smtClean="0">
                <a:solidFill>
                  <a:schemeClr val="accent1"/>
                </a:solidFill>
              </a:rPr>
              <a:t/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hr-HR" b="1" dirty="0" smtClean="0">
                <a:solidFill>
                  <a:schemeClr val="accent1"/>
                </a:solidFill>
              </a:rPr>
              <a:t>struja na </a:t>
            </a:r>
            <a:r>
              <a:rPr lang="sr-Latn-RS" b="1" dirty="0" smtClean="0">
                <a:solidFill>
                  <a:schemeClr val="accent1"/>
                </a:solidFill>
              </a:rPr>
              <a:t>transformatore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RS" dirty="0" smtClean="0"/>
              <a:t>r Aleksandra Grujić,</a:t>
            </a:r>
          </a:p>
          <a:p>
            <a:r>
              <a:rPr lang="sr-Latn-RS" dirty="0" smtClean="0"/>
              <a:t>VISER </a:t>
            </a:r>
            <a:r>
              <a:rPr lang="sr-Latn-RS" dirty="0" smtClean="0"/>
              <a:t>2019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Upravo ova karakteristika može da izazove prevelike gubitke u namotajima i samim tim ogroman porast temperature namotaja transformatora 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Pri proticanju struje koja, pored osnovnog (h=1), sadrži i više harmonike reda h=2,3,...h</a:t>
            </a:r>
            <a:r>
              <a:rPr lang="sr-Latn-CS" sz="2000" baseline="-25000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 gubici P</a:t>
            </a:r>
            <a:r>
              <a:rPr lang="sr-Latn-CS" sz="2000" baseline="-25000" dirty="0" smtClean="0">
                <a:latin typeface="Times New Roman" pitchFamily="18" charset="0"/>
                <a:cs typeface="Times New Roman" pitchFamily="18" charset="0"/>
              </a:rPr>
              <a:t>EC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su dati izrazom: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gde su P</a:t>
            </a:r>
            <a:r>
              <a:rPr lang="sr-Latn-CS" sz="2000" baseline="-25000" dirty="0" smtClean="0">
                <a:latin typeface="Times New Roman" pitchFamily="18" charset="0"/>
                <a:cs typeface="Times New Roman" pitchFamily="18" charset="0"/>
              </a:rPr>
              <a:t>EC-1n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– gubici usled vrtložnih struja pri nominalnoj struji (I</a:t>
            </a:r>
            <a:r>
              <a:rPr lang="sr-Latn-CS" sz="2000" baseline="-25000" dirty="0" smtClean="0">
                <a:latin typeface="Times New Roman" pitchFamily="18" charset="0"/>
                <a:cs typeface="Times New Roman" pitchFamily="18" charset="0"/>
              </a:rPr>
              <a:t>1n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) osnovne frekvencije (h=1)</a:t>
            </a:r>
          </a:p>
          <a:p>
            <a:pPr lvl="0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3. Uticaj harmonika struje na ostale gubitke usled rasipanja P</a:t>
            </a:r>
            <a:r>
              <a:rPr lang="sr-Latn-CS" sz="2000" baseline="-25000" dirty="0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Ostali gubici u transformatoru se pojavljuju zbog fluksa rasipanja koji predstavljaju gubitke u konstrukcijskim delovima transformatora kao što su kotao, priključne stezaljke, metalni držači...</a:t>
            </a:r>
          </a:p>
          <a:p>
            <a:pPr lvl="0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Ovi gubici će se povećati proporcionalno kvadratu struje opterećenja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071810"/>
            <a:ext cx="31867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Međutim, oni se neće povećati proporcionalno kvadratu frekvencije kao kod gubitaka u namotajima</a:t>
            </a:r>
          </a:p>
          <a:p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Studije proizvođača i drugih istraživača pokazuju da gubici usled vrtložnih struja na glavnim mestima spajanja i strukturalnim delovima rastu sa harmonijskim eksponencijalnim faktorom od 0,8 ili manje</a:t>
            </a:r>
          </a:p>
          <a:p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 Ostali gubici usled rasipanja mogu se izračunati na sledeći način:</a:t>
            </a:r>
          </a:p>
          <a:p>
            <a:endParaRPr lang="sr-Latn-C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143380"/>
            <a:ext cx="2643206" cy="52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komponente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Harmonične struje opterećenja su praćene DC komponentom</a:t>
            </a:r>
          </a:p>
          <a:p>
            <a:pPr algn="just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DC komponenta struje opterećenja će neznatno povećati gubitke u jezgru transformatora, ali će znatno povećati struju magnećenja i brujanje transformatora</a:t>
            </a:r>
          </a:p>
          <a:p>
            <a:pPr algn="just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Relativno male vrednosti jednosmerne komponente (vrednosti do efektivne vrednosti struje eksitacije transformatora pri odgovarajućem naponu) nemaju uticaje na prenosnu moć transformatora utvrđenom na osnovu ove preporuke</a:t>
            </a:r>
          </a:p>
          <a:p>
            <a:pPr algn="just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Veće DC komponente struje mogu suprotno uticati na transformator i treba ih izbegavati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5. Za transformatore u ulju, najviša temperatura ulja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sr-Latn-CS" sz="2200" baseline="-250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) će se povećavati sa povećanjem ukupnih gubitaka pri opterećenju usled prisustva viših harmonika</a:t>
            </a:r>
          </a:p>
          <a:p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Svako povećanje ostalih parazitnih gubitaka (P</a:t>
            </a:r>
            <a:r>
              <a:rPr lang="sr-Latn-CS" sz="2200" baseline="-25000" dirty="0" smtClean="0">
                <a:latin typeface="Times New Roman" pitchFamily="18" charset="0"/>
                <a:cs typeface="Times New Roman" pitchFamily="18" charset="0"/>
              </a:rPr>
              <a:t>OSL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) će direktno uticati na najvišu temperaturu ulja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grafički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prikazani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distributivnim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transformatorima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zavise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usled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harmonijskog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izobličenja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Ovi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temperaturu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delova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uljne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temperatura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ulja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  <p:pic>
        <p:nvPicPr>
          <p:cNvPr id="4098" name="Picture 14" descr="Gubici.jpg"/>
          <p:cNvPicPr>
            <a:picLocks noChangeAspect="1" noChangeArrowheads="1"/>
          </p:cNvPicPr>
          <p:nvPr/>
        </p:nvPicPr>
        <p:blipFill>
          <a:blip r:embed="rId2" cstate="print">
            <a:lum bright="-24000" contrast="42000"/>
          </a:blip>
          <a:srcRect/>
          <a:stretch>
            <a:fillRect/>
          </a:stretch>
        </p:blipFill>
        <p:spPr bwMode="auto">
          <a:xfrm>
            <a:off x="2285984" y="1928802"/>
            <a:ext cx="4714908" cy="271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uzrokuju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dodatna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dielektrička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termička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mehanička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naprezanja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elektroenergetskim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mrežama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dovode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pojačanog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zagrevanja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zasićenja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jezgra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Dodatni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termički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uticati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životnog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smanjenu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opteretivost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ispod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nazivne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Kod trofaznih transformatora moguća su, u osnovi, dva tehnička rešenja: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grupa od tri jednofazna transformatora, sa zasebnim magnentskim kolima (u Americi 15% skuplji)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trofazni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zajedničkim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magnetskim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kolom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(u Evropi)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Namotaji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trofaznih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sprežu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trougao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zvezdu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slomljenu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zvezdu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cik-cak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Prema internacionalnim propisima ove sprege označavaju se slovima D, Y i Z, respektivno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Trougao (oznaka D za VN, odnosno d za NN)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Da struje u faznim provodnicima namotaja budu  puta manje od struje u linijama</a:t>
            </a:r>
          </a:p>
          <a:p>
            <a:pPr lvl="1"/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Ovo je bitno kod transformatora velikih snaga, naročito na nižim naponima</a:t>
            </a:r>
            <a:r>
              <a:rPr lang="sr-Latn-R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suzbijanje nulte komponente struje i viših harmonika čiji je red deljiv sa tri, ako se jave na strani uzemljene zvezde</a:t>
            </a:r>
          </a:p>
          <a:p>
            <a:pPr lvl="1"/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900" dirty="0" smtClean="0">
                <a:latin typeface="Times New Roman" pitchFamily="18" charset="0"/>
                <a:cs typeface="Times New Roman" pitchFamily="18" charset="0"/>
              </a:rPr>
              <a:t>Ako se nulta struja i harmonici deljivi sa tri jave na strani trougla ne mogu se u njemu zatvoriti te se ne prenose na drugu stranu transformatora</a:t>
            </a:r>
            <a:endParaRPr lang="sr-Latn-R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it-IT" sz="2900" dirty="0" smtClean="0">
                <a:latin typeface="Times New Roman" pitchFamily="18" charset="0"/>
                <a:cs typeface="Times New Roman" pitchFamily="18" charset="0"/>
              </a:rPr>
              <a:t> Elektromotorne sile trećeg harmonika u različitim fazama su međusobno u fazi</a:t>
            </a:r>
            <a:endParaRPr lang="sr-Latn-RS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namotaju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trougla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generisati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Budući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međufazni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fazni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naponi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jednaki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ova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spregu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zvezda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navojaka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manjeg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preseka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izolacije</a:t>
            </a:r>
            <a:endParaRPr lang="sr-Latn-R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posledicu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količinu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bakra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visokonaponskih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Zvezda (oznaka Y za VN, odnosno y za NN)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uzemljenje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neutralne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tačke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ograničava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prenapone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smanjuje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izolaciju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skupa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visokom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naponu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izvlačenje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neutralnog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provodnika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niskonaponskim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mrežama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priključak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jednofaznih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prijemnika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trofaznu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mrežu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Fazni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je tri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manji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međufaznog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priključenog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sr-Latn-RS" sz="26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lomljena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zvezda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oznaka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z )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uzemljenje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zvezdišta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izvlačenje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neutralnog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provodnika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sprege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zvezda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Z je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skuplja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navojaka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komplikovaniji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namotaj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najmanju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nultu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impedansu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endParaRPr lang="sr-Latn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je Z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pogodna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asimetrična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javlja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nulta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komponenta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Sprega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Dyn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primenjuje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širokom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dijapazonu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primenama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elektrana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povišenje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prijemnika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sniženje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  <p:pic>
        <p:nvPicPr>
          <p:cNvPr id="5122" name="Picture 21" descr="Dyn5.jpg"/>
          <p:cNvPicPr>
            <a:picLocks noChangeAspect="1" noChangeArrowheads="1"/>
          </p:cNvPicPr>
          <p:nvPr/>
        </p:nvPicPr>
        <p:blipFill>
          <a:blip r:embed="rId2" cstate="print">
            <a:lum bright="-24000" contrast="42000"/>
          </a:blip>
          <a:srcRect/>
          <a:stretch>
            <a:fillRect/>
          </a:stretch>
        </p:blipFill>
        <p:spPr bwMode="auto">
          <a:xfrm>
            <a:off x="2500298" y="2571744"/>
            <a:ext cx="37528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7158" y="4572008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Ako se nulta struja i harmonici deljivi sa tri jave na strani trougla ne mogu se u njemu zatvoriti te se ne prenose na drugu stranu transformatora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U distributivnim mrežama normalnim opterećenjima se smatraju ona čiji ukupni faktor harmonika u struji opterećenja ne prelazi 5%, a faktor parnih harmonika 1%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Nelinearna opterećenja uzrokuju izobličenje struje i napona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Iako su nekad nelinearna opterećenja prvenstveno predstavljala probleme u industrijskim postrojenjima to danas više nije slučaj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Zbog sadašnjeg trenda da se kod električnih opterećenja poveća energetska efikasnost pomoću elektronike, nelinearna opterećenja (frekvencijski pretvarači, kondenzatorske baterije, lučne peći, aparati za zavarivanje, klime...) postala su značajno zastupljena i u komercijalnim delatnostima i u stambenim naseljima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Glavni problem kod ovog trenda je harmonična injekcija energetskom sistemu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Serija C57 ANSI/IEEE standarda govori o pregrevanju transformatora izazvanog višim harmonicima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U industriji se već dugo zna da naponi i struje frekvencija različitih od 50 ili 60Hz dovode do povećanog zagrevanja uređaja sa gvozdenim jezgrom (motora ili transformatora)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Ova činjenica se nalazi u standardu ANSI/IEEE C 57.12.00-2000, IEEE standard Opšte potrebe za distributivne, energetske i regulacione transformatore potopljene u tečnosti i IEC 60076 energetski transformatori, koji govori da se od energetskih transformatora ne treba očekivati da prenose struje opterećenja sa faktorom harmonika koji prelazi 5% od utvrđenog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U stvarnosti je međutim drugačije</a:t>
            </a: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Nelinearna opterećenja su rutinski priključena na energetsku mrežu od strane potrošača bez obzira na harmonike struje ili njihovog uticaja na opremu koja ih napaja</a:t>
            </a: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Drugi standard ANSI/IEEE C 57.110 – 1998, IEEE preporuka za utvrđivanje kapaciteta transformatora kada se napaja nesinusoidalnim strujama, govori da su struje bogate harmonicima moguće i objašnjava način za rasterećivanje transformatora u slučaju postojanja komponenti visokih frekvencija u struji opterećenja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istributivna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mreža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napaja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naselje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povišenim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nivoom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sigurno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gubitke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inače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imala</a:t>
            </a:r>
            <a:endParaRPr lang="sr-Latn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projektovanju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transformatorske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stanice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napajanje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takvog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naselja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vodova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instalacija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endParaRPr lang="sr-Latn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vodovi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takvoj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mreži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nositi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značajnu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harmonijsku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struju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usled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doći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pregrevanja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pregrevanja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nultog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provodnika</a:t>
            </a:r>
            <a:endParaRPr lang="sr-Latn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Energetski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transformator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napaja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zgradu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kancelarijama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gubitke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duplo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energetskog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napaja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linearno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operećenje</a:t>
            </a:r>
            <a:endParaRPr lang="sr-Latn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izgledi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usled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trenda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štednje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svetu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usled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opšteg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trenda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porasta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modernim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mrežama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gore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opisani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scenario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preovlađujuća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3200" dirty="0" smtClean="0">
                <a:solidFill>
                  <a:schemeClr val="tx1"/>
                </a:solidFill>
              </a:rPr>
              <a:t>transformatore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Jedna od metoda koja omogućava opterećenje višim harmonicima je dizajniranje transformatora tzv. K-faktorom</a:t>
            </a: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K – faktor je mera uticaja viših harmonijskih članova u struji opterećenja na transformator, a definisan je prema ANSI/IEEE preporuci C57.110-1986</a:t>
            </a: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K – faktor definiše kako transformator podnosi dodatno zagrevanje (povećane gubitke) izazvano višim harmonicima u struji opterećenja</a:t>
            </a: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Na osnovu </a:t>
            </a:r>
            <a:r>
              <a:rPr lang="pl-PL" sz="22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– faktora se računa smanjenje raspoložive snage transformatora zbog dodatnih gubitaka, a pri dizajniranju novog transformatora, </a:t>
            </a:r>
            <a:r>
              <a:rPr lang="pl-PL" sz="22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– faktor se koristi za povećanje projektovane snage istog da bi transformator zadovoljio 100% opterećenja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Termički odziv transformatora na sinusoidalna opterećenja je dobro procenjen pri samom projektovanju transformatora, ali njegov stvarni odziv na nelinearna opterećenja biće određen nakon procene stvarnog opterećenja</a:t>
            </a:r>
          </a:p>
          <a:p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Povećano korišćenje nelinearnih opterećenja u energetskom sistemu uzrokuje zabrinutost i zbog smanjenja radnog veka transformatora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Izvođenje analize transformatora u harmonijskom okruženju zahteva poznavanje vrste opterećenja, sastav harmonika struje opterećenja i ukupne deformacije usled harmonika (Total Harmonic Distortion – THD)</a:t>
            </a:r>
          </a:p>
          <a:p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U skoro svim slučajevima potrebna su merenja kako bi se utvrdio problem na odgovarajućoj lokaciji analiziranjem struje opterećenja</a:t>
            </a:r>
          </a:p>
          <a:p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Kao dodatak proceni transformatora, neke kompanije su postavile granice za poremećaje usled viših harmonika na potrošačkim sabirnicama, u cilju unapređenja sveukupnog kvaliteta usluge, baziranog na novom standardu IEEE 519</a:t>
            </a:r>
          </a:p>
          <a:p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Ova unapređenja povećavaju potrebu za praćenjem harmoničnih struja na sabirnicama industrijskih i komercijalnih korisnika, i transformatora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K - faktor je definisan izrazom:</a:t>
            </a:r>
          </a:p>
          <a:p>
            <a:endParaRPr lang="pl-PL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red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1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100" i="1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/I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odgovarajući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pojedinačni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udeo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tog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harmonik</a:t>
            </a:r>
            <a:endParaRPr lang="sr-Latn-RS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Prethodni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računat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pod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pretpostavkom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usled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vrtložnih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struja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namotaja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srazmerni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kvadratu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učestanosti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kvadratu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amplitude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Standardne vrednosti K-faktora su 4, 9, 13, 20, 30, 40 i 50</a:t>
            </a: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 Pojedinačna opterećenja s k-faktorima iznad 20 su retki</a:t>
            </a: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Tipično, kancelarije s nešto nelinearnih potrošača ili serverske sobe imaju k-faktore od 4 do 9</a:t>
            </a: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 Kod potrošača s velikim brojem kompjutera zabeleženi su k-faktori od 13 do 17</a:t>
            </a: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 Ukoliko je velik broj nelinearnih potrošača napajan iz istog izvora, može se očekivati manji ukupni sadržaj harmonika usled pomeraja faza pojedinih potrošača</a:t>
            </a: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 U narednoj tabeli su prikazani komercijalno raspoloživi </a:t>
            </a:r>
            <a:r>
              <a:rPr lang="pl-PL" sz="21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– transformatori i tipična opterećenja, s tim da svi standardni transformatori spadaju u grupu </a:t>
            </a:r>
            <a:r>
              <a:rPr lang="pl-PL" sz="21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– 1</a:t>
            </a:r>
          </a:p>
          <a:p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K – faktor od 1 ukazuje na linearno opterećenje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/>
              <a:t>K - faktor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000108"/>
            <a:ext cx="1857388" cy="97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4" y="1214422"/>
          <a:ext cx="6500857" cy="4929222"/>
        </p:xfrm>
        <a:graphic>
          <a:graphicData uri="http://schemas.openxmlformats.org/drawingml/2006/table">
            <a:tbl>
              <a:tblPr/>
              <a:tblGrid>
                <a:gridCol w="1321150"/>
                <a:gridCol w="5179707"/>
              </a:tblGrid>
              <a:tr h="48035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 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 faktor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Tipovi opterećenja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92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Inkandescentna rasveta, termička opterećenja (grejna tela), motori, elektromagnetni pretvarači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5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Rasveta na principu električnog pražnjenja, indukciona grejna oprema, aparati za električno zavarivanje, PLC uređaji, UPS sisistemi koji imaju ugrađen filtar za više harmonike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5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Telekomunikaciona oprema, UPS sisistemi koji nemaju ugrađen filtar za više harmonike, Elektronski uređaji sa dosta upravljačkih kola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92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Računari i računarska oprema, motorni pogoni sa pretvaračima za promenu brzine obrtanja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59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Priključni uređaji sa dosta energetskih pretvarača na bazi energetske elektronike u industriji, medicini, obrazovnim laboratorijama, kao i uređaji u komercijalnom kancelarijskom prostoru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92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–40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Ostala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opterećenja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identifikovana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kao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izvori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viših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harmonika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naročito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višeg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reda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većim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faktorom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podneti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nelinearno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opterećenje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opterećenje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snagama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mu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toga ne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smanji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opteretivost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snagom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nominalnoj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frekvenciji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takvi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konstrukcije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skuplji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građeni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specijalne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imaće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duži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životni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običnog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distributivnog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opteretimo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istim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strujama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toga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ovi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ugrađuju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zamena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starim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tamo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je to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k-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faktora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raspoložive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dodatnih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gubitaka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njemu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k-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Zavisnost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smanjenja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opteretivosti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porasta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k-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faktora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harmoničkog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izobličenja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prikazana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slici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it-IT" sz="4000" dirty="0" smtClean="0"/>
              <a:t>K - faktor</a:t>
            </a:r>
            <a:endParaRPr lang="en-US" dirty="0"/>
          </a:p>
        </p:txBody>
      </p:sp>
      <p:pic>
        <p:nvPicPr>
          <p:cNvPr id="37890" name="Picture 1"/>
          <p:cNvPicPr>
            <a:picLocks noChangeAspect="1" noChangeArrowheads="1"/>
          </p:cNvPicPr>
          <p:nvPr/>
        </p:nvPicPr>
        <p:blipFill>
          <a:blip r:embed="rId2">
            <a:lum bright="-24000" contrast="42000"/>
          </a:blip>
          <a:srcRect/>
          <a:stretch>
            <a:fillRect/>
          </a:stretch>
        </p:blipFill>
        <p:spPr bwMode="auto">
          <a:xfrm>
            <a:off x="6000760" y="4143375"/>
            <a:ext cx="28289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Vidljivo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porastom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faktora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terećenja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nazivnom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snagom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faktoru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25,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teretiti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60 %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nazivne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propisanim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granicama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mu se ne bi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skraćivao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životni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vek</a:t>
            </a:r>
            <a:endParaRPr 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opisuje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podnosi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dodatno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zagrevanje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gubitke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izazvane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višim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strujnim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harmonicima</a:t>
            </a:r>
            <a:endParaRPr 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 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faktorom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napomenu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natpisnim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pločicama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dizajnirani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nesinusoidalna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eđenim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 –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faktorom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projektovani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približno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skuplji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teži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115 %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klasičnih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 pored toga,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preporučuje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korišćenje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specijalnih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izbegle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nepredviđene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vruće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javile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klasičnih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nesinusoidalnom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opterećenju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Klasični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vruće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usled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pregrevanja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uništenja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tansformatora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/>
              <a:t>K - faktor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prenosnoj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mreži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toliko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distributivnoj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mreži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svejedno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određivanju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kvaliteta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Najveće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probleme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stvaraju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nelinearn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smtClean="0">
                <a:latin typeface="Times New Roman" pitchFamily="18" charset="0"/>
                <a:cs typeface="Times New Roman" pitchFamily="18" charset="0"/>
              </a:rPr>
              <a:t>opterećenja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dinamičkog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karaktera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železnica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železara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tarifnim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defini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prekomern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o preuzeta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reaktivna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energija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koja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naplaćuje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Dozvoljena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vrednost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reaktivne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odgovara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33%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aktivne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Jednofazna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nelinearna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računari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generišu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neparne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(3,5,7,9,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jednofazne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problematični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treći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njegovi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neparni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umnožci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(9,15,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nazivaju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tripli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utrostručeni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harmonici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 faze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međusobno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fazi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sumiraju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umesto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poništavaju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neutralnom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provodniku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trofaznog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četvoroprovodničkog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endParaRPr 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preopterećenja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neutralnog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voda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projektovan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takvu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vrstu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opterećenj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takvi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harmonici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uzrokuju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kružeće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trougaonom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namotu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konfiguracije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trougao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zvezda</a:t>
            </a:r>
            <a:endParaRPr 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harmonici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neutralnog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provodnika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trofaznog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četvoroprovodničkog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dođu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reflektuju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namot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trougao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kruže</a:t>
            </a:r>
            <a:endParaRPr 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toga je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zagrevanje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onom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nesimetrične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trofazne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endParaRPr 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Poznato je da za prostoperiodične sisteme važi da je S</a:t>
            </a:r>
            <a:r>
              <a:rPr lang="pl-PL" baseline="30000" dirty="0" smtClean="0"/>
              <a:t>2</a:t>
            </a:r>
            <a:r>
              <a:rPr lang="pl-PL" dirty="0" smtClean="0"/>
              <a:t>=P</a:t>
            </a:r>
            <a:r>
              <a:rPr lang="pl-PL" baseline="30000" dirty="0" smtClean="0"/>
              <a:t>2</a:t>
            </a:r>
            <a:r>
              <a:rPr lang="pl-PL" dirty="0" smtClean="0"/>
              <a:t>+Q</a:t>
            </a:r>
            <a:r>
              <a:rPr lang="pl-PL" baseline="30000" dirty="0" smtClean="0"/>
              <a:t>2</a:t>
            </a:r>
          </a:p>
          <a:p>
            <a:r>
              <a:rPr lang="pl-PL" dirty="0" smtClean="0"/>
              <a:t> Međutim to nije slučaj ukoliko su harmonici prisutni u mreži Tada važi sledeća nejednakost: </a:t>
            </a:r>
            <a:endParaRPr lang="en-US" dirty="0" smtClean="0"/>
          </a:p>
          <a:p>
            <a:pPr lvl="1">
              <a:buNone/>
            </a:pPr>
            <a:r>
              <a:rPr lang="pl-PL" dirty="0" smtClean="0"/>
              <a:t>S</a:t>
            </a:r>
            <a:r>
              <a:rPr lang="pl-PL" baseline="30000" dirty="0" smtClean="0"/>
              <a:t>2</a:t>
            </a:r>
            <a:r>
              <a:rPr lang="pl-PL" dirty="0" smtClean="0"/>
              <a:t> &gt; P</a:t>
            </a:r>
            <a:r>
              <a:rPr lang="pl-PL" baseline="30000" dirty="0" smtClean="0"/>
              <a:t>2</a:t>
            </a:r>
            <a:r>
              <a:rPr lang="pl-PL" dirty="0" smtClean="0"/>
              <a:t> +Q</a:t>
            </a:r>
            <a:r>
              <a:rPr lang="pl-PL" baseline="30000" dirty="0" smtClean="0"/>
              <a:t>2</a:t>
            </a:r>
            <a:endParaRPr lang="en-US" dirty="0" smtClean="0"/>
          </a:p>
          <a:p>
            <a:r>
              <a:rPr lang="pl-PL" dirty="0" smtClean="0"/>
              <a:t> Jasno je da razlika potiče od prisustva viših harmonika, odnosno da je ona posledica izobličenja napona i struje u sistemu</a:t>
            </a:r>
          </a:p>
          <a:p>
            <a:r>
              <a:rPr lang="pl-PL" dirty="0" smtClean="0"/>
              <a:t>Zato je izvršena korekcija izraza za prividnu snagu tj. uvođenjem pojma snage izobličenja, odnosno distorzione snage, koja je direktna posledica prisustva harmonika u mreži: </a:t>
            </a:r>
            <a:endParaRPr lang="en-US" dirty="0" smtClean="0"/>
          </a:p>
          <a:p>
            <a:r>
              <a:rPr lang="pl-PL" dirty="0" smtClean="0"/>
              <a:t>S</a:t>
            </a:r>
            <a:r>
              <a:rPr lang="pl-PL" baseline="30000" dirty="0" smtClean="0"/>
              <a:t>2</a:t>
            </a:r>
            <a:r>
              <a:rPr lang="pl-PL" dirty="0" smtClean="0"/>
              <a:t> = P</a:t>
            </a:r>
            <a:r>
              <a:rPr lang="pl-PL" baseline="30000" dirty="0" smtClean="0"/>
              <a:t>2</a:t>
            </a:r>
            <a:r>
              <a:rPr lang="pl-PL" dirty="0" smtClean="0"/>
              <a:t> +Q</a:t>
            </a:r>
            <a:r>
              <a:rPr lang="pl-PL" baseline="30000" dirty="0" smtClean="0"/>
              <a:t>2</a:t>
            </a:r>
            <a:r>
              <a:rPr lang="pl-PL" dirty="0" smtClean="0"/>
              <a:t> + D</a:t>
            </a:r>
            <a:r>
              <a:rPr lang="pl-PL" baseline="30000" dirty="0" smtClean="0"/>
              <a:t>2</a:t>
            </a:r>
            <a:endParaRPr lang="en-US" dirty="0" smtClean="0"/>
          </a:p>
          <a:p>
            <a:r>
              <a:rPr lang="pl-PL" dirty="0" smtClean="0"/>
              <a:t>gde je sa D označena distorziona snaga</a:t>
            </a:r>
          </a:p>
          <a:p>
            <a:r>
              <a:rPr lang="pl-PL" dirty="0" smtClean="0"/>
              <a:t>Suština ove korekcije sadržana je u činjenici da u odsustvu harmonika ne postoji distorziona snaga, odnosno, D=0</a:t>
            </a:r>
          </a:p>
          <a:p>
            <a:r>
              <a:rPr lang="pl-PL" dirty="0" smtClean="0"/>
              <a:t> Očigledno, tada važi S</a:t>
            </a:r>
            <a:r>
              <a:rPr lang="pl-PL" baseline="30000" dirty="0" smtClean="0"/>
              <a:t>2</a:t>
            </a:r>
            <a:r>
              <a:rPr lang="pl-PL" dirty="0" smtClean="0"/>
              <a:t>=P</a:t>
            </a:r>
            <a:r>
              <a:rPr lang="pl-PL" baseline="30000" dirty="0" smtClean="0"/>
              <a:t>2</a:t>
            </a:r>
            <a:r>
              <a:rPr lang="pl-PL" dirty="0" smtClean="0"/>
              <a:t>+Q</a:t>
            </a:r>
            <a:r>
              <a:rPr lang="pl-PL" baseline="30000" dirty="0" smtClean="0"/>
              <a:t>2</a:t>
            </a:r>
            <a:r>
              <a:rPr lang="pl-PL" dirty="0" smtClean="0"/>
              <a:t>. Odavde sledi da snaga distorzije može da se izračuna kao: D</a:t>
            </a:r>
            <a:r>
              <a:rPr lang="pl-PL" baseline="30000" dirty="0" smtClean="0"/>
              <a:t>2</a:t>
            </a:r>
            <a:r>
              <a:rPr lang="pl-PL" dirty="0" smtClean="0"/>
              <a:t> = S</a:t>
            </a:r>
            <a:r>
              <a:rPr lang="pl-PL" baseline="30000" dirty="0" smtClean="0"/>
              <a:t>2</a:t>
            </a:r>
            <a:r>
              <a:rPr lang="pl-PL" dirty="0" smtClean="0"/>
              <a:t> − P</a:t>
            </a:r>
            <a:r>
              <a:rPr lang="pl-PL" baseline="30000" dirty="0" smtClean="0"/>
              <a:t>2</a:t>
            </a:r>
            <a:r>
              <a:rPr lang="pl-PL" dirty="0" smtClean="0"/>
              <a:t> −Q</a:t>
            </a:r>
            <a:r>
              <a:rPr lang="pl-PL" baseline="30000" dirty="0" smtClean="0"/>
              <a:t>2</a:t>
            </a:r>
            <a:r>
              <a:rPr lang="pl-PL" dirty="0" smtClean="0"/>
              <a:t> </a:t>
            </a:r>
          </a:p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Savremena brojila mogu da mere potrošnju i aktivne i reaktivne snage</a:t>
            </a:r>
          </a:p>
          <a:p>
            <a:r>
              <a:rPr lang="pl-PL" sz="2000" dirty="0" smtClean="0"/>
              <a:t> S obzirom na to da je prisustvo viših harmonika sve izraženije, a samim tim i gubici, sve više se zagovara teza da je potrebno omogućiti brojilima da registruju i distorzionu snagu</a:t>
            </a:r>
          </a:p>
          <a:p>
            <a:r>
              <a:rPr lang="pl-PL" sz="2000" dirty="0" smtClean="0"/>
              <a:t> U tom cilju predlaže se i metod koji je praktično primenljiv adaptacijom postojećih brojila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radu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energetskog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neizbežni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električnih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aparata</a:t>
            </a:r>
            <a:endParaRPr lang="sr-Latn-R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gubitaka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uzrokovana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proticanjem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promenljivim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magnetskim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fluksom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udeo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mehanički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uzrokovani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trenjem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vibracijama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energetskim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transformatorima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velikih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električnih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mehaničkih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toplotnih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naprezanja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upotrebljavaju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materijali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visokog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kvaliteta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a time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cene</a:t>
            </a:r>
            <a:endParaRPr lang="sr-Latn-R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projektovanja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konstruisanja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bolje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iskoristiti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ugrađeni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materijal</a:t>
            </a:r>
            <a:endParaRPr lang="sr-Latn-R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Energetski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visoki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korisnosnog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dejstva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(&gt; 99 %),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protivnom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ne bi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odvesti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svu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disipiranu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toplotu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Pored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ogromnim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iznosima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gubitaka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energetski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transformatori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ograničenje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dozvoljeni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gubitaka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a to je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električna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izolacija</a:t>
            </a:r>
            <a:endParaRPr 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prihvatljive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dobrih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izolacijskih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svojstava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izolacije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energetskih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organskog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porekla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pročišćeni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papir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prešpan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drvo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transformatorsko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klase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izolacije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najveće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dozvoljene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temperature 105°C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Izuzetak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jedino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površini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bakarnih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provodnika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limova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jezgra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organske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izolacije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ubrzano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starenje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degradacija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svojstava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povišenim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temperaturama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ekstremnim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nagorevanje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transformatorskog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ulja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razviti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gasovi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Povišenje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temperature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6°C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uzrokuje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skraćenje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životnog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izolacije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polovinu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nužno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precizno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voditi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prosečnoj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temperaturi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toplim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tačkama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pojaviti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lokalna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pregrevanja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proračun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gubitaka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korak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projektovanju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konstruisanju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0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Uticaji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gubitke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sledeći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/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1. Uticaj viših harmonika na dodatne gubitke u namotajima transformatora (P</a:t>
            </a:r>
            <a:r>
              <a:rPr lang="sr-Latn-CS" sz="4200" baseline="-25000" dirty="0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Efektivna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vrednost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povećava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sadržaja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sada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bakru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200" baseline="-25000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izrazom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sr-Latn-RS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sr-Latn-C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sr-Latn-CS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2. Uticaj harmonika struje na gubitke usled vrtložnih struja u namotajima P</a:t>
            </a:r>
            <a:r>
              <a:rPr lang="sr-Latn-CS" sz="4200" baseline="-25000" dirty="0" smtClean="0">
                <a:latin typeface="Times New Roman" pitchFamily="18" charset="0"/>
                <a:cs typeface="Times New Roman" pitchFamily="18" charset="0"/>
              </a:rPr>
              <a:t>EC</a:t>
            </a:r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Ove struje se javljaju u provodnicima transformatora usled curenja magnetnog fluksa</a:t>
            </a:r>
          </a:p>
          <a:p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 Na krajevima namotaja je veća koncentracija ovih struja, zbog izraženijeg efekta curenja</a:t>
            </a:r>
          </a:p>
          <a:p>
            <a:r>
              <a:rPr lang="sr-Latn-CS" sz="4200" dirty="0" smtClean="0">
                <a:latin typeface="Times New Roman" pitchFamily="18" charset="0"/>
                <a:cs typeface="Times New Roman" pitchFamily="18" charset="0"/>
              </a:rPr>
              <a:t> Ovi gubici u energetskom frekventnom spektru teže da budu proporcionalni kvadratu struje opterećenja i kvadratu frekvencije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Efekti harmonika napona i struja na </a:t>
            </a:r>
            <a:r>
              <a:rPr lang="sr-Latn-RS" sz="4400" dirty="0" smtClean="0">
                <a:solidFill>
                  <a:schemeClr val="tx1"/>
                </a:solidFill>
              </a:rPr>
              <a:t>transformatore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857496"/>
            <a:ext cx="4048151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425</TotalTime>
  <Words>2925</Words>
  <Application>Microsoft Office PowerPoint</Application>
  <PresentationFormat>On-screen Show (4:3)</PresentationFormat>
  <Paragraphs>198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Efekti harmonika napona i  struja na transformatore 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Efekti harmonika napona i struja na transformatore</vt:lpstr>
      <vt:lpstr>K - faktor</vt:lpstr>
      <vt:lpstr>K - faktor</vt:lpstr>
      <vt:lpstr>K - faktor</vt:lpstr>
      <vt:lpstr>K - faktor</vt:lpstr>
      <vt:lpstr>K - faktor</vt:lpstr>
      <vt:lpstr>K - faktor</vt:lpstr>
      <vt:lpstr>K - faktor</vt:lpstr>
      <vt:lpstr>K - faktor</vt:lpstr>
      <vt:lpstr>K - faktor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 harmonika napona i  struja na obrtne električne mašine</dc:title>
  <dc:creator>Aleksandra Grujic</dc:creator>
  <cp:lastModifiedBy>Aleksandra Grujic</cp:lastModifiedBy>
  <cp:revision>50</cp:revision>
  <dcterms:created xsi:type="dcterms:W3CDTF">2018-03-16T08:30:41Z</dcterms:created>
  <dcterms:modified xsi:type="dcterms:W3CDTF">2019-03-14T14:46:48Z</dcterms:modified>
</cp:coreProperties>
</file>