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ACFE2B-CD64-4402-A137-F2548F6B9EDF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5470F0-AF2B-488E-AAAE-E2D7D9D90A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accent1"/>
                </a:solidFill>
              </a:rPr>
              <a:t>Efekti harmonika napona i </a:t>
            </a:r>
            <a:r>
              <a:rPr lang="en-US" b="1" dirty="0" smtClean="0">
                <a:solidFill>
                  <a:schemeClr val="accent1"/>
                </a:solidFill>
              </a:rPr>
              <a:t/>
            </a:r>
            <a:br>
              <a:rPr lang="en-US" b="1" dirty="0" smtClean="0">
                <a:solidFill>
                  <a:schemeClr val="accent1"/>
                </a:solidFill>
              </a:rPr>
            </a:br>
            <a:r>
              <a:rPr lang="hr-HR" b="1" dirty="0" smtClean="0">
                <a:solidFill>
                  <a:schemeClr val="accent1"/>
                </a:solidFill>
              </a:rPr>
              <a:t>struja na obrtne električne mašine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</a:t>
            </a:r>
            <a:r>
              <a:rPr lang="sr-Latn-RS" dirty="0" smtClean="0"/>
              <a:t>r Aleksandra Grujić,</a:t>
            </a:r>
          </a:p>
          <a:p>
            <a:r>
              <a:rPr lang="sr-Latn-RS" dirty="0" smtClean="0"/>
              <a:t>VISER </a:t>
            </a:r>
            <a:r>
              <a:rPr lang="sr-Latn-RS" dirty="0" smtClean="0"/>
              <a:t>2019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AFA1A4-6F0C-4715-9FA4-046437798EA6}" type="slidenum">
              <a:rPr lang="sr-Latn-CS" smtClean="0"/>
              <a:pPr/>
              <a:t>2</a:t>
            </a:fld>
            <a:endParaRPr lang="sr-Latn-CS" smtClean="0"/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785786" y="0"/>
            <a:ext cx="6738937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hr-HR" sz="2600" b="1" dirty="0">
                <a:solidFill>
                  <a:schemeClr val="accent1"/>
                </a:solidFill>
              </a:rPr>
              <a:t>Efekti harmonika napona i </a:t>
            </a:r>
            <a:endParaRPr lang="en-US" sz="2600" b="1" dirty="0">
              <a:solidFill>
                <a:schemeClr val="accent1"/>
              </a:solidFill>
            </a:endParaRPr>
          </a:p>
          <a:p>
            <a:pPr algn="ctr"/>
            <a:r>
              <a:rPr lang="hr-HR" sz="2600" b="1" dirty="0">
                <a:solidFill>
                  <a:schemeClr val="accent1"/>
                </a:solidFill>
              </a:rPr>
              <a:t>struja na obrtne električne mašine</a:t>
            </a:r>
            <a:r>
              <a:rPr lang="en-US" dirty="0"/>
              <a:t> 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304800" y="1357298"/>
            <a:ext cx="85344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Tx/>
              <a:buChar char="•"/>
            </a:pPr>
            <a:r>
              <a:rPr lang="hr-HR" sz="2400" dirty="0" smtClean="0"/>
              <a:t> Povećano zagrevanje usled povećanih gubitaka u bakru i gvožđu,</a:t>
            </a:r>
          </a:p>
          <a:p>
            <a:pPr>
              <a:buFontTx/>
              <a:buChar char="•"/>
            </a:pPr>
            <a:r>
              <a:rPr lang="hr-HR" sz="2400" dirty="0" smtClean="0"/>
              <a:t> Povećanje buke prilikom normalnog rada,</a:t>
            </a:r>
            <a:r>
              <a:rPr lang="en-US" sz="2400" dirty="0" smtClean="0"/>
              <a:t> </a:t>
            </a:r>
            <a:endParaRPr lang="sr-Latn-CS" sz="2400" dirty="0" smtClean="0"/>
          </a:p>
          <a:p>
            <a:pPr>
              <a:buFontTx/>
              <a:buChar char="•"/>
            </a:pPr>
            <a:r>
              <a:rPr lang="hr-HR" sz="2400" dirty="0" smtClean="0"/>
              <a:t> Povećano zagrevanje rotora</a:t>
            </a:r>
          </a:p>
          <a:p>
            <a:pPr>
              <a:buFontTx/>
              <a:buChar char="•"/>
            </a:pPr>
            <a:r>
              <a:rPr lang="hr-HR" sz="2400" dirty="0" smtClean="0"/>
              <a:t> Stvaraju pulsirajući ili redukovani moment</a:t>
            </a:r>
          </a:p>
          <a:p>
            <a:pPr>
              <a:buFontTx/>
              <a:buChar char="•"/>
            </a:pPr>
            <a:r>
              <a:rPr lang="hr-HR" sz="2400" dirty="0" smtClean="0"/>
              <a:t> Mogu inicirati mehaničke oscilacije u agregatu turbina-generator ili u sistemu motor-mehaničko opterećenje</a:t>
            </a:r>
          </a:p>
          <a:p>
            <a:r>
              <a:rPr lang="hr-HR" sz="2400" dirty="0" smtClean="0">
                <a:solidFill>
                  <a:schemeClr val="tx2"/>
                </a:solidFill>
              </a:rPr>
              <a:t>Ukupni efekat dejstva harmonika je smanjenje stepena iskorišćenja i smanjenje životnog veka mašine</a:t>
            </a:r>
          </a:p>
          <a:p>
            <a:r>
              <a:rPr lang="hr-HR" sz="2400" dirty="0" smtClean="0">
                <a:solidFill>
                  <a:schemeClr val="tx2"/>
                </a:solidFill>
              </a:rPr>
              <a:t>Od ukupne potrošnje električne energije u svetu 40% se troši na pogone sa asinhronim motorima te su oni najveći potrošači električne energije pri čemu na njih odlazi:</a:t>
            </a:r>
          </a:p>
          <a:p>
            <a:r>
              <a:rPr lang="hr-HR" sz="2400" dirty="0">
                <a:solidFill>
                  <a:schemeClr val="tx2"/>
                </a:solidFill>
              </a:rPr>
              <a:t>	</a:t>
            </a:r>
            <a:r>
              <a:rPr lang="hr-HR" sz="2400" dirty="0" smtClean="0">
                <a:solidFill>
                  <a:schemeClr val="tx2"/>
                </a:solidFill>
              </a:rPr>
              <a:t>70% od celokupne potrošnje el.en. u industriji</a:t>
            </a:r>
          </a:p>
          <a:p>
            <a:r>
              <a:rPr lang="hr-HR" sz="2400" dirty="0">
                <a:solidFill>
                  <a:schemeClr val="tx2"/>
                </a:solidFill>
              </a:rPr>
              <a:t>	</a:t>
            </a:r>
            <a:r>
              <a:rPr lang="hr-HR" sz="2400" dirty="0" smtClean="0">
                <a:solidFill>
                  <a:schemeClr val="tx2"/>
                </a:solidFill>
              </a:rPr>
              <a:t>40% od ukupne potrošnje el.en. u tercijernom sektoru</a:t>
            </a:r>
            <a:r>
              <a:rPr lang="en-US" sz="2400" dirty="0" smtClean="0">
                <a:solidFill>
                  <a:schemeClr val="tx2"/>
                </a:solidFill>
              </a:rPr>
              <a:t>  </a:t>
            </a:r>
            <a:r>
              <a:rPr lang="hr-HR" sz="2400" dirty="0" smtClean="0">
                <a:solidFill>
                  <a:schemeClr val="tx2"/>
                </a:solidFill>
              </a:rPr>
              <a:t> </a:t>
            </a:r>
          </a:p>
          <a:p>
            <a:pPr>
              <a:buFontTx/>
              <a:buChar char="•"/>
            </a:pPr>
            <a:endParaRPr lang="en-US" sz="2400" dirty="0"/>
          </a:p>
          <a:p>
            <a:pPr>
              <a:buFontTx/>
              <a:buChar char="•"/>
            </a:pPr>
            <a:endParaRPr lang="en-US" sz="2400" dirty="0"/>
          </a:p>
          <a:p>
            <a:endParaRPr lang="hr-HR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0166" y="357166"/>
            <a:ext cx="621510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600" b="1" dirty="0">
                <a:solidFill>
                  <a:schemeClr val="accent1"/>
                </a:solidFill>
              </a:rPr>
              <a:t>Efekti</a:t>
            </a:r>
            <a:r>
              <a:rPr lang="hr-HR" b="1" dirty="0" smtClean="0">
                <a:solidFill>
                  <a:schemeClr val="accent1"/>
                </a:solidFill>
              </a:rPr>
              <a:t> </a:t>
            </a:r>
            <a:r>
              <a:rPr lang="hr-HR" sz="2600" b="1" dirty="0">
                <a:solidFill>
                  <a:schemeClr val="accent1"/>
                </a:solidFill>
              </a:rPr>
              <a:t>harmonika napona i </a:t>
            </a:r>
            <a:endParaRPr lang="en-US" sz="2600" b="1" dirty="0">
              <a:solidFill>
                <a:schemeClr val="accent1"/>
              </a:solidFill>
            </a:endParaRPr>
          </a:p>
          <a:p>
            <a:pPr algn="ctr"/>
            <a:r>
              <a:rPr lang="hr-HR" sz="2600" b="1" dirty="0">
                <a:solidFill>
                  <a:schemeClr val="accent1"/>
                </a:solidFill>
              </a:rPr>
              <a:t>struja na obrtne električne mašine</a:t>
            </a:r>
            <a:r>
              <a:rPr lang="en-US" sz="26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04800" y="1357298"/>
            <a:ext cx="85344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Tx/>
              <a:buChar char="•"/>
            </a:pPr>
            <a:r>
              <a:rPr lang="sr-Latn-RS" sz="2400" dirty="0" smtClean="0"/>
              <a:t>U zastupljenosti 3f motora, 90% čine asinhroni motori</a:t>
            </a:r>
          </a:p>
          <a:p>
            <a:pPr>
              <a:buFontTx/>
              <a:buChar char="•"/>
            </a:pPr>
            <a:r>
              <a:rPr lang="en-US" sz="2400" dirty="0" smtClean="0"/>
              <a:t>R</a:t>
            </a:r>
            <a:r>
              <a:rPr lang="sr-Latn-RS" sz="2400" dirty="0" smtClean="0"/>
              <a:t>azlikuju se dva tipa AM: sa namotanim i kaveznim rotorom</a:t>
            </a:r>
          </a:p>
          <a:p>
            <a:pPr>
              <a:buFontTx/>
              <a:buChar char="•"/>
            </a:pPr>
            <a:r>
              <a:rPr lang="sr-Latn-RS" sz="2400" dirty="0" smtClean="0"/>
              <a:t>AM sa kaveznim rotorom su daleko zastupljeniji</a:t>
            </a:r>
          </a:p>
          <a:p>
            <a:pPr>
              <a:buFontTx/>
              <a:buChar char="•"/>
            </a:pPr>
            <a:r>
              <a:rPr lang="sr-Latn-RS" sz="2400" dirty="0" smtClean="0"/>
              <a:t>AM troše 90%  energije koja otpada na sve vrste motora</a:t>
            </a:r>
          </a:p>
          <a:p>
            <a:pPr>
              <a:buFontTx/>
              <a:buChar char="•"/>
            </a:pPr>
            <a:r>
              <a:rPr lang="sr-Latn-RS" sz="2400" dirty="0" smtClean="0"/>
              <a:t>AM: jednostavna konstrukcija, visoka sigurnost u radu, visok stepen iskorišćenja (70-95%), najmanja cena po kW snage motora, lako sprezanje sa pogonom koji pokreću i mogućnost regulacije brzine preko frekventnog regulatora čije se cene sve više smanjuju</a:t>
            </a:r>
          </a:p>
          <a:p>
            <a:endParaRPr lang="en-US" sz="2400" dirty="0"/>
          </a:p>
          <a:p>
            <a:pPr>
              <a:buFontTx/>
              <a:buChar char="•"/>
            </a:pPr>
            <a:endParaRPr lang="en-US" sz="2400" dirty="0"/>
          </a:p>
          <a:p>
            <a:endParaRPr lang="hr-HR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0166" y="357166"/>
            <a:ext cx="621510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600" b="1" dirty="0">
                <a:solidFill>
                  <a:schemeClr val="accent1"/>
                </a:solidFill>
              </a:rPr>
              <a:t>Efekti</a:t>
            </a:r>
            <a:r>
              <a:rPr lang="hr-HR" b="1" dirty="0" smtClean="0">
                <a:solidFill>
                  <a:schemeClr val="accent1"/>
                </a:solidFill>
              </a:rPr>
              <a:t> </a:t>
            </a:r>
            <a:r>
              <a:rPr lang="hr-HR" sz="2600" b="1" dirty="0">
                <a:solidFill>
                  <a:schemeClr val="accent1"/>
                </a:solidFill>
              </a:rPr>
              <a:t>harmonika napona i </a:t>
            </a:r>
            <a:endParaRPr lang="en-US" sz="2600" b="1" dirty="0">
              <a:solidFill>
                <a:schemeClr val="accent1"/>
              </a:solidFill>
            </a:endParaRPr>
          </a:p>
          <a:p>
            <a:pPr algn="ctr"/>
            <a:r>
              <a:rPr lang="hr-HR" sz="2600" b="1" dirty="0">
                <a:solidFill>
                  <a:schemeClr val="accent1"/>
                </a:solidFill>
              </a:rPr>
              <a:t>struja na obrtne električne mašine</a:t>
            </a:r>
            <a:r>
              <a:rPr lang="en-US" sz="26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85720" y="1214422"/>
            <a:ext cx="85344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Latn-RS" sz="2000" dirty="0" smtClean="0"/>
              <a:t>Uštede u potrošnji el.en. </a:t>
            </a:r>
            <a:r>
              <a:rPr lang="sr-Latn-RS" sz="2000" dirty="0"/>
              <a:t>u</a:t>
            </a:r>
            <a:r>
              <a:rPr lang="sr-Latn-RS" sz="2000" dirty="0" smtClean="0"/>
              <a:t> pogonu se mogu ostvariti unapređujući kvalitet el.en. napona u mreži potrošača</a:t>
            </a:r>
          </a:p>
          <a:p>
            <a:pPr>
              <a:buFont typeface="Arial" pitchFamily="34" charset="0"/>
              <a:buChar char="•"/>
            </a:pPr>
            <a:r>
              <a:rPr lang="sr-Latn-RS" sz="2000" dirty="0" smtClean="0"/>
              <a:t>Kvalitet napajanja AM treba da zadovoljava kriterijume: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V</a:t>
            </a:r>
            <a:r>
              <a:rPr lang="sr-Latn-RS" sz="2000" dirty="0" smtClean="0"/>
              <a:t>rednosti napona (dozvoljena odstupanja Un±5%)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 smtClean="0"/>
              <a:t>Dozvoljene vrednosti THDu≤3-8% (viša vrednost u mreži nižih napona)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 smtClean="0"/>
              <a:t>Dozvoljene nesimetrije napona manje od 2%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 smtClean="0"/>
              <a:t>Lošim kvalitetom el.en se povećavaju gubici snage i reaktivna opterećenja pri radu AM</a:t>
            </a:r>
          </a:p>
          <a:p>
            <a:pPr lvl="1">
              <a:buFont typeface="Arial" pitchFamily="34" charset="0"/>
              <a:buChar char="•"/>
            </a:pPr>
            <a:r>
              <a:rPr lang="sr-Latn-RS" sz="2000" dirty="0" smtClean="0"/>
              <a:t>Kada su u naponu napajanja prisutni harminici reda 5,7,11,13,17,19,23 i 25, amplitude U</a:t>
            </a:r>
            <a:r>
              <a:rPr lang="sr-Latn-RS" sz="2000" baseline="-25000" dirty="0" smtClean="0"/>
              <a:t>h</a:t>
            </a:r>
            <a:r>
              <a:rPr lang="sr-Latn-RS" sz="2000" dirty="0" smtClean="0"/>
              <a:t>=5%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D</a:t>
            </a:r>
            <a:r>
              <a:rPr lang="sr-Latn-RS" sz="2000" dirty="0" smtClean="0"/>
              <a:t>odatni gubici snage iznose P</a:t>
            </a:r>
            <a:r>
              <a:rPr lang="sr-Latn-RS" sz="2000" baseline="-25000" dirty="0" smtClean="0"/>
              <a:t>cuh</a:t>
            </a:r>
            <a:r>
              <a:rPr lang="sr-Latn-RS" sz="2000" dirty="0" smtClean="0"/>
              <a:t>=5%P</a:t>
            </a:r>
            <a:r>
              <a:rPr lang="sr-Latn-RS" sz="2000" baseline="-25000" dirty="0" smtClean="0"/>
              <a:t>cun</a:t>
            </a:r>
            <a:r>
              <a:rPr lang="sr-Latn-RS" sz="2000" dirty="0" smtClean="0"/>
              <a:t> kod motora srednje i veće snage, a dodatni gubici su manji za 3-4 puta kada su u pitanju motori manjih snaga (≤10kW)</a:t>
            </a:r>
          </a:p>
          <a:p>
            <a:endParaRPr lang="en-US" sz="2400" dirty="0"/>
          </a:p>
          <a:p>
            <a:pPr>
              <a:buFontTx/>
              <a:buChar char="•"/>
            </a:pPr>
            <a:endParaRPr lang="en-US" sz="2400" dirty="0"/>
          </a:p>
          <a:p>
            <a:endParaRPr lang="hr-HR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984" y="142852"/>
            <a:ext cx="5429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b="1" dirty="0" smtClean="0">
                <a:solidFill>
                  <a:schemeClr val="accent1"/>
                </a:solidFill>
              </a:rPr>
              <a:t>Efekti harmonika napona i 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algn="ctr"/>
            <a:r>
              <a:rPr lang="hr-HR" sz="2400" b="1" dirty="0" smtClean="0">
                <a:solidFill>
                  <a:schemeClr val="accent1"/>
                </a:solidFill>
              </a:rPr>
              <a:t>struja na obrtne električne mašine</a:t>
            </a: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85720" y="1214422"/>
            <a:ext cx="85344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Tx/>
              <a:buChar char="•"/>
            </a:pPr>
            <a:r>
              <a:rPr lang="sr-Latn-RS" sz="2000" dirty="0" smtClean="0"/>
              <a:t>Glavni efekat harmonijskih izobličenja napona i struja na obrtne mašine (asinhrone i sinhrone) je povećano zagrevanje usled povećanih gubitaka u bakru i gvožđu</a:t>
            </a:r>
          </a:p>
          <a:p>
            <a:pPr>
              <a:buFontTx/>
              <a:buChar char="•"/>
            </a:pPr>
            <a:r>
              <a:rPr lang="sr-Latn-RS" sz="2000" dirty="0" smtClean="0"/>
              <a:t>Harmonici na taj način smanjuju stepen iskorišćenja mašine, a mogu imati i uticaj na proizvedeni momenat kao i na povećanje buke</a:t>
            </a:r>
          </a:p>
          <a:p>
            <a:pPr>
              <a:buFontTx/>
              <a:buChar char="•"/>
            </a:pPr>
            <a:r>
              <a:rPr lang="sr-Latn-RS" sz="2000" dirty="0" smtClean="0"/>
              <a:t>Parovi harmonika peti i sedmi mogu inicirati mehaničke oscilacije u agregatu turbina-generator ili u sistemu motor-mehaničko opterećenje</a:t>
            </a:r>
          </a:p>
          <a:p>
            <a:pPr>
              <a:buFontTx/>
              <a:buChar char="•"/>
            </a:pPr>
            <a:r>
              <a:rPr lang="sr-Latn-RS" sz="2000" dirty="0" smtClean="0"/>
              <a:t>Harmonici struja stvaraju svoje harmonijske komponente obrtnog magnetnog polja </a:t>
            </a:r>
          </a:p>
          <a:p>
            <a:pPr>
              <a:buFontTx/>
              <a:buChar char="•"/>
            </a:pPr>
            <a:r>
              <a:rPr lang="en-US" sz="2000" dirty="0" smtClean="0"/>
              <a:t>P</a:t>
            </a:r>
            <a:r>
              <a:rPr lang="sr-Latn-RS" sz="2000" dirty="0" smtClean="0"/>
              <a:t>eti harmonik struje stvara komponentu obrtnog polja koja se obrće suprotno smeru polja osnovnog harmonika dok se komponenta obrtnog polja usled sedmog harmonika struje  obrće u istom smeru kao i osnovni harmonik struje</a:t>
            </a:r>
          </a:p>
          <a:p>
            <a:pPr>
              <a:buFontTx/>
              <a:buChar char="•"/>
            </a:pPr>
            <a:endParaRPr lang="sr-Latn-RS" sz="2000" dirty="0" smtClean="0"/>
          </a:p>
          <a:p>
            <a:pPr>
              <a:buFontTx/>
              <a:buChar char="•"/>
            </a:pPr>
            <a:endParaRPr lang="en-US" sz="2400" dirty="0"/>
          </a:p>
          <a:p>
            <a:endParaRPr lang="hr-HR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042" y="357166"/>
            <a:ext cx="57864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b="1" dirty="0" smtClean="0">
                <a:solidFill>
                  <a:schemeClr val="accent1"/>
                </a:solidFill>
              </a:rPr>
              <a:t>Efekti harmonika napona i </a:t>
            </a:r>
            <a:endParaRPr lang="en-US" sz="2400" b="1" dirty="0" smtClean="0">
              <a:solidFill>
                <a:schemeClr val="accent1"/>
              </a:solidFill>
            </a:endParaRPr>
          </a:p>
          <a:p>
            <a:pPr algn="ctr"/>
            <a:r>
              <a:rPr lang="hr-HR" sz="2400" b="1" dirty="0" smtClean="0">
                <a:solidFill>
                  <a:schemeClr val="accent1"/>
                </a:solidFill>
              </a:rPr>
              <a:t>struja na obrtne električne mašine</a:t>
            </a:r>
            <a:r>
              <a:rPr lang="en-US" sz="2400" b="1" dirty="0" smtClean="0">
                <a:solidFill>
                  <a:schemeClr val="accent1"/>
                </a:solidFill>
              </a:rPr>
              <a:t>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85720" y="1214422"/>
            <a:ext cx="85344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Tx/>
              <a:buChar char="•"/>
            </a:pPr>
            <a:r>
              <a:rPr lang="sr-Latn-RS" sz="2400" dirty="0" smtClean="0"/>
              <a:t>Ako se zanemari klizanje( u normalnom radu AM brzina je bliska sinhronoj brzini obrtanja) komponente obrtnog polja usled 5 i 7 harmonika izgledaju kao dve komponente usled šestog harmonika obrtanja sa različitim smerom obrtanja</a:t>
            </a:r>
          </a:p>
          <a:p>
            <a:pPr>
              <a:buFontTx/>
              <a:buChar char="•"/>
            </a:pPr>
            <a:r>
              <a:rPr lang="sr-Latn-RS" sz="2400" dirty="0" smtClean="0"/>
              <a:t>Pošto se obrtno polje usled petog harmonika obrće u negativnom smeru (u smeru kazaljke na satu) pet puta brze od rotora onda se sa aspekta rotora ono obrće brzinom šest puta većom od sinhrone u negativnom smeru</a:t>
            </a:r>
          </a:p>
          <a:p>
            <a:pPr>
              <a:buFontTx/>
              <a:buChar char="•"/>
            </a:pPr>
            <a:r>
              <a:rPr lang="en-US" sz="2400" dirty="0" smtClean="0"/>
              <a:t>K</a:t>
            </a:r>
            <a:r>
              <a:rPr lang="sr-Latn-RS" sz="2400" dirty="0" smtClean="0"/>
              <a:t>ako se obrtno polje usled sedmog harmonika obrće u pozitivnom smeru kao i rotor, ali sedam puta brže, sa aspekta rotora se čini da se ono obrće šest puta brže u pozitivnom smeru</a:t>
            </a:r>
            <a:endParaRPr lang="en-US" sz="2400" dirty="0"/>
          </a:p>
          <a:p>
            <a:endParaRPr lang="hr-HR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7422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r-HR" b="1" dirty="0" smtClean="0">
                <a:solidFill>
                  <a:schemeClr val="accent1"/>
                </a:solidFill>
              </a:rPr>
              <a:t>Efekti harmonika napona i </a:t>
            </a:r>
            <a:endParaRPr lang="en-US" b="1" dirty="0" smtClean="0">
              <a:solidFill>
                <a:schemeClr val="accent1"/>
              </a:solidFill>
            </a:endParaRPr>
          </a:p>
          <a:p>
            <a:pPr algn="ctr"/>
            <a:r>
              <a:rPr lang="hr-HR" b="1" dirty="0" smtClean="0">
                <a:solidFill>
                  <a:schemeClr val="accent1"/>
                </a:solidFill>
              </a:rPr>
              <a:t>struja na obrtne električne mašine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85720" y="1214422"/>
            <a:ext cx="85344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buFontTx/>
              <a:buChar char="•"/>
            </a:pPr>
            <a:r>
              <a:rPr lang="sr-Latn-RS" sz="2400" dirty="0" smtClean="0"/>
              <a:t>Isti slučaj se ima sa 11 i 13, 17 i 19 harmonikom....</a:t>
            </a:r>
          </a:p>
          <a:p>
            <a:pPr>
              <a:buFontTx/>
              <a:buChar char="•"/>
            </a:pPr>
            <a:r>
              <a:rPr lang="sr-Latn-RS" sz="2400" dirty="0" smtClean="0"/>
              <a:t>Pošto se u ovom slučaju harmonici javljaju u parovima tako ćemo usled ovih harmonika na rotoru imati harmonike struja: šestog, dvanaestog, osamnaestog.... h</a:t>
            </a:r>
            <a:r>
              <a:rPr lang="sr-Latn-RS" sz="2400" smtClean="0"/>
              <a:t>armonika</a:t>
            </a:r>
          </a:p>
          <a:p>
            <a:pPr>
              <a:buFontTx/>
              <a:buChar char="•"/>
            </a:pPr>
            <a:endParaRPr lang="en-US" sz="2400" dirty="0"/>
          </a:p>
          <a:p>
            <a:endParaRPr lang="hr-HR" sz="2800" dirty="0">
              <a:solidFill>
                <a:schemeClr val="tx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000372"/>
            <a:ext cx="3786214" cy="3349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439</TotalTime>
  <Words>605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Efekti harmonika napona i  struja na obrtne električne mašine 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Efekti harmonika napona i  struja na obrtne električne mašine</dc:title>
  <dc:creator>Aleksandra Grujic</dc:creator>
  <cp:lastModifiedBy>Aleksandra Grujic</cp:lastModifiedBy>
  <cp:revision>19</cp:revision>
  <dcterms:created xsi:type="dcterms:W3CDTF">2018-03-16T08:30:41Z</dcterms:created>
  <dcterms:modified xsi:type="dcterms:W3CDTF">2019-03-14T14:45:09Z</dcterms:modified>
</cp:coreProperties>
</file>