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56" r:id="rId3"/>
    <p:sldId id="257" r:id="rId4"/>
    <p:sldId id="262" r:id="rId5"/>
    <p:sldId id="263" r:id="rId6"/>
    <p:sldId id="258" r:id="rId7"/>
    <p:sldId id="267" r:id="rId8"/>
    <p:sldId id="266" r:id="rId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5A044-C16A-4DD1-8945-E9662811D9E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FDF17-0F30-4EEC-B118-52044042244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76336-3792-4FD7-BEA8-093B539A473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6DA01-350A-481B-851F-8E5C16ABECF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0FA94-D430-4942-B5B8-D3CF5D484A3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15FF3-1C3F-4F7B-963E-AC786ED5C166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35D7F-022A-4C64-A9FE-A2D16A508CD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D19B5-DFDE-4E74-8B61-04E896B7709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322E8-DF31-48BC-8CAA-9A5B352E958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39792-82A0-4D5B-9B3D-17CA7B89301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0EA39F5-5690-437E-B2AF-34CB4D1DBC0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990600"/>
            <a:ext cx="8229600" cy="1219200"/>
          </a:xfrm>
          <a:prstGeom prst="roundRect">
            <a:avLst>
              <a:gd name="adj" fmla="val 50000"/>
            </a:avLst>
          </a:prstGeom>
        </p:spPr>
        <p:txBody>
          <a:bodyPr anchor="ctr"/>
          <a:lstStyle/>
          <a:p>
            <a:pPr algn="ctr" eaLnBrk="1" hangingPunct="1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2927350"/>
            <a:ext cx="7696200" cy="1822450"/>
          </a:xfrm>
        </p:spPr>
        <p:txBody>
          <a:bodyPr anchor="b"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400" smtClean="0">
                <a:solidFill>
                  <a:schemeClr val="tx2"/>
                </a:solidFill>
              </a:rPr>
              <a:t>Мнемо:  У</a:t>
            </a:r>
            <a:r>
              <a:rPr lang="sr-Latn-CS" sz="2400" smtClean="0">
                <a:solidFill>
                  <a:schemeClr val="tx2"/>
                </a:solidFill>
              </a:rPr>
              <a:t>KEE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400" smtClean="0">
                <a:solidFill>
                  <a:schemeClr val="tx2"/>
                </a:solidFill>
              </a:rPr>
              <a:t>Професор: Др Александра Грујић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400" smtClean="0">
                <a:solidFill>
                  <a:schemeClr val="tx2"/>
                </a:solidFill>
              </a:rPr>
              <a:t>Фонд часова: </a:t>
            </a:r>
            <a:r>
              <a:rPr lang="en-US" sz="2400" smtClean="0">
                <a:solidFill>
                  <a:schemeClr val="tx2"/>
                </a:solidFill>
              </a:rPr>
              <a:t>4</a:t>
            </a:r>
            <a:r>
              <a:rPr lang="sr-Cyrl-CS" sz="2400" smtClean="0">
                <a:solidFill>
                  <a:schemeClr val="tx2"/>
                </a:solidFill>
              </a:rPr>
              <a:t>+</a:t>
            </a:r>
            <a:r>
              <a:rPr lang="en-US" sz="2400" smtClean="0">
                <a:solidFill>
                  <a:schemeClr val="tx2"/>
                </a:solidFill>
              </a:rPr>
              <a:t>3</a:t>
            </a:r>
            <a:r>
              <a:rPr lang="sr-Cyrl-CS" sz="2400" smtClean="0">
                <a:solidFill>
                  <a:schemeClr val="tx2"/>
                </a:solidFill>
              </a:rPr>
              <a:t>+</a:t>
            </a:r>
            <a:r>
              <a:rPr lang="sr-Latn-CS" sz="2400" smtClean="0">
                <a:solidFill>
                  <a:schemeClr val="tx2"/>
                </a:solidFill>
              </a:rPr>
              <a:t>0</a:t>
            </a:r>
            <a:endParaRPr lang="sr-Cyrl-CS" sz="240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400" smtClean="0">
                <a:solidFill>
                  <a:schemeClr val="tx2"/>
                </a:solidFill>
              </a:rPr>
              <a:t>ЕСПБ: </a:t>
            </a:r>
            <a:r>
              <a:rPr lang="en-US" sz="2400" smtClean="0">
                <a:solidFill>
                  <a:schemeClr val="tx2"/>
                </a:solidFill>
              </a:rPr>
              <a:t>8</a:t>
            </a:r>
            <a:r>
              <a:rPr lang="sr-Cyrl-CS" sz="2400" smtClean="0">
                <a:solidFill>
                  <a:schemeClr val="tx2"/>
                </a:solidFill>
              </a:rPr>
              <a:t> </a:t>
            </a:r>
            <a:endParaRPr lang="sr-Latn-CS" sz="2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838200"/>
            <a:ext cx="8229600" cy="1295400"/>
          </a:xfrm>
          <a:prstGeom prst="roundRect">
            <a:avLst>
              <a:gd name="adj" fmla="val 50000"/>
            </a:avLst>
          </a:prstGeom>
        </p:spPr>
        <p:txBody>
          <a:bodyPr anchor="ctr"/>
          <a:lstStyle/>
          <a:p>
            <a:pPr algn="ctr" eaLnBrk="1" hangingPunct="1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4400" y="2514600"/>
            <a:ext cx="7696200" cy="1822450"/>
          </a:xfrm>
        </p:spPr>
        <p:txBody>
          <a:bodyPr anchor="b"/>
          <a:lstStyle/>
          <a:p>
            <a:pPr marL="0" indent="0" eaLnBrk="1" hangingPunct="1">
              <a:buFont typeface="Wingdings" pitchFamily="2" charset="2"/>
              <a:buNone/>
            </a:pPr>
            <a:r>
              <a:rPr lang="sr-Latn-CS" smtClean="0"/>
              <a:t>Циљ наставе је упознавање студената са проблемима везаним за квалитет електричне енергије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dirty="0" smtClean="0"/>
              <a:t>Исход наставе је оспособљеност студената да учествују у пословима </a:t>
            </a:r>
            <a:r>
              <a:rPr lang="sr-Cyrl-RS" dirty="0" smtClean="0"/>
              <a:t>управљања, </a:t>
            </a:r>
            <a:r>
              <a:rPr lang="sr-Latn-CS" dirty="0" smtClean="0"/>
              <a:t>мерења и процене квалитета електричне енергије</a:t>
            </a:r>
            <a:endParaRPr lang="sr-Cyrl-RS" dirty="0" smtClean="0"/>
          </a:p>
          <a:p>
            <a:pPr eaLnBrk="1" hangingPunct="1"/>
            <a:r>
              <a:rPr lang="sr-Cyrl-RS" dirty="0" smtClean="0"/>
              <a:t>Сва предавања ће се постављати на </a:t>
            </a:r>
            <a:r>
              <a:rPr lang="sr-Latn-RS" dirty="0" smtClean="0"/>
              <a:t>moodle </a:t>
            </a:r>
            <a:r>
              <a:rPr lang="sr-Cyrl-RS" dirty="0" smtClean="0"/>
              <a:t>платформу, шифра </a:t>
            </a:r>
            <a:r>
              <a:rPr lang="sr-Latn-RS" dirty="0" smtClean="0"/>
              <a:t>U</a:t>
            </a:r>
            <a:r>
              <a:rPr lang="sr-Latn-RS" dirty="0" smtClean="0"/>
              <a:t>KEE2019</a:t>
            </a:r>
            <a:r>
              <a:rPr lang="sr-Latn-CS" dirty="0" smtClean="0"/>
              <a:t> </a:t>
            </a:r>
            <a:endParaRPr lang="sr-Latn-C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Latn-CS" sz="1800" smtClean="0"/>
              <a:t>Садржај предмета: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Latn-CS" sz="1800" smtClean="0"/>
              <a:t>	1. Основни показатељи квалитета електричне енергије</a:t>
            </a:r>
            <a:br>
              <a:rPr lang="sr-Latn-CS" sz="1800" smtClean="0"/>
            </a:br>
            <a:r>
              <a:rPr lang="sr-Latn-CS" sz="1800" smtClean="0"/>
              <a:t>2. Стандарди и норме из области квалитета електричне енергије.</a:t>
            </a:r>
            <a:br>
              <a:rPr lang="sr-Latn-CS" sz="1800" smtClean="0"/>
            </a:br>
            <a:r>
              <a:rPr lang="sr-Latn-CS" sz="1800" smtClean="0"/>
              <a:t>3. Варијација учестаности.</a:t>
            </a:r>
            <a:br>
              <a:rPr lang="sr-Latn-CS" sz="1800" smtClean="0"/>
            </a:br>
            <a:r>
              <a:rPr lang="sr-Latn-CS" sz="1800" smtClean="0"/>
              <a:t>4. Варијације амплитуде напона.</a:t>
            </a:r>
            <a:br>
              <a:rPr lang="sr-Latn-CS" sz="1800" smtClean="0"/>
            </a:br>
            <a:r>
              <a:rPr lang="sr-Latn-CS" sz="1800" smtClean="0"/>
              <a:t>5. Појава несиметрије у мрежи.</a:t>
            </a:r>
            <a:br>
              <a:rPr lang="sr-Latn-CS" sz="1800" smtClean="0"/>
            </a:br>
            <a:r>
              <a:rPr lang="sr-Latn-CS" sz="1800" smtClean="0"/>
              <a:t>6. Деформације услед пролазних (транзијентних) појава.</a:t>
            </a:r>
            <a:br>
              <a:rPr lang="sr-Latn-CS" sz="1800" smtClean="0"/>
            </a:br>
            <a:r>
              <a:rPr lang="sr-Latn-CS" sz="1800" smtClean="0"/>
              <a:t>7. Напонски импулси. Осцилације напона.</a:t>
            </a:r>
            <a:br>
              <a:rPr lang="sr-Latn-CS" sz="1800" smtClean="0"/>
            </a:br>
            <a:r>
              <a:rPr lang="sr-Latn-CS" sz="1800" smtClean="0"/>
              <a:t>8. Деформације због прелазних стања система (краткотрајне појаве).</a:t>
            </a:r>
            <a:br>
              <a:rPr lang="sr-Latn-CS" sz="1800" smtClean="0"/>
            </a:br>
            <a:r>
              <a:rPr lang="sr-Latn-CS" sz="1800" smtClean="0"/>
              <a:t>9. Пропади напона. Кратке безнапонске паузе. Поднапони. Пренапони. Безнапонске паузе</a:t>
            </a:r>
            <a:br>
              <a:rPr lang="sr-Latn-CS" sz="1800" smtClean="0"/>
            </a:br>
            <a:r>
              <a:rPr lang="sr-Latn-CS" sz="1800" smtClean="0"/>
              <a:t>10. Деформације у устаљеном стању.</a:t>
            </a:r>
            <a:br>
              <a:rPr lang="sr-Latn-CS" sz="1800" smtClean="0"/>
            </a:br>
            <a:r>
              <a:rPr lang="sr-Latn-CS" sz="1800" smtClean="0"/>
              <a:t>11. Фликери.</a:t>
            </a:r>
            <a:br>
              <a:rPr lang="sr-Latn-CS" sz="1800" smtClean="0"/>
            </a:br>
            <a:r>
              <a:rPr lang="sr-Latn-CS" sz="1800" smtClean="0"/>
              <a:t>12. Асиметерије напона.</a:t>
            </a:r>
            <a:br>
              <a:rPr lang="sr-Latn-CS" sz="1800" smtClean="0"/>
            </a:br>
            <a:r>
              <a:rPr lang="sr-Latn-CS" sz="1800" smtClean="0"/>
              <a:t>13. Хармоници.</a:t>
            </a:r>
            <a:br>
              <a:rPr lang="sr-Latn-CS" sz="1800" smtClean="0"/>
            </a:br>
            <a:r>
              <a:rPr lang="sr-Latn-CS" sz="1800" smtClean="0"/>
              <a:t>14. Интерхармоници.</a:t>
            </a:r>
            <a:br>
              <a:rPr lang="sr-Latn-CS" sz="1800" smtClean="0"/>
            </a:br>
            <a:r>
              <a:rPr lang="sr-Latn-CS" sz="1800" smtClean="0"/>
              <a:t>15. Решавање проблема квалитета електричне енергије.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sz="2000" dirty="0" smtClean="0"/>
              <a:t>Оспособљеност студената да учествују у пословима мерења и процене квалитета електричне енергије</a:t>
            </a:r>
          </a:p>
          <a:p>
            <a:r>
              <a:rPr lang="sr-Cyrl-CS" sz="2000" dirty="0" smtClean="0"/>
              <a:t>Оспособљеност студента да предложе адекватно решење којим се обезбеђује захтевани квалитет (прописи, норме, препоруке и њихово тумачење)</a:t>
            </a:r>
          </a:p>
          <a:p>
            <a:r>
              <a:rPr lang="sr-Cyrl-CS" sz="2000" dirty="0" smtClean="0"/>
              <a:t>Упознавање студената са проблемима везаним за квалитет испоруке и квалитет коришћења електричне енергије</a:t>
            </a:r>
          </a:p>
          <a:p>
            <a:r>
              <a:rPr lang="sr-Cyrl-CS" sz="2000" dirty="0" smtClean="0"/>
              <a:t>Упознавање са нормама и прописима који регулишу квалитет испоруке али и обавезе потрошача</a:t>
            </a:r>
          </a:p>
          <a:p>
            <a:r>
              <a:rPr lang="sr-Cyrl-CS" sz="2000" dirty="0" smtClean="0"/>
              <a:t>Сагледавање проблема и његово успешно решавање</a:t>
            </a:r>
          </a:p>
          <a:p>
            <a:endParaRPr lang="sr-Cyrl-CS" sz="2000" dirty="0" smtClean="0"/>
          </a:p>
          <a:p>
            <a:pPr eaLnBrk="1" hangingPunct="1"/>
            <a:endParaRPr lang="sr-Cyrl-C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153400" cy="3724275"/>
          </a:xfrm>
        </p:spPr>
        <p:txBody>
          <a:bodyPr/>
          <a:lstStyle/>
          <a:p>
            <a:pPr eaLnBrk="1" hangingPunct="1"/>
            <a:r>
              <a:rPr lang="sr-Cyrl-CS" sz="2400" dirty="0" smtClean="0"/>
              <a:t>Полагање испита се састоји из </a:t>
            </a:r>
            <a:r>
              <a:rPr lang="sr-Latn-CS" sz="2400" dirty="0" smtClean="0"/>
              <a:t>2</a:t>
            </a:r>
            <a:r>
              <a:rPr lang="sr-Cyrl-CS" sz="2400" dirty="0" smtClean="0"/>
              <a:t> колоквијума:</a:t>
            </a:r>
          </a:p>
          <a:p>
            <a:pPr lvl="1" eaLnBrk="1" hangingPunct="1"/>
            <a:r>
              <a:rPr lang="sr-Latn-CS" dirty="0" smtClean="0"/>
              <a:t>I </a:t>
            </a:r>
            <a:r>
              <a:rPr lang="sr-Cyrl-CS" dirty="0" smtClean="0"/>
              <a:t>колоквијум</a:t>
            </a:r>
            <a:r>
              <a:rPr lang="sr-Latn-CS" dirty="0" smtClean="0"/>
              <a:t>, </a:t>
            </a:r>
            <a:r>
              <a:rPr lang="sr-Cyrl-CS" dirty="0" smtClean="0"/>
              <a:t>задаци 25 поена + теорија 25 поена</a:t>
            </a:r>
            <a:endParaRPr lang="sr-Latn-RS" dirty="0" smtClean="0"/>
          </a:p>
          <a:p>
            <a:pPr lvl="1" eaLnBrk="1" hangingPunct="1"/>
            <a:r>
              <a:rPr lang="sr-Latn-CS" dirty="0" smtClean="0"/>
              <a:t>I </a:t>
            </a:r>
            <a:r>
              <a:rPr lang="sr-Cyrl-CS" dirty="0" smtClean="0"/>
              <a:t>колоквијум</a:t>
            </a:r>
            <a:r>
              <a:rPr lang="sr-Latn-RS" dirty="0" smtClean="0"/>
              <a:t>, </a:t>
            </a:r>
            <a:r>
              <a:rPr lang="sr-Latn-RS" dirty="0" smtClean="0"/>
              <a:t>11.4.2019 </a:t>
            </a:r>
            <a:r>
              <a:rPr lang="sr-Cyrl-RS" dirty="0" smtClean="0"/>
              <a:t>у термину предавања</a:t>
            </a:r>
            <a:endParaRPr lang="sr-Cyrl-CS" dirty="0" smtClean="0"/>
          </a:p>
          <a:p>
            <a:pPr lvl="1" eaLnBrk="1" hangingPunct="1"/>
            <a:r>
              <a:rPr lang="sr-Latn-CS" dirty="0" smtClean="0"/>
              <a:t>II</a:t>
            </a:r>
            <a:r>
              <a:rPr lang="sr-Cyrl-CS" dirty="0" smtClean="0"/>
              <a:t> колоквијум, задаци 25 поена + теорија 25 поена</a:t>
            </a:r>
          </a:p>
          <a:p>
            <a:pPr lvl="1" eaLnBrk="1" hangingPunct="1"/>
            <a:r>
              <a:rPr lang="sr-Latn-CS" dirty="0" smtClean="0"/>
              <a:t>II </a:t>
            </a:r>
            <a:r>
              <a:rPr lang="sr-Cyrl-CS" dirty="0" smtClean="0"/>
              <a:t>колоквијум, </a:t>
            </a:r>
            <a:r>
              <a:rPr lang="sr-Latn-RS" dirty="0" smtClean="0"/>
              <a:t>23</a:t>
            </a:r>
            <a:r>
              <a:rPr lang="sr-Cyrl-CS" dirty="0" smtClean="0"/>
              <a:t>.5.201</a:t>
            </a:r>
            <a:r>
              <a:rPr lang="sr-Latn-RS" dirty="0" smtClean="0"/>
              <a:t>9</a:t>
            </a:r>
            <a:r>
              <a:rPr lang="sr-Cyrl-RS" dirty="0" smtClean="0"/>
              <a:t> </a:t>
            </a:r>
            <a:r>
              <a:rPr lang="sr-Cyrl-RS" dirty="0" smtClean="0"/>
              <a:t>у термину </a:t>
            </a:r>
            <a:r>
              <a:rPr lang="sr-Cyrl-RS" dirty="0" smtClean="0"/>
              <a:t>предавања</a:t>
            </a:r>
            <a:endParaRPr lang="sr-Latn-RS" dirty="0" smtClean="0"/>
          </a:p>
          <a:p>
            <a:pPr lvl="1" eaLnBrk="1" hangingPunct="1"/>
            <a:r>
              <a:rPr lang="sr-Cyrl-RS" dirty="0" smtClean="0"/>
              <a:t>Поправни први или други колоквијум 30.5.2019</a:t>
            </a:r>
            <a:r>
              <a:rPr lang="sr-Cyrl-RS" dirty="0" smtClean="0"/>
              <a:t> у термину предавања</a:t>
            </a:r>
            <a:endParaRPr lang="sr-Cyrl-CS" dirty="0" smtClean="0"/>
          </a:p>
          <a:p>
            <a:pPr lvl="1"/>
            <a:r>
              <a:rPr lang="sr-Cyrl-CS" dirty="0" smtClean="0"/>
              <a:t>Могућност полагања испита преко колоквијума</a:t>
            </a:r>
          </a:p>
          <a:p>
            <a:pPr lvl="1"/>
            <a:r>
              <a:rPr lang="sr-Cyrl-CS" dirty="0" smtClean="0"/>
              <a:t>Све што се положи на колоквијумима  се узима у обзир на испиту (за оне који нису положили оба колоквијума)</a:t>
            </a:r>
          </a:p>
          <a:p>
            <a:pPr lvl="1" eaLnBrk="1" hangingPunct="1">
              <a:buFontTx/>
              <a:buNone/>
            </a:pPr>
            <a:endParaRPr lang="sr-Cyrl-C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dirty="0" smtClean="0"/>
              <a:t>Професор: др Александра Грујић, </a:t>
            </a:r>
            <a:r>
              <a:rPr lang="sr-Cyrl-CS" sz="2000" dirty="0" smtClean="0"/>
              <a:t>канц.</a:t>
            </a:r>
            <a:r>
              <a:rPr lang="sr-Latn-CS" sz="2000" dirty="0" smtClean="0"/>
              <a:t> </a:t>
            </a:r>
            <a:r>
              <a:rPr lang="sr-Cyrl-CS" sz="2000" dirty="0" smtClean="0"/>
              <a:t>60</a:t>
            </a:r>
            <a:r>
              <a:rPr lang="en-US" sz="2000" dirty="0" smtClean="0"/>
              <a:t>1</a:t>
            </a:r>
            <a:endParaRPr lang="sr-Cyrl-RS" sz="2000" dirty="0" smtClean="0"/>
          </a:p>
          <a:p>
            <a:r>
              <a:rPr lang="sr-Cyrl-RS" sz="2000" smtClean="0"/>
              <a:t>Консултације </a:t>
            </a:r>
            <a:r>
              <a:rPr lang="sr-Cyrl-RS" sz="2000" smtClean="0"/>
              <a:t>четвртком </a:t>
            </a:r>
            <a:r>
              <a:rPr lang="sr-Cyrl-RS" sz="2000" smtClean="0"/>
              <a:t>од </a:t>
            </a:r>
            <a:r>
              <a:rPr lang="sr-Cyrl-RS" sz="2000" smtClean="0"/>
              <a:t>14-16 </a:t>
            </a:r>
            <a:r>
              <a:rPr lang="sr-Cyrl-RS" sz="2000" dirty="0" smtClean="0"/>
              <a:t>часова</a:t>
            </a:r>
            <a:endParaRPr lang="sr-Cyrl-CS" sz="2000" dirty="0" smtClean="0"/>
          </a:p>
          <a:p>
            <a:r>
              <a:rPr lang="sr-Cyrl-CS" dirty="0" smtClean="0"/>
              <a:t>Сарадни</a:t>
            </a:r>
            <a:r>
              <a:rPr lang="en-US" dirty="0" smtClean="0"/>
              <a:t>к</a:t>
            </a:r>
            <a:r>
              <a:rPr lang="sr-Cyrl-CS" dirty="0" smtClean="0"/>
              <a:t>: </a:t>
            </a:r>
          </a:p>
          <a:p>
            <a:r>
              <a:rPr lang="sr-Cyrl-CS" sz="2000" dirty="0" smtClean="0"/>
              <a:t>Милан Јовић, канц.</a:t>
            </a:r>
            <a:r>
              <a:rPr lang="sr-Latn-CS" sz="2000" dirty="0" smtClean="0"/>
              <a:t> </a:t>
            </a:r>
            <a:r>
              <a:rPr lang="sr-Cyrl-CS" sz="2000" dirty="0" smtClean="0"/>
              <a:t>606</a:t>
            </a:r>
          </a:p>
          <a:p>
            <a:endParaRPr lang="sr-Cyrl-CS" sz="2000" dirty="0" smtClean="0"/>
          </a:p>
          <a:p>
            <a:endParaRPr lang="sr-Cyrl-CS" sz="2000" dirty="0" smtClean="0"/>
          </a:p>
          <a:p>
            <a:pPr>
              <a:buFont typeface="Wingdings" pitchFamily="2" charset="2"/>
              <a:buNone/>
            </a:pPr>
            <a:endParaRPr lang="sr-Latn-C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elektroprivreda111"/>
          <p:cNvPicPr>
            <a:picLocks noChangeAspect="1" noChangeArrowheads="1"/>
          </p:cNvPicPr>
          <p:nvPr/>
        </p:nvPicPr>
        <p:blipFill>
          <a:blip r:embed="rId2">
            <a:lum bright="64000"/>
            <a:grayscl/>
          </a:blip>
          <a:srcRect/>
          <a:stretch>
            <a:fillRect/>
          </a:stretch>
        </p:blipFill>
        <p:spPr bwMode="auto">
          <a:xfrm>
            <a:off x="990600" y="2362200"/>
            <a:ext cx="76962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2800" b="0" smtClean="0"/>
              <a:t>УПРАВЉАЊЕ КВАЛИТЕТОМ</a:t>
            </a:r>
            <a:r>
              <a:rPr lang="sr-Cyrl-CS" sz="2800" b="0" smtClean="0">
                <a:solidFill>
                  <a:srgbClr val="3366FF"/>
                </a:solidFill>
              </a:rPr>
              <a:t> </a:t>
            </a:r>
            <a:r>
              <a:rPr lang="sr-Cyrl-CS" sz="2800" b="0" smtClean="0"/>
              <a:t>ЕЛЕКТРИЧНЕ ЕНЕРГИЈЕ</a:t>
            </a:r>
            <a:endParaRPr lang="sr-Latn-CS" sz="2800" b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Cyrl-CS" smtClean="0"/>
          </a:p>
          <a:p>
            <a:endParaRPr lang="sr-Cyrl-CS" smtClean="0"/>
          </a:p>
          <a:p>
            <a:endParaRPr lang="sr-Cyrl-CS" smtClean="0"/>
          </a:p>
          <a:p>
            <a:pPr algn="ctr"/>
            <a:r>
              <a:rPr lang="sr-Cyrl-CS" smtClean="0"/>
              <a:t>ХВАЛА НА ПАЖЊИ</a:t>
            </a:r>
            <a:endParaRPr lang="sr-Latn-C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266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Capsules</vt:lpstr>
      <vt:lpstr>УПРАВЉАЊЕ КВАЛИТЕТОМ ЕЛЕКТРИЧНЕ ЕНЕРГИЈЕ</vt:lpstr>
      <vt:lpstr>УПРАВЉАЊЕ КВАЛИТЕТОМ ЕЛЕКТРИЧНЕ ЕНЕРГИЈЕ</vt:lpstr>
      <vt:lpstr>УПРАВЉАЊЕ КВАЛИТЕТОМ ЕЛЕКТРИЧНЕ ЕНЕРГИЈЕ</vt:lpstr>
      <vt:lpstr>УПРАВЉАЊЕ КВАЛИТЕТОМ ЕЛЕКТРИЧНЕ ЕНЕРГИЈЕ</vt:lpstr>
      <vt:lpstr>УПРАВЉАЊЕ КВАЛИТЕТОМ ЕЛЕКТРИЧНЕ ЕНЕРГИЈЕ</vt:lpstr>
      <vt:lpstr>УПРАВЉАЊЕ КВАЛИТЕТОМ ЕЛЕКТРИЧНЕ ЕНЕРГИЈЕ</vt:lpstr>
      <vt:lpstr>УПРАВЉАЊЕ КВАЛИТЕТОМ ЕЛЕКТРИЧНЕ ЕНЕРГИЈЕ</vt:lpstr>
      <vt:lpstr>УПРАВЉАЊЕ КВАЛИТЕТОМ ЕЛЕКТРИЧНЕ ЕНЕРГИЈЕ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Дистрибуција и тржиште електричне енергије</dc:title>
  <dc:creator>aleksandrag</dc:creator>
  <cp:lastModifiedBy>Aleksandra Grujic</cp:lastModifiedBy>
  <cp:revision>44</cp:revision>
  <dcterms:created xsi:type="dcterms:W3CDTF">2008-12-24T13:30:26Z</dcterms:created>
  <dcterms:modified xsi:type="dcterms:W3CDTF">2019-02-27T14:42:45Z</dcterms:modified>
</cp:coreProperties>
</file>