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327" r:id="rId2"/>
    <p:sldId id="331" r:id="rId3"/>
    <p:sldId id="334" r:id="rId4"/>
    <p:sldId id="333" r:id="rId5"/>
    <p:sldId id="332" r:id="rId6"/>
    <p:sldId id="328" r:id="rId7"/>
    <p:sldId id="283" r:id="rId8"/>
    <p:sldId id="325" r:id="rId9"/>
    <p:sldId id="326" r:id="rId10"/>
    <p:sldId id="329" r:id="rId11"/>
    <p:sldId id="260" r:id="rId12"/>
    <p:sldId id="262" r:id="rId13"/>
    <p:sldId id="263" r:id="rId14"/>
    <p:sldId id="261" r:id="rId15"/>
    <p:sldId id="257" r:id="rId16"/>
    <p:sldId id="258" r:id="rId17"/>
    <p:sldId id="259" r:id="rId18"/>
    <p:sldId id="304" r:id="rId19"/>
    <p:sldId id="305" r:id="rId20"/>
    <p:sldId id="306" r:id="rId21"/>
    <p:sldId id="307" r:id="rId22"/>
    <p:sldId id="308" r:id="rId23"/>
    <p:sldId id="309" r:id="rId24"/>
    <p:sldId id="358" r:id="rId25"/>
    <p:sldId id="372" r:id="rId26"/>
    <p:sldId id="373" r:id="rId27"/>
    <p:sldId id="374" r:id="rId28"/>
    <p:sldId id="375" r:id="rId29"/>
    <p:sldId id="376" r:id="rId30"/>
    <p:sldId id="377" r:id="rId31"/>
    <p:sldId id="385" r:id="rId32"/>
    <p:sldId id="378" r:id="rId33"/>
    <p:sldId id="379" r:id="rId34"/>
    <p:sldId id="380" r:id="rId35"/>
    <p:sldId id="381" r:id="rId36"/>
    <p:sldId id="382" r:id="rId37"/>
    <p:sldId id="383" r:id="rId38"/>
    <p:sldId id="384" r:id="rId39"/>
    <p:sldId id="403" r:id="rId40"/>
    <p:sldId id="404" r:id="rId41"/>
    <p:sldId id="405" r:id="rId42"/>
    <p:sldId id="406" r:id="rId43"/>
    <p:sldId id="330" r:id="rId44"/>
    <p:sldId id="267" r:id="rId45"/>
    <p:sldId id="335" r:id="rId46"/>
    <p:sldId id="324" r:id="rId47"/>
    <p:sldId id="386" r:id="rId48"/>
    <p:sldId id="387" r:id="rId49"/>
    <p:sldId id="388" r:id="rId50"/>
    <p:sldId id="389" r:id="rId51"/>
    <p:sldId id="390" r:id="rId52"/>
    <p:sldId id="391" r:id="rId53"/>
    <p:sldId id="392" r:id="rId54"/>
    <p:sldId id="393" r:id="rId55"/>
    <p:sldId id="394" r:id="rId56"/>
    <p:sldId id="395" r:id="rId57"/>
    <p:sldId id="396" r:id="rId58"/>
    <p:sldId id="397" r:id="rId59"/>
    <p:sldId id="398" r:id="rId60"/>
    <p:sldId id="399" r:id="rId61"/>
    <p:sldId id="400" r:id="rId62"/>
    <p:sldId id="401" r:id="rId63"/>
    <p:sldId id="402" r:id="rId64"/>
    <p:sldId id="323" r:id="rId65"/>
    <p:sldId id="268" r:id="rId66"/>
    <p:sldId id="264" r:id="rId67"/>
    <p:sldId id="265" r:id="rId68"/>
    <p:sldId id="266" r:id="rId69"/>
    <p:sldId id="293" r:id="rId70"/>
    <p:sldId id="278" r:id="rId71"/>
    <p:sldId id="295" r:id="rId72"/>
    <p:sldId id="296" r:id="rId73"/>
    <p:sldId id="294" r:id="rId74"/>
    <p:sldId id="297" r:id="rId75"/>
    <p:sldId id="302" r:id="rId7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CC00"/>
    <a:srgbClr val="FFFF00"/>
    <a:srgbClr val="0000FF"/>
    <a:srgbClr val="FF3399"/>
    <a:srgbClr val="FF66CC"/>
    <a:srgbClr val="008000"/>
    <a:srgbClr val="FF0000"/>
    <a:srgbClr val="CC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995" autoAdjust="0"/>
    <p:restoredTop sz="78762" autoAdjust="0"/>
  </p:normalViewPr>
  <p:slideViewPr>
    <p:cSldViewPr>
      <p:cViewPr varScale="1">
        <p:scale>
          <a:sx n="86" d="100"/>
          <a:sy n="86" d="100"/>
        </p:scale>
        <p:origin x="-786" y="-78"/>
      </p:cViewPr>
      <p:guideLst>
        <p:guide orient="horz" pos="2160"/>
        <p:guide pos="2880"/>
      </p:guideLst>
    </p:cSldViewPr>
  </p:slideViewPr>
  <p:notesTextViewPr>
    <p:cViewPr>
      <p:scale>
        <a:sx n="125" d="100"/>
        <a:sy n="125"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D30A46-C02D-4E8F-B1D8-A2251BE159C2}" type="datetimeFigureOut">
              <a:rPr lang="en-US" smtClean="0"/>
              <a:pPr/>
              <a:t>2/27/2019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BA6F80-C774-431B-A98F-5A658BE3D213}" type="slidenum">
              <a:rPr lang="en-US" smtClean="0"/>
              <a:pPr/>
              <a:t>‹#›</a:t>
            </a:fld>
            <a:endParaRPr lang="en-US"/>
          </a:p>
        </p:txBody>
      </p:sp>
    </p:spTree>
    <p:extLst>
      <p:ext uri="{BB962C8B-B14F-4D97-AF65-F5344CB8AC3E}">
        <p14:creationId xmlns:p14="http://schemas.microsoft.com/office/powerpoint/2010/main" xmlns="" val="242159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Mehanička karakteristika motora</a:t>
            </a:r>
            <a:r>
              <a:rPr lang="sr-Latn-CS" baseline="0" dirty="0" smtClean="0"/>
              <a:t> predstavlja krivu zavisnosti momenta koji motor </a:t>
            </a:r>
            <a:r>
              <a:rPr lang="sr-Latn-CS" b="1" baseline="0" dirty="0" smtClean="0"/>
              <a:t>može </a:t>
            </a:r>
            <a:r>
              <a:rPr lang="sr-Latn-CS" b="0" baseline="0" dirty="0" smtClean="0"/>
              <a:t>da proizvede </a:t>
            </a:r>
            <a:r>
              <a:rPr lang="sr-Latn-CS" baseline="0" dirty="0" smtClean="0"/>
              <a:t>u odnosu na brzinu obrtanja. Na primer, ako je mehanička karakteristika nekog motora kao na slici gore (plavi trag), taj motor pri brzini </a:t>
            </a:r>
            <a:r>
              <a:rPr lang="sr-Latn-CS" sz="1400" b="1" i="1" baseline="0" dirty="0" smtClean="0">
                <a:sym typeface="Symbol"/>
              </a:rPr>
              <a:t></a:t>
            </a:r>
            <a:r>
              <a:rPr lang="sr-Latn-CS" b="1" i="1" baseline="-25000" dirty="0" smtClean="0">
                <a:sym typeface="Symbol"/>
              </a:rPr>
              <a:t>1</a:t>
            </a:r>
            <a:r>
              <a:rPr lang="sr-Latn-CS" baseline="0" dirty="0" smtClean="0">
                <a:sym typeface="Symbol"/>
              </a:rPr>
              <a:t>  </a:t>
            </a:r>
            <a:r>
              <a:rPr lang="sr-Latn-CS" u="sng" baseline="0" dirty="0" smtClean="0">
                <a:sym typeface="Symbol"/>
              </a:rPr>
              <a:t>može da proizvede </a:t>
            </a:r>
            <a:r>
              <a:rPr lang="sr-Latn-CS" baseline="0" dirty="0" smtClean="0">
                <a:sym typeface="Symbol"/>
              </a:rPr>
              <a:t>moment </a:t>
            </a:r>
            <a:r>
              <a:rPr lang="sr-Latn-CS" sz="1400" b="1" i="1" baseline="0" dirty="0" smtClean="0">
                <a:sym typeface="Symbol"/>
              </a:rPr>
              <a:t>M</a:t>
            </a:r>
            <a:r>
              <a:rPr lang="sr-Latn-CS" b="1" i="1" baseline="-25000" dirty="0" smtClean="0">
                <a:sym typeface="Symbol"/>
              </a:rPr>
              <a:t>1</a:t>
            </a:r>
            <a:r>
              <a:rPr lang="sr-Latn-CS" baseline="0" dirty="0" smtClean="0">
                <a:sym typeface="Symbol"/>
              </a:rPr>
              <a:t> .</a:t>
            </a:r>
          </a:p>
          <a:p>
            <a:endParaRPr lang="sr-Latn-CS" baseline="0" dirty="0" smtClean="0">
              <a:sym typeface="Symbol"/>
            </a:endParaRPr>
          </a:p>
          <a:p>
            <a:r>
              <a:rPr lang="sr-Latn-CS" baseline="0" dirty="0" smtClean="0">
                <a:sym typeface="Symbol"/>
              </a:rPr>
              <a:t>Kod opterećenja, mehanička karakteristila predstavlja moment koji je </a:t>
            </a:r>
            <a:r>
              <a:rPr lang="sr-Latn-CS" b="1" baseline="0" dirty="0" smtClean="0">
                <a:sym typeface="Symbol"/>
              </a:rPr>
              <a:t>neophodno </a:t>
            </a:r>
            <a:r>
              <a:rPr lang="sr-Latn-CS" b="0" baseline="0" dirty="0" smtClean="0">
                <a:sym typeface="Symbol"/>
              </a:rPr>
              <a:t>dovesti</a:t>
            </a:r>
            <a:r>
              <a:rPr lang="sr-Latn-CS" b="1" baseline="0" dirty="0" smtClean="0">
                <a:sym typeface="Symbol"/>
              </a:rPr>
              <a:t> </a:t>
            </a:r>
            <a:r>
              <a:rPr lang="sr-Latn-CS" baseline="0" dirty="0" smtClean="0">
                <a:sym typeface="Symbol"/>
              </a:rPr>
              <a:t>opterećenju da bi se obrtalo određenom brzinom obrtanja.</a:t>
            </a:r>
            <a:r>
              <a:rPr lang="sr-Latn-CS" baseline="0" dirty="0" smtClean="0"/>
              <a:t> Na primer, ako je mehanička karakteristika nekog opterećenjakao na slici gore (crveni trag), da bi se opterećenje oprtalo brzinom </a:t>
            </a:r>
            <a:r>
              <a:rPr lang="sr-Latn-CS" sz="1400" b="1" i="1" baseline="0" dirty="0" smtClean="0">
                <a:sym typeface="Symbol"/>
              </a:rPr>
              <a:t></a:t>
            </a:r>
            <a:r>
              <a:rPr lang="sr-Latn-CS" b="1" i="1" baseline="-25000" dirty="0" smtClean="0">
                <a:sym typeface="Symbol"/>
              </a:rPr>
              <a:t>1</a:t>
            </a:r>
            <a:r>
              <a:rPr lang="sr-Latn-CS" baseline="0" dirty="0" smtClean="0">
                <a:sym typeface="Symbol"/>
              </a:rPr>
              <a:t>  njemu </a:t>
            </a:r>
            <a:r>
              <a:rPr lang="sr-Latn-CS" u="sng" baseline="0" dirty="0" smtClean="0">
                <a:sym typeface="Symbol"/>
              </a:rPr>
              <a:t>mora</a:t>
            </a:r>
            <a:r>
              <a:rPr lang="sr-Latn-CS" baseline="0" dirty="0" smtClean="0">
                <a:sym typeface="Symbol"/>
              </a:rPr>
              <a:t> da se dovede moment </a:t>
            </a:r>
            <a:r>
              <a:rPr lang="sr-Latn-CS" sz="1400" b="1" i="1" baseline="0" dirty="0" smtClean="0">
                <a:sym typeface="Symbol"/>
              </a:rPr>
              <a:t>M</a:t>
            </a:r>
            <a:r>
              <a:rPr lang="sr-Latn-CS" b="1" i="1" baseline="-25000" dirty="0" smtClean="0">
                <a:sym typeface="Symbol"/>
              </a:rPr>
              <a:t>2</a:t>
            </a:r>
            <a:r>
              <a:rPr lang="sr-Latn-CS" baseline="0" dirty="0" smtClean="0">
                <a:sym typeface="Symbol"/>
              </a:rPr>
              <a:t> .</a:t>
            </a:r>
          </a:p>
          <a:p>
            <a:endParaRPr lang="sr-Latn-CS" baseline="0" dirty="0" smtClean="0">
              <a:sym typeface="Symbol"/>
            </a:endParaRPr>
          </a:p>
          <a:p>
            <a:r>
              <a:rPr lang="sr-Latn-CS" baseline="0" dirty="0" smtClean="0">
                <a:sym typeface="Symbol"/>
              </a:rPr>
              <a:t>Razlika raspoloživog momenta motora i momenta koji je neophodan za obrtanje opterećenja pri nekoj brzini koristi se za ubrzavanje (vidi prezentaciju “pregled upravljanja u pogonima”, poglavlje “</a:t>
            </a:r>
            <a:r>
              <a:rPr lang="x-none" smtClean="0">
                <a:latin typeface="Arial" charset="0"/>
              </a:rPr>
              <a:t>Podsetnik na mehaniku rotacionog kretanja</a:t>
            </a:r>
            <a:r>
              <a:rPr lang="sr-Latn-CS" baseline="0" dirty="0" smtClean="0">
                <a:sym typeface="Symbol"/>
              </a:rPr>
              <a:t>” )</a:t>
            </a:r>
          </a:p>
          <a:p>
            <a:endParaRPr lang="sr-Latn-CS" baseline="0" dirty="0" smtClean="0">
              <a:sym typeface="Symbol"/>
            </a:endParaRPr>
          </a:p>
          <a:p>
            <a:r>
              <a:rPr lang="sr-Latn-CS" baseline="0" dirty="0" smtClean="0">
                <a:sym typeface="Symbol"/>
              </a:rPr>
              <a:t>U preseku mehaničkih karakteristika motora i opterećenja je takozvana “radna tačka”, tačka u kojoj nastupa STACIONARNO STANJE, - stanje u kome više nema promene brzine. Moment motora je jednak momentu koji traži opterećenje i razlika ova dva momenta je 0 pa nema momenta koji bi proizvodio promenu brzine.</a:t>
            </a:r>
          </a:p>
          <a:p>
            <a:endParaRPr lang="sr-Latn-CS" baseline="0" dirty="0" smtClean="0">
              <a:sym typeface="Symbol"/>
            </a:endParaRPr>
          </a:p>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Kolektor i opruga za pritiskanje četkica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13</a:t>
            </a:fld>
            <a:endParaRPr lang="en-US"/>
          </a:p>
        </p:txBody>
      </p:sp>
    </p:spTree>
    <p:extLst>
      <p:ext uri="{BB962C8B-B14F-4D97-AF65-F5344CB8AC3E}">
        <p14:creationId xmlns:p14="http://schemas.microsoft.com/office/powerpoint/2010/main" xmlns="" val="2288804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Motor j.s.</a:t>
            </a:r>
            <a:r>
              <a:rPr lang="x-none" baseline="0" dirty="0" smtClean="0"/>
              <a:t> Sa prethodnih slajdova, kućište i priključci.</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14</a:t>
            </a:fld>
            <a:endParaRPr lang="en-US"/>
          </a:p>
        </p:txBody>
      </p:sp>
    </p:spTree>
    <p:extLst>
      <p:ext uri="{BB962C8B-B14F-4D97-AF65-F5344CB8AC3E}">
        <p14:creationId xmlns:p14="http://schemas.microsoft.com/office/powerpoint/2010/main" xmlns="" val="2014204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Motor sa dva para</a:t>
            </a:r>
            <a:r>
              <a:rPr lang="x-none" baseline="0" dirty="0" smtClean="0"/>
              <a:t> polova </a:t>
            </a:r>
            <a:r>
              <a:rPr lang="x-none" u="sng" baseline="0" dirty="0" smtClean="0"/>
              <a:t>na statoru</a:t>
            </a:r>
            <a:r>
              <a:rPr lang="x-none" u="none" baseline="0" dirty="0" smtClean="0"/>
              <a:t> i oznake komponenti u engleskoj terminologiji.</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15</a:t>
            </a:fld>
            <a:endParaRPr lang="en-US"/>
          </a:p>
        </p:txBody>
      </p:sp>
    </p:spTree>
    <p:extLst>
      <p:ext uri="{BB962C8B-B14F-4D97-AF65-F5344CB8AC3E}">
        <p14:creationId xmlns:p14="http://schemas.microsoft.com/office/powerpoint/2010/main" xmlns="" val="3968730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Motor sa dva para</a:t>
            </a:r>
            <a:r>
              <a:rPr lang="x-none" baseline="0" dirty="0" smtClean="0"/>
              <a:t> </a:t>
            </a:r>
            <a:r>
              <a:rPr lang="x-none" u="none" baseline="0" dirty="0" smtClean="0"/>
              <a:t>polova na statoru, STATOR </a:t>
            </a:r>
            <a:endParaRPr lang="en-US" u="none"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16</a:t>
            </a:fld>
            <a:endParaRPr lang="en-US"/>
          </a:p>
        </p:txBody>
      </p:sp>
    </p:spTree>
    <p:extLst>
      <p:ext uri="{BB962C8B-B14F-4D97-AF65-F5344CB8AC3E}">
        <p14:creationId xmlns:p14="http://schemas.microsoft.com/office/powerpoint/2010/main" xmlns="" val="2963640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ROTOR motora sa prethodnih slajdova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17</a:t>
            </a:fld>
            <a:endParaRPr lang="en-US"/>
          </a:p>
        </p:txBody>
      </p:sp>
    </p:spTree>
    <p:extLst>
      <p:ext uri="{BB962C8B-B14F-4D97-AF65-F5344CB8AC3E}">
        <p14:creationId xmlns:p14="http://schemas.microsoft.com/office/powerpoint/2010/main" xmlns="" val="886670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Moment na vratilu motora je proizvod struje rotora i fluksa statora.</a:t>
            </a:r>
            <a:r>
              <a:rPr lang="x-none" baseline="0" dirty="0" smtClean="0"/>
              <a:t> Zavisnost je bez vremenskog kašnjenja. Istog trenutka kada se poromeni </a:t>
            </a:r>
            <a:r>
              <a:rPr lang="x-none" b="1" i="1" baseline="0" dirty="0" smtClean="0"/>
              <a:t>I</a:t>
            </a:r>
            <a:r>
              <a:rPr lang="x-none" b="1" i="1" baseline="-25000" dirty="0" smtClean="0"/>
              <a:t>a</a:t>
            </a:r>
            <a:r>
              <a:rPr lang="x-none" b="0" i="0" baseline="0" dirty="0" smtClean="0"/>
              <a:t> ,</a:t>
            </a:r>
            <a:r>
              <a:rPr lang="x-none" baseline="0" dirty="0" smtClean="0"/>
              <a:t> menja se ostvareni moment na vratilu motora. To je osnovni razlog što je promenljiva od primarnog interesa </a:t>
            </a:r>
            <a:r>
              <a:rPr lang="x-none" u="sng" baseline="0" dirty="0" smtClean="0"/>
              <a:t>struja</a:t>
            </a:r>
            <a:r>
              <a:rPr lang="x-none" baseline="0" dirty="0" smtClean="0"/>
              <a:t>, a ne napon iako su izvori koji se koriste uglavnom naponski izvori. Promenljivi naponski izvori se obično prave primenom tehnike impulsno-širinske modulacije (PWM)</a:t>
            </a:r>
          </a:p>
          <a:p>
            <a:endParaRPr lang="x-none" baseline="0" dirty="0" smtClean="0"/>
          </a:p>
          <a:p>
            <a:r>
              <a:rPr lang="x-none" baseline="0" dirty="0" smtClean="0"/>
              <a:t>Fluks ima linearnu zavisnost od struje pobude (LIN. DEO) samo do nekih vrednosti </a:t>
            </a:r>
            <a:r>
              <a:rPr lang="x-none" b="1" i="1" baseline="0" dirty="0" smtClean="0"/>
              <a:t>I</a:t>
            </a:r>
            <a:r>
              <a:rPr lang="x-none" b="1" i="1" baseline="-25000" dirty="0" smtClean="0"/>
              <a:t>p</a:t>
            </a:r>
            <a:r>
              <a:rPr lang="x-none" b="0" i="0" baseline="0" dirty="0" smtClean="0"/>
              <a:t> , iza kojih magnetni materijal više nije u stanju da propusti toliki fluks, pa mašina ulazi u zasićenje i dalji porast struje pobude za određeni procenat ne rezultuje povećanjem fluksa za isti toliki procenat već je povećanje fluksa značajno manje.</a:t>
            </a:r>
          </a:p>
          <a:p>
            <a:endParaRPr lang="x-none" b="0" i="0" baseline="0" dirty="0" smtClean="0"/>
          </a:p>
          <a:p>
            <a:r>
              <a:rPr lang="x-none" b="0" i="0" baseline="0" dirty="0" smtClean="0"/>
              <a:t>Uobičajeno je da se kao nominalna struja pobude </a:t>
            </a:r>
            <a:r>
              <a:rPr lang="x-none" b="1" i="1" baseline="0" dirty="0" smtClean="0"/>
              <a:t>I</a:t>
            </a:r>
            <a:r>
              <a:rPr lang="x-none" b="1" i="1" baseline="-25000" dirty="0" smtClean="0"/>
              <a:t>pn</a:t>
            </a:r>
            <a:r>
              <a:rPr lang="x-none" b="0" i="0" baseline="0" dirty="0" smtClean="0"/>
              <a:t>  (koja proizvodi nomimalni fluks </a:t>
            </a:r>
            <a:r>
              <a:rPr lang="x-none" b="1" i="1" baseline="0" dirty="0" smtClean="0">
                <a:sym typeface="Symbol"/>
              </a:rPr>
              <a:t></a:t>
            </a:r>
            <a:r>
              <a:rPr lang="x-none" b="1" i="1" baseline="-25000" dirty="0" smtClean="0"/>
              <a:t>n</a:t>
            </a:r>
            <a:r>
              <a:rPr lang="x-none" b="0" i="0" baseline="0" dirty="0" smtClean="0"/>
              <a:t>), uzima vrednost na granici linearnog dela.Tako se dobija maksimalni fluks za zadatu struju pobude, a mašina nije u zasićenju.</a:t>
            </a:r>
          </a:p>
          <a:p>
            <a:endParaRPr lang="x-none" b="0" i="0" baseline="0" dirty="0" smtClean="0"/>
          </a:p>
          <a:p>
            <a:r>
              <a:rPr lang="x-none" b="0" i="0" baseline="0" dirty="0" smtClean="0"/>
              <a:t>Kako na moment utiču i struja rotora </a:t>
            </a:r>
            <a:r>
              <a:rPr lang="x-none" b="1" i="1" baseline="0" dirty="0" smtClean="0"/>
              <a:t>I</a:t>
            </a:r>
            <a:r>
              <a:rPr lang="x-none" b="1" i="1" baseline="-25000" dirty="0" smtClean="0"/>
              <a:t>a</a:t>
            </a:r>
            <a:r>
              <a:rPr lang="x-none" b="0" i="0" baseline="0" dirty="0" smtClean="0"/>
              <a:t>  i fluks</a:t>
            </a:r>
            <a:r>
              <a:rPr lang="x-none" b="1" i="1" baseline="0" dirty="0" smtClean="0">
                <a:sym typeface="Symbol"/>
              </a:rPr>
              <a:t>  </a:t>
            </a:r>
            <a:r>
              <a:rPr lang="x-none" b="0" i="0" baseline="0" dirty="0" smtClean="0">
                <a:sym typeface="Symbol"/>
              </a:rPr>
              <a:t> </a:t>
            </a:r>
            <a:r>
              <a:rPr lang="x-none" b="0" i="0" baseline="0" dirty="0" smtClean="0"/>
              <a:t>(koji zavisi od struje pobude </a:t>
            </a:r>
            <a:r>
              <a:rPr lang="x-none" b="1" i="1" baseline="0" dirty="0" smtClean="0"/>
              <a:t>I</a:t>
            </a:r>
            <a:r>
              <a:rPr lang="x-none" b="1" i="1" baseline="-25000" dirty="0" smtClean="0"/>
              <a:t>p</a:t>
            </a:r>
            <a:r>
              <a:rPr lang="x-none" b="0" i="0" baseline="0" dirty="0" smtClean="0"/>
              <a:t>) to se na moment može uticati ravnopravno i preko </a:t>
            </a:r>
            <a:r>
              <a:rPr lang="x-none" b="1" i="1" baseline="0" dirty="0" smtClean="0"/>
              <a:t>I</a:t>
            </a:r>
            <a:r>
              <a:rPr lang="x-none" b="1" i="1" baseline="-25000" dirty="0" smtClean="0"/>
              <a:t>a</a:t>
            </a:r>
            <a:r>
              <a:rPr lang="x-none" b="0" i="0" baseline="0" dirty="0" smtClean="0"/>
              <a:t>  i preko </a:t>
            </a:r>
            <a:r>
              <a:rPr lang="x-none" b="1" i="1" baseline="0" dirty="0" smtClean="0"/>
              <a:t>I</a:t>
            </a:r>
            <a:r>
              <a:rPr lang="x-none" b="1" i="1" baseline="-25000" dirty="0" smtClean="0"/>
              <a:t>p </a:t>
            </a:r>
            <a:r>
              <a:rPr lang="x-none" b="0" i="0" baseline="0" dirty="0" smtClean="0"/>
              <a:t>. U praksi se ređe koristi upravljanje momentom pomoću </a:t>
            </a:r>
            <a:r>
              <a:rPr lang="x-none" b="1" i="1" baseline="0" dirty="0" smtClean="0"/>
              <a:t>I</a:t>
            </a:r>
            <a:r>
              <a:rPr lang="x-none" b="1" i="1" baseline="-25000" dirty="0" smtClean="0"/>
              <a:t>p</a:t>
            </a:r>
            <a:r>
              <a:rPr lang="x-none" b="0" i="0" baseline="0" dirty="0" smtClean="0"/>
              <a:t> zato što motori sa nezavisnom pobudom, po pravilu, imaju daleko veću induktivnost na statoru pa je odziv stzuje </a:t>
            </a:r>
            <a:r>
              <a:rPr lang="x-none" b="1" i="1" baseline="0" dirty="0" smtClean="0"/>
              <a:t>I</a:t>
            </a:r>
            <a:r>
              <a:rPr lang="x-none" b="1" i="1" baseline="-25000" dirty="0" smtClean="0"/>
              <a:t>p</a:t>
            </a:r>
            <a:r>
              <a:rPr lang="x-none" b="0" i="0" baseline="0" dirty="0" smtClean="0"/>
              <a:t> na promenu napona pobude daleko sporiji od odziva </a:t>
            </a:r>
            <a:r>
              <a:rPr lang="x-none" b="1" i="1" baseline="0" dirty="0" smtClean="0"/>
              <a:t>I</a:t>
            </a:r>
            <a:r>
              <a:rPr lang="x-none" b="1" i="1" baseline="-25000" dirty="0" smtClean="0"/>
              <a:t>a</a:t>
            </a:r>
            <a:r>
              <a:rPr lang="x-none" b="0" i="0" baseline="0" dirty="0" smtClean="0"/>
              <a:t>  na promenu napona rotora. Iako su uobičajene struje pobude za red veličine manje od struje rotora, zbog ove sporosti, momentom se ipak upravlja pomoću struje rotora.    </a:t>
            </a:r>
            <a:endParaRPr lang="en-US" dirty="0"/>
          </a:p>
        </p:txBody>
      </p:sp>
      <p:sp>
        <p:nvSpPr>
          <p:cNvPr id="4" name="Slide Number Placeholder 3"/>
          <p:cNvSpPr>
            <a:spLocks noGrp="1"/>
          </p:cNvSpPr>
          <p:nvPr>
            <p:ph type="sldNum" sz="quarter" idx="10"/>
          </p:nvPr>
        </p:nvSpPr>
        <p:spPr/>
        <p:txBody>
          <a:bodyPr/>
          <a:lstStyle/>
          <a:p>
            <a:fld id="{795076FC-278F-4DCE-AE14-ACF5EF365D3C}" type="slidenum">
              <a:rPr lang="en-US" smtClean="0"/>
              <a:pPr/>
              <a:t>18</a:t>
            </a:fld>
            <a:endParaRPr lang="en-US"/>
          </a:p>
        </p:txBody>
      </p:sp>
    </p:spTree>
    <p:extLst>
      <p:ext uri="{BB962C8B-B14F-4D97-AF65-F5344CB8AC3E}">
        <p14:creationId xmlns:p14="http://schemas.microsoft.com/office/powerpoint/2010/main" xmlns="" val="1261047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b="0" i="0" baseline="0" dirty="0" smtClean="0"/>
              <a:t>Pod terminom „upravljan motor j. s.“ se podrazumeva motor kome se kontroliše struje rotora i struja pobude.</a:t>
            </a:r>
          </a:p>
          <a:p>
            <a:endParaRPr lang="x-none" b="0" i="0" baseline="0" dirty="0" smtClean="0"/>
          </a:p>
          <a:p>
            <a:r>
              <a:rPr lang="x-none" b="0" i="0" baseline="0" smtClean="0"/>
              <a:t>Od </a:t>
            </a:r>
            <a:r>
              <a:rPr lang="x-none" b="0" i="0" baseline="0" dirty="0" smtClean="0"/>
              <a:t>motora se zahteva da na vratilu motora proizvede određeni moment tako što se od regulatora struje rotora traži da kroz rotor „protera“ struju </a:t>
            </a:r>
            <a:r>
              <a:rPr lang="x-none" b="1" i="1" baseline="0" dirty="0" smtClean="0"/>
              <a:t>I</a:t>
            </a:r>
            <a:r>
              <a:rPr lang="x-none" b="1" i="1" baseline="-25000" dirty="0" smtClean="0"/>
              <a:t>a</a:t>
            </a:r>
            <a:r>
              <a:rPr lang="x-none" b="1" i="1" baseline="30000" dirty="0" smtClean="0"/>
              <a:t>*</a:t>
            </a:r>
            <a:r>
              <a:rPr lang="x-none" baseline="0" dirty="0" smtClean="0"/>
              <a:t> koja (uz poznatu jačinu magneta statora) pravi željeni moment (moment na vratilu je proizvod struje rotora i fluksa statora).  </a:t>
            </a:r>
          </a:p>
          <a:p>
            <a:endParaRPr lang="x-none" baseline="0" dirty="0" smtClean="0"/>
          </a:p>
          <a:p>
            <a:r>
              <a:rPr lang="x-none" baseline="0" dirty="0" smtClean="0"/>
              <a:t>Regulator struje pobude održava struju pobude tako da </a:t>
            </a:r>
            <a:r>
              <a:rPr lang="x-none" baseline="0" smtClean="0"/>
              <a:t>fluks statora</a:t>
            </a:r>
            <a:r>
              <a:rPr lang="x-none" baseline="0" dirty="0" smtClean="0"/>
              <a:t> </a:t>
            </a:r>
            <a:r>
              <a:rPr lang="x-none" baseline="0" smtClean="0"/>
              <a:t>ima </a:t>
            </a:r>
            <a:r>
              <a:rPr lang="x-none" baseline="0" dirty="0" smtClean="0"/>
              <a:t>željenu vrednost. Ukoliko se fluks ne menja (tada bi motor radio kao motor j.s. sa stalnim mgnetima), umesto regulatora se može koristiti običan izvor napona sa rednim otporom za definisanje struje.</a:t>
            </a:r>
          </a:p>
          <a:p>
            <a:endParaRPr lang="x-none" baseline="0" dirty="0" smtClean="0"/>
          </a:p>
          <a:p>
            <a:r>
              <a:rPr lang="x-none" baseline="0" dirty="0" smtClean="0"/>
              <a:t>Postoje dva osnovna razloga zašto bi se fluks menjao:</a:t>
            </a:r>
          </a:p>
          <a:p>
            <a:pPr marL="228600" indent="-228600">
              <a:buFont typeface="+mj-lt"/>
              <a:buAutoNum type="arabicPeriod"/>
            </a:pPr>
            <a:r>
              <a:rPr lang="x-none" baseline="0" dirty="0" smtClean="0"/>
              <a:t>Slabljenje polja radi ostvarivanja brzina obrtanja većih od nominalne (opisano na narednim slajdovima).</a:t>
            </a:r>
          </a:p>
          <a:p>
            <a:pPr marL="228600" indent="-228600">
              <a:buFont typeface="+mj-lt"/>
              <a:buAutoNum type="arabicPeriod"/>
            </a:pPr>
            <a:r>
              <a:rPr lang="x-none" baseline="0" dirty="0" smtClean="0"/>
              <a:t>Smanjivanje fluksa u uslovima kada nije neophodan veliki moment na vratilu radi povećanja efikasnosti motora, tačnije, radi smanjenja potrošnje struje.</a:t>
            </a:r>
          </a:p>
          <a:p>
            <a:r>
              <a:rPr lang="x-none" baseline="0" dirty="0" smtClean="0"/>
              <a:t>Treći razlog za promenu je povećanje fluksa iznad nominalnog (i svesno teranje motora u zasićenje) kako bi se proizveo veći moment u kritičnim situacijama kada je to zaista neophodno. Ovo se retko koristi.</a:t>
            </a:r>
            <a:endParaRPr lang="en-US" dirty="0"/>
          </a:p>
        </p:txBody>
      </p:sp>
      <p:sp>
        <p:nvSpPr>
          <p:cNvPr id="4" name="Slide Number Placeholder 3"/>
          <p:cNvSpPr>
            <a:spLocks noGrp="1"/>
          </p:cNvSpPr>
          <p:nvPr>
            <p:ph type="sldNum" sz="quarter" idx="10"/>
          </p:nvPr>
        </p:nvSpPr>
        <p:spPr/>
        <p:txBody>
          <a:bodyPr/>
          <a:lstStyle/>
          <a:p>
            <a:fld id="{795076FC-278F-4DCE-AE14-ACF5EF365D3C}" type="slidenum">
              <a:rPr lang="en-US" smtClean="0"/>
              <a:pPr/>
              <a:t>19</a:t>
            </a:fld>
            <a:endParaRPr lang="en-US"/>
          </a:p>
        </p:txBody>
      </p:sp>
    </p:spTree>
    <p:extLst>
      <p:ext uri="{BB962C8B-B14F-4D97-AF65-F5344CB8AC3E}">
        <p14:creationId xmlns:p14="http://schemas.microsoft.com/office/powerpoint/2010/main" xmlns="" val="357164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noProof="0" dirty="0" smtClean="0"/>
              <a:t>Regulator struje </a:t>
            </a:r>
            <a:r>
              <a:rPr lang="x-none" dirty="0" smtClean="0"/>
              <a:t>najčešće na izlazu ima izvor promenljivog napona čijom vrednošću upravlja računar</a:t>
            </a:r>
            <a:r>
              <a:rPr lang="x-none" baseline="0" dirty="0" smtClean="0"/>
              <a:t> tako da struja u tom kolu što brže dostigne i što bolje održi zadatu vrednost. Vrednost zadaje nadređeni računar. Na primer, od regulatora struje </a:t>
            </a:r>
            <a:r>
              <a:rPr lang="x-none" b="1" i="1" baseline="0" dirty="0" smtClean="0"/>
              <a:t>I</a:t>
            </a:r>
            <a:r>
              <a:rPr lang="x-none" b="1" i="1" baseline="-25000" dirty="0" smtClean="0"/>
              <a:t>a</a:t>
            </a:r>
            <a:r>
              <a:rPr lang="x-none" baseline="0" dirty="0" smtClean="0"/>
              <a:t> se rtaži da struja rotora bude </a:t>
            </a:r>
            <a:r>
              <a:rPr lang="x-none" b="1" i="1" baseline="0" dirty="0" smtClean="0"/>
              <a:t>I</a:t>
            </a:r>
            <a:r>
              <a:rPr lang="x-none" b="1" i="1" baseline="-25000" dirty="0" smtClean="0"/>
              <a:t>a</a:t>
            </a:r>
            <a:r>
              <a:rPr lang="x-none" b="1" i="1" baseline="30000" dirty="0" smtClean="0"/>
              <a:t>*</a:t>
            </a:r>
            <a:r>
              <a:rPr lang="x-none" baseline="0" dirty="0" smtClean="0"/>
              <a:t> (recimo, 10A) da bi moment motora imao željenu vrednost. Regulator meri struju struju </a:t>
            </a:r>
            <a:r>
              <a:rPr lang="x-none" b="1" i="1" baseline="0" dirty="0" smtClean="0"/>
              <a:t>I</a:t>
            </a:r>
            <a:r>
              <a:rPr lang="x-none" b="1" i="1" baseline="-25000" dirty="0" smtClean="0"/>
              <a:t>a</a:t>
            </a:r>
            <a:r>
              <a:rPr lang="x-none" baseline="0" dirty="0" smtClean="0"/>
              <a:t> i na osnovu toga koliko odstupa od zadate vrednosti, menja napon promenljivog izvora na svom izlazu u skladu sa usvojenim zakonom upravljanja (označen sa </a:t>
            </a:r>
            <a:r>
              <a:rPr lang="x-none" b="1" i="1" baseline="0" dirty="0" smtClean="0"/>
              <a:t>Reg</a:t>
            </a:r>
            <a:r>
              <a:rPr lang="x-none" baseline="0" dirty="0" smtClean="0"/>
              <a:t>) sa ciljem da održi struju </a:t>
            </a:r>
            <a:r>
              <a:rPr lang="x-none" b="1" i="1" baseline="0" dirty="0" smtClean="0"/>
              <a:t>I</a:t>
            </a:r>
            <a:r>
              <a:rPr lang="x-none" b="1" i="1" baseline="-25000" dirty="0" smtClean="0"/>
              <a:t>a</a:t>
            </a:r>
            <a:r>
              <a:rPr lang="x-none" b="1" i="1" baseline="30000" dirty="0" smtClean="0"/>
              <a:t>*</a:t>
            </a:r>
            <a:r>
              <a:rPr lang="x-none" baseline="0" dirty="0" smtClean="0"/>
              <a:t> . Ako se uslovi u toku rada promene (recimo, promeni se kontra ems zbog promeme brzine), čim struja </a:t>
            </a:r>
            <a:r>
              <a:rPr lang="x-none" b="1" i="1" baseline="0" dirty="0" smtClean="0"/>
              <a:t>I</a:t>
            </a:r>
            <a:r>
              <a:rPr lang="x-none" b="1" i="1" baseline="-25000" dirty="0" smtClean="0"/>
              <a:t>a  </a:t>
            </a:r>
            <a:r>
              <a:rPr lang="x-none" baseline="0" dirty="0" smtClean="0"/>
              <a:t>počne da se menja, regulator će menjati izlazni napon sa ciljem da je vrati na zadatu vrednost.</a:t>
            </a:r>
          </a:p>
          <a:p>
            <a:endParaRPr lang="x-none" baseline="0" dirty="0" smtClean="0"/>
          </a:p>
          <a:p>
            <a:r>
              <a:rPr lang="x-none" baseline="0" dirty="0" smtClean="0"/>
              <a:t>U analizi pogona u vuči, često se pretpostavlja da je regulator struje ima daleko brži odziv od odziva na promene u mehaničkom podsistemu pa se, u mnogim analizama, odziv struje na na promenu zadate struje smatra trenutnim. Ovo u mnogome olakšava analizu i sintezu mehaničkog podsistema upravljanja (regulatora brzine obrtanja) </a:t>
            </a:r>
            <a:endParaRPr lang="en-US" dirty="0"/>
          </a:p>
        </p:txBody>
      </p:sp>
      <p:sp>
        <p:nvSpPr>
          <p:cNvPr id="4" name="Slide Number Placeholder 3"/>
          <p:cNvSpPr>
            <a:spLocks noGrp="1"/>
          </p:cNvSpPr>
          <p:nvPr>
            <p:ph type="sldNum" sz="quarter" idx="10"/>
          </p:nvPr>
        </p:nvSpPr>
        <p:spPr/>
        <p:txBody>
          <a:bodyPr/>
          <a:lstStyle/>
          <a:p>
            <a:fld id="{795076FC-278F-4DCE-AE14-ACF5EF365D3C}" type="slidenum">
              <a:rPr lang="en-US" smtClean="0"/>
              <a:pPr/>
              <a:t>20</a:t>
            </a:fld>
            <a:endParaRPr lang="en-US"/>
          </a:p>
        </p:txBody>
      </p:sp>
    </p:spTree>
    <p:extLst>
      <p:ext uri="{BB962C8B-B14F-4D97-AF65-F5344CB8AC3E}">
        <p14:creationId xmlns:p14="http://schemas.microsoft.com/office/powerpoint/2010/main" xmlns="" val="357164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CS" dirty="0" smtClean="0"/>
              <a:t>Kontra ems </a:t>
            </a:r>
            <a:r>
              <a:rPr lang="sr-Latn-CS" b="1" i="1" dirty="0" smtClean="0"/>
              <a:t>E</a:t>
            </a:r>
            <a:r>
              <a:rPr lang="sr-Latn-CS" dirty="0" smtClean="0"/>
              <a:t> se </a:t>
            </a:r>
            <a:r>
              <a:rPr lang="sr-Latn-CS" u="sng" dirty="0" smtClean="0"/>
              <a:t>suprotstavlja</a:t>
            </a:r>
            <a:r>
              <a:rPr lang="sr-Latn-CS" dirty="0" smtClean="0"/>
              <a:t> naponu izvora</a:t>
            </a:r>
            <a:r>
              <a:rPr lang="sr-Latn-CS" baseline="0" dirty="0" smtClean="0"/>
              <a:t> </a:t>
            </a:r>
            <a:r>
              <a:rPr lang="sr-Latn-CS" b="1" i="1" baseline="0" dirty="0" smtClean="0"/>
              <a:t>U</a:t>
            </a:r>
            <a:r>
              <a:rPr lang="sr-Latn-CS" b="1" i="1" baseline="-25000" dirty="0" smtClean="0"/>
              <a:t>a</a:t>
            </a:r>
            <a:r>
              <a:rPr lang="sr-Latn-CS" baseline="0" dirty="0" smtClean="0"/>
              <a:t> (odatle i ime – </a:t>
            </a:r>
            <a:r>
              <a:rPr lang="sr-Latn-CS" u="sng" baseline="0" dirty="0" smtClean="0"/>
              <a:t>kontra</a:t>
            </a:r>
            <a:r>
              <a:rPr lang="sr-Latn-CS" baseline="0" dirty="0" smtClean="0"/>
              <a:t> elektro-motorna sila), a nastaje usled obrtanja provodnika rotora u magnetnom polju statora koje miruje. Direktno je srazmerna proizvodu brzine obrtanja i fluksa. Kada rotor miruje, </a:t>
            </a:r>
            <a:r>
              <a:rPr lang="sr-Latn-CS" b="1" i="1" baseline="0" dirty="0" smtClean="0"/>
              <a:t>E</a:t>
            </a:r>
            <a:r>
              <a:rPr lang="sr-Latn-CS" baseline="0" dirty="0" smtClean="0"/>
              <a:t>  je 0 (zato što je </a:t>
            </a:r>
            <a:r>
              <a:rPr lang="sr-Latn-CS" sz="1200" b="1" i="1" dirty="0" smtClean="0">
                <a:solidFill>
                  <a:srgbClr val="FF0000"/>
                </a:solidFill>
                <a:sym typeface="Symbol"/>
              </a:rPr>
              <a:t> </a:t>
            </a:r>
            <a:r>
              <a:rPr lang="sr-Latn-CS" sz="1200" b="0" i="0" dirty="0" smtClean="0">
                <a:solidFill>
                  <a:srgbClr val="FF0000"/>
                </a:solidFill>
                <a:sym typeface="Symbol"/>
              </a:rPr>
              <a:t>= 0), kako rotor počinje da ubrzava, </a:t>
            </a:r>
            <a:r>
              <a:rPr lang="sr-Latn-CS" b="1" i="1" baseline="0" dirty="0" smtClean="0"/>
              <a:t>E</a:t>
            </a:r>
            <a:r>
              <a:rPr lang="sr-Latn-CS" baseline="0" dirty="0" smtClean="0"/>
              <a:t> </a:t>
            </a:r>
            <a:r>
              <a:rPr lang="sr-Latn-CS" sz="1200" b="0" i="0" dirty="0" smtClean="0">
                <a:solidFill>
                  <a:srgbClr val="FF0000"/>
                </a:solidFill>
                <a:sym typeface="Symbol"/>
              </a:rPr>
              <a:t> raste. Pri nominalnoj</a:t>
            </a:r>
            <a:r>
              <a:rPr lang="sr-Latn-CS" sz="1200" b="0" i="0" baseline="0" dirty="0" smtClean="0">
                <a:solidFill>
                  <a:srgbClr val="FF0000"/>
                </a:solidFill>
                <a:sym typeface="Symbol"/>
              </a:rPr>
              <a:t> brzini obrtanja </a:t>
            </a:r>
            <a:r>
              <a:rPr lang="sr-Latn-CS" b="1" i="1" baseline="0" dirty="0" smtClean="0"/>
              <a:t>E</a:t>
            </a:r>
            <a:r>
              <a:rPr lang="sr-Latn-CS" baseline="0" dirty="0" smtClean="0"/>
              <a:t> </a:t>
            </a:r>
            <a:r>
              <a:rPr lang="sr-Latn-CS" sz="1200" b="0" i="0" baseline="0" dirty="0" smtClean="0">
                <a:solidFill>
                  <a:srgbClr val="FF0000"/>
                </a:solidFill>
                <a:sym typeface="Symbol"/>
              </a:rPr>
              <a:t>dostiže vrednost vrlo blisku naponu napajanja </a:t>
            </a:r>
            <a:r>
              <a:rPr lang="sr-Latn-CS" b="1" i="1" baseline="0" dirty="0" smtClean="0"/>
              <a:t>U</a:t>
            </a:r>
            <a:r>
              <a:rPr lang="sr-Latn-CS" b="1" i="1" baseline="-25000" dirty="0" smtClean="0"/>
              <a:t>a</a:t>
            </a:r>
            <a:r>
              <a:rPr lang="sr-Latn-CS" baseline="0" dirty="0" smtClean="0"/>
              <a:t> </a:t>
            </a:r>
            <a:r>
              <a:rPr lang="sr-Latn-CS" sz="1200" b="0" i="0" baseline="0" dirty="0" smtClean="0">
                <a:solidFill>
                  <a:srgbClr val="FF0000"/>
                </a:solidFill>
                <a:sym typeface="Symbol"/>
              </a:rPr>
              <a:t>.(</a:t>
            </a:r>
            <a:r>
              <a:rPr lang="sr-Latn-CS" b="1" i="1" baseline="0" dirty="0" smtClean="0"/>
              <a:t>U</a:t>
            </a:r>
            <a:r>
              <a:rPr lang="sr-Latn-CS" b="1" i="1" baseline="-25000" dirty="0" smtClean="0"/>
              <a:t>a </a:t>
            </a:r>
            <a:r>
              <a:rPr lang="sr-Latn-CS" sz="1200" b="0" i="0" baseline="0" dirty="0" smtClean="0">
                <a:solidFill>
                  <a:srgbClr val="FF0000"/>
                </a:solidFill>
                <a:sym typeface="Symbol"/>
              </a:rPr>
              <a:t>umanjeno za mali pad napona </a:t>
            </a:r>
            <a:r>
              <a:rPr lang="sr-Latn-CS" sz="1200" b="1" i="1" baseline="0" dirty="0" smtClean="0">
                <a:solidFill>
                  <a:srgbClr val="FF0000"/>
                </a:solidFill>
                <a:sym typeface="Symbol"/>
              </a:rPr>
              <a:t>R</a:t>
            </a:r>
            <a:r>
              <a:rPr lang="sr-Latn-CS" sz="1200" b="1" i="1" baseline="-25000" dirty="0" smtClean="0">
                <a:solidFill>
                  <a:srgbClr val="FF0000"/>
                </a:solidFill>
                <a:sym typeface="Symbol"/>
              </a:rPr>
              <a:t>a</a:t>
            </a:r>
            <a:r>
              <a:rPr lang="sr-Latn-CS" sz="1200" b="1" i="1" dirty="0" smtClean="0">
                <a:solidFill>
                  <a:srgbClr val="FF0000"/>
                </a:solidFill>
                <a:sym typeface="Symbol"/>
              </a:rPr>
              <a:t></a:t>
            </a:r>
            <a:r>
              <a:rPr lang="sr-Latn-CS" sz="1200" b="1" i="1" baseline="0" dirty="0" smtClean="0">
                <a:solidFill>
                  <a:srgbClr val="FF0000"/>
                </a:solidFill>
                <a:sym typeface="Symbol"/>
              </a:rPr>
              <a:t>I</a:t>
            </a:r>
            <a:r>
              <a:rPr lang="sr-Latn-CS" sz="1200" b="1" i="1" baseline="-25000" dirty="0" smtClean="0">
                <a:solidFill>
                  <a:srgbClr val="FF0000"/>
                </a:solidFill>
                <a:sym typeface="Symbol"/>
              </a:rPr>
              <a:t>a</a:t>
            </a:r>
            <a:r>
              <a:rPr lang="sr-Latn-CS" sz="1200" b="0" i="0" baseline="0" dirty="0" smtClean="0">
                <a:solidFill>
                  <a:srgbClr val="FF0000"/>
                </a:solidFill>
                <a:sym typeface="Symbol"/>
              </a:rPr>
              <a:t> ). Preciznije rečeno, nominalna brzina obrtanja </a:t>
            </a:r>
            <a:r>
              <a:rPr lang="sr-Latn-CS" sz="1200" b="1" i="1" dirty="0" smtClean="0">
                <a:solidFill>
                  <a:srgbClr val="FF0000"/>
                </a:solidFill>
                <a:sym typeface="Symbol"/>
              </a:rPr>
              <a:t></a:t>
            </a:r>
            <a:r>
              <a:rPr lang="sr-Latn-CS" sz="1200" b="1" i="1" baseline="-25000" dirty="0" smtClean="0">
                <a:solidFill>
                  <a:srgbClr val="FF0000"/>
                </a:solidFill>
                <a:sym typeface="Symbol"/>
              </a:rPr>
              <a:t>n</a:t>
            </a:r>
            <a:r>
              <a:rPr lang="sr-Latn-CS" sz="1200" b="0" i="0" baseline="0" dirty="0" smtClean="0">
                <a:solidFill>
                  <a:srgbClr val="FF0000"/>
                </a:solidFill>
                <a:sym typeface="Symbol"/>
              </a:rPr>
              <a:t> je i određena </a:t>
            </a:r>
            <a:r>
              <a:rPr lang="sr-Latn-CS" sz="1200" b="0" i="0" u="sng" baseline="0" dirty="0" smtClean="0">
                <a:solidFill>
                  <a:srgbClr val="FF0000"/>
                </a:solidFill>
                <a:sym typeface="Symbol"/>
              </a:rPr>
              <a:t>fluksom </a:t>
            </a:r>
            <a:r>
              <a:rPr lang="sr-Latn-CS" sz="1200" b="1" i="1" dirty="0" smtClean="0">
                <a:solidFill>
                  <a:srgbClr val="FF0000"/>
                </a:solidFill>
                <a:sym typeface="Symbol"/>
              </a:rPr>
              <a:t></a:t>
            </a:r>
            <a:r>
              <a:rPr lang="sr-Latn-CS" sz="1200" b="0" i="0" u="none" baseline="0" dirty="0" smtClean="0">
                <a:solidFill>
                  <a:srgbClr val="FF0000"/>
                </a:solidFill>
                <a:sym typeface="Symbol"/>
              </a:rPr>
              <a:t>. To je </a:t>
            </a:r>
            <a:r>
              <a:rPr lang="sr-Latn-CS" sz="1200" b="0" i="0" baseline="0" dirty="0" smtClean="0">
                <a:solidFill>
                  <a:srgbClr val="FF0000"/>
                </a:solidFill>
                <a:sym typeface="Symbol"/>
              </a:rPr>
              <a:t>brzina obrtanja pri kojoj </a:t>
            </a:r>
            <a:r>
              <a:rPr lang="sr-Latn-CS" sz="1200" b="1" i="1" baseline="0" dirty="0" smtClean="0">
                <a:solidFill>
                  <a:srgbClr val="FF0000"/>
                </a:solidFill>
                <a:sym typeface="Symbol"/>
              </a:rPr>
              <a:t>E</a:t>
            </a:r>
            <a:r>
              <a:rPr lang="sr-Latn-CS" sz="1200" b="0" i="0" baseline="0" dirty="0" smtClean="0">
                <a:solidFill>
                  <a:srgbClr val="FF0000"/>
                </a:solidFill>
                <a:sym typeface="Symbol"/>
              </a:rPr>
              <a:t>  (koja je jednaka </a:t>
            </a:r>
            <a:r>
              <a:rPr lang="sr-Latn-CS" sz="1200" b="1" i="1" dirty="0" smtClean="0">
                <a:solidFill>
                  <a:srgbClr val="FF0000"/>
                </a:solidFill>
                <a:sym typeface="Symbol"/>
              </a:rPr>
              <a:t> </a:t>
            </a:r>
            <a:r>
              <a:rPr lang="sr-Latn-CS" sz="1200" b="0" i="0" dirty="0" smtClean="0">
                <a:solidFill>
                  <a:srgbClr val="FF0000"/>
                </a:solidFill>
                <a:sym typeface="Symbol"/>
              </a:rPr>
              <a:t>)</a:t>
            </a:r>
            <a:r>
              <a:rPr lang="sr-Latn-CS" sz="1200" b="1" i="1" dirty="0" smtClean="0">
                <a:solidFill>
                  <a:srgbClr val="FF0000"/>
                </a:solidFill>
                <a:sym typeface="Symbol"/>
              </a:rPr>
              <a:t>  </a:t>
            </a:r>
            <a:r>
              <a:rPr lang="sr-Latn-CS" sz="1200" b="0" i="0" baseline="0" dirty="0" smtClean="0">
                <a:solidFill>
                  <a:srgbClr val="FF0000"/>
                </a:solidFill>
                <a:sym typeface="Symbol"/>
              </a:rPr>
              <a:t>dostiže vrednost blisku </a:t>
            </a:r>
            <a:r>
              <a:rPr lang="sr-Latn-CS" b="1" i="1" baseline="0" dirty="0" smtClean="0"/>
              <a:t>U</a:t>
            </a:r>
            <a:r>
              <a:rPr lang="sr-Latn-CS" b="1" i="1" baseline="-25000" dirty="0" smtClean="0"/>
              <a:t>a</a:t>
            </a:r>
            <a:r>
              <a:rPr lang="sr-Latn-CS" baseline="0" dirty="0" smtClean="0"/>
              <a:t> </a:t>
            </a:r>
            <a:r>
              <a:rPr lang="sr-Latn-CS" sz="1200" b="0" i="0" baseline="0" dirty="0" smtClean="0">
                <a:solidFill>
                  <a:srgbClr val="FF0000"/>
                </a:solidFill>
                <a:sym typeface="Symbol"/>
              </a:rPr>
              <a:t>, pri struji rotora </a:t>
            </a:r>
            <a:r>
              <a:rPr lang="sr-Latn-CS" sz="1200" b="1" i="1" baseline="0" dirty="0" smtClean="0">
                <a:solidFill>
                  <a:srgbClr val="FF0000"/>
                </a:solidFill>
                <a:sym typeface="Symbol"/>
              </a:rPr>
              <a:t>I</a:t>
            </a:r>
            <a:r>
              <a:rPr lang="sr-Latn-CS" sz="1200" b="1" i="1" baseline="-25000" dirty="0" smtClean="0">
                <a:solidFill>
                  <a:srgbClr val="FF0000"/>
                </a:solidFill>
                <a:sym typeface="Symbol"/>
              </a:rPr>
              <a:t>a</a:t>
            </a:r>
            <a:r>
              <a:rPr lang="sr-Latn-CS" sz="1200" b="0" i="0" baseline="0" dirty="0" smtClean="0">
                <a:solidFill>
                  <a:srgbClr val="FF0000"/>
                </a:solidFill>
                <a:sym typeface="Symbol"/>
              </a:rPr>
              <a:t> .</a:t>
            </a:r>
            <a:endParaRPr lang="en-US" sz="1200" b="0" i="0" baseline="0" dirty="0" smtClean="0">
              <a:solidFill>
                <a:srgbClr val="FF0000"/>
              </a:solidFill>
              <a:sym typeface="Symbol"/>
            </a:endParaRPr>
          </a:p>
          <a:p>
            <a:endParaRPr lang="en-US" sz="1200" b="0" i="0" baseline="0" dirty="0" smtClean="0">
              <a:solidFill>
                <a:srgbClr val="FF0000"/>
              </a:solidFill>
              <a:sym typeface="Symbol"/>
            </a:endParaRPr>
          </a:p>
          <a:p>
            <a:r>
              <a:rPr lang="en-US" sz="1200" b="0" i="0" baseline="0" dirty="0" err="1" smtClean="0">
                <a:solidFill>
                  <a:srgbClr val="FF0000"/>
                </a:solidFill>
                <a:sym typeface="Symbol"/>
              </a:rPr>
              <a:t>Ako</a:t>
            </a:r>
            <a:r>
              <a:rPr lang="en-US" sz="1200" b="0" i="0" baseline="0" dirty="0" smtClean="0">
                <a:solidFill>
                  <a:srgbClr val="FF0000"/>
                </a:solidFill>
                <a:sym typeface="Symbol"/>
              </a:rPr>
              <a:t> </a:t>
            </a:r>
            <a:r>
              <a:rPr lang="x-none" sz="1200" b="0" i="0" baseline="0" dirty="0" smtClean="0">
                <a:solidFill>
                  <a:srgbClr val="FF0000"/>
                </a:solidFill>
                <a:sym typeface="Symbol"/>
              </a:rPr>
              <a:t>motor startuje iz neregulisanog naponskog izvora polazna struja u trenutku uključenja je višestruko (i do 10 puta) veća od nominalne struje zato što je tada </a:t>
            </a:r>
            <a:r>
              <a:rPr lang="x-none" sz="1200" b="1" i="1" baseline="0" dirty="0" smtClean="0">
                <a:solidFill>
                  <a:srgbClr val="FF0000"/>
                </a:solidFill>
                <a:sym typeface="Symbol"/>
              </a:rPr>
              <a:t>E</a:t>
            </a:r>
            <a:r>
              <a:rPr lang="x-none" sz="1200" b="0" i="0" baseline="0" dirty="0" smtClean="0">
                <a:solidFill>
                  <a:srgbClr val="FF0000"/>
                </a:solidFill>
                <a:sym typeface="Symbol"/>
              </a:rPr>
              <a:t>=0. Kako motor ubrzava, kontra ems </a:t>
            </a:r>
            <a:r>
              <a:rPr lang="x-none" sz="1200" b="1" i="1" baseline="0" dirty="0" smtClean="0">
                <a:solidFill>
                  <a:srgbClr val="FF0000"/>
                </a:solidFill>
                <a:sym typeface="Symbol"/>
              </a:rPr>
              <a:t>E</a:t>
            </a:r>
            <a:r>
              <a:rPr lang="x-none" sz="1200" b="0" i="0" baseline="0" dirty="0" smtClean="0">
                <a:solidFill>
                  <a:srgbClr val="FF0000"/>
                </a:solidFill>
                <a:sym typeface="Symbol"/>
              </a:rPr>
              <a:t> raste, pa se struja rotora smanjuje. Ravnoteža se uspostavlja kada </a:t>
            </a:r>
            <a:r>
              <a:rPr lang="sr-Latn-CS" sz="1200" b="1" i="1" dirty="0" smtClean="0">
                <a:solidFill>
                  <a:srgbClr val="FF0000"/>
                </a:solidFill>
                <a:sym typeface="Symbol"/>
              </a:rPr>
              <a:t>  </a:t>
            </a:r>
            <a:r>
              <a:rPr lang="x-none" sz="1200" b="0" i="0" baseline="0" dirty="0" smtClean="0">
                <a:solidFill>
                  <a:srgbClr val="FF0000"/>
                </a:solidFill>
                <a:sym typeface="Symbol"/>
              </a:rPr>
              <a:t>dostigne napon izvora umanjen za pad napona na otpornosti </a:t>
            </a:r>
            <a:r>
              <a:rPr lang="x-none" sz="1200" b="1" i="1" baseline="0" dirty="0" smtClean="0">
                <a:solidFill>
                  <a:srgbClr val="FF0000"/>
                </a:solidFill>
                <a:sym typeface="Symbol"/>
              </a:rPr>
              <a:t>R</a:t>
            </a:r>
            <a:r>
              <a:rPr lang="x-none" sz="1200" b="1" i="1" baseline="-25000" dirty="0" smtClean="0">
                <a:solidFill>
                  <a:srgbClr val="FF0000"/>
                </a:solidFill>
                <a:sym typeface="Symbol"/>
              </a:rPr>
              <a:t>a</a:t>
            </a:r>
            <a:r>
              <a:rPr lang="x-none" sz="1200" b="0" i="0" baseline="0" dirty="0" smtClean="0">
                <a:solidFill>
                  <a:srgbClr val="FF0000"/>
                </a:solidFill>
                <a:sym typeface="Symbol"/>
              </a:rPr>
              <a:t>. </a:t>
            </a:r>
          </a:p>
          <a:p>
            <a:endParaRPr lang="x-none" sz="1200" b="0" i="0" baseline="0" dirty="0" smtClean="0">
              <a:solidFill>
                <a:srgbClr val="FF0000"/>
              </a:solidFill>
              <a:sym typeface="Symbol"/>
            </a:endParaRPr>
          </a:p>
          <a:p>
            <a:r>
              <a:rPr lang="x-none" sz="1200" b="0" i="0" baseline="0" dirty="0" smtClean="0">
                <a:solidFill>
                  <a:srgbClr val="FF0000"/>
                </a:solidFill>
                <a:sym typeface="Symbol"/>
              </a:rPr>
              <a:t>Ovo razmatranje ne uzima u obzir dinamiku uspostave struje kroz induktivnost jer je taj proces daleko brži od procesa promene brzine obrtanja. Dinamika promene brzine pripada dinamici mehaničkog podsistema. U velikom broju primena u pogonima promene veličina mehaničkog podsistema su za red veličine sporije  u odnosu na promene u električnom podsistemu i sa gledišta mehanike, može se smatrati da su promene u električnom podsistemu trenutne. Recimo, u odnosu na brzinu promene brzine obrtanja, uspostava struje u kolu rotora se možesmatrati trenutnom, a sa gledišta dinamike promene struje, brzina obrtanja (koja se menja sporo) se može smatrati konstantnom u intervalima vremena od interesa za posmatranje dinamikepromene struje. Ove pretpostavke značajno olakšavaju analizu pogona jer se mehanički i električni podsistem mogu posmatrati odvojeno.</a:t>
            </a:r>
          </a:p>
          <a:p>
            <a:endParaRPr lang="x-none" sz="1200" b="0" i="0" baseline="0" dirty="0" smtClean="0">
              <a:solidFill>
                <a:srgbClr val="FF0000"/>
              </a:solidFill>
              <a:sym typeface="Symbol"/>
            </a:endParaRPr>
          </a:p>
          <a:p>
            <a:r>
              <a:rPr lang="x-none" sz="1200" b="0" i="0" baseline="0" dirty="0" smtClean="0">
                <a:solidFill>
                  <a:srgbClr val="FF0000"/>
                </a:solidFill>
                <a:sym typeface="Symbol"/>
              </a:rPr>
              <a:t>U primenama gde su dinamike ova dva podsistema srazmerne, što je relativno retko, analiza je znatno složenija, na primer posmatranje oba podsistema kao jedinstven u prostoru stanja.</a:t>
            </a:r>
            <a:endParaRPr lang="en-US" b="0" i="0" dirty="0"/>
          </a:p>
        </p:txBody>
      </p:sp>
      <p:sp>
        <p:nvSpPr>
          <p:cNvPr id="4" name="Slide Number Placeholder 3"/>
          <p:cNvSpPr>
            <a:spLocks noGrp="1"/>
          </p:cNvSpPr>
          <p:nvPr>
            <p:ph type="sldNum" sz="quarter" idx="10"/>
          </p:nvPr>
        </p:nvSpPr>
        <p:spPr/>
        <p:txBody>
          <a:bodyPr/>
          <a:lstStyle/>
          <a:p>
            <a:fld id="{795076FC-278F-4DCE-AE14-ACF5EF365D3C}" type="slidenum">
              <a:rPr lang="en-US" smtClean="0"/>
              <a:pPr/>
              <a:t>21</a:t>
            </a:fld>
            <a:endParaRPr lang="en-US"/>
          </a:p>
        </p:txBody>
      </p:sp>
    </p:spTree>
    <p:extLst>
      <p:ext uri="{BB962C8B-B14F-4D97-AF65-F5344CB8AC3E}">
        <p14:creationId xmlns:p14="http://schemas.microsoft.com/office/powerpoint/2010/main" xmlns="" val="357164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Motoj j.s. koji je upravljan,</a:t>
            </a:r>
            <a:r>
              <a:rPr lang="x-none" baseline="0" dirty="0" smtClean="0"/>
              <a:t> u nominalnom režimu rada može da proizvede nominalni moment na vratilu pri svim brzinama obrtanja od 0 do nominalne. </a:t>
            </a:r>
          </a:p>
          <a:p>
            <a:endParaRPr lang="x-none" baseline="0" dirty="0" smtClean="0"/>
          </a:p>
          <a:p>
            <a:r>
              <a:rPr lang="x-none" baseline="0" dirty="0" smtClean="0"/>
              <a:t>Pri nominalnoj brzini obrtanja kontra-ems dostiže vrenost blisku vrednosti napona napajanja pa ukliko se želi brzina obrtanja veća od nominalne, nužno je da regulator pobude smanji fluks u motoru kako kontra-ems </a:t>
            </a:r>
            <a:r>
              <a:rPr lang="sr-Latn-CS" sz="1200" b="1" i="1" baseline="0" dirty="0" smtClean="0">
                <a:solidFill>
                  <a:srgbClr val="FF0000"/>
                </a:solidFill>
                <a:sym typeface="Symbol"/>
              </a:rPr>
              <a:t>E</a:t>
            </a:r>
            <a:r>
              <a:rPr lang="sr-Latn-CS" sz="1200" b="0" i="0" baseline="0" dirty="0" smtClean="0">
                <a:solidFill>
                  <a:srgbClr val="FF0000"/>
                </a:solidFill>
                <a:sym typeface="Symbol"/>
              </a:rPr>
              <a:t>  (koja je jednaka </a:t>
            </a:r>
            <a:r>
              <a:rPr lang="sr-Latn-CS" sz="1200" b="1" i="1" dirty="0" smtClean="0">
                <a:solidFill>
                  <a:srgbClr val="FF0000"/>
                </a:solidFill>
                <a:sym typeface="Symbol"/>
              </a:rPr>
              <a:t> </a:t>
            </a:r>
            <a:r>
              <a:rPr lang="sr-Latn-CS" sz="1200" b="0" i="0" dirty="0" smtClean="0">
                <a:solidFill>
                  <a:srgbClr val="FF0000"/>
                </a:solidFill>
                <a:sym typeface="Symbol"/>
              </a:rPr>
              <a:t>)</a:t>
            </a:r>
            <a:r>
              <a:rPr lang="sr-Latn-CS" sz="1200" b="1" i="1" dirty="0" smtClean="0">
                <a:solidFill>
                  <a:srgbClr val="FF0000"/>
                </a:solidFill>
                <a:sym typeface="Symbol"/>
              </a:rPr>
              <a:t> </a:t>
            </a:r>
            <a:r>
              <a:rPr lang="x-none" baseline="0" dirty="0" smtClean="0"/>
              <a:t>ne bi premašila vrednos napona napajanja. Pri brzini dvostuko većoj od nominalne, fluks se mora smanjiti na polovinu. Nažalost, smanjivanje fluksa ima za posledicu smanjenje momenta (</a:t>
            </a:r>
            <a:r>
              <a:rPr lang="x-none" b="1" i="1" baseline="0" dirty="0" smtClean="0"/>
              <a:t>M</a:t>
            </a:r>
            <a:r>
              <a:rPr lang="x-none" baseline="0" dirty="0" smtClean="0"/>
              <a:t>=</a:t>
            </a:r>
            <a:r>
              <a:rPr lang="x-none" b="1" i="1" baseline="0" dirty="0" smtClean="0"/>
              <a:t>I</a:t>
            </a:r>
            <a:r>
              <a:rPr lang="x-none" b="1" i="1" baseline="-25000" dirty="0" smtClean="0"/>
              <a:t>a</a:t>
            </a:r>
            <a:r>
              <a:rPr lang="sr-Latn-CS" sz="1200" b="1" i="1" dirty="0" smtClean="0">
                <a:solidFill>
                  <a:srgbClr val="FF0000"/>
                </a:solidFill>
                <a:sym typeface="Symbol"/>
              </a:rPr>
              <a:t></a:t>
            </a:r>
            <a:r>
              <a:rPr lang="x-none" baseline="0" dirty="0" smtClean="0"/>
              <a:t>) koji motor može da proizvede, pa je raspoloživ moment na dvostrukoj nominalnoj brzini odbrtanja samo polovina nominalnog momenta. U ovoj oblasti, iznad nominalne brzine obrtanja mehanička snaga (</a:t>
            </a:r>
            <a:r>
              <a:rPr lang="x-none" b="1" i="1" baseline="0" dirty="0" smtClean="0"/>
              <a:t>P</a:t>
            </a:r>
            <a:r>
              <a:rPr lang="x-none" baseline="0" dirty="0" smtClean="0"/>
              <a:t>=</a:t>
            </a:r>
            <a:r>
              <a:rPr lang="x-none" b="1" i="1" baseline="0" dirty="0" smtClean="0"/>
              <a:t>M</a:t>
            </a:r>
            <a:r>
              <a:rPr lang="sr-Latn-CS" sz="1200" b="1" i="1" dirty="0" smtClean="0">
                <a:solidFill>
                  <a:srgbClr val="FF0000"/>
                </a:solidFill>
                <a:sym typeface="Symbol"/>
              </a:rPr>
              <a:t></a:t>
            </a:r>
            <a:r>
              <a:rPr lang="x-none" baseline="0" dirty="0" smtClean="0"/>
              <a:t> ) konstantna jer kako </a:t>
            </a:r>
            <a:r>
              <a:rPr lang="sr-Latn-CS" sz="1200" b="1" i="1" dirty="0" smtClean="0">
                <a:solidFill>
                  <a:srgbClr val="FF0000"/>
                </a:solidFill>
                <a:sym typeface="Symbol"/>
              </a:rPr>
              <a:t></a:t>
            </a:r>
            <a:r>
              <a:rPr lang="x-none" baseline="0" dirty="0" smtClean="0"/>
              <a:t> raste, moment </a:t>
            </a:r>
            <a:r>
              <a:rPr lang="x-none" b="1" i="1" baseline="0" dirty="0" smtClean="0"/>
              <a:t>M</a:t>
            </a:r>
            <a:r>
              <a:rPr lang="x-none" baseline="0" dirty="0" smtClean="0"/>
              <a:t> opada.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22</a:t>
            </a:fld>
            <a:endParaRPr lang="en-US"/>
          </a:p>
        </p:txBody>
      </p:sp>
    </p:spTree>
    <p:extLst>
      <p:ext uri="{BB962C8B-B14F-4D97-AF65-F5344CB8AC3E}">
        <p14:creationId xmlns:p14="http://schemas.microsoft.com/office/powerpoint/2010/main" xmlns="" val="376022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x-none" dirty="0" smtClean="0"/>
              <a:t>Van nominalnog režima</a:t>
            </a:r>
            <a:r>
              <a:rPr lang="x-none" baseline="0" dirty="0" smtClean="0"/>
              <a:t> rada, motor može daradi i sa većim strujama </a:t>
            </a:r>
            <a:r>
              <a:rPr lang="x-none" b="1" i="1" baseline="0" dirty="0" smtClean="0"/>
              <a:t>I</a:t>
            </a:r>
            <a:r>
              <a:rPr lang="x-none" b="1" i="1" baseline="-25000" dirty="0" smtClean="0"/>
              <a:t>a</a:t>
            </a:r>
            <a:r>
              <a:rPr lang="x-none" baseline="0" dirty="0" smtClean="0"/>
              <a:t> od nominalne. Nužno je, međutim, da postoji ograničenje struje </a:t>
            </a:r>
            <a:r>
              <a:rPr lang="x-none" b="1" i="1" baseline="0" dirty="0" smtClean="0"/>
              <a:t>I</a:t>
            </a:r>
            <a:r>
              <a:rPr lang="x-none" b="1" i="1" baseline="-25000" dirty="0" smtClean="0"/>
              <a:t>a </a:t>
            </a:r>
            <a:r>
              <a:rPr lang="x-none" baseline="0" dirty="0" smtClean="0"/>
              <a:t>. Uobičajeno je da se struja ograničava na vrednost 2 do 3 puta veću od nominalne. Time je i maksimalni moment motora ograničen na vrednost 2 do 3 puta veću od nominalnog.</a:t>
            </a:r>
          </a:p>
          <a:p>
            <a:endParaRPr lang="x-none" baseline="0" dirty="0" smtClean="0"/>
          </a:p>
          <a:p>
            <a:r>
              <a:rPr lang="x-none" baseline="0" dirty="0" smtClean="0"/>
              <a:t>Ograničenje struje štiti namotaje rotora i kolektor motora od pregrevanja, ali štiti takođe i izlazni stepen invertora.</a:t>
            </a:r>
          </a:p>
          <a:p>
            <a:endParaRPr lang="x-none" baseline="0" dirty="0" smtClean="0"/>
          </a:p>
          <a:p>
            <a:r>
              <a:rPr lang="x-none" baseline="0" dirty="0" smtClean="0"/>
              <a:t>Pored ograničenja struje nužno je i ograničenje snage. Isprekidana linija prikazuje sve kombinacije momentai brzine obrtanja koje proizvode nominalnu snagu (zbog oblika naziva se hiperbolom snage). Puna linija prikazuje hiperbolu dvostruke nominalne snage.</a:t>
            </a:r>
          </a:p>
          <a:p>
            <a:endParaRPr lang="x-none" baseline="0" dirty="0" smtClean="0"/>
          </a:p>
          <a:p>
            <a:r>
              <a:rPr lang="x-none" baseline="0" dirty="0" smtClean="0"/>
              <a:t>Izvan oblasti nominalnih vrednosti (oblast označena na slici) motor sme da ostane samo određeno vreme jer je toplotna energije koju proizvode gubici veća od energije koju sistem za hlađenje motora odvodi i temperatura motora raste. Kako je, grubo rečeno, energija gubitaka srazmerna integralu kvadrata struje po vremenu, da ne bi došlo do prevelikog porasta temperature po ovom osnovu, računar prati porast energije sve vreme dok motor radi u oblasti označenoj  na slici. Računar sabira kvadrate struje u svakoj periodi regulacije dokle god je motor u označenom režimu. Ako ovaj zbir kvadrata premaši neku graničnu vrednost, to znači da se motor predugo zadržao u režimu u kome je preopterećen i računar preduzima akciju da smanji pregrevanje. Akcija može da podrazumeva smanjivanje dozvoljene maksimalne struje do režima u kome hlađenje motora može da odvede više toplotne energije nego što gubici motora proizvode. </a:t>
            </a:r>
          </a:p>
          <a:p>
            <a:endParaRPr lang="x-none" baseline="0" dirty="0" smtClean="0"/>
          </a:p>
          <a:p>
            <a:r>
              <a:rPr lang="x-none" baseline="0" dirty="0" smtClean="0"/>
              <a:t>Ova zaštita se naziva </a:t>
            </a:r>
            <a:r>
              <a:rPr lang="x-none" b="1" baseline="0" dirty="0" smtClean="0"/>
              <a:t>I</a:t>
            </a:r>
            <a:r>
              <a:rPr lang="x-none" b="1" baseline="30000" dirty="0" smtClean="0"/>
              <a:t>2</a:t>
            </a:r>
            <a:r>
              <a:rPr lang="x-none" b="1" baseline="0" dirty="0" smtClean="0"/>
              <a:t>t zaštita</a:t>
            </a:r>
            <a:r>
              <a:rPr lang="x-none" baseline="0" dirty="0" smtClean="0"/>
              <a:t> i nužna je ukoliko je dozvoljena veća struja rotora od nominalne. Na primer ako je radna tačka motora označena sa X na slici, ni zaštita po struji, ni zaštita po snazi neće proraditi, ali će posle nekog vremena rada u tom režimu delovati </a:t>
            </a:r>
            <a:r>
              <a:rPr lang="x-none" b="0" baseline="0" dirty="0" smtClean="0"/>
              <a:t>I</a:t>
            </a:r>
            <a:r>
              <a:rPr lang="x-none" b="0" baseline="30000" dirty="0" smtClean="0"/>
              <a:t>2</a:t>
            </a:r>
            <a:r>
              <a:rPr lang="x-none" b="0" baseline="0" dirty="0" smtClean="0"/>
              <a:t>t zaštita i smanjiti struju sve do vrednost prikojima je moguće ohladiti motor. </a:t>
            </a:r>
            <a:endParaRPr lang="en-US" b="0"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Obrtno magnetno polje u statoru</a:t>
            </a:r>
            <a:r>
              <a:rPr lang="sr-Latn-CS" baseline="0" dirty="0" smtClean="0"/>
              <a:t> je osnova principa rada više tipova motora koji se međusobno razlikuju po konstrukciji rotora. Obrtno magnetno polje se u ovim motorima dobija dovođenjem odgovarajućih oblika struja na namotaje na statoru. Ovakvo polje bi bilo ekvivalentno polju statora motora sa stalnim magnetima koji bi se mehanički rotirao oko centra statora.</a:t>
            </a:r>
          </a:p>
          <a:p>
            <a:endParaRPr lang="sr-Latn-CS" baseline="0" dirty="0" smtClean="0"/>
          </a:p>
          <a:p>
            <a:r>
              <a:rPr lang="sr-Latn-CS" baseline="0" dirty="0" smtClean="0"/>
              <a:t>Na namotaje </a:t>
            </a:r>
            <a:r>
              <a:rPr lang="sr-Latn-CS" b="1" i="1" baseline="0" dirty="0" smtClean="0"/>
              <a:t>A</a:t>
            </a:r>
            <a:r>
              <a:rPr lang="sr-Latn-CS" baseline="0" dirty="0" smtClean="0"/>
              <a:t>, </a:t>
            </a:r>
            <a:r>
              <a:rPr lang="sr-Latn-CS" b="1" i="1" baseline="0" dirty="0" smtClean="0"/>
              <a:t>B</a:t>
            </a:r>
            <a:r>
              <a:rPr lang="sr-Latn-CS" baseline="0" dirty="0" smtClean="0"/>
              <a:t> i </a:t>
            </a:r>
            <a:r>
              <a:rPr lang="sr-Latn-CS" b="1" i="1" baseline="0" dirty="0" smtClean="0"/>
              <a:t>C</a:t>
            </a:r>
            <a:r>
              <a:rPr lang="sr-Latn-CS" baseline="0" dirty="0" smtClean="0"/>
              <a:t> se dovode struje sinusnog talasnog oblika pri čemu je struja kroz namotaj </a:t>
            </a:r>
            <a:r>
              <a:rPr lang="sr-Latn-CS" b="1" i="1" baseline="0" dirty="0" smtClean="0"/>
              <a:t>B</a:t>
            </a:r>
            <a:r>
              <a:rPr lang="sr-Latn-CS" baseline="0" dirty="0" smtClean="0"/>
              <a:t> fazno pomerena u odnosu na struju kroz </a:t>
            </a:r>
            <a:r>
              <a:rPr lang="sr-Latn-CS" b="1" i="1" baseline="0" dirty="0" smtClean="0"/>
              <a:t>A</a:t>
            </a:r>
            <a:r>
              <a:rPr lang="sr-Latn-CS" baseline="0" dirty="0" smtClean="0"/>
              <a:t> za 120</a:t>
            </a:r>
            <a:r>
              <a:rPr lang="sr-Latn-CS" baseline="0" dirty="0" smtClean="0">
                <a:sym typeface="Symbol"/>
              </a:rPr>
              <a:t> (2/3)</a:t>
            </a:r>
            <a:r>
              <a:rPr lang="sr-Latn-CS" baseline="0" dirty="0" smtClean="0"/>
              <a:t> , a struja kroz namotaj </a:t>
            </a:r>
            <a:r>
              <a:rPr lang="sr-Latn-CS" b="1" i="1" baseline="0" dirty="0" smtClean="0"/>
              <a:t>C</a:t>
            </a:r>
            <a:r>
              <a:rPr lang="sr-Latn-CS" baseline="0" dirty="0" smtClean="0"/>
              <a:t> još za 120</a:t>
            </a:r>
            <a:r>
              <a:rPr lang="sr-Latn-CS" baseline="0" dirty="0" smtClean="0">
                <a:sym typeface="Symbol"/>
              </a:rPr>
              <a:t></a:t>
            </a:r>
            <a:r>
              <a:rPr lang="sr-Latn-CS" baseline="0" dirty="0" smtClean="0"/>
              <a:t>.</a:t>
            </a:r>
          </a:p>
          <a:p>
            <a:endParaRPr lang="sr-Latn-CS" baseline="0" dirty="0" smtClean="0"/>
          </a:p>
          <a:p>
            <a:r>
              <a:rPr lang="sr-Latn-CS" baseline="0" dirty="0" smtClean="0"/>
              <a:t>Za </a:t>
            </a:r>
            <a:r>
              <a:rPr lang="sr-Latn-CS" b="1" i="1" baseline="0" dirty="0" smtClean="0"/>
              <a:t>f</a:t>
            </a:r>
            <a:r>
              <a:rPr lang="sr-Latn-CS" b="1" i="1" baseline="-25000" dirty="0" smtClean="0"/>
              <a:t>e</a:t>
            </a:r>
            <a:r>
              <a:rPr lang="sr-Latn-CS" baseline="-25000" dirty="0" smtClean="0"/>
              <a:t> </a:t>
            </a:r>
            <a:r>
              <a:rPr lang="sr-Latn-CS" baseline="0" dirty="0" smtClean="0"/>
              <a:t>= 50 Hz, (kao što je u gradskoj mreži), </a:t>
            </a:r>
            <a:r>
              <a:rPr lang="sr-Latn-CS" b="1" i="1" baseline="0" dirty="0" smtClean="0">
                <a:sym typeface="Symbol"/>
              </a:rPr>
              <a:t></a:t>
            </a:r>
            <a:r>
              <a:rPr lang="sr-Latn-CS" b="1" i="1" baseline="-25000" dirty="0" smtClean="0">
                <a:sym typeface="Symbol"/>
              </a:rPr>
              <a:t>e</a:t>
            </a:r>
            <a:r>
              <a:rPr lang="sr-Latn-CS" b="1" i="1" baseline="0" dirty="0" smtClean="0">
                <a:sym typeface="Symbol"/>
              </a:rPr>
              <a:t>t  </a:t>
            </a:r>
            <a:r>
              <a:rPr lang="sr-Latn-CS" baseline="0" dirty="0" smtClean="0">
                <a:sym typeface="Symbol"/>
              </a:rPr>
              <a:t>dostiše 360 (2 radijana) posle </a:t>
            </a:r>
            <a:r>
              <a:rPr lang="sr-Latn-CS" b="1" i="1" baseline="0" dirty="0" smtClean="0">
                <a:sym typeface="Symbol"/>
              </a:rPr>
              <a:t>t </a:t>
            </a:r>
            <a:r>
              <a:rPr lang="sr-Latn-CS" baseline="0" dirty="0" smtClean="0">
                <a:sym typeface="Symbol"/>
              </a:rPr>
              <a:t>= 20ms, a </a:t>
            </a:r>
            <a:r>
              <a:rPr lang="sr-Latn-CS" b="1" i="1" baseline="0" dirty="0" smtClean="0">
                <a:sym typeface="Symbol"/>
              </a:rPr>
              <a:t></a:t>
            </a:r>
            <a:r>
              <a:rPr lang="sr-Latn-CS" b="1" i="1" baseline="-25000" dirty="0" smtClean="0">
                <a:sym typeface="Symbol"/>
              </a:rPr>
              <a:t>e</a:t>
            </a:r>
            <a:r>
              <a:rPr lang="sr-Latn-CS" baseline="0" dirty="0" smtClean="0">
                <a:sym typeface="Symbol"/>
              </a:rPr>
              <a:t> iznosi 314 rad/s.</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Broj</a:t>
            </a:r>
            <a:r>
              <a:rPr lang="sr-Latn-CS" baseline="0" dirty="0" smtClean="0"/>
              <a:t> pari polova nije tako očigledan kao kod motora jednosmerne struje. Ekvivalent motoru JS sa dva para polova bi se dobio kada bi se namotaji </a:t>
            </a:r>
            <a:r>
              <a:rPr lang="sr-Latn-CS" b="1" i="1" baseline="0" dirty="0" smtClean="0"/>
              <a:t>A</a:t>
            </a:r>
            <a:r>
              <a:rPr lang="sr-Latn-CS" baseline="0" dirty="0" smtClean="0"/>
              <a:t>, </a:t>
            </a:r>
            <a:r>
              <a:rPr lang="sr-Latn-CS" b="1" i="1" baseline="0" dirty="0" smtClean="0"/>
              <a:t>B</a:t>
            </a:r>
            <a:r>
              <a:rPr lang="sr-Latn-CS" baseline="0" dirty="0" smtClean="0"/>
              <a:t> i </a:t>
            </a:r>
            <a:r>
              <a:rPr lang="sr-Latn-CS" b="1" i="1" baseline="0" dirty="0" smtClean="0"/>
              <a:t>C</a:t>
            </a:r>
            <a:r>
              <a:rPr lang="sr-Latn-CS" baseline="0" dirty="0" smtClean="0"/>
              <a:t> raspodelili na jednoj polovini obima (razmaknuti fizički za po 60</a:t>
            </a:r>
            <a:r>
              <a:rPr lang="sr-Latn-CS" dirty="0" smtClean="0">
                <a:sym typeface="Symbol"/>
              </a:rPr>
              <a:t>)</a:t>
            </a:r>
            <a:r>
              <a:rPr lang="sr-Latn-CS" baseline="0" dirty="0" smtClean="0"/>
              <a:t>, a u drugoj polovini kruga ponovili u istom redosledu. Tada bi jedna perioda signala struje zarotirala vektor magnetnog polja za 180</a:t>
            </a:r>
            <a:r>
              <a:rPr lang="sr-Latn-CS" dirty="0" smtClean="0">
                <a:sym typeface="Symbol"/>
              </a:rPr>
              <a:t></a:t>
            </a:r>
            <a:r>
              <a:rPr lang="sr-Latn-CS" baseline="0" dirty="0" smtClean="0"/>
              <a:t>, a ne za 360</a:t>
            </a:r>
            <a:r>
              <a:rPr lang="sr-Latn-CS" dirty="0" smtClean="0">
                <a:sym typeface="Symbol"/>
              </a:rPr>
              <a:t></a:t>
            </a:r>
            <a:r>
              <a:rPr lang="sr-Latn-CS" baseline="0" dirty="0" smtClean="0">
                <a:sym typeface="Symbol"/>
              </a:rPr>
              <a:t>, pa bi sinhrona brzina obrtanja iznosila 1500 o/min.</a:t>
            </a:r>
          </a:p>
          <a:p>
            <a:endParaRPr lang="sr-Latn-CS" baseline="0" dirty="0" smtClean="0">
              <a:sym typeface="Symbol"/>
            </a:endParaRPr>
          </a:p>
          <a:p>
            <a:r>
              <a:rPr lang="sr-Latn-CS" baseline="0" dirty="0" smtClean="0">
                <a:sym typeface="Symbol"/>
              </a:rPr>
              <a:t>Statori ovih mašina se prave sa jednim, dva, tri ali i više pari polova. Ako je broj pari polova </a:t>
            </a:r>
            <a:r>
              <a:rPr lang="sr-Latn-CS" b="1" i="1" baseline="0" dirty="0" smtClean="0">
                <a:sym typeface="Symbol"/>
              </a:rPr>
              <a:t>p</a:t>
            </a:r>
            <a:r>
              <a:rPr lang="sr-Latn-CS" b="1" i="1" baseline="-25000" dirty="0" smtClean="0">
                <a:sym typeface="Symbol"/>
              </a:rPr>
              <a:t>p </a:t>
            </a:r>
            <a:r>
              <a:rPr lang="sr-Latn-CS" baseline="0" dirty="0" smtClean="0">
                <a:sym typeface="Symbol"/>
              </a:rPr>
              <a:t>, sinhrona brzina obrtanja iznosi 3000/</a:t>
            </a:r>
            <a:r>
              <a:rPr lang="sr-Latn-CS" b="1" i="1" baseline="0" dirty="0" smtClean="0">
                <a:sym typeface="Symbol"/>
              </a:rPr>
              <a:t>p</a:t>
            </a:r>
            <a:r>
              <a:rPr lang="sr-Latn-CS" b="1" i="1" baseline="-25000" dirty="0" smtClean="0">
                <a:sym typeface="Symbol"/>
              </a:rPr>
              <a:t>p</a:t>
            </a:r>
            <a:r>
              <a:rPr lang="sr-Latn-CS" baseline="0" dirty="0" smtClean="0">
                <a:sym typeface="Symbol"/>
              </a:rPr>
              <a:t>  obrta u minuti.</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Latn-CS" sz="1200" kern="1200" dirty="0" smtClean="0">
                <a:solidFill>
                  <a:schemeClr val="tx1"/>
                </a:solidFill>
                <a:latin typeface="+mn-lt"/>
                <a:ea typeface="+mn-ea"/>
                <a:cs typeface="+mn-cs"/>
              </a:rPr>
              <a:t>Trofazni motor sa jednim parom polova (p</a:t>
            </a:r>
            <a:r>
              <a:rPr lang="sr-Latn-CS" sz="1200" kern="1200" baseline="-25000" dirty="0" smtClean="0">
                <a:solidFill>
                  <a:schemeClr val="tx1"/>
                </a:solidFill>
                <a:latin typeface="+mn-lt"/>
                <a:ea typeface="+mn-ea"/>
                <a:cs typeface="+mn-cs"/>
              </a:rPr>
              <a:t>p</a:t>
            </a:r>
            <a:r>
              <a:rPr lang="sr-Latn-CS" sz="1200" kern="1200" dirty="0" smtClean="0">
                <a:solidFill>
                  <a:schemeClr val="tx1"/>
                </a:solidFill>
                <a:latin typeface="+mn-lt"/>
                <a:ea typeface="+mn-ea"/>
                <a:cs typeface="+mn-cs"/>
              </a:rPr>
              <a:t>=1) se naziva još i </a:t>
            </a:r>
            <a:r>
              <a:rPr lang="sr-Latn-CS" sz="1200" i="1" kern="1200" dirty="0" smtClean="0">
                <a:solidFill>
                  <a:schemeClr val="tx1"/>
                </a:solidFill>
                <a:latin typeface="+mn-lt"/>
                <a:ea typeface="+mn-ea"/>
                <a:cs typeface="+mn-cs"/>
              </a:rPr>
              <a:t>dvopolni motor.</a:t>
            </a:r>
            <a:r>
              <a:rPr lang="sr-Latn-CS" sz="1200" kern="1200" dirty="0" smtClean="0">
                <a:solidFill>
                  <a:schemeClr val="tx1"/>
                </a:solidFill>
                <a:latin typeface="+mn-lt"/>
                <a:ea typeface="+mn-ea"/>
                <a:cs typeface="+mn-cs"/>
              </a:rPr>
              <a:t> Kod ovakvih motora namotaji faza su prostorno pomereni jedan u odnosu na drugi za po 120</a:t>
            </a:r>
            <a:r>
              <a:rPr lang="sr-Latn-CS" sz="1200" kern="1200" baseline="30000" dirty="0" smtClean="0">
                <a:solidFill>
                  <a:schemeClr val="tx1"/>
                </a:solidFill>
                <a:latin typeface="+mn-lt"/>
                <a:ea typeface="+mn-ea"/>
                <a:cs typeface="+mn-cs"/>
                <a:sym typeface="Symbol"/>
              </a:rPr>
              <a:t></a:t>
            </a:r>
            <a:r>
              <a:rPr lang="sr-Latn-CS" sz="1200" kern="1200" dirty="0" smtClean="0">
                <a:solidFill>
                  <a:schemeClr val="tx1"/>
                </a:solidFill>
                <a:latin typeface="+mn-lt"/>
                <a:ea typeface="+mn-ea"/>
                <a:cs typeface="+mn-cs"/>
              </a:rPr>
              <a:t>, i kada se napajaju iz trofaznog sistema prosto­periodičnim naponima učestanosti </a:t>
            </a:r>
            <a:r>
              <a:rPr lang="sr-Latn-CS" sz="1200" i="1" kern="1200" dirty="0" smtClean="0">
                <a:solidFill>
                  <a:schemeClr val="tx1"/>
                </a:solidFill>
                <a:latin typeface="+mn-lt"/>
                <a:ea typeface="+mn-ea"/>
                <a:cs typeface="+mn-cs"/>
              </a:rPr>
              <a:t>f</a:t>
            </a:r>
            <a:r>
              <a:rPr lang="sr-Latn-CS" sz="1200" i="1" kern="1200" baseline="-25000" dirty="0" smtClean="0">
                <a:solidFill>
                  <a:schemeClr val="tx1"/>
                </a:solidFill>
                <a:latin typeface="+mn-lt"/>
                <a:ea typeface="+mn-ea"/>
                <a:cs typeface="+mn-cs"/>
              </a:rPr>
              <a:t>0 </a:t>
            </a:r>
            <a:r>
              <a:rPr lang="sr-Latn-CS" sz="1200" kern="1200" dirty="0" smtClean="0">
                <a:solidFill>
                  <a:schemeClr val="tx1"/>
                </a:solidFill>
                <a:latin typeface="+mn-lt"/>
                <a:ea typeface="+mn-ea"/>
                <a:cs typeface="+mn-cs"/>
              </a:rPr>
              <a:t>, sinhrona kružna učestanost [</a:t>
            </a:r>
            <a:r>
              <a:rPr lang="ar-SA" sz="1200" kern="1200" dirty="0" smtClean="0">
                <a:solidFill>
                  <a:schemeClr val="tx1"/>
                </a:solidFill>
                <a:latin typeface="+mn-lt"/>
                <a:ea typeface="+mn-ea"/>
                <a:cs typeface="+mn-cs"/>
              </a:rPr>
              <a:t>‎</a:t>
            </a:r>
            <a:r>
              <a:rPr lang="sr-Latn-CS" sz="1200" kern="1200" dirty="0" smtClean="0">
                <a:solidFill>
                  <a:schemeClr val="tx1"/>
                </a:solidFill>
                <a:latin typeface="+mn-lt"/>
                <a:ea typeface="+mn-ea"/>
                <a:cs typeface="+mn-cs"/>
              </a:rPr>
              <a:t>13] iznosi </a:t>
            </a:r>
            <a:r>
              <a:rPr lang="sr-Latn-CS" sz="1200" i="1" kern="1200" dirty="0" smtClean="0">
                <a:solidFill>
                  <a:schemeClr val="tx1"/>
                </a:solidFill>
                <a:latin typeface="+mn-lt"/>
                <a:ea typeface="+mn-ea"/>
                <a:cs typeface="+mn-cs"/>
                <a:sym typeface="Symbol"/>
              </a:rPr>
              <a:t></a:t>
            </a:r>
            <a:r>
              <a:rPr lang="sr-Latn-CS" sz="1200" i="1" kern="1200" baseline="-25000" dirty="0" smtClean="0">
                <a:solidFill>
                  <a:schemeClr val="tx1"/>
                </a:solidFill>
                <a:latin typeface="+mn-lt"/>
                <a:ea typeface="+mn-ea"/>
                <a:cs typeface="+mn-cs"/>
              </a:rPr>
              <a:t>e </a:t>
            </a:r>
            <a:r>
              <a:rPr lang="sr-Latn-CS" sz="1200" kern="1200" dirty="0" smtClean="0">
                <a:solidFill>
                  <a:schemeClr val="tx1"/>
                </a:solidFill>
                <a:latin typeface="+mn-lt"/>
                <a:ea typeface="+mn-ea"/>
                <a:cs typeface="+mn-cs"/>
              </a:rPr>
              <a:t>= 2</a:t>
            </a:r>
            <a:r>
              <a:rPr lang="sr-Latn-CS" sz="1200" i="1" kern="1200" dirty="0" smtClean="0">
                <a:solidFill>
                  <a:schemeClr val="tx1"/>
                </a:solidFill>
                <a:latin typeface="+mn-lt"/>
                <a:ea typeface="+mn-ea"/>
                <a:cs typeface="+mn-cs"/>
                <a:sym typeface="Symbol"/>
              </a:rPr>
              <a:t></a:t>
            </a:r>
            <a:r>
              <a:rPr lang="sr-Latn-CS" sz="1200" i="1" kern="1200" baseline="30000" dirty="0" smtClean="0">
                <a:solidFill>
                  <a:schemeClr val="tx1"/>
                </a:solidFill>
                <a:latin typeface="+mn-lt"/>
                <a:ea typeface="+mn-ea"/>
                <a:cs typeface="+mn-cs"/>
              </a:rPr>
              <a:t> </a:t>
            </a:r>
            <a:r>
              <a:rPr lang="sr-Latn-CS" sz="1200" i="1" kern="1200" dirty="0" smtClean="0">
                <a:solidFill>
                  <a:schemeClr val="tx1"/>
                </a:solidFill>
                <a:latin typeface="+mn-lt"/>
                <a:ea typeface="+mn-ea"/>
                <a:cs typeface="+mn-cs"/>
              </a:rPr>
              <a:t>f</a:t>
            </a:r>
            <a:r>
              <a:rPr lang="sr-Latn-CS" sz="1200" i="1" kern="1200" baseline="-25000" dirty="0" smtClean="0">
                <a:solidFill>
                  <a:schemeClr val="tx1"/>
                </a:solidFill>
                <a:latin typeface="+mn-lt"/>
                <a:ea typeface="+mn-ea"/>
                <a:cs typeface="+mn-cs"/>
              </a:rPr>
              <a:t>0 </a:t>
            </a:r>
            <a:r>
              <a:rPr lang="sr-Latn-CS" sz="1200" kern="1200" dirty="0" smtClean="0">
                <a:solidFill>
                  <a:schemeClr val="tx1"/>
                </a:solidFill>
                <a:latin typeface="+mn-lt"/>
                <a:ea typeface="+mn-ea"/>
                <a:cs typeface="+mn-cs"/>
              </a:rPr>
              <a:t>. Motori sa više pari polova imaju fazne namotaje prostorno pomerene za po 120</a:t>
            </a:r>
            <a:r>
              <a:rPr lang="sr-Latn-CS" sz="1200" kern="1200" baseline="30000" dirty="0" smtClean="0">
                <a:solidFill>
                  <a:schemeClr val="tx1"/>
                </a:solidFill>
                <a:latin typeface="+mn-lt"/>
                <a:ea typeface="+mn-ea"/>
                <a:cs typeface="+mn-cs"/>
                <a:sym typeface="Symbol"/>
              </a:rPr>
              <a:t></a:t>
            </a:r>
            <a:r>
              <a:rPr lang="sr-Latn-CS" sz="1200" kern="1200" dirty="0" smtClean="0">
                <a:solidFill>
                  <a:schemeClr val="tx1"/>
                </a:solidFill>
                <a:latin typeface="+mn-lt"/>
                <a:ea typeface="+mn-ea"/>
                <a:cs typeface="+mn-cs"/>
              </a:rPr>
              <a:t>/p</a:t>
            </a:r>
            <a:r>
              <a:rPr lang="sr-Latn-CS" sz="1200" kern="1200" baseline="-25000" dirty="0" smtClean="0">
                <a:solidFill>
                  <a:schemeClr val="tx1"/>
                </a:solidFill>
                <a:latin typeface="+mn-lt"/>
                <a:ea typeface="+mn-ea"/>
                <a:cs typeface="+mn-cs"/>
              </a:rPr>
              <a:t>p</a:t>
            </a:r>
            <a:r>
              <a:rPr lang="sr-Latn-CS" sz="1200" kern="1200" dirty="0" smtClean="0">
                <a:solidFill>
                  <a:schemeClr val="tx1"/>
                </a:solidFill>
                <a:latin typeface="+mn-lt"/>
                <a:ea typeface="+mn-ea"/>
                <a:cs typeface="+mn-cs"/>
              </a:rPr>
              <a:t> (60</a:t>
            </a:r>
            <a:r>
              <a:rPr lang="sr-Latn-CS" sz="1200" kern="1200" baseline="30000" dirty="0" smtClean="0">
                <a:solidFill>
                  <a:schemeClr val="tx1"/>
                </a:solidFill>
                <a:latin typeface="+mn-lt"/>
                <a:ea typeface="+mn-ea"/>
                <a:cs typeface="+mn-cs"/>
                <a:sym typeface="Symbol"/>
              </a:rPr>
              <a:t></a:t>
            </a:r>
            <a:r>
              <a:rPr lang="sr-Latn-CS" sz="1200" kern="1200" dirty="0" smtClean="0">
                <a:solidFill>
                  <a:schemeClr val="tx1"/>
                </a:solidFill>
                <a:latin typeface="+mn-lt"/>
                <a:ea typeface="+mn-ea"/>
                <a:cs typeface="+mn-cs"/>
              </a:rPr>
              <a:t> za dva para polova) i njihova sinhrona učestanost iznosi </a:t>
            </a:r>
            <a:r>
              <a:rPr lang="sr-Latn-CS" sz="1200" i="1" kern="1200" dirty="0" smtClean="0">
                <a:solidFill>
                  <a:schemeClr val="tx1"/>
                </a:solidFill>
                <a:latin typeface="+mn-lt"/>
                <a:ea typeface="+mn-ea"/>
                <a:cs typeface="+mn-cs"/>
                <a:sym typeface="Symbol"/>
              </a:rPr>
              <a:t></a:t>
            </a:r>
            <a:r>
              <a:rPr lang="sr-Latn-CS" sz="1200" i="1" kern="1200" baseline="-25000" dirty="0" smtClean="0">
                <a:solidFill>
                  <a:schemeClr val="tx1"/>
                </a:solidFill>
                <a:latin typeface="+mn-lt"/>
                <a:ea typeface="+mn-ea"/>
                <a:cs typeface="+mn-cs"/>
              </a:rPr>
              <a:t>e </a:t>
            </a:r>
            <a:r>
              <a:rPr lang="sr-Latn-CS" sz="1200" kern="1200" dirty="0" smtClean="0">
                <a:solidFill>
                  <a:schemeClr val="tx1"/>
                </a:solidFill>
                <a:latin typeface="+mn-lt"/>
                <a:ea typeface="+mn-ea"/>
                <a:cs typeface="+mn-cs"/>
              </a:rPr>
              <a:t>= 2</a:t>
            </a:r>
            <a:r>
              <a:rPr lang="sr-Latn-CS" sz="1200" i="1" kern="1200" dirty="0" smtClean="0">
                <a:solidFill>
                  <a:schemeClr val="tx1"/>
                </a:solidFill>
                <a:latin typeface="+mn-lt"/>
                <a:ea typeface="+mn-ea"/>
                <a:cs typeface="+mn-cs"/>
                <a:sym typeface="Symbol"/>
              </a:rPr>
              <a:t></a:t>
            </a:r>
            <a:r>
              <a:rPr lang="sr-Latn-CS" sz="1200" i="1" kern="1200" baseline="30000" dirty="0" smtClean="0">
                <a:solidFill>
                  <a:schemeClr val="tx1"/>
                </a:solidFill>
                <a:latin typeface="+mn-lt"/>
                <a:ea typeface="+mn-ea"/>
                <a:cs typeface="+mn-cs"/>
              </a:rPr>
              <a:t> </a:t>
            </a:r>
            <a:r>
              <a:rPr lang="sr-Latn-CS" sz="1200" i="1" kern="1200" dirty="0" smtClean="0">
                <a:solidFill>
                  <a:schemeClr val="tx1"/>
                </a:solidFill>
                <a:latin typeface="+mn-lt"/>
                <a:ea typeface="+mn-ea"/>
                <a:cs typeface="+mn-cs"/>
              </a:rPr>
              <a:t>f</a:t>
            </a:r>
            <a:r>
              <a:rPr lang="sr-Latn-CS" sz="1200" i="1" kern="1200" baseline="-25000" dirty="0" smtClean="0">
                <a:solidFill>
                  <a:schemeClr val="tx1"/>
                </a:solidFill>
                <a:latin typeface="+mn-lt"/>
                <a:ea typeface="+mn-ea"/>
                <a:cs typeface="+mn-cs"/>
              </a:rPr>
              <a:t>0 </a:t>
            </a:r>
            <a:r>
              <a:rPr lang="sr-Latn-CS" sz="1200" kern="1200" dirty="0" smtClean="0">
                <a:solidFill>
                  <a:schemeClr val="tx1"/>
                </a:solidFill>
                <a:latin typeface="+mn-lt"/>
                <a:ea typeface="+mn-ea"/>
                <a:cs typeface="+mn-cs"/>
              </a:rPr>
              <a:t>/p</a:t>
            </a:r>
            <a:r>
              <a:rPr lang="sr-Latn-CS" sz="1200" kern="1200" baseline="-25000" dirty="0" smtClean="0">
                <a:solidFill>
                  <a:schemeClr val="tx1"/>
                </a:solidFill>
                <a:latin typeface="+mn-lt"/>
                <a:ea typeface="+mn-ea"/>
                <a:cs typeface="+mn-cs"/>
              </a:rPr>
              <a:t>p</a:t>
            </a:r>
            <a:r>
              <a:rPr lang="sr-Latn-CS" sz="1200" kern="1200" dirty="0" smtClean="0">
                <a:solidFill>
                  <a:schemeClr val="tx1"/>
                </a:solidFill>
                <a:latin typeface="+mn-lt"/>
                <a:ea typeface="+mn-ea"/>
                <a:cs typeface="+mn-cs"/>
              </a:rPr>
              <a:t>. Umesto analize motora sa više pari polova, posmatra se ekvivalentni dvopolni motor (p</a:t>
            </a:r>
            <a:r>
              <a:rPr lang="sr-Latn-CS" sz="1200" kern="1200" baseline="-25000" dirty="0" smtClean="0">
                <a:solidFill>
                  <a:schemeClr val="tx1"/>
                </a:solidFill>
                <a:latin typeface="+mn-lt"/>
                <a:ea typeface="+mn-ea"/>
                <a:cs typeface="+mn-cs"/>
              </a:rPr>
              <a:t>p</a:t>
            </a:r>
            <a:r>
              <a:rPr lang="sr-Latn-CS" sz="1200" kern="1200" dirty="0" smtClean="0">
                <a:solidFill>
                  <a:schemeClr val="tx1"/>
                </a:solidFill>
                <a:latin typeface="+mn-lt"/>
                <a:ea typeface="+mn-ea"/>
                <a:cs typeface="+mn-cs"/>
              </a:rPr>
              <a:t>=1), napajan iz trofaznog izvora učestanosti,</a:t>
            </a:r>
            <a:r>
              <a:rPr lang="sr-Latn-CS" sz="1200" i="1" kern="1200" dirty="0" smtClean="0">
                <a:solidFill>
                  <a:schemeClr val="tx1"/>
                </a:solidFill>
                <a:latin typeface="+mn-lt"/>
                <a:ea typeface="+mn-ea"/>
                <a:cs typeface="+mn-cs"/>
              </a:rPr>
              <a:t> f</a:t>
            </a:r>
            <a:r>
              <a:rPr lang="sr-Latn-CS" sz="1200" i="1" kern="1200" baseline="-25000" dirty="0" smtClean="0">
                <a:solidFill>
                  <a:schemeClr val="tx1"/>
                </a:solidFill>
                <a:latin typeface="+mn-lt"/>
                <a:ea typeface="+mn-ea"/>
                <a:cs typeface="+mn-cs"/>
              </a:rPr>
              <a:t>e </a:t>
            </a:r>
            <a:r>
              <a:rPr lang="sr-Latn-CS" sz="1200" kern="1200" dirty="0" smtClean="0">
                <a:solidFill>
                  <a:schemeClr val="tx1"/>
                </a:solidFill>
                <a:latin typeface="+mn-lt"/>
                <a:ea typeface="+mn-ea"/>
                <a:cs typeface="+mn-cs"/>
              </a:rPr>
              <a:t>= </a:t>
            </a:r>
            <a:r>
              <a:rPr lang="sr-Latn-CS" sz="1200" i="1" kern="1200" dirty="0" smtClean="0">
                <a:solidFill>
                  <a:schemeClr val="tx1"/>
                </a:solidFill>
                <a:latin typeface="+mn-lt"/>
                <a:ea typeface="+mn-ea"/>
                <a:cs typeface="+mn-cs"/>
              </a:rPr>
              <a:t>f</a:t>
            </a:r>
            <a:r>
              <a:rPr lang="sr-Latn-CS" sz="1200" i="1" kern="1200" baseline="-25000" dirty="0" smtClean="0">
                <a:solidFill>
                  <a:schemeClr val="tx1"/>
                </a:solidFill>
                <a:latin typeface="+mn-lt"/>
                <a:ea typeface="+mn-ea"/>
                <a:cs typeface="+mn-cs"/>
              </a:rPr>
              <a:t>0 </a:t>
            </a:r>
            <a:r>
              <a:rPr lang="sr-Latn-CS" sz="1200" kern="1200" dirty="0" smtClean="0">
                <a:solidFill>
                  <a:schemeClr val="tx1"/>
                </a:solidFill>
                <a:latin typeface="+mn-lt"/>
                <a:ea typeface="+mn-ea"/>
                <a:cs typeface="+mn-cs"/>
              </a:rPr>
              <a:t>/p</a:t>
            </a:r>
            <a:r>
              <a:rPr lang="sr-Latn-CS" sz="1200" kern="1200" baseline="-25000" dirty="0" smtClean="0">
                <a:solidFill>
                  <a:schemeClr val="tx1"/>
                </a:solidFill>
                <a:latin typeface="+mn-lt"/>
                <a:ea typeface="+mn-ea"/>
                <a:cs typeface="+mn-cs"/>
              </a:rPr>
              <a:t>p</a:t>
            </a:r>
            <a:r>
              <a:rPr lang="sr-Latn-CS" sz="1200" kern="1200" dirty="0" smtClean="0">
                <a:solidFill>
                  <a:schemeClr val="tx1"/>
                </a:solidFill>
                <a:latin typeface="+mn-lt"/>
                <a:ea typeface="+mn-ea"/>
                <a:cs typeface="+mn-cs"/>
              </a:rPr>
              <a:t>. Na primer, umesto motora sa dva para polova napajanog iz izvora učestanosti 50</a:t>
            </a:r>
            <a:r>
              <a:rPr lang="sr-Latn-CS" sz="1200" kern="1200" baseline="30000" dirty="0" smtClean="0">
                <a:solidFill>
                  <a:schemeClr val="tx1"/>
                </a:solidFill>
                <a:latin typeface="+mn-lt"/>
                <a:ea typeface="+mn-ea"/>
                <a:cs typeface="+mn-cs"/>
              </a:rPr>
              <a:t> </a:t>
            </a:r>
            <a:r>
              <a:rPr lang="sr-Latn-CS" sz="1200" kern="1200" dirty="0" smtClean="0">
                <a:solidFill>
                  <a:schemeClr val="tx1"/>
                </a:solidFill>
                <a:latin typeface="+mn-lt"/>
                <a:ea typeface="+mn-ea"/>
                <a:cs typeface="+mn-cs"/>
              </a:rPr>
              <a:t>Hz, može se posmatrati dvopolni motor (p</a:t>
            </a:r>
            <a:r>
              <a:rPr lang="sr-Latn-CS" sz="1200" kern="1200" baseline="-25000" dirty="0" smtClean="0">
                <a:solidFill>
                  <a:schemeClr val="tx1"/>
                </a:solidFill>
                <a:latin typeface="+mn-lt"/>
                <a:ea typeface="+mn-ea"/>
                <a:cs typeface="+mn-cs"/>
              </a:rPr>
              <a:t>p</a:t>
            </a:r>
            <a:r>
              <a:rPr lang="sr-Latn-CS" sz="1200" kern="1200" dirty="0" smtClean="0">
                <a:solidFill>
                  <a:schemeClr val="tx1"/>
                </a:solidFill>
                <a:latin typeface="+mn-lt"/>
                <a:ea typeface="+mn-ea"/>
                <a:cs typeface="+mn-cs"/>
              </a:rPr>
              <a:t>=1), napajan iz trofaznog izvora učestanosti 25</a:t>
            </a:r>
            <a:r>
              <a:rPr lang="sr-Latn-CS" sz="1200" kern="1200" baseline="30000" dirty="0" smtClean="0">
                <a:solidFill>
                  <a:schemeClr val="tx1"/>
                </a:solidFill>
                <a:latin typeface="+mn-lt"/>
                <a:ea typeface="+mn-ea"/>
                <a:cs typeface="+mn-cs"/>
              </a:rPr>
              <a:t> </a:t>
            </a:r>
            <a:r>
              <a:rPr lang="sr-Latn-CS" sz="1200" kern="1200" dirty="0" smtClean="0">
                <a:solidFill>
                  <a:schemeClr val="tx1"/>
                </a:solidFill>
                <a:latin typeface="+mn-lt"/>
                <a:ea typeface="+mn-ea"/>
                <a:cs typeface="+mn-cs"/>
              </a:rPr>
              <a:t>Hz čija je sinhrona kružna učestanost ista kao originalnog.</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Statori svih ovih vrsta motora</a:t>
            </a:r>
            <a:r>
              <a:rPr lang="sr-Latn-CS" baseline="0" dirty="0" smtClean="0"/>
              <a:t> su praktično isti. Stator služi da obezbedi obrtno magnetno polje. </a:t>
            </a:r>
          </a:p>
          <a:p>
            <a:endParaRPr lang="sr-Latn-CS" baseline="0" dirty="0" smtClean="0"/>
          </a:p>
          <a:p>
            <a:r>
              <a:rPr lang="sr-Latn-CS" baseline="0" dirty="0" smtClean="0"/>
              <a:t>Rotor asinhronog motora je kavez (ili tri namotaja sa kliznim prstenovima pomoću kojih može da se ubaci otpornost u kolo rotora), rotor PMS motora sadrži stalne magnete, a rotor SLR motora se pravi od posebno oblikovanog feromagnetnog materijala, meko gvožđe, na primer. Ovi tipovi rotora su opisani na slajdovima o motorima.  </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Kod impulsnih</a:t>
            </a:r>
            <a:r>
              <a:rPr lang="sr-Latn-CS" baseline="0" dirty="0" smtClean="0"/>
              <a:t> (koračnih) reluktantnih motora, polje u statoru se obrće skokovito, od pola do pola. Nmotaji na statoru su koncentrisani na polovima i struje kroz namotaje su jednosmerne “</a:t>
            </a:r>
            <a:r>
              <a:rPr lang="sr-Latn-CS" i="1" baseline="0" dirty="0" smtClean="0"/>
              <a:t>on-off</a:t>
            </a:r>
            <a:r>
              <a:rPr lang="sr-Latn-CS" baseline="0" dirty="0" smtClean="0"/>
              <a:t>” (ili ima ili nema struje). Nije potrebna regulacija struje, samo ograničenje.</a:t>
            </a:r>
            <a:endParaRPr lang="sr-Latn-CS" dirty="0" smtClean="0"/>
          </a:p>
          <a:p>
            <a:r>
              <a:rPr lang="sr-Latn-CS" dirty="0" smtClean="0"/>
              <a:t>Reluktantni koračni motor ima rotor od feromagnetnog materijala (recimo, mekog gvožđa) sa isturenim krajevima. Na primer, rotor na slici ima 4 isturena kraja. Stator</a:t>
            </a:r>
            <a:r>
              <a:rPr lang="sr-Latn-CS" baseline="0" dirty="0" smtClean="0"/>
              <a:t> motora na slici ona 3 namoteja (može ih biti i više) koji su označeni sa 1, 2 i 3.  Stator ima 6 polova (3 para polova). Kada struja teče samo kroz namotaj 1, rotor se postavlja kao na slici jer se u rotoru indukuje magnrtno polje kao posledica magnetnog polja dobijenog proticanjem struje kroz namotaj 1. Uzajamno dejstvo ova dva polja (indukovanog i onog na statoru dobijenog proticanjem struje) dovodi rotor u položaj na slici.</a:t>
            </a:r>
          </a:p>
          <a:p>
            <a:endParaRPr lang="sr-Latn-CS" baseline="0" dirty="0" smtClean="0"/>
          </a:p>
          <a:p>
            <a:r>
              <a:rPr lang="sr-Latn-CS" baseline="0" dirty="0" smtClean="0"/>
              <a:t>U ovom položaju je i reluktansa protoku fluksa najmanja u odnosu na bilo koji drugi položaj rotora.. Naime, reluktansa je za protok fluksa na neki način ekvivalentna otpornost pri protoku struje. Poznato je da reluktansa feromagnetnih materijala daleko manja nego reluktansa vazduha. U ovom položaju rotora fluks se zatvara kroz gvožđe statora, vazdušni razmak između rotora i statora i kroz gvožđe rotora.  Minimalna otpornost proticanju fluksa (reluktansa) se dobije kad je put kroz vazduh najkraći što je upravo u ovom položaju.  Odatle i ime ovim motorima.</a:t>
            </a:r>
          </a:p>
          <a:p>
            <a:endParaRPr lang="sr-Latn-CS" baseline="0" dirty="0" smtClean="0"/>
          </a:p>
          <a:p>
            <a:r>
              <a:rPr lang="sr-Latn-CS" baseline="0" dirty="0" smtClean="0"/>
              <a:t>Isključivanjem stuje kroz namotaj 1 gubi se ovo magnetno polje, a puštanjem struje kroz namotaj 2 javlja se polje koje privlači drugi istureni par polova na rotoru i rotor se pomera za 30 stepeni u smeru kretanja kazaljki na časovniku.  Puštanjem struje kroz namotaj 3, rotor se obrće još za 30</a:t>
            </a:r>
            <a:r>
              <a:rPr lang="sr-Latn-CS" baseline="0" dirty="0" smtClean="0">
                <a:sym typeface="Symbol"/>
              </a:rPr>
              <a:t> u istom smeru i postupak se ponavlja. </a:t>
            </a:r>
          </a:p>
          <a:p>
            <a:endParaRPr lang="sr-Latn-CS" baseline="0" dirty="0" smtClean="0">
              <a:sym typeface="Symbol"/>
            </a:endParaRPr>
          </a:p>
          <a:p>
            <a:r>
              <a:rPr lang="sr-Latn-CS" baseline="0" dirty="0" smtClean="0">
                <a:sym typeface="Symbol"/>
              </a:rPr>
              <a:t>Broj polova statora mora da se razlikuje od broja isturenih krajeva na rotoru .</a:t>
            </a:r>
          </a:p>
          <a:p>
            <a:endParaRPr lang="sr-Latn-CS" baseline="0" dirty="0" smtClean="0">
              <a:sym typeface="Symbol"/>
            </a:endParaRPr>
          </a:p>
          <a:p>
            <a:r>
              <a:rPr lang="sr-Latn-CS" baseline="0" dirty="0" smtClean="0">
                <a:sym typeface="Symbol"/>
              </a:rPr>
              <a:t>Na slici je prikazan redosled dovođenja napona  na namotaje. Jedinica označava da je napon doveden na taj namotaj, nula, da nije. Napon se uvek dovodi na jedan namotaj dok su drusu druga dva na nuli. U Prvom trenutku je doveden napon na namotaj 1 i kroz njega protiče struja, dok kroz namotaje 2 i 3 nema struje. </a:t>
            </a:r>
          </a:p>
          <a:p>
            <a:endParaRPr lang="sr-Latn-CS" baseline="0" dirty="0" smtClean="0">
              <a:sym typeface="Symbol"/>
            </a:endParaRPr>
          </a:p>
          <a:p>
            <a:pPr marL="0" marR="0" indent="0" algn="l" defTabSz="914400" rtl="0" eaLnBrk="1" fontAlgn="auto" latinLnBrk="0" hangingPunct="1">
              <a:lnSpc>
                <a:spcPct val="100000"/>
              </a:lnSpc>
              <a:spcBef>
                <a:spcPts val="0"/>
              </a:spcBef>
              <a:spcAft>
                <a:spcPts val="0"/>
              </a:spcAft>
              <a:buClrTx/>
              <a:buSzTx/>
              <a:buFontTx/>
              <a:buNone/>
              <a:tabLst/>
              <a:defRPr/>
            </a:pPr>
            <a:r>
              <a:rPr lang="sr-Latn-CS" baseline="0" dirty="0" smtClean="0"/>
              <a:t>Reluktantni motor je najjednostavniji po konstrukciji ali za istu dimenziju kućišta može da ostvari manji moment nego motori sa magnetima ili hibridni. Reluktantni motori se retko prave sa korakom manjim od 7,5</a:t>
            </a:r>
            <a:r>
              <a:rPr lang="sr-Latn-CS" baseline="0" dirty="0" smtClean="0">
                <a:sym typeface="Symbol"/>
              </a:rPr>
              <a:t> (najviše ih je sa korakom 15 ili 30)</a:t>
            </a:r>
            <a:endParaRPr lang="sr-Latn-CS" baseline="0" dirty="0" smtClean="0"/>
          </a:p>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Moguće konstrukcije rotora.</a:t>
            </a:r>
            <a:r>
              <a:rPr lang="sr-Latn-CS" baseline="0" dirty="0" smtClean="0"/>
              <a:t> Svi primeri, osim gornjeg u sredini su za motor koji na statoru ima dva para polova.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Sinhroni reluktantni motori imaju rotor od feromagnetnog</a:t>
            </a:r>
            <a:r>
              <a:rPr lang="sr-Latn-CS" baseline="0" dirty="0" smtClean="0"/>
              <a:t> materijala. Princip rada se bazira na postavljanu isturenih polova rotora u smeru magnetnog polja u statoru. Jedan od mogućih oblika rotora savremenih SRL motora je na slici na ovom i sledećem slajdu. Rotor na slici je namenjen motor sa dva para polova. Suprotni polovi na statoru su pod uglom 90 i linije flusa statora se zatvarju kroz gvozdeni deo rotora. Polje na statoru rotira, a rotor ga prati obrćući se istom brzinom kao i polje statora. </a:t>
            </a:r>
          </a:p>
          <a:p>
            <a:endParaRPr lang="sr-Latn-CS" baseline="0" dirty="0" smtClean="0"/>
          </a:p>
          <a:p>
            <a:r>
              <a:rPr lang="sr-Latn-CS" baseline="0" dirty="0" smtClean="0"/>
              <a:t>Ponekad se (kao u primeru na ovoj slici) dodaju relativno slabi stalni magneti koji nemaju zadatak pravljenja dodatnog momenta već služe da ponište parazitne flukseve u rotoru. Rotor na slici na sledećem slajdu nema dodatne stalne magnete</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Dva</a:t>
            </a:r>
            <a:r>
              <a:rPr lang="sr-Latn-CS" baseline="0" dirty="0" smtClean="0"/>
              <a:t> najčešće korišćena rešenja postavljanja magneta na rotor: površinski montirani magneti i utopljeni magneti (motor sa dva para polova).</a:t>
            </a:r>
          </a:p>
          <a:p>
            <a:endParaRPr lang="sr-Latn-CS" baseline="0" dirty="0" smtClean="0"/>
          </a:p>
          <a:p>
            <a:r>
              <a:rPr lang="sr-Latn-CS" baseline="0" dirty="0" smtClean="0"/>
              <a:t>Na slivi je prikazan i smer fluksa rotora koji se zatvara kroz kolo statora.</a:t>
            </a:r>
          </a:p>
          <a:p>
            <a:endParaRPr lang="sr-Latn-CS" baseline="0" dirty="0" smtClean="0"/>
          </a:p>
          <a:p>
            <a:r>
              <a:rPr lang="sr-Latn-CS" baseline="0" smtClean="0"/>
              <a:t>Na narednim slajdovima su moguće druge konstrukcije rotora.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b="1" dirty="0" smtClean="0"/>
              <a:t>Dinamičko</a:t>
            </a:r>
            <a:r>
              <a:rPr lang="sr-Latn-CS" dirty="0" smtClean="0"/>
              <a:t> opterećenje</a:t>
            </a:r>
            <a:r>
              <a:rPr lang="sr-Latn-CS" baseline="0" dirty="0" smtClean="0"/>
              <a:t> postoji samo u trenucima promene brzine obrtanja. Kada je brzina obrtanja konstantna, ovo opterećenje ne postoji.</a:t>
            </a:r>
          </a:p>
          <a:p>
            <a:endParaRPr lang="sr-Latn-CS" dirty="0" smtClean="0"/>
          </a:p>
          <a:p>
            <a:r>
              <a:rPr lang="sr-Latn-CS" b="1" dirty="0" smtClean="0"/>
              <a:t>Statičko</a:t>
            </a:r>
            <a:r>
              <a:rPr lang="sr-Latn-CS" dirty="0" smtClean="0"/>
              <a:t> opterećenje je opterećenje koje postoji</a:t>
            </a:r>
            <a:r>
              <a:rPr lang="sr-Latn-CS" baseline="0" dirty="0" smtClean="0"/>
              <a:t> i pri konstantnoj brzini obrtanja. Može biti </a:t>
            </a:r>
            <a:r>
              <a:rPr lang="sr-Latn-CS" b="1" baseline="0" dirty="0" smtClean="0"/>
              <a:t>potencijalno</a:t>
            </a:r>
            <a:r>
              <a:rPr lang="sr-Latn-CS" baseline="0" dirty="0" smtClean="0"/>
              <a:t> i </a:t>
            </a:r>
            <a:r>
              <a:rPr lang="sr-Latn-CS" b="1" baseline="0" dirty="0" smtClean="0"/>
              <a:t>reaktivno</a:t>
            </a:r>
            <a:r>
              <a:rPr lang="sr-Latn-CS" baseline="0" dirty="0" smtClean="0"/>
              <a:t>. </a:t>
            </a:r>
          </a:p>
          <a:p>
            <a:r>
              <a:rPr lang="sr-Latn-CS" baseline="0" dirty="0" smtClean="0"/>
              <a:t>Potencijalno opterećenje ne menja znak pri promeni smera obrtanja. Tipičan primer ovakvog tipa opterećenja su liftovi, dizalice, kranovi...  Na primer, teret na dizalici pravi na osovini motora moment istog znaka, bez obzira da li se podiže ili spušta, pri podizanju, taj je moment suprotnog znaka od zanaka momenta motora, pri spuštanju znak momenta od opterećenja ostaje isti. Potencijalno opterećenje može da postane i “izvor” momenta. U tom slučaju, mehanička energija se pretvara u električnu, odnosno motor koči i radi kao generator. Kao “izvor” momenta može da posluži i dinamičko opterećenje (ako je ubrzanje d</a:t>
            </a:r>
            <a:r>
              <a:rPr lang="sr-Latn-CS" b="1" i="1" baseline="0" dirty="0" smtClean="0">
                <a:sym typeface="Symbol"/>
              </a:rPr>
              <a:t></a:t>
            </a:r>
            <a:r>
              <a:rPr lang="sr-Latn-CS" baseline="0" dirty="0" smtClean="0"/>
              <a:t>/d</a:t>
            </a:r>
            <a:r>
              <a:rPr lang="sr-Latn-CS" b="1" i="1" baseline="0" dirty="0" smtClean="0"/>
              <a:t>t</a:t>
            </a:r>
            <a:r>
              <a:rPr lang="sr-Latn-CS" baseline="0" dirty="0" smtClean="0"/>
              <a:t>  negativno, znak momenta opterećenja postaje negativan). Reaktivno opterećenje ne može biti izvor momenta. Znak momenta reaktivnog opterećenja je uvek suprotan od znaka brzine obrtanja.</a:t>
            </a:r>
          </a:p>
          <a:p>
            <a:endParaRPr lang="sr-Latn-CS" baseline="0" dirty="0" smtClean="0"/>
          </a:p>
          <a:p>
            <a:r>
              <a:rPr lang="sr-Latn-CS" baseline="0" dirty="0" smtClean="0"/>
              <a:t>Transportne trake i trenje imaju približno </a:t>
            </a:r>
            <a:r>
              <a:rPr lang="sr-Latn-CS" b="1" baseline="0" dirty="0" smtClean="0"/>
              <a:t>linearnu</a:t>
            </a:r>
            <a:r>
              <a:rPr lang="sr-Latn-CS" baseline="0" dirty="0" smtClean="0"/>
              <a:t> promenu momenta opterećenja sa brzinom obrtanja (</a:t>
            </a:r>
            <a:r>
              <a:rPr lang="sr-Latn-CS" b="1" i="1" baseline="0" dirty="0" smtClean="0"/>
              <a:t>M</a:t>
            </a:r>
            <a:r>
              <a:rPr lang="sr-Latn-CS" b="1" i="1" baseline="-25000" dirty="0" smtClean="0"/>
              <a:t>o</a:t>
            </a:r>
            <a:r>
              <a:rPr lang="sr-Latn-CS" baseline="0" dirty="0" smtClean="0"/>
              <a:t> </a:t>
            </a:r>
            <a:r>
              <a:rPr lang="sr-Latn-CS" b="1" baseline="0" dirty="0" smtClean="0">
                <a:sym typeface="Symbol"/>
              </a:rPr>
              <a:t> </a:t>
            </a:r>
            <a:r>
              <a:rPr lang="sr-Latn-CS" b="1" i="1" baseline="0" dirty="0" smtClean="0">
                <a:sym typeface="Symbol"/>
              </a:rPr>
              <a:t></a:t>
            </a:r>
            <a:r>
              <a:rPr lang="sr-Latn-CS" b="0" baseline="0" dirty="0" smtClean="0">
                <a:sym typeface="Symbol"/>
              </a:rPr>
              <a:t>). Ovakav tip opterećenja se u žargonu često naziva “konvejersko” jer je “konvejer” termin koji se u žargonu koristi za transportnu traku (od engleske reči </a:t>
            </a:r>
            <a:r>
              <a:rPr lang="sr-Latn-CS" b="0" i="1" baseline="0" dirty="0" smtClean="0">
                <a:sym typeface="Symbol"/>
              </a:rPr>
              <a:t>conveyer belt</a:t>
            </a:r>
            <a:r>
              <a:rPr lang="sr-Latn-CS" b="0" baseline="0" dirty="0" smtClean="0">
                <a:sym typeface="Symbol"/>
              </a:rPr>
              <a:t>).</a:t>
            </a:r>
          </a:p>
          <a:p>
            <a:endParaRPr lang="sr-Latn-CS" b="0" baseline="0" dirty="0" smtClean="0">
              <a:sym typeface="Symbol"/>
            </a:endParaRPr>
          </a:p>
          <a:p>
            <a:r>
              <a:rPr lang="sr-Latn-CS" b="0" baseline="0" dirty="0" smtClean="0">
                <a:sym typeface="Symbol"/>
              </a:rPr>
              <a:t>Ventilatori i pumpe imaju </a:t>
            </a:r>
            <a:r>
              <a:rPr lang="sr-Latn-CS" b="1" baseline="0" dirty="0" smtClean="0">
                <a:sym typeface="Symbol"/>
              </a:rPr>
              <a:t>kvadratnu</a:t>
            </a:r>
            <a:r>
              <a:rPr lang="sr-Latn-CS" b="0" baseline="0" dirty="0" smtClean="0">
                <a:sym typeface="Symbol"/>
              </a:rPr>
              <a:t> zavisnost </a:t>
            </a:r>
            <a:r>
              <a:rPr lang="sr-Latn-CS" baseline="0" dirty="0" smtClean="0"/>
              <a:t>momenta opterećenja od brzine obrtanja (</a:t>
            </a:r>
            <a:r>
              <a:rPr lang="sr-Latn-CS" b="1" i="1" baseline="0" dirty="0" smtClean="0"/>
              <a:t>M</a:t>
            </a:r>
            <a:r>
              <a:rPr lang="sr-Latn-CS" b="1" i="1" baseline="-25000" dirty="0" smtClean="0"/>
              <a:t>o</a:t>
            </a:r>
            <a:r>
              <a:rPr lang="sr-Latn-CS" baseline="0" dirty="0" smtClean="0"/>
              <a:t> </a:t>
            </a:r>
            <a:r>
              <a:rPr lang="sr-Latn-CS" b="1" baseline="0" dirty="0" smtClean="0">
                <a:sym typeface="Symbol"/>
              </a:rPr>
              <a:t> </a:t>
            </a:r>
            <a:r>
              <a:rPr lang="sr-Latn-CS" b="1" i="1" baseline="0" dirty="0" smtClean="0">
                <a:sym typeface="Symbol"/>
              </a:rPr>
              <a:t></a:t>
            </a:r>
            <a:r>
              <a:rPr lang="sr-Latn-CS" b="1" i="1" baseline="30000" dirty="0" smtClean="0">
                <a:sym typeface="Symbol"/>
              </a:rPr>
              <a:t>2 </a:t>
            </a:r>
            <a:r>
              <a:rPr lang="sr-Latn-CS" b="0" baseline="0" dirty="0" smtClean="0">
                <a:sym typeface="Symbol"/>
              </a:rPr>
              <a:t>). Ovakav tip opterećenja se u žargonu često naziva “ventilatorsko” </a:t>
            </a:r>
            <a:endParaRPr lang="sr-Latn-CS" b="0" baseline="0" dirty="0" smtClean="0"/>
          </a:p>
          <a:p>
            <a:endParaRPr lang="sr-Latn-CS" baseline="0" dirty="0" smtClean="0"/>
          </a:p>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Rotor motora MG2 Priusa 2010. sadrži 16 magneta koji</a:t>
            </a:r>
            <a:r>
              <a:rPr lang="sr-Latn-CS" baseline="0" dirty="0" smtClean="0"/>
              <a:t> se ubacuju u zakošene proreze (V-tip) kao na slici dole desno. Linije magnetnog polja rotora “se nastavljaju” na linije magnetnog polja statora koji ima 8 polova.</a:t>
            </a:r>
            <a:r>
              <a:rPr lang="sr-Latn-CS" dirty="0" smtClean="0"/>
              <a:t> Rotor leksusa pored ovih </a:t>
            </a:r>
            <a:r>
              <a:rPr lang="sr-Latn-CS" smtClean="0"/>
              <a:t>magneta V-tipa</a:t>
            </a:r>
            <a:r>
              <a:rPr lang="sr-Latn-CS" baseline="0" smtClean="0"/>
              <a:t> (dva magneta po polu) sadrži i treći, manji magnet .</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42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44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Rotor</a:t>
            </a:r>
            <a:r>
              <a:rPr lang="x-none" dirty="0" smtClean="0"/>
              <a:t> kaveznog</a:t>
            </a:r>
            <a:r>
              <a:rPr lang="en-US" dirty="0" smtClean="0"/>
              <a:t> </a:t>
            </a:r>
            <a:r>
              <a:rPr lang="en-US" dirty="0" err="1" smtClean="0"/>
              <a:t>asinhronog</a:t>
            </a:r>
            <a:r>
              <a:rPr lang="en-US" dirty="0" smtClean="0"/>
              <a:t> </a:t>
            </a:r>
            <a:r>
              <a:rPr lang="en-US" dirty="0" err="1" smtClean="0"/>
              <a:t>motora</a:t>
            </a:r>
            <a:r>
              <a:rPr lang="en-US" dirty="0" smtClean="0"/>
              <a:t> se </a:t>
            </a:r>
            <a:r>
              <a:rPr lang="en-US" dirty="0" err="1" smtClean="0"/>
              <a:t>pravi</a:t>
            </a:r>
            <a:r>
              <a:rPr lang="en-US" dirty="0" smtClean="0"/>
              <a:t> od </a:t>
            </a:r>
            <a:r>
              <a:rPr lang="en-US" dirty="0" err="1" smtClean="0"/>
              <a:t>tankih</a:t>
            </a:r>
            <a:r>
              <a:rPr lang="en-US" dirty="0" smtClean="0"/>
              <a:t> </a:t>
            </a:r>
            <a:r>
              <a:rPr lang="en-US" dirty="0" err="1" smtClean="0"/>
              <a:t>limova</a:t>
            </a:r>
            <a:r>
              <a:rPr lang="x-none" dirty="0" smtClean="0"/>
              <a:t> (0,5 mm</a:t>
            </a:r>
            <a:r>
              <a:rPr lang="x-none" baseline="0" dirty="0" smtClean="0"/>
              <a:t> </a:t>
            </a:r>
            <a:r>
              <a:rPr lang="x-none" dirty="0" smtClean="0"/>
              <a:t>ili tanji za</a:t>
            </a:r>
            <a:r>
              <a:rPr lang="x-none" baseline="0" dirty="0" smtClean="0"/>
              <a:t> motore sa učestanostima preko 300Hz)</a:t>
            </a:r>
            <a:r>
              <a:rPr lang="en-US" dirty="0" smtClean="0"/>
              <a:t> od </a:t>
            </a:r>
            <a:r>
              <a:rPr lang="en-US" dirty="0" err="1" smtClean="0"/>
              <a:t>feromagnetnog</a:t>
            </a:r>
            <a:r>
              <a:rPr lang="en-US" dirty="0" smtClean="0"/>
              <a:t> </a:t>
            </a:r>
            <a:r>
              <a:rPr lang="en-US" dirty="0" err="1" smtClean="0"/>
              <a:t>materijala</a:t>
            </a:r>
            <a:r>
              <a:rPr lang="en-US" dirty="0" smtClean="0"/>
              <a:t> </a:t>
            </a:r>
            <a:r>
              <a:rPr lang="en-US" dirty="0" err="1" smtClean="0"/>
              <a:t>sa</a:t>
            </a:r>
            <a:r>
              <a:rPr lang="en-US" dirty="0" smtClean="0"/>
              <a:t> </a:t>
            </a:r>
            <a:r>
              <a:rPr lang="en-US" dirty="0" err="1" smtClean="0"/>
              <a:t>visokim</a:t>
            </a:r>
            <a:r>
              <a:rPr lang="en-US" dirty="0" smtClean="0"/>
              <a:t> </a:t>
            </a:r>
            <a:r>
              <a:rPr lang="en-US" dirty="0" err="1" smtClean="0"/>
              <a:t>sadr</a:t>
            </a:r>
            <a:r>
              <a:rPr lang="x-none" dirty="0" smtClean="0"/>
              <a:t>ž</a:t>
            </a:r>
            <a:r>
              <a:rPr lang="en-US" dirty="0" err="1" smtClean="0"/>
              <a:t>ajem</a:t>
            </a:r>
            <a:r>
              <a:rPr lang="x-none" dirty="0" smtClean="0"/>
              <a:t> </a:t>
            </a:r>
            <a:r>
              <a:rPr lang="en-US" dirty="0" err="1" smtClean="0"/>
              <a:t>silikona</a:t>
            </a:r>
            <a:r>
              <a:rPr lang="x-none" dirty="0" smtClean="0"/>
              <a:t>. Dodavanjem silikona smanjuje se električna provodnost gvozdenog</a:t>
            </a:r>
            <a:r>
              <a:rPr lang="x-none" baseline="0" dirty="0" smtClean="0"/>
              <a:t> dela rotora kako bi se smanjio intezitet neželjenih struja koje teku kroz rotor što predstavlja gubitke. Diskovi od tankog lima imaju proreze na mestima gde će doći šipke kaveza. Diskovi se slažu jedan na drugi dok se ne formira željena dužina rotora. Šipke rotora su ukošene u odnosu na osu rotora. Razlog zakošenja šipki rotora je dobijanje ravnomernije raspodele momenta, a objašnjen u teoriji konstrukcije motora što prevazilazi nivo ovog kursa.</a:t>
            </a:r>
          </a:p>
          <a:p>
            <a:endParaRPr lang="x-none" baseline="0" dirty="0" smtClean="0"/>
          </a:p>
          <a:p>
            <a:r>
              <a:rPr lang="x-none" baseline="0" dirty="0" smtClean="0"/>
              <a:t>Šipke rotora su od aluminijuma ili bakra, ubacuju se ili ulivaju u već formiran paket limova. Šipke rotora se na oba kraja kratkospajaju kružnim završecima od istog materijala kao šipke (aluminijum ili bakar) </a:t>
            </a:r>
            <a:r>
              <a:rPr lang="x-none"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45</a:t>
            </a:fld>
            <a:endParaRPr lang="en-US"/>
          </a:p>
        </p:txBody>
      </p:sp>
    </p:spTree>
    <p:extLst>
      <p:ext uri="{BB962C8B-B14F-4D97-AF65-F5344CB8AC3E}">
        <p14:creationId xmlns:p14="http://schemas.microsoft.com/office/powerpoint/2010/main" xmlns="" val="2766618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Na slici levo je oblik lima kaveznog</a:t>
            </a:r>
            <a:r>
              <a:rPr lang="sr-Latn-CS" baseline="0" dirty="0" smtClean="0"/>
              <a:t> rotora sa duplim kavezom dok je na slici desno lim rotora sa poluzatvorenim žlebovima i trapeznim oblikom šipki rotora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47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x-none" dirty="0" smtClean="0"/>
              <a:t>Tablica asinhronog motora sadrži informacije o motoru. Polje 2</a:t>
            </a:r>
            <a:r>
              <a:rPr lang="x-none" baseline="0" dirty="0" smtClean="0"/>
              <a:t> sadrži snagu motora, a iz te informacije i nominalne brzine obrtanja (polje 7) može da se izračuna nominalni moment motora. Nominalni moment određuje nominalno opterećenje. Nominalna brzina obrtanja (polje 7) je brzina obrtanja kada je motor opterćen nominalnim opterećenjem. Polja 3 i 4 definišu nominalni napon za vezu u trougao (</a:t>
            </a:r>
            <a:r>
              <a:rPr lang="x-none" baseline="0" smtClean="0"/>
              <a:t>polje </a:t>
            </a:r>
            <a:r>
              <a:rPr lang="sr-Latn-CS" baseline="0" dirty="0" smtClean="0"/>
              <a:t>4</a:t>
            </a:r>
            <a:r>
              <a:rPr lang="x-none" baseline="0" smtClean="0"/>
              <a:t>) </a:t>
            </a:r>
            <a:r>
              <a:rPr lang="x-none" baseline="0" dirty="0" smtClean="0"/>
              <a:t>i za vezu u zvezdu (</a:t>
            </a:r>
            <a:r>
              <a:rPr lang="x-none" baseline="0" smtClean="0"/>
              <a:t>polje </a:t>
            </a:r>
            <a:r>
              <a:rPr lang="sr-Latn-CS" baseline="0" dirty="0" smtClean="0"/>
              <a:t>3</a:t>
            </a:r>
            <a:r>
              <a:rPr lang="x-none" baseline="0" smtClean="0"/>
              <a:t>) </a:t>
            </a:r>
            <a:r>
              <a:rPr lang="x-none" baseline="0" dirty="0" smtClean="0"/>
              <a:t>kao i struje koje motori opterećeni nominalnim opterećenjem vuku ako se napajaju naznačenim naponom. Ova dva polja sadrže i informaciju o načinu povezivanja priključaka da bi se dobila veza u trougao odnosno zvezdu.</a:t>
            </a:r>
          </a:p>
          <a:p>
            <a:endParaRPr lang="x-none" baseline="0" dirty="0" smtClean="0"/>
          </a:p>
          <a:p>
            <a:r>
              <a:rPr lang="x-none" baseline="0" dirty="0" smtClean="0"/>
              <a:t>Sve veličine su efektivne vrednosti i podrazumevaju se sinusni oblici naizmeničnih napona i struja. Napon </a:t>
            </a:r>
            <a:r>
              <a:rPr lang="x-none" baseline="0" smtClean="0"/>
              <a:t>podrazumeva </a:t>
            </a:r>
            <a:r>
              <a:rPr lang="sr-Latn-CS" baseline="0" dirty="0" smtClean="0"/>
              <a:t>efektivnu vrednost </a:t>
            </a:r>
            <a:r>
              <a:rPr lang="x-none" u="sng" baseline="0" smtClean="0"/>
              <a:t>napon</a:t>
            </a:r>
            <a:r>
              <a:rPr lang="sr-Latn-CS" u="sng" baseline="0" dirty="0" smtClean="0"/>
              <a:t>a</a:t>
            </a:r>
            <a:r>
              <a:rPr lang="x-none" u="sng" baseline="0" smtClean="0"/>
              <a:t> </a:t>
            </a:r>
            <a:r>
              <a:rPr lang="x-none" u="sng" baseline="0" dirty="0" smtClean="0"/>
              <a:t>između faza </a:t>
            </a:r>
            <a:r>
              <a:rPr lang="x-none" baseline="0" dirty="0" smtClean="0"/>
              <a:t>(</a:t>
            </a:r>
            <a:r>
              <a:rPr lang="x-none" b="1" baseline="0" dirty="0" smtClean="0"/>
              <a:t>U</a:t>
            </a:r>
            <a:r>
              <a:rPr lang="x-none" baseline="0" dirty="0" smtClean="0"/>
              <a:t> na slici veze zvezde i trougla). Polje 7 je informacija o kosinusu ugla između napona i struje pri nominalnom opterećenju. Zaštita motora je definisana poljem 5. Standard definiše oznake zaštita od prašine, vlage vode... </a:t>
            </a:r>
          </a:p>
          <a:p>
            <a:endParaRPr lang="x-none" baseline="0" dirty="0" smtClean="0"/>
          </a:p>
          <a:p>
            <a:r>
              <a:rPr lang="x-none" baseline="0" dirty="0" smtClean="0"/>
              <a:t>Na </a:t>
            </a:r>
            <a:r>
              <a:rPr lang="x-none" baseline="0" smtClean="0"/>
              <a:t>slici </a:t>
            </a:r>
            <a:r>
              <a:rPr lang="sr-Latn-CS" baseline="0" dirty="0" smtClean="0"/>
              <a:t>gore levo </a:t>
            </a:r>
            <a:r>
              <a:rPr lang="x-none" baseline="0" smtClean="0"/>
              <a:t>su </a:t>
            </a:r>
            <a:r>
              <a:rPr lang="x-none" baseline="0" dirty="0" smtClean="0"/>
              <a:t>i struje i moment motora (u odnosu na nominalne vrednosti) za vezu u trougao i zvezdu ako napon u mreži odgovara naponu veze u trougao (iz polja 4), a za zaletanje se najpe poveže u zvezdu pa se u radnom delu prebaci u trougao</a:t>
            </a:r>
            <a:r>
              <a:rPr lang="x-none" baseline="0" smtClean="0"/>
              <a:t>. </a:t>
            </a:r>
            <a:r>
              <a:rPr lang="sr-Latn-CS" baseline="0" dirty="0" smtClean="0"/>
              <a:t>Po x-osi je odnos trenutne brzine obrtanja rotora i sinhrone brzine obrtanja polja u statoru. </a:t>
            </a:r>
            <a:r>
              <a:rPr lang="x-none" baseline="0" smtClean="0"/>
              <a:t>Struja </a:t>
            </a:r>
            <a:r>
              <a:rPr lang="x-none" baseline="0" dirty="0" smtClean="0"/>
              <a:t>i moment pri zaletanju su prikazani tamnijom linijom. Svetlija linija su struja i moment koje </a:t>
            </a:r>
            <a:r>
              <a:rPr lang="x-none" b="1" u="sng" baseline="0" dirty="0" smtClean="0"/>
              <a:t>bi</a:t>
            </a:r>
            <a:r>
              <a:rPr lang="x-none" u="sng" baseline="0" dirty="0" smtClean="0"/>
              <a:t> motor ostvarivao </a:t>
            </a:r>
            <a:r>
              <a:rPr lang="x-none" b="1" u="sng" baseline="0" dirty="0" smtClean="0"/>
              <a:t>da je </a:t>
            </a:r>
            <a:r>
              <a:rPr lang="x-none" u="sng" baseline="0" dirty="0" smtClean="0"/>
              <a:t>pri zaletu bio vezan u zvezdu</a:t>
            </a:r>
            <a:r>
              <a:rPr lang="x-none" baseline="0" dirty="0" smtClean="0"/>
              <a:t>. </a:t>
            </a:r>
          </a:p>
          <a:p>
            <a:endParaRPr lang="x-none" baseline="0" dirty="0" smtClean="0"/>
          </a:p>
          <a:p>
            <a:r>
              <a:rPr lang="x-none" baseline="0" dirty="0" smtClean="0"/>
              <a:t>Ovakvi preklopnici (najpre veza u zvezdu, pa prevezivanje u trougao) postoje na tržištu pod imenom „preklopnici zvezda-trougao“ i koriste se za pokretanje neupravljanih trofaznih asinhronih motora kako bi se izbegla velika struja polaska ako bi motor pri polasku odmah bio vezan u trougao. Ovo se može koristiti jedino ako se motor zaleće neopterećen ili ako opterećennje pri polasku može da se savlada značajno manjim polaznim momentom koji motor, predviđen za rad u vezi trougla, ostvaruje kada se veže u zvezdu.</a:t>
            </a:r>
          </a:p>
          <a:p>
            <a:endParaRPr lang="x-none" baseline="0" dirty="0" smtClean="0"/>
          </a:p>
          <a:p>
            <a:r>
              <a:rPr lang="x-none" baseline="0" dirty="0" smtClean="0"/>
              <a:t>Mnogi savremeni motori, naročito oni namenjeni da rade upravljani, su fabrički povezani u zvezdu i uopšte nemaju pristup zvezdištu (tačka spoja po jednog kraja namotaja faza)  </a:t>
            </a:r>
            <a:endParaRPr lang="en-US" dirty="0" smtClean="0"/>
          </a:p>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48</a:t>
            </a:fld>
            <a:endParaRPr lang="en-US"/>
          </a:p>
        </p:txBody>
      </p:sp>
    </p:spTree>
    <p:extLst>
      <p:ext uri="{BB962C8B-B14F-4D97-AF65-F5344CB8AC3E}">
        <p14:creationId xmlns:p14="http://schemas.microsoft.com/office/powerpoint/2010/main" xmlns="" val="608203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Na slici je priključna</a:t>
            </a:r>
            <a:r>
              <a:rPr lang="sr-Latn-CS" baseline="0" dirty="0" smtClean="0"/>
              <a:t> kutija domaćeg standardnog asinhronog motora sa 6 priključaka. Kada su tri gornja priključka (</a:t>
            </a:r>
            <a:r>
              <a:rPr lang="sr-Latn-CS" b="1" i="1" baseline="0" dirty="0" smtClean="0"/>
              <a:t>a</a:t>
            </a:r>
            <a:r>
              <a:rPr lang="sr-Latn-CS" b="1" i="1" baseline="-25000" dirty="0" smtClean="0"/>
              <a:t>1</a:t>
            </a:r>
            <a:r>
              <a:rPr lang="sr-Latn-CS" baseline="0" dirty="0" smtClean="0"/>
              <a:t>, </a:t>
            </a:r>
            <a:r>
              <a:rPr lang="sr-Latn-CS" b="1" i="1" baseline="0" dirty="0" smtClean="0"/>
              <a:t>b</a:t>
            </a:r>
            <a:r>
              <a:rPr lang="sr-Latn-CS" b="1" i="1" baseline="-25000" dirty="0" smtClean="0"/>
              <a:t>1</a:t>
            </a:r>
            <a:r>
              <a:rPr lang="sr-Latn-CS" baseline="0" dirty="0" smtClean="0"/>
              <a:t>,</a:t>
            </a:r>
            <a:r>
              <a:rPr lang="sr-Latn-CS" b="1" i="1" baseline="0" dirty="0" smtClean="0"/>
              <a:t> c</a:t>
            </a:r>
            <a:r>
              <a:rPr lang="sr-Latn-CS" b="1" i="1" baseline="-25000" dirty="0" smtClean="0"/>
              <a:t>1</a:t>
            </a:r>
            <a:r>
              <a:rPr lang="sr-Latn-CS" baseline="0" dirty="0" smtClean="0"/>
              <a:t>) kratkospojena pomoću kratkospajača koji se isporučuju sa motorom (3 kom.), motor je povezan u zvezdu, a tri faze se dovode na donje priključke (</a:t>
            </a:r>
            <a:r>
              <a:rPr lang="sr-Latn-CS" b="1" i="1" baseline="0" dirty="0" smtClean="0"/>
              <a:t>a</a:t>
            </a:r>
            <a:r>
              <a:rPr lang="sr-Latn-CS" baseline="0" dirty="0" smtClean="0"/>
              <a:t>, </a:t>
            </a:r>
            <a:r>
              <a:rPr lang="sr-Latn-CS" b="1" i="1" baseline="0" dirty="0" smtClean="0"/>
              <a:t>b</a:t>
            </a:r>
            <a:r>
              <a:rPr lang="sr-Latn-CS" baseline="0" dirty="0" smtClean="0"/>
              <a:t>,</a:t>
            </a:r>
            <a:r>
              <a:rPr lang="sr-Latn-CS" b="1" i="1" baseline="0" dirty="0" smtClean="0"/>
              <a:t> c</a:t>
            </a:r>
            <a:r>
              <a:rPr lang="sr-Latn-CS" baseline="0" dirty="0" smtClean="0"/>
              <a:t>). Zvezdište (kratkospojeni gornji priključci - </a:t>
            </a:r>
            <a:r>
              <a:rPr lang="sr-Latn-CS" b="1" i="1" baseline="0" dirty="0" smtClean="0"/>
              <a:t>a</a:t>
            </a:r>
            <a:r>
              <a:rPr lang="sr-Latn-CS" b="1" i="1" baseline="-25000" dirty="0" smtClean="0"/>
              <a:t>1</a:t>
            </a:r>
            <a:r>
              <a:rPr lang="sr-Latn-CS" baseline="0" dirty="0" smtClean="0"/>
              <a:t>, </a:t>
            </a:r>
            <a:r>
              <a:rPr lang="sr-Latn-CS" b="1" i="1" baseline="0" dirty="0" smtClean="0"/>
              <a:t>b</a:t>
            </a:r>
            <a:r>
              <a:rPr lang="sr-Latn-CS" b="1" i="1" baseline="-25000" dirty="0" smtClean="0"/>
              <a:t>1</a:t>
            </a:r>
            <a:r>
              <a:rPr lang="sr-Latn-CS" baseline="0" dirty="0" smtClean="0"/>
              <a:t>,</a:t>
            </a:r>
            <a:r>
              <a:rPr lang="sr-Latn-CS" b="1" i="1" baseline="0" dirty="0" smtClean="0"/>
              <a:t> c</a:t>
            </a:r>
            <a:r>
              <a:rPr lang="sr-Latn-CS" b="1" i="1" baseline="-25000" dirty="0" smtClean="0"/>
              <a:t>1</a:t>
            </a:r>
            <a:r>
              <a:rPr lang="sr-Latn-CS" baseline="0" dirty="0" smtClean="0"/>
              <a:t>) se obično ne povezuje. Da bi se povezao u trougao, tri kratkospojnika se postavljaju tako da spajaju gornji i donji priključak (</a:t>
            </a:r>
            <a:r>
              <a:rPr lang="sr-Latn-CS" b="1" i="1" baseline="0" dirty="0" smtClean="0"/>
              <a:t>a</a:t>
            </a:r>
            <a:r>
              <a:rPr lang="sr-Latn-CS" baseline="0" dirty="0" smtClean="0"/>
              <a:t> sa </a:t>
            </a:r>
            <a:r>
              <a:rPr lang="sr-Latn-CS" b="1" i="1" baseline="0" dirty="0" smtClean="0"/>
              <a:t>c</a:t>
            </a:r>
            <a:r>
              <a:rPr lang="sr-Latn-CS" b="1" i="1" baseline="-25000" dirty="0" smtClean="0"/>
              <a:t>1</a:t>
            </a:r>
            <a:r>
              <a:rPr lang="sr-Latn-CS" baseline="0" dirty="0" smtClean="0"/>
              <a:t>, </a:t>
            </a:r>
            <a:r>
              <a:rPr lang="sr-Latn-CS" b="1" i="1" baseline="0" dirty="0" smtClean="0"/>
              <a:t>b</a:t>
            </a:r>
            <a:r>
              <a:rPr lang="sr-Latn-CS" baseline="0" dirty="0" smtClean="0"/>
              <a:t> sa </a:t>
            </a:r>
            <a:r>
              <a:rPr lang="sr-Latn-CS" b="1" i="1" baseline="0" dirty="0" smtClean="0"/>
              <a:t>a</a:t>
            </a:r>
            <a:r>
              <a:rPr lang="sr-Latn-CS" b="1" i="1" baseline="-25000" dirty="0" smtClean="0"/>
              <a:t>1</a:t>
            </a:r>
            <a:r>
              <a:rPr lang="sr-Latn-CS" b="1" i="1" baseline="0" dirty="0" smtClean="0"/>
              <a:t> </a:t>
            </a:r>
            <a:r>
              <a:rPr lang="sr-Latn-CS" b="0" i="0" baseline="0" dirty="0" smtClean="0"/>
              <a:t>i </a:t>
            </a:r>
            <a:r>
              <a:rPr lang="sr-Latn-CS" b="1" i="1" baseline="0" dirty="0" smtClean="0"/>
              <a:t>c </a:t>
            </a:r>
            <a:r>
              <a:rPr lang="sr-Latn-CS" b="0" i="0" baseline="0" dirty="0" smtClean="0"/>
              <a:t>sa</a:t>
            </a:r>
            <a:r>
              <a:rPr lang="sr-Latn-CS" b="1" i="1" baseline="0" dirty="0" smtClean="0"/>
              <a:t> b</a:t>
            </a:r>
            <a:r>
              <a:rPr lang="sr-Latn-CS" b="1" i="1" baseline="-25000" dirty="0" smtClean="0"/>
              <a:t>1</a:t>
            </a:r>
            <a:r>
              <a:rPr lang="sr-Latn-CS" baseline="0" dirty="0" smtClean="0"/>
              <a:t>)  kao na slici na tablici (vidi prethodni slajd), a tri faze se ponovo dovode na priklučke </a:t>
            </a:r>
            <a:r>
              <a:rPr lang="sr-Latn-CS" b="1" i="1" baseline="0" dirty="0" smtClean="0"/>
              <a:t>a</a:t>
            </a:r>
            <a:r>
              <a:rPr lang="sr-Latn-CS" baseline="0" dirty="0" smtClean="0"/>
              <a:t>, </a:t>
            </a:r>
            <a:r>
              <a:rPr lang="sr-Latn-CS" b="1" i="1" baseline="0" dirty="0" smtClean="0"/>
              <a:t>b</a:t>
            </a:r>
            <a:r>
              <a:rPr lang="sr-Latn-CS" baseline="0" dirty="0" smtClean="0"/>
              <a:t> i</a:t>
            </a:r>
            <a:r>
              <a:rPr lang="sr-Latn-CS" b="1" i="1" baseline="0" dirty="0" smtClean="0"/>
              <a:t> c</a:t>
            </a:r>
            <a:r>
              <a:rPr lang="sr-Latn-CS" b="0" i="0" baseline="0" dirty="0" smtClean="0"/>
              <a:t>. Namotaj </a:t>
            </a:r>
            <a:r>
              <a:rPr lang="sr-Latn-CS" b="1" i="1" baseline="0" dirty="0" smtClean="0"/>
              <a:t>A</a:t>
            </a:r>
            <a:r>
              <a:rPr lang="sr-Latn-CS" b="0" i="0" baseline="0" dirty="0" smtClean="0"/>
              <a:t> u motoru je vezan između </a:t>
            </a:r>
            <a:r>
              <a:rPr lang="sr-Latn-CS" b="1" i="1" baseline="0" dirty="0" smtClean="0"/>
              <a:t>a</a:t>
            </a:r>
            <a:r>
              <a:rPr lang="sr-Latn-CS" baseline="0" dirty="0" smtClean="0"/>
              <a:t> i </a:t>
            </a:r>
            <a:r>
              <a:rPr lang="sr-Latn-CS" b="1" i="1" baseline="0" dirty="0" smtClean="0"/>
              <a:t>a</a:t>
            </a:r>
            <a:r>
              <a:rPr lang="sr-Latn-CS" b="1" i="1" baseline="-25000" dirty="0" smtClean="0"/>
              <a:t>1</a:t>
            </a:r>
            <a:r>
              <a:rPr lang="sr-Latn-CS" b="1" i="1" baseline="0" dirty="0" smtClean="0"/>
              <a:t> </a:t>
            </a:r>
            <a:r>
              <a:rPr lang="sr-Latn-CS" b="0" i="0" baseline="0" dirty="0" smtClean="0"/>
              <a:t>, namotaj </a:t>
            </a:r>
            <a:r>
              <a:rPr lang="sr-Latn-CS" b="1" i="1" baseline="0" dirty="0" smtClean="0"/>
              <a:t>B</a:t>
            </a:r>
            <a:r>
              <a:rPr lang="sr-Latn-CS" b="0" i="0" baseline="0" dirty="0" smtClean="0"/>
              <a:t> između </a:t>
            </a:r>
            <a:r>
              <a:rPr lang="sr-Latn-CS" b="1" i="1" baseline="0" dirty="0" smtClean="0"/>
              <a:t>b</a:t>
            </a:r>
            <a:r>
              <a:rPr lang="sr-Latn-CS" baseline="0" dirty="0" smtClean="0"/>
              <a:t> i </a:t>
            </a:r>
            <a:r>
              <a:rPr lang="sr-Latn-CS" b="1" i="1" baseline="0" dirty="0" smtClean="0"/>
              <a:t>b</a:t>
            </a:r>
            <a:r>
              <a:rPr lang="sr-Latn-CS" b="1" i="1" baseline="-25000" dirty="0" smtClean="0"/>
              <a:t>1</a:t>
            </a:r>
            <a:r>
              <a:rPr lang="sr-Latn-CS" b="1" i="1" baseline="0" dirty="0" smtClean="0"/>
              <a:t> </a:t>
            </a:r>
            <a:r>
              <a:rPr lang="sr-Latn-CS" b="0" i="0" baseline="0" dirty="0" smtClean="0"/>
              <a:t>, a namotaj </a:t>
            </a:r>
            <a:r>
              <a:rPr lang="sr-Latn-CS" b="1" i="1" baseline="0" dirty="0" smtClean="0"/>
              <a:t>C</a:t>
            </a:r>
            <a:r>
              <a:rPr lang="sr-Latn-CS" b="0" i="0" baseline="0" dirty="0" smtClean="0"/>
              <a:t> između  </a:t>
            </a:r>
            <a:r>
              <a:rPr lang="sr-Latn-CS" b="1" i="1" baseline="0" dirty="0" smtClean="0"/>
              <a:t>c</a:t>
            </a:r>
            <a:r>
              <a:rPr lang="sr-Latn-CS" baseline="0" dirty="0" smtClean="0"/>
              <a:t>  i </a:t>
            </a:r>
            <a:r>
              <a:rPr lang="sr-Latn-CS" b="1" i="1" baseline="0" dirty="0" smtClean="0"/>
              <a:t>c</a:t>
            </a:r>
            <a:r>
              <a:rPr lang="sr-Latn-CS" b="1" i="1" baseline="-25000" dirty="0" smtClean="0"/>
              <a:t>1</a:t>
            </a:r>
            <a:r>
              <a:rPr lang="sr-Latn-CS" b="0" i="0" baseline="0" dirty="0" smtClean="0"/>
              <a:t>.</a:t>
            </a:r>
            <a:endParaRPr lang="en-US" b="0" i="0"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49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Veličina kućišta motora iste nazivne snage (11 kW) različitih sinhronih brzina obrtanja (sa 1, 2 i 3 para polova) i nominalni</a:t>
            </a:r>
            <a:r>
              <a:rPr lang="x-none" baseline="0" dirty="0" smtClean="0"/>
              <a:t> momenti ovih motora kao i struje koje motori vuku kada su opterećeni nominalnim opterećenjem (kada ostvaruju nominalni moment).</a:t>
            </a:r>
          </a:p>
          <a:p>
            <a:endParaRPr lang="x-none" baseline="0" dirty="0" smtClean="0"/>
          </a:p>
          <a:p>
            <a:r>
              <a:rPr lang="x-none" baseline="0" dirty="0" smtClean="0"/>
              <a:t>Veličina kućišta su označene po američkom NEMA standardu i odgovaraju razmaku između sredina rupa na stopama kućišta sa leve i desne strane vratila. Kod nas je uobičajeno da se veličine određuju visinom centra vratila u odnosu na površinu na kojoj stoji motor. Ove visine su 13,3 cm; 15,9cm i 17,8 cm, respektivno.</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50</a:t>
            </a:fld>
            <a:endParaRPr lang="en-US"/>
          </a:p>
        </p:txBody>
      </p:sp>
    </p:spTree>
    <p:extLst>
      <p:ext uri="{BB962C8B-B14F-4D97-AF65-F5344CB8AC3E}">
        <p14:creationId xmlns:p14="http://schemas.microsoft.com/office/powerpoint/2010/main" xmlns="" val="187163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Na slici je uprošćena zamenska šema po jednoj fazi asinhronog motora. </a:t>
            </a:r>
            <a:r>
              <a:rPr lang="sr-Latn-CS" b="1" i="1" dirty="0" smtClean="0"/>
              <a:t>R</a:t>
            </a:r>
            <a:r>
              <a:rPr lang="sr-Latn-CS" b="1" i="1" baseline="-25000" dirty="0" smtClean="0"/>
              <a:t>s</a:t>
            </a:r>
            <a:r>
              <a:rPr lang="sr-Latn-CS" dirty="0" smtClean="0"/>
              <a:t> je otpornost navojaka jedne faze. Induktivnost statora se sastojiod dva dela: induktivnosti rasipanja statora </a:t>
            </a:r>
            <a:r>
              <a:rPr lang="sr-Latn-CS" b="1" i="1" dirty="0" smtClean="0"/>
              <a:t>L</a:t>
            </a:r>
            <a:r>
              <a:rPr lang="sr-Latn-CS" b="1" i="1" baseline="-25000" dirty="0" smtClean="0"/>
              <a:t>rS</a:t>
            </a:r>
            <a:r>
              <a:rPr lang="sr-Latn-CS" dirty="0" smtClean="0"/>
              <a:t> i međusobne induktivnosti </a:t>
            </a:r>
            <a:r>
              <a:rPr lang="sr-Latn-CS" b="1" i="1" dirty="0" smtClean="0"/>
              <a:t>M</a:t>
            </a:r>
            <a:r>
              <a:rPr lang="sr-Latn-CS" dirty="0" smtClean="0"/>
              <a:t> koja predstavlja vezu sa rotorom. U većini motora induktivnost rasipanja je značajno manja od međusobne</a:t>
            </a:r>
            <a:r>
              <a:rPr lang="sr-Latn-CS" baseline="0" dirty="0" smtClean="0"/>
              <a:t> induktivnosti. Kolo rotora, preslikano na stator je predstavljeno crvenom bojom. Ponovo, induktivnost </a:t>
            </a:r>
            <a:r>
              <a:rPr lang="sr-Latn-CS" dirty="0" smtClean="0"/>
              <a:t>rotora se sastojiod dva dela: induktivnosti rasipanja rotora </a:t>
            </a:r>
            <a:r>
              <a:rPr lang="sr-Latn-CS" b="1" i="1" dirty="0" smtClean="0"/>
              <a:t>L</a:t>
            </a:r>
            <a:r>
              <a:rPr lang="sr-Latn-CS" b="1" i="1" baseline="-25000" dirty="0" smtClean="0"/>
              <a:t>rR</a:t>
            </a:r>
            <a:r>
              <a:rPr lang="sr-Latn-CS" dirty="0" smtClean="0"/>
              <a:t> i međusobne induktivnosti </a:t>
            </a:r>
            <a:r>
              <a:rPr lang="sr-Latn-CS" b="1" i="1" dirty="0" smtClean="0"/>
              <a:t>M</a:t>
            </a:r>
            <a:r>
              <a:rPr lang="sr-Latn-CS" dirty="0" smtClean="0"/>
              <a:t> koja predstavlja vezu sa statorom i po pravilu je</a:t>
            </a:r>
            <a:r>
              <a:rPr lang="sr-Latn-CS" baseline="0" dirty="0" smtClean="0"/>
              <a:t> značajno veća od rasipne. Otpornost rotora </a:t>
            </a:r>
            <a:r>
              <a:rPr lang="sr-Latn-CS" b="1" i="1" baseline="0" dirty="0" smtClean="0"/>
              <a:t>R</a:t>
            </a:r>
            <a:r>
              <a:rPr lang="sr-Latn-CS" b="1" i="1" baseline="-25000" dirty="0" smtClean="0"/>
              <a:t>R</a:t>
            </a:r>
            <a:r>
              <a:rPr lang="sr-Latn-CS" baseline="0" dirty="0" smtClean="0"/>
              <a:t> je u zamenskoj šemi podeljena klizanjem </a:t>
            </a:r>
            <a:r>
              <a:rPr lang="sr-Latn-CS" b="1" i="1" baseline="0" dirty="0" smtClean="0"/>
              <a:t>s </a:t>
            </a:r>
            <a:r>
              <a:rPr lang="sr-Latn-CS" baseline="0" dirty="0" smtClean="0"/>
              <a:t>(koje je između 0 i 1).</a:t>
            </a:r>
          </a:p>
          <a:p>
            <a:endParaRPr lang="sr-Latn-CS" baseline="0" dirty="0" smtClean="0"/>
          </a:p>
          <a:p>
            <a:r>
              <a:rPr lang="sr-Latn-CS" baseline="0" dirty="0" smtClean="0"/>
              <a:t>Da napomenemo još jednom: ovo je zamenska šema, posmatrana sa strane statora. Rotor je predstavljen veličinama preslikanim na stranu statora. Naime, kroz kolo rotora ne protiče struja sinhrone učestanosti kao što je to u zamenskoj šemi već struja čija je učestanost jednaka učestanosti klizanja. Crvenom bojom je predsavljeno kolo rotora </a:t>
            </a:r>
            <a:r>
              <a:rPr lang="sr-Latn-CS" u="sng" baseline="0" dirty="0" smtClean="0"/>
              <a:t>preslikano na stator</a:t>
            </a:r>
            <a:r>
              <a:rPr lang="sr-Latn-CS" baseline="0" dirty="0" smtClean="0"/>
              <a:t>. </a:t>
            </a:r>
          </a:p>
          <a:p>
            <a:endParaRPr lang="sr-Latn-CS" baseline="0" dirty="0" smtClean="0"/>
          </a:p>
          <a:p>
            <a:r>
              <a:rPr lang="sr-Latn-CS" baseline="0" dirty="0" smtClean="0"/>
              <a:t>U mnogim primenama se prtpostavlja da je </a:t>
            </a:r>
            <a:r>
              <a:rPr lang="sr-Latn-CS" b="1" i="1" dirty="0" smtClean="0"/>
              <a:t>L</a:t>
            </a:r>
            <a:r>
              <a:rPr lang="sr-Latn-CS" b="1" i="1" baseline="-25000" dirty="0" smtClean="0"/>
              <a:t>rR </a:t>
            </a:r>
            <a:r>
              <a:rPr lang="sr-Latn-CS" b="1" i="1" baseline="0" dirty="0" smtClean="0">
                <a:sym typeface="Symbol"/>
              </a:rPr>
              <a:t> </a:t>
            </a:r>
            <a:r>
              <a:rPr lang="sr-Latn-CS" b="1" i="1" dirty="0" smtClean="0"/>
              <a:t>L</a:t>
            </a:r>
            <a:r>
              <a:rPr lang="sr-Latn-CS" b="1" i="1" baseline="-25000" dirty="0" smtClean="0"/>
              <a:t>rS </a:t>
            </a:r>
            <a:r>
              <a:rPr lang="sr-Latn-CS" b="0" i="0" baseline="0" dirty="0" smtClean="0">
                <a:sym typeface="Symbol"/>
              </a:rPr>
              <a:t>, a u nekom izvođenjima se čak i zanemaruju induktivnosti rasipanja, kao i otpornost statora.</a:t>
            </a:r>
            <a:endParaRPr lang="en-US" baseline="0"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Srtuja kroz fazu (označena kao “ukupna struja”) se deli na stuju</a:t>
            </a:r>
            <a:r>
              <a:rPr lang="sr-Latn-CS" baseline="0" dirty="0" smtClean="0"/>
              <a:t> kroz međusobnu induktivnost koja predstavlja struju magnećenja i čiji je vektor približno pod pravim uglom u odnosu na struju rotora, označenu kao “aktivna struja”. Struja kroz rotor je aktivna, ona koja proizvodi moment. Još jednom, ova aktivna struja je slika stvarne struje rotora (struja rotora preslikana na statorsku stranu).</a:t>
            </a:r>
          </a:p>
          <a:p>
            <a:r>
              <a:rPr lang="sr-Latn-CS" baseline="0" dirty="0" smtClean="0"/>
              <a:t>Koji deo ukupne struje će se odliti u granu magnećenja, a koji deo će ostati aktivna struja zavsi od klizanja, koje zavisi od trenutnog opterećenja i menja se u toku rada sa promenom opterećenja. Ova činjenica čini upravljanje asinhronim motorima komplikovanim. Nema nezavisne kontrole magnećenja i momenta kao što je to bilo kod motora jednosmerne struje sa nezavisnom pobudom.</a:t>
            </a:r>
          </a:p>
          <a:p>
            <a:endParaRPr lang="sr-Latn-CS" baseline="0" dirty="0" smtClean="0"/>
          </a:p>
          <a:p>
            <a:r>
              <a:rPr lang="sr-Latn-CS" baseline="0" dirty="0" smtClean="0"/>
              <a:t>Ova analiza je približna, prilično uprošćena i važi samo u stacionarnom stanju. Namenjena je samo prvom predstavljanju principa rada i za tu svrhu je dovoljno precizna.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sr-Latn-CS" dirty="0" smtClean="0"/>
              <a:t>Kada je motoru blokirano vratilo, brzina obrtanja je 0, pa ako se motor uključi na trofazni sistem, klizanje iznosi 1 (100%). Pod tim uslovima otpornost rotora</a:t>
            </a:r>
            <a:r>
              <a:rPr lang="sr-Latn-CS" baseline="0" dirty="0" smtClean="0"/>
              <a:t> (veoma mala)</a:t>
            </a:r>
            <a:r>
              <a:rPr lang="sr-Latn-CS" dirty="0" smtClean="0"/>
              <a:t> se pojavljuje nepromenjena u zamenskoj šemi. Pod ovim uslovima, ako imamo uslove</a:t>
            </a:r>
            <a:r>
              <a:rPr lang="sr-Latn-CS" baseline="0" dirty="0" smtClean="0"/>
              <a:t> da smanjimo amplitudu napona trofaznog sistema i merimo struje, merenjem napona,  struja i snaga, možemo doći do vrednosti nekih od parametara motora. Ovakav eksteriment , kada se motor kome je blokirano vratilo napaja iz trofaznog sistema kome možemo kontrolisati napon, naziva se “ogled kratkog spoja”.</a:t>
            </a:r>
          </a:p>
          <a:p>
            <a:endParaRPr lang="sr-Latn-CS" baseline="0" dirty="0" smtClean="0"/>
          </a:p>
          <a:p>
            <a:r>
              <a:rPr lang="sr-Latn-CS" baseline="0" dirty="0" smtClean="0"/>
              <a:t>Motor u praznom hodu, kada je vratilo motora slobodno može da se napaja punim naponom trofaznog sistema. Pošto je tada klizanje vrlo blisko nuli (brzina obrtanja rotora je vrlo bliska sinhronoj brzini), deo rotora u zamenskoj šemi ne postoji jer R</a:t>
            </a:r>
            <a:r>
              <a:rPr lang="sr-Latn-CS" baseline="-25000" dirty="0" smtClean="0"/>
              <a:t>R</a:t>
            </a:r>
            <a:r>
              <a:rPr lang="sr-Latn-CS" baseline="0" dirty="0" smtClean="0"/>
              <a:t>/s teži beskonačnoj vrednosti. Pod tim uslovima, praktično sva struja ide na magnećenje. Merenjem napona,  struja i snaga, možemo doći do vrednosti nekih od parametara motora. Ovakav ogled, kada je vratilo motora slobodno, a motor se napaja iz trofaznog sistema naziva se “ogled praznog hoda”. Kod ogleda praznog hoda, klizanje nije tačno 0 zbog otpora trenja u ležajevima i ventilatora koji takođe predstavlja opterećenje. Za pravi ogled  praznog hoda bilo bi potrebno motor zaleteti drugim motorom do sinhrone brzine, ali se to zbog komplikovanosti procedure retko primenjuje.</a:t>
            </a:r>
          </a:p>
          <a:p>
            <a:endParaRPr lang="sr-Latn-CS" baseline="0" dirty="0" smtClean="0"/>
          </a:p>
          <a:p>
            <a:r>
              <a:rPr lang="sr-Latn-CS" baseline="0" dirty="0" smtClean="0"/>
              <a:t>Iz ogleda kratkog spoja i praznog hoda moguće je odrediti većinu neophodnih parametara motora.</a:t>
            </a:r>
          </a:p>
          <a:p>
            <a:r>
              <a:rPr lang="sr-Latn-CS" baseline="0" dirty="0" smtClean="0"/>
              <a:t>Postoji međunarodno priznati standard (IEEE 112/2004) koji precizno definiše procedure merenja parametara tako da se za svaki podatak o nekom parametru koji daju proizvođači, može znati pod kojim uslovima je dobijen.</a:t>
            </a:r>
          </a:p>
          <a:p>
            <a:endParaRPr lang="sr-Latn-CS" baseline="0" dirty="0" smtClean="0"/>
          </a:p>
          <a:p>
            <a:r>
              <a:rPr lang="sr-Latn-CS" baseline="0" dirty="0" smtClean="0"/>
              <a:t>Nažalost, svi ovi podaci se odnose na motor napajan iz izvora sa sinusnim naponom. Današnji, upravljani motori se napajaju širinski-modulisanim naponima koji pored osnovne sinusne komponente struje proizvode i mnoštvo harmonika viših učestanosti. Na tim višim učestanostima, parametri motora mogu imati </a:t>
            </a:r>
            <a:r>
              <a:rPr lang="sr-Latn-CS" u="sng" baseline="0" dirty="0" smtClean="0"/>
              <a:t>potpuno različite vrednosti </a:t>
            </a:r>
            <a:r>
              <a:rPr lang="sr-Latn-CS" baseline="0" dirty="0" smtClean="0"/>
              <a:t>i o tome se mora voditi računa.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Mehanička karakteristika ima četiri kvadranta zavisno od znaka brzine obrtanja </a:t>
            </a:r>
            <a:r>
              <a:rPr lang="sr-Latn-CS" b="1" i="1" dirty="0" smtClean="0">
                <a:sym typeface="Symbol"/>
              </a:rPr>
              <a:t></a:t>
            </a:r>
            <a:r>
              <a:rPr lang="sr-Latn-CS" dirty="0" smtClean="0">
                <a:sym typeface="Symbol"/>
              </a:rPr>
              <a:t> </a:t>
            </a:r>
            <a:r>
              <a:rPr lang="sr-Latn-CS" dirty="0" smtClean="0"/>
              <a:t>i momenta koji motor proizvodi </a:t>
            </a:r>
            <a:r>
              <a:rPr lang="sr-Latn-CS" b="1" i="1" dirty="0" smtClean="0"/>
              <a:t>M</a:t>
            </a:r>
            <a:r>
              <a:rPr lang="sr-Latn-CS" b="1" i="1" baseline="-25000" dirty="0" smtClean="0"/>
              <a:t>e </a:t>
            </a:r>
            <a:r>
              <a:rPr lang="sr-Latn-CS" dirty="0" smtClean="0"/>
              <a:t>.</a:t>
            </a:r>
            <a:r>
              <a:rPr lang="sr-Latn-CS" baseline="0" dirty="0" smtClean="0"/>
              <a:t> Jedan smer obrtanja se usvaja kao pozitivan, na primer, smer obrtanja kazaljki na satu. Brzina obrtanja u tom smeru se smatra pozitivnom. Moment motora </a:t>
            </a:r>
            <a:r>
              <a:rPr lang="sr-Latn-CS" b="1" i="1" dirty="0" smtClean="0"/>
              <a:t>M</a:t>
            </a:r>
            <a:r>
              <a:rPr lang="sr-Latn-CS" b="1" i="1" baseline="-25000" dirty="0" smtClean="0"/>
              <a:t>e </a:t>
            </a:r>
            <a:r>
              <a:rPr lang="sr-Latn-CS" baseline="0" dirty="0" smtClean="0"/>
              <a:t> koji bi pogonio obrtanje vratila motora u tom smeru se takođe smatra pozitivnim.</a:t>
            </a:r>
          </a:p>
          <a:p>
            <a:endParaRPr lang="sr-Latn-CS" baseline="0" dirty="0" smtClean="0"/>
          </a:p>
          <a:p>
            <a:r>
              <a:rPr lang="sr-Latn-CS" b="1" baseline="0" dirty="0" smtClean="0"/>
              <a:t>Prvi</a:t>
            </a:r>
            <a:r>
              <a:rPr lang="sr-Latn-CS" baseline="0" dirty="0" smtClean="0"/>
              <a:t> kvadrant je oblast gde je  </a:t>
            </a:r>
            <a:r>
              <a:rPr lang="sr-Latn-CS" b="1" i="1" dirty="0" smtClean="0"/>
              <a:t>M</a:t>
            </a:r>
            <a:r>
              <a:rPr lang="sr-Latn-CS" b="1" i="1" baseline="-25000" dirty="0" smtClean="0"/>
              <a:t>e </a:t>
            </a:r>
            <a:r>
              <a:rPr lang="sr-Latn-CS" baseline="0" dirty="0" smtClean="0"/>
              <a:t>&gt; 0 i </a:t>
            </a:r>
            <a:r>
              <a:rPr lang="sr-Latn-CS" b="1" i="1" dirty="0" smtClean="0">
                <a:sym typeface="Symbol"/>
              </a:rPr>
              <a:t> </a:t>
            </a:r>
            <a:r>
              <a:rPr lang="sr-Latn-CS" baseline="0" dirty="0" smtClean="0"/>
              <a:t>&gt; 0. Moment i brzina obrtanja su pozitivni, motor radi u motornom režimu, električna energija se pretvara u mehaničku. Ako je moment opterećenja </a:t>
            </a:r>
            <a:r>
              <a:rPr lang="sr-Latn-CS" b="1" i="1" dirty="0" smtClean="0"/>
              <a:t>M</a:t>
            </a:r>
            <a:r>
              <a:rPr lang="sr-Latn-CS" b="1" i="1" baseline="-25000" dirty="0" smtClean="0"/>
              <a:t>o </a:t>
            </a:r>
            <a:r>
              <a:rPr lang="sr-Latn-CS" baseline="0" dirty="0" smtClean="0"/>
              <a:t> manji od </a:t>
            </a:r>
            <a:r>
              <a:rPr lang="sr-Latn-CS" b="1" i="1" dirty="0" smtClean="0"/>
              <a:t>M</a:t>
            </a:r>
            <a:r>
              <a:rPr lang="sr-Latn-CS" b="1" i="1" baseline="-25000" dirty="0" smtClean="0"/>
              <a:t>e </a:t>
            </a:r>
            <a:r>
              <a:rPr lang="sr-Latn-CS" baseline="0" dirty="0" smtClean="0"/>
              <a:t>, brzina obrtanja se povećava, ako je veći, brzina obrtanja se smanjuje.</a:t>
            </a:r>
          </a:p>
          <a:p>
            <a:endParaRPr lang="sr-Latn-CS" baseline="0" dirty="0" smtClean="0"/>
          </a:p>
          <a:p>
            <a:r>
              <a:rPr lang="sr-Latn-CS" baseline="0" dirty="0" smtClean="0"/>
              <a:t>U </a:t>
            </a:r>
            <a:r>
              <a:rPr lang="sr-Latn-CS" b="1" baseline="0" dirty="0" smtClean="0"/>
              <a:t>trećem</a:t>
            </a:r>
            <a:r>
              <a:rPr lang="sr-Latn-CS" baseline="0" dirty="0" smtClean="0"/>
              <a:t> kvadrantu, gde je </a:t>
            </a:r>
            <a:r>
              <a:rPr lang="sr-Latn-CS" b="1" i="1" dirty="0" smtClean="0"/>
              <a:t>M</a:t>
            </a:r>
            <a:r>
              <a:rPr lang="sr-Latn-CS" b="1" i="1" baseline="-25000" dirty="0" smtClean="0"/>
              <a:t>e </a:t>
            </a:r>
            <a:r>
              <a:rPr lang="sr-Latn-CS" baseline="0" dirty="0" smtClean="0"/>
              <a:t>&lt; 0 i </a:t>
            </a:r>
            <a:r>
              <a:rPr lang="sr-Latn-CS" b="1" i="1" dirty="0" smtClean="0">
                <a:sym typeface="Symbol"/>
              </a:rPr>
              <a:t> </a:t>
            </a:r>
            <a:r>
              <a:rPr lang="sr-Latn-CS" baseline="0" dirty="0" smtClean="0"/>
              <a:t>&lt; 0, moment i brzina obrtanja ponovo imaju isti zanak. Motor radi u motornom režimu, električna energija se pretvara u mehaničku i sve važi isto kao u prvom kavadrantu za apsolutne vrednosti momenta i brzine obrtanja.</a:t>
            </a:r>
          </a:p>
          <a:p>
            <a:endParaRPr lang="sr-Latn-CS" baseline="0" dirty="0" smtClean="0"/>
          </a:p>
          <a:p>
            <a:r>
              <a:rPr lang="sr-Latn-CS" baseline="0" dirty="0" smtClean="0"/>
              <a:t>U </a:t>
            </a:r>
            <a:r>
              <a:rPr lang="sr-Latn-CS" b="1" baseline="0" dirty="0" smtClean="0"/>
              <a:t>drugom</a:t>
            </a:r>
            <a:r>
              <a:rPr lang="sr-Latn-CS" baseline="0" dirty="0" smtClean="0"/>
              <a:t> i </a:t>
            </a:r>
            <a:r>
              <a:rPr lang="sr-Latn-CS" b="1" baseline="0" dirty="0" smtClean="0"/>
              <a:t>četvrtom</a:t>
            </a:r>
            <a:r>
              <a:rPr lang="sr-Latn-CS" baseline="0" dirty="0" smtClean="0"/>
              <a:t> kvadrantu moment koji pravi motor i brzina obrtanja imaju suprotne znake. Motor radi u generatorskom režimu, mehanička energija postaje izvor energije i pretvara se u električnu. Na primer ako teret na dizalici pravi na vratilu motora moment </a:t>
            </a:r>
            <a:r>
              <a:rPr lang="sr-Latn-CS" b="1" i="1" dirty="0" smtClean="0"/>
              <a:t>M</a:t>
            </a:r>
            <a:r>
              <a:rPr lang="sr-Latn-CS" b="1" i="1" baseline="-25000" dirty="0" smtClean="0"/>
              <a:t>o  </a:t>
            </a:r>
            <a:r>
              <a:rPr lang="sr-Latn-CS" baseline="0" dirty="0" smtClean="0"/>
              <a:t>koji je po apsolutnoj vrednosti veći od momenta koji razvija motor </a:t>
            </a:r>
            <a:r>
              <a:rPr lang="sr-Latn-CS" b="1" i="1" dirty="0" smtClean="0"/>
              <a:t>M</a:t>
            </a:r>
            <a:r>
              <a:rPr lang="sr-Latn-CS" b="1" i="1" baseline="-25000" dirty="0" smtClean="0"/>
              <a:t>e </a:t>
            </a:r>
            <a:r>
              <a:rPr lang="sr-Latn-CS" baseline="0" dirty="0" smtClean="0"/>
              <a:t>, motor koči ali nedovoljno i brzina obrtanja se (po apsolutnoj vrednosti) povećava. Obrnuto, ako teret pravi moment manji po apsolutnoj vrednosti od momenta koji pravi motor,  motor koči uspešno i brzina obrtanja se smanjuje po apsolutnoj vrednosti.</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latin typeface="Arial" pitchFamily="34" charset="0"/>
                <a:cs typeface="Arial" pitchFamily="34" charset="0"/>
              </a:rPr>
              <a:t>Prirodna</a:t>
            </a:r>
            <a:r>
              <a:rPr lang="en-US" b="1" dirty="0" smtClean="0">
                <a:latin typeface="Arial" pitchFamily="34" charset="0"/>
                <a:cs typeface="Arial" pitchFamily="34" charset="0"/>
              </a:rPr>
              <a:t> </a:t>
            </a:r>
            <a:r>
              <a:rPr lang="en-US" b="1" dirty="0" err="1" smtClean="0">
                <a:latin typeface="Arial" pitchFamily="34" charset="0"/>
                <a:cs typeface="Arial" pitchFamily="34" charset="0"/>
              </a:rPr>
              <a:t>mehani</a:t>
            </a:r>
            <a:r>
              <a:rPr lang="x-none" b="1" dirty="0" smtClean="0">
                <a:latin typeface="Arial" pitchFamily="34" charset="0"/>
                <a:cs typeface="Arial" pitchFamily="34" charset="0"/>
              </a:rPr>
              <a:t>čka</a:t>
            </a:r>
            <a:r>
              <a:rPr lang="x-none" b="1" baseline="0" dirty="0" smtClean="0">
                <a:latin typeface="Arial" pitchFamily="34" charset="0"/>
                <a:cs typeface="Arial" pitchFamily="34" charset="0"/>
              </a:rPr>
              <a:t> karakteristika neupavljanog asinhrinog motora</a:t>
            </a:r>
          </a:p>
          <a:p>
            <a:r>
              <a:rPr lang="x-none" baseline="0" dirty="0" smtClean="0">
                <a:latin typeface="Arial" pitchFamily="34" charset="0"/>
                <a:cs typeface="Arial" pitchFamily="34" charset="0"/>
              </a:rPr>
              <a:t>Posmatrajmo dijagram sdesna ulevo, počev od sinhrone brzine obrtanja. Pri sinhronoj brzini obrtanja (1500 o/min za motor sa dva para polova) motor ne može da razvije nikakav moment. U normalnom radu, brzina obrtanja rotora je malo manja od sinhrone. Razlika sinhrone brzine i stvarne brzine obrtanja rotora se naziva </a:t>
            </a:r>
            <a:r>
              <a:rPr lang="x-none" b="1" baseline="0" dirty="0" smtClean="0">
                <a:latin typeface="Arial" pitchFamily="34" charset="0"/>
                <a:cs typeface="Arial" pitchFamily="34" charset="0"/>
              </a:rPr>
              <a:t>klizanje</a:t>
            </a:r>
            <a:r>
              <a:rPr lang="x-none" baseline="0" dirty="0" smtClean="0">
                <a:latin typeface="Arial" pitchFamily="34" charset="0"/>
                <a:cs typeface="Arial" pitchFamily="34" charset="0"/>
              </a:rPr>
              <a:t> i obično se izražava u procentima u odnosu na sinhronu brzinu. Što je klizanje veće, motor razvija veći moment. Nominalnom momentu obično odgovara klizanje između 2% i 10%, zavisno od tipa i konstrukcije motora.  Za motor čija je mehanička karakteristika na slici nominalno klizanje </a:t>
            </a:r>
            <a:r>
              <a:rPr lang="x-none" baseline="0" smtClean="0">
                <a:latin typeface="Arial" pitchFamily="34" charset="0"/>
                <a:cs typeface="Arial" pitchFamily="34" charset="0"/>
              </a:rPr>
              <a:t>je 70/1</a:t>
            </a:r>
            <a:r>
              <a:rPr lang="sr-Latn-CS" baseline="0" dirty="0" smtClean="0">
                <a:latin typeface="Arial" pitchFamily="34" charset="0"/>
                <a:cs typeface="Arial" pitchFamily="34" charset="0"/>
              </a:rPr>
              <a:t>50</a:t>
            </a:r>
            <a:r>
              <a:rPr lang="x-none" baseline="0" smtClean="0">
                <a:latin typeface="Arial" pitchFamily="34" charset="0"/>
                <a:cs typeface="Arial" pitchFamily="34" charset="0"/>
              </a:rPr>
              <a:t>0 = 4,</a:t>
            </a:r>
            <a:r>
              <a:rPr lang="sr-Latn-CS" baseline="0" dirty="0" smtClean="0">
                <a:latin typeface="Arial" pitchFamily="34" charset="0"/>
                <a:cs typeface="Arial" pitchFamily="34" charset="0"/>
              </a:rPr>
              <a:t>7</a:t>
            </a:r>
            <a:r>
              <a:rPr lang="x-none" baseline="0" smtClean="0">
                <a:latin typeface="Arial" pitchFamily="34" charset="0"/>
                <a:cs typeface="Arial" pitchFamily="34" charset="0"/>
              </a:rPr>
              <a:t>% </a:t>
            </a:r>
            <a:r>
              <a:rPr lang="x-none" baseline="0" dirty="0" smtClean="0">
                <a:latin typeface="Arial" pitchFamily="34" charset="0"/>
                <a:cs typeface="Arial" pitchFamily="34" charset="0"/>
              </a:rPr>
              <a:t>. Pri tom klizanju motor razvija nominalni moment. </a:t>
            </a:r>
          </a:p>
          <a:p>
            <a:r>
              <a:rPr lang="x-none" baseline="0" dirty="0" smtClean="0">
                <a:latin typeface="Arial" pitchFamily="34" charset="0"/>
                <a:cs typeface="Arial" pitchFamily="34" charset="0"/>
              </a:rPr>
              <a:t>Ovaj porast momenta sa porastom klizanja se nastavlja do klizanja pri kome motor razvija maksimalni mogući moment koji se naziva „</a:t>
            </a:r>
            <a:r>
              <a:rPr lang="x-none" b="1" baseline="0" dirty="0" smtClean="0">
                <a:latin typeface="Arial" pitchFamily="34" charset="0"/>
                <a:cs typeface="Arial" pitchFamily="34" charset="0"/>
              </a:rPr>
              <a:t>prevalni moment</a:t>
            </a:r>
            <a:r>
              <a:rPr lang="x-none" baseline="0" dirty="0" smtClean="0">
                <a:latin typeface="Arial" pitchFamily="34" charset="0"/>
                <a:cs typeface="Arial" pitchFamily="34" charset="0"/>
              </a:rPr>
              <a:t>“, a odgovarajuće klizanje, „prevalno klizanje“.</a:t>
            </a:r>
            <a:endParaRPr lang="en-US"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55</a:t>
            </a:fld>
            <a:endParaRPr lang="en-US"/>
          </a:p>
        </p:txBody>
      </p:sp>
    </p:spTree>
    <p:extLst>
      <p:ext uri="{BB962C8B-B14F-4D97-AF65-F5344CB8AC3E}">
        <p14:creationId xmlns:p14="http://schemas.microsoft.com/office/powerpoint/2010/main" xmlns="" val="33808871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Asinroni</a:t>
            </a:r>
            <a:r>
              <a:rPr lang="sr-Latn-CS" baseline="0" dirty="0" smtClean="0"/>
              <a:t> motor priključen direktno na trofazni sistem gradske mreže pri polaskuvuče struju koja je nekoliko puta veća od nominalne (u primeru na slici 6,5 puta veća). Deo krive u kome motor radi stalno je označen sa “radni opseg” i podratumeva opterećenja od 0 do nekih 50% preopterećenja iznad nominalnog. Samo u delu radnog opsega struje je proporcionalna opterećenju. Pri manjim opterećenjima dobar deo struje odlazi na magnećenje.</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Latn-CS" i="1" dirty="0" smtClean="0"/>
              <a:t>Slajd sadrži animaciju, treba ga pogledati u</a:t>
            </a:r>
            <a:r>
              <a:rPr lang="sr-Latn-CS" i="1" baseline="0" dirty="0" smtClean="0"/>
              <a:t> “slide-show” modu.</a:t>
            </a:r>
            <a:endParaRPr lang="sr-Latn-CS" i="1" dirty="0" smtClean="0"/>
          </a:p>
          <a:p>
            <a:endParaRPr lang="sr-Latn-CS" dirty="0" smtClean="0"/>
          </a:p>
          <a:p>
            <a:r>
              <a:rPr lang="sr-Latn-CS" dirty="0" smtClean="0"/>
              <a:t>Deo mehaničke karakteristike za brzine obrtanja</a:t>
            </a:r>
            <a:r>
              <a:rPr lang="sr-Latn-CS" baseline="0" dirty="0" smtClean="0"/>
              <a:t> veće od sinhrone je slika u ogledalu mehaničke karakteristike do sinhrone brzine (naravno, sa promenjenim znakom momenta pošto u toj zoni motor radi kao generator i proizvodi negativan moment - koči). Dijagram struje predstavlja efektivnu vrednost (uvek je pozitivna  - pa i u generatorskom režimu). Protok energije je ka izvoru.</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Na polaznu struju, polazni moment kao i na strminu radnog dela mehaničke karakteristike i prevalni moment može se značajno uticati oblikom</a:t>
            </a:r>
            <a:r>
              <a:rPr lang="sr-Latn-CS" baseline="0" dirty="0" smtClean="0"/>
              <a:t> rotorskih šipki. Oblik šipki prikazan kao drugi na slici (crveni trag) se često naziva “dvostruki kavez” i zbog većeg polaznog momenta često se koristi za koercijalno široko raspoložive neupravljane motore opšte namene.</a:t>
            </a:r>
          </a:p>
          <a:p>
            <a:endParaRPr lang="sr-Latn-CS" baseline="0" dirty="0" smtClean="0"/>
          </a:p>
          <a:p>
            <a:r>
              <a:rPr lang="sr-Latn-CS" baseline="0" dirty="0" smtClean="0"/>
              <a:t>Šipke u obliku trapeza (prvi oblik na slici) daju manju otpornost i manju reaktansu rotora u odnosu na druge oblike. Mala otpornost rotora čini da je prirodna mehanička karakteristika u radnom delu veoma strma (malo nominalno klizanje) i da je prevalni moment veliki. Nedostatatak motora sa ovakvim oblikom šipki je relativno mali polazni momet i velika polazna struja. Međutim, za upravljan motor, naročito za motor sa vektorskim upravljanjem ovi nedostaci uopšte ne dolaze do izražaja (upravljani motor ne polaz sa sihronom učestanošću 50 Hz kao neupravljani), a veliki raspoloživi moment je značajna prednost.</a:t>
            </a:r>
          </a:p>
          <a:p>
            <a:endParaRPr lang="sr-Latn-CS" baseline="0" dirty="0" smtClean="0"/>
          </a:p>
          <a:p>
            <a:r>
              <a:rPr lang="sr-Latn-CS" baseline="0" dirty="0" smtClean="0"/>
              <a:t>Treći oblik šipki se naziva utisnuti kavez ili kavez sa dubokio utisnutim šipkama (</a:t>
            </a:r>
            <a:r>
              <a:rPr lang="sr-Latn-CS" i="1" baseline="0" dirty="0" smtClean="0"/>
              <a:t>deep bar rotor</a:t>
            </a:r>
            <a:r>
              <a:rPr lang="sr-Latn-CS" baseline="0" dirty="0" smtClean="0"/>
              <a:t>) se koristi u primenama sa neupravljanim motorima gde je nužna mala polazna struja.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Latn-CS" i="1" dirty="0" smtClean="0"/>
              <a:t>Slajd sadrži animaciju, treba ga pogledati u</a:t>
            </a:r>
            <a:r>
              <a:rPr lang="sr-Latn-CS" i="1" baseline="0" dirty="0" smtClean="0"/>
              <a:t> “slide-show” modu.</a:t>
            </a:r>
            <a:endParaRPr lang="sr-Latn-CS" i="1" dirty="0" smtClean="0"/>
          </a:p>
          <a:p>
            <a:endParaRPr lang="sr-Latn-CS" dirty="0" smtClean="0"/>
          </a:p>
          <a:p>
            <a:r>
              <a:rPr lang="sr-Latn-CS" dirty="0" smtClean="0"/>
              <a:t>Ako bi učestanost trofaznog</a:t>
            </a:r>
            <a:r>
              <a:rPr lang="sr-Latn-CS" baseline="0" dirty="0" smtClean="0"/>
              <a:t> sistema (koja direktno određuje sinhronu brzinu obrtanja) bila manja od 50 Hz, mehanička karakteristika bi bila sličnog oblika, sa istim nagibom u radnom delu i istom učestanosti klizanja za nominalni napon. Prevalni moment bi takođe imao istu vrednost. Ako se radi o motoru sa dva para polova, pri učestanosti 50 Hz sinhrona brzina obrtanja iznosi 1500 o/min, a mehanička karakteristika je data crnom linijom. Pri učesatnosti 16,7 Hz (trećina od 50 Hz) sinhrona brzina obrtanja je 500 o/min (takođe trećina od 1500 o/min), a klizanje za nominalni moment je isto (70 Hz) kao i u slučaju da je učestanost trofaznof sistema 50 Hz.</a:t>
            </a:r>
          </a:p>
          <a:p>
            <a:endParaRPr lang="sr-Latn-CS" baseline="0" dirty="0" smtClean="0"/>
          </a:p>
          <a:p>
            <a:r>
              <a:rPr lang="sr-Latn-CS" baseline="0" dirty="0" smtClean="0"/>
              <a:t>Da bi se fluks u motor održao konstantnim, sa smanjivanjem učestanosti, nužno je proporcionalno smanjivati i napon trofaznog sistema. Uz ovakav uslov, sve do učestanosti reda 5 Hz, dobija se familija prirodnih mehaničkih karakteristika kao na slici. </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Latn-CS" dirty="0" smtClean="0"/>
              <a:t>Na ovom slajdu “napon” se odnosi na efektivnu vrednost međufaznog napona.</a:t>
            </a:r>
          </a:p>
          <a:p>
            <a:endParaRPr lang="sr-Latn-CS" dirty="0" smtClean="0"/>
          </a:p>
          <a:p>
            <a:r>
              <a:rPr lang="sr-Latn-CS" dirty="0" smtClean="0"/>
              <a:t>U/f upravljanje podrazumeva ustvari generisanje trofaznog sistema promenljive učestanosti.</a:t>
            </a:r>
            <a:r>
              <a:rPr lang="sr-Latn-CS" baseline="0" dirty="0" smtClean="0"/>
              <a:t> Ako je motoru, pri učestanosti 50 Hz, bio potreban napon 3x380V, kada se učestanost smanji na 25 Hz, d</a:t>
            </a:r>
            <a:r>
              <a:rPr lang="sr-Latn-CS" dirty="0" smtClean="0"/>
              <a:t>a bi se fluks održao približno konstantnim, napon se mora smanjiti takođe</a:t>
            </a:r>
            <a:r>
              <a:rPr lang="sr-Latn-CS" baseline="0" dirty="0" smtClean="0"/>
              <a:t> na pola (3x190V). Odatle i naziv ovakvog upravljanja jer je uslov za održavanje fluksa približno konstantnim, da odnos napona i učestanosti bude konstantan.</a:t>
            </a:r>
          </a:p>
          <a:p>
            <a:endParaRPr lang="sr-Latn-CS" baseline="0" dirty="0" smtClean="0"/>
          </a:p>
          <a:p>
            <a:r>
              <a:rPr lang="sr-Latn-CS" baseline="0" dirty="0" smtClean="0"/>
              <a:t>Dakle, uređaj za generisanje trofaznog sistema (koristi se i termin “invertor”) mora biti u stanju da generiše trofazni sistem željene učestanosti i napona čija amplituda odgovara toj učestanosti. Ako je za 50 Hz bio potreban napon 3x380V; za 25 Hz treba 3x190V; za 5 Hz, 3x38V. </a:t>
            </a:r>
            <a:r>
              <a:rPr lang="sr-Latn-CS" u="sng" baseline="0" dirty="0" smtClean="0"/>
              <a:t>Ovo smanjenje napona ne utiče na maksimalni moment koji motor može da proizvede</a:t>
            </a:r>
            <a:r>
              <a:rPr lang="sr-Latn-CS" baseline="0" dirty="0" smtClean="0"/>
              <a:t>.  Kada se uređeju zada željena učestanost  </a:t>
            </a:r>
            <a:r>
              <a:rPr lang="sr-Latn-CS" b="1" i="1" baseline="0" dirty="0" smtClean="0"/>
              <a:t>f</a:t>
            </a:r>
            <a:r>
              <a:rPr lang="sr-Latn-CS" baseline="0" dirty="0" smtClean="0"/>
              <a:t>, on treba , na osnovu te učestanosti, da odredi napon </a:t>
            </a:r>
            <a:r>
              <a:rPr lang="sr-Latn-CS" b="1" i="1" baseline="0" dirty="0" smtClean="0"/>
              <a:t>U</a:t>
            </a:r>
            <a:r>
              <a:rPr lang="sr-Latn-CS" baseline="0" dirty="0" smtClean="0"/>
              <a:t> i da generiše trofazni sistem učestanosti </a:t>
            </a:r>
            <a:r>
              <a:rPr lang="sr-Latn-CS" b="1" i="1" baseline="0" dirty="0" smtClean="0"/>
              <a:t>f</a:t>
            </a:r>
            <a:r>
              <a:rPr lang="sr-Latn-CS" baseline="0" dirty="0" smtClean="0"/>
              <a:t>  i napona </a:t>
            </a:r>
            <a:r>
              <a:rPr lang="sr-Latn-CS" b="1" i="1" baseline="0" dirty="0" smtClean="0"/>
              <a:t>U</a:t>
            </a:r>
            <a:r>
              <a:rPr lang="sr-Latn-CS" baseline="0" dirty="0" smtClean="0"/>
              <a:t>.</a:t>
            </a:r>
          </a:p>
          <a:p>
            <a:endParaRPr lang="sr-Latn-CS" baseline="0" dirty="0" smtClean="0"/>
          </a:p>
          <a:p>
            <a:r>
              <a:rPr lang="sr-Latn-CS" baseline="0" dirty="0" smtClean="0"/>
              <a:t>Linearni odnos napona i učestanosti održava fluks konstantnim sve do nekih desetak procenata nazivne učestanosti (negde do 5 Hz). Na nižim učestanostima prestaju da važe pretpostavke na usnovu kojih je pravilo (</a:t>
            </a:r>
            <a:r>
              <a:rPr lang="sr-Latn-CS" b="1" i="1" baseline="0" dirty="0" smtClean="0"/>
              <a:t>U/f</a:t>
            </a:r>
            <a:r>
              <a:rPr lang="sr-Latn-CS" baseline="0" dirty="0" smtClean="0"/>
              <a:t>  = const) izvedeno i motor više nije u stanju da proizvede moment kao na višim učestanostima.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60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sr-Latn-CS" dirty="0" smtClean="0"/>
              <a:t>Na ovom slajdu “napon” se odnosi na efektivnu vrednost međufaznog napona.</a:t>
            </a:r>
          </a:p>
          <a:p>
            <a:endParaRPr lang="sr-Latn-CS" dirty="0" smtClean="0"/>
          </a:p>
          <a:p>
            <a:r>
              <a:rPr lang="sr-Latn-CS" dirty="0" smtClean="0"/>
              <a:t>Pri određivanju napona trofaznog sistama,</a:t>
            </a:r>
            <a:r>
              <a:rPr lang="sr-Latn-CS" baseline="0" dirty="0" smtClean="0"/>
              <a:t> polazi se od nazivnog napona i nazivne učestanostu (tačka na dijagramu označena crvenim markerom). Prava linija od te tačke ka koordinatnom početku određuje napon koji je potrebno generisati u trofaznom sistemu pri učestanostima manjim od nazivne. Dijagram se završava minimalnom učestanošću ispod koje motor više ne bi bio u stanju da ostvari traženi moment. Naime, pri manjim učestanostima, otpornost statora postaje srazmerna reaktansi magnećenja i pretpostavka da su otpornost statora i reaktansa rasipanja statora mnogo manje od raektanse magnećenja (na osnovu koje je izvedeno </a:t>
            </a:r>
            <a:r>
              <a:rPr lang="sr-Latn-CS" b="1" i="1" baseline="0" dirty="0" smtClean="0"/>
              <a:t>U/f</a:t>
            </a:r>
            <a:r>
              <a:rPr lang="sr-Latn-CS" baseline="0" dirty="0" smtClean="0"/>
              <a:t>  = const) više ne važi i ovako generisani trofazni sistem ne bi mogao da se koristi za pogon asinhronog motora. Iz istog razloga, na učestanostima blizu minimalne, obično se zadaje veći napon u odnosu na linearni odnos </a:t>
            </a:r>
            <a:r>
              <a:rPr lang="sr-Latn-CS" b="1" i="1" baseline="0" dirty="0" smtClean="0"/>
              <a:t>U/f</a:t>
            </a:r>
            <a:r>
              <a:rPr lang="sr-Latn-CS" baseline="0" dirty="0" smtClean="0"/>
              <a:t> (crvena linija) ili se kriva lomi na neki drugi način (primer plavom linijom) zavisno od opterećenja. Komercijalnim invertorima korisnik obično zada nekoliko karakterističnih tačaka  (parova: </a:t>
            </a:r>
            <a:r>
              <a:rPr lang="sr-Latn-CS" b="1" i="1" baseline="0" dirty="0" smtClean="0"/>
              <a:t>f </a:t>
            </a:r>
            <a:r>
              <a:rPr lang="sr-Latn-CS" baseline="0" dirty="0" smtClean="0"/>
              <a:t>- odgovarajuće </a:t>
            </a:r>
            <a:r>
              <a:rPr lang="sr-Latn-CS" b="1" i="1" baseline="0" dirty="0" smtClean="0"/>
              <a:t>U </a:t>
            </a:r>
            <a:r>
              <a:rPr lang="sr-Latn-CS" baseline="0" dirty="0" smtClean="0"/>
              <a:t>) između kojih invertor koristi linearnu zavisnost da bi za zadatu učestanost </a:t>
            </a:r>
            <a:r>
              <a:rPr lang="sr-Latn-CS" b="1" i="1" baseline="0" dirty="0" smtClean="0"/>
              <a:t>f </a:t>
            </a:r>
            <a:r>
              <a:rPr lang="sr-Latn-CS" baseline="0" dirty="0" smtClean="0"/>
              <a:t>odredio napon </a:t>
            </a:r>
            <a:r>
              <a:rPr lang="sr-Latn-CS" b="1" i="1" baseline="0" dirty="0" smtClean="0"/>
              <a:t>U</a:t>
            </a:r>
            <a:r>
              <a:rPr lang="sr-Latn-CS" baseline="0" dirty="0" smtClean="0"/>
              <a:t>.</a:t>
            </a:r>
          </a:p>
          <a:p>
            <a:endParaRPr lang="sr-Latn-CS" baseline="0" dirty="0" smtClean="0"/>
          </a:p>
          <a:p>
            <a:r>
              <a:rPr lang="sr-Latn-CS" baseline="0" dirty="0" smtClean="0"/>
              <a:t>Iznad nazivne učestanosti invertor ne nema mogućnosti da generiše napon veći od nazivnog pa fluks u motoru ne može da se održi konstantnim. Za sve učestanosti iznad nazivne invertor generiše nazivni napon (veći od toga ne može). Fluks se smanje sa porastom učestanosti pa ova zona odgovara slablljenju polja. Maksimalni mometnt koji motor može da napravi takođe opada.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61</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Ako je motor sa dva para polova projektovan za 50Hz,</a:t>
            </a:r>
            <a:r>
              <a:rPr lang="sr-Latn-CS" baseline="0" dirty="0" smtClean="0"/>
              <a:t> 3x380V, njegova sinhrona brzina obrtanja je 1500 obrta u minuti. Generisani trofazni sistem učestanosti 100Hz bi trebalo da ima napon 3x760V da bi, po principu “U/f=const”, zadržao isti nivo magnećenja. Kako to nije moguće i generisani trofazni sistem na f=100Hz može samo da zadrži maksimalan napon (3x380V), magnećenje je slabije, fluks je dvostruko manji, pa je i raspoloživ moment manji. </a:t>
            </a:r>
            <a:endParaRPr lang="sr-Latn-CS" dirty="0" smtClean="0"/>
          </a:p>
          <a:p>
            <a:r>
              <a:rPr lang="sr-Latn-CS" dirty="0" smtClean="0"/>
              <a:t>Zato se, za sinhrone brzine iznad nominalne (1500 o/min u primeru na slici), prevalni moment smanjuje kao i maksimalno ostvarivi moment. Nagib krive u radnom delu ostaje isti.</a:t>
            </a:r>
          </a:p>
          <a:p>
            <a:endParaRPr lang="sr-Latn-CS" dirty="0" smtClean="0"/>
          </a:p>
          <a:p>
            <a:r>
              <a:rPr lang="sr-Latn-CS" smtClean="0"/>
              <a:t>Ova zona iznad nominalne brzine obrzanja odgovara zoni slabljenja polja kod motora jednosmerne struje sa nezavisnom pobudom</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62</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Na slici su</a:t>
            </a:r>
            <a:r>
              <a:rPr lang="sr-Latn-CS" baseline="0" dirty="0" smtClean="0"/>
              <a:t> mehanička karakteristika (donji dijagram) i karakteristika snage (gornji dijagram) upravljanog asinhronog motora. Po x-osi je relativna brzina obrtanja (u odnosu na nominalnu), a po y-osi moment, koji pri toj brzini može da ostvari (donji dijagram) odnosno, mehanička snaga (gornji dijagram). Vrednosti na y-osi su takođe izražene relativno u odnosu na nominalne. Deblja linija predstavlja granice u kojima motor može raditi stalno dok je tanja linija granica u okviru koje je motor dozvoljeno preopterećen, ali to preopterćenje sme da traje samo ograničeno vreme što je specificirano podacima o motoru.</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64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Motor j.s.sa </a:t>
            </a:r>
            <a:r>
              <a:rPr lang="en-US" dirty="0" err="1" smtClean="0"/>
              <a:t>stalnim</a:t>
            </a:r>
            <a:r>
              <a:rPr lang="en-US" dirty="0" smtClean="0"/>
              <a:t> </a:t>
            </a:r>
            <a:r>
              <a:rPr lang="en-US" dirty="0" err="1" smtClean="0"/>
              <a:t>magnetima</a:t>
            </a:r>
            <a:r>
              <a:rPr lang="en-US" dirty="0" smtClean="0"/>
              <a:t> </a:t>
            </a:r>
            <a:r>
              <a:rPr lang="en-US" dirty="0" err="1" smtClean="0"/>
              <a:t>na</a:t>
            </a:r>
            <a:r>
              <a:rPr lang="en-US" dirty="0" smtClean="0"/>
              <a:t> </a:t>
            </a:r>
            <a:r>
              <a:rPr lang="en-US" dirty="0" err="1" smtClean="0"/>
              <a:t>statoru</a:t>
            </a:r>
            <a:r>
              <a:rPr lang="en-US" dirty="0" smtClean="0"/>
              <a:t> </a:t>
            </a:r>
            <a:r>
              <a:rPr lang="en-US" dirty="0" err="1" smtClean="0"/>
              <a:t>ima</a:t>
            </a:r>
            <a:r>
              <a:rPr lang="en-US" dirty="0" smtClean="0"/>
              <a:t> </a:t>
            </a:r>
            <a:r>
              <a:rPr lang="en-US" dirty="0" err="1" smtClean="0"/>
              <a:t>stalne</a:t>
            </a:r>
            <a:r>
              <a:rPr lang="en-US" dirty="0" smtClean="0"/>
              <a:t> </a:t>
            </a:r>
            <a:r>
              <a:rPr lang="en-US" dirty="0" err="1" smtClean="0"/>
              <a:t>magnete</a:t>
            </a:r>
            <a:r>
              <a:rPr lang="en-US" dirty="0" smtClean="0"/>
              <a:t> </a:t>
            </a:r>
            <a:r>
              <a:rPr lang="en-US" dirty="0" err="1" smtClean="0"/>
              <a:t>koji</a:t>
            </a:r>
            <a:r>
              <a:rPr lang="en-US" dirty="0" smtClean="0"/>
              <a:t> </a:t>
            </a:r>
            <a:r>
              <a:rPr lang="en-US" dirty="0" err="1" smtClean="0"/>
              <a:t>formiraju</a:t>
            </a:r>
            <a:r>
              <a:rPr lang="en-US" dirty="0" smtClean="0"/>
              <a:t> </a:t>
            </a:r>
            <a:r>
              <a:rPr lang="en-US" dirty="0" err="1" smtClean="0"/>
              <a:t>magnetno</a:t>
            </a:r>
            <a:r>
              <a:rPr lang="en-US" dirty="0" smtClean="0"/>
              <a:t> </a:t>
            </a:r>
            <a:r>
              <a:rPr lang="en-US" dirty="0" err="1" smtClean="0"/>
              <a:t>polje</a:t>
            </a:r>
            <a:r>
              <a:rPr lang="en-US" dirty="0" smtClean="0"/>
              <a:t>.</a:t>
            </a:r>
            <a:r>
              <a:rPr lang="en-US" baseline="0" dirty="0" smtClean="0"/>
              <a:t> Rotor je od </a:t>
            </a:r>
            <a:r>
              <a:rPr lang="x-none" baseline="0" dirty="0" smtClean="0"/>
              <a:t>fero-</a:t>
            </a:r>
            <a:r>
              <a:rPr lang="en-US" baseline="0" dirty="0" err="1" smtClean="0"/>
              <a:t>magnetnog</a:t>
            </a:r>
            <a:r>
              <a:rPr lang="en-US" baseline="0" dirty="0" smtClean="0"/>
              <a:t> </a:t>
            </a:r>
            <a:r>
              <a:rPr lang="en-US" baseline="0" dirty="0" err="1" smtClean="0"/>
              <a:t>materijala</a:t>
            </a:r>
            <a:r>
              <a:rPr lang="en-US" baseline="0" dirty="0" smtClean="0"/>
              <a:t> </a:t>
            </a:r>
            <a:r>
              <a:rPr lang="x-none" baseline="0" dirty="0" smtClean="0"/>
              <a:t>(</a:t>
            </a:r>
            <a:r>
              <a:rPr lang="en-US" baseline="0" dirty="0" err="1" smtClean="0"/>
              <a:t>mekog</a:t>
            </a:r>
            <a:r>
              <a:rPr lang="en-US" baseline="0" dirty="0" smtClean="0"/>
              <a:t> </a:t>
            </a:r>
            <a:r>
              <a:rPr lang="en-US" baseline="0" dirty="0" err="1" smtClean="0"/>
              <a:t>gvo</a:t>
            </a:r>
            <a:r>
              <a:rPr lang="x-none" baseline="0" dirty="0" smtClean="0"/>
              <a:t>žđa) sa navojcima koji proizvode magnetno polje kada se kroz njih propusti struja. Magnetno polje rotora je takvo da se južni pol rotora odbija od južnog pola statora, severni od severnog što pravi moment na vratilu rotora i čini da rotor počinje da rotira. Sile koje obrću rotor javljaju se na oba pola rotora i najveće su u vertikalnom položaju rotora (kao na maloj slici desno).  U tom položaju, pored sila odbijanja istih polova, postoje i slie privlačenja suprotnih, jer je sada severni pol rotora okrenut ka južnom polu statora koji ga privlači i obrnuto.  </a:t>
            </a:r>
          </a:p>
          <a:p>
            <a:endParaRPr lang="x-none" baseline="0" dirty="0" smtClean="0"/>
          </a:p>
          <a:p>
            <a:r>
              <a:rPr lang="x-none" baseline="0" dirty="0" smtClean="0"/>
              <a:t>Struja se na kolektor dovodi preko četkica. Kolektor</a:t>
            </a:r>
            <a:r>
              <a:rPr lang="en-US" baseline="0" dirty="0" smtClean="0"/>
              <a:t> </a:t>
            </a:r>
            <a:r>
              <a:rPr lang="x-none" baseline="0" dirty="0" smtClean="0"/>
              <a:t>je podeljan na dva segmenta. </a:t>
            </a:r>
            <a:r>
              <a:rPr lang="en-US" baseline="0" dirty="0" err="1" smtClean="0"/>
              <a:t>Kada</a:t>
            </a:r>
            <a:r>
              <a:rPr lang="en-US" baseline="0" dirty="0" smtClean="0"/>
              <a:t> se </a:t>
            </a:r>
            <a:r>
              <a:rPr lang="en-US" baseline="0" dirty="0" err="1" smtClean="0"/>
              <a:t>magnetni</a:t>
            </a:r>
            <a:r>
              <a:rPr lang="en-US" baseline="0" dirty="0" smtClean="0"/>
              <a:t> </a:t>
            </a:r>
            <a:r>
              <a:rPr lang="en-US" baseline="0" dirty="0" err="1" smtClean="0"/>
              <a:t>polovi</a:t>
            </a:r>
            <a:r>
              <a:rPr lang="en-US" baseline="0" dirty="0" smtClean="0"/>
              <a:t> </a:t>
            </a:r>
            <a:r>
              <a:rPr lang="en-US" baseline="0" dirty="0" err="1" smtClean="0"/>
              <a:t>rotora</a:t>
            </a:r>
            <a:r>
              <a:rPr lang="en-US" baseline="0" dirty="0" smtClean="0"/>
              <a:t> </a:t>
            </a:r>
            <a:r>
              <a:rPr lang="en-US" baseline="0" dirty="0" err="1" smtClean="0"/>
              <a:t>na</a:t>
            </a:r>
            <a:r>
              <a:rPr lang="x-none" baseline="0" dirty="0" smtClean="0"/>
              <a:t>đu  u liniji sa magnetnim polovima statora (horizontalni položaj rotora na slici), sile koje deluju na polove rotora, a koje su obrtale rotor, postaju 0, ali rotor nastavlja da rotira po inerciji. U tom položaju, četkice prelaze sa jednog segmenta na drugi i polovi rotora se menjaju (onaj kraj rotora koji je bio južni pol postaje severni i obrnuto) jer struja kroz namotaj rotora menja smer. Da smer struje nije promenjen (zahvaljujući promeni segmenata na kolektoru na koje naležu četkice) rotor bi se zaustavio u položaju u kome je severni pol rotora okrenut ka južnom (i obrnuto) i to bi bio stabilan položaj. Međutim, baš u tom položaju, četkice menjaju segment na koji naležu i sile koje obrću rotor se ponovo javljaju, rastu do trenutka kada je rotor u vertikalnom položaju i ponovo opadaju do 0 (u horizontalnompoložaju rotora) kada se segmenti pononovo menjaju i priča se ponavlja.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7</a:t>
            </a:fld>
            <a:endParaRPr lang="en-US"/>
          </a:p>
        </p:txBody>
      </p:sp>
    </p:spTree>
    <p:extLst>
      <p:ext uri="{BB962C8B-B14F-4D97-AF65-F5344CB8AC3E}">
        <p14:creationId xmlns:p14="http://schemas.microsoft.com/office/powerpoint/2010/main" xmlns="" val="1753332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Talasnost</a:t>
            </a:r>
            <a:r>
              <a:rPr lang="x-none" baseline="0" dirty="0" smtClean="0"/>
              <a:t> momenta i položaji rotora u kojima se moment povećava, dostižemaksinun i opada.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8</a:t>
            </a:fld>
            <a:endParaRPr lang="en-US"/>
          </a:p>
        </p:txBody>
      </p:sp>
    </p:spTree>
    <p:extLst>
      <p:ext uri="{BB962C8B-B14F-4D97-AF65-F5344CB8AC3E}">
        <p14:creationId xmlns:p14="http://schemas.microsoft.com/office/powerpoint/2010/main" xmlns="" val="2420123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Da bi se pulzacije momenta smanjile, rotor ima</a:t>
            </a:r>
            <a:r>
              <a:rPr lang="x-none" baseline="0" dirty="0" smtClean="0"/>
              <a:t> više pari polova. Na slici je motor sa dva para polova na rotoru. Drugi par polova je pod pravim uglom u odnosu na prvi i ima svoje segmente na kolektoru (kolektor ima 4 umesto 2 segmenta).</a:t>
            </a:r>
          </a:p>
          <a:p>
            <a:endParaRPr lang="x-none" baseline="0" dirty="0" smtClean="0"/>
          </a:p>
          <a:p>
            <a:r>
              <a:rPr lang="x-none" baseline="0" dirty="0" smtClean="0"/>
              <a:t>Na slici desno je kako bi moment izgledao kada bi postojao samo jedan par polova (M1) i samo drugi par polova (M2). </a:t>
            </a:r>
            <a:r>
              <a:rPr lang="x-none" u="sng" baseline="0" dirty="0" smtClean="0"/>
              <a:t>Slika je uprošćena</a:t>
            </a:r>
            <a:r>
              <a:rPr lang="x-none" baseline="0" dirty="0" smtClean="0"/>
              <a:t> i predstavlja izgled momenta sa jednim parom polova kada bi kolektor imao </a:t>
            </a:r>
            <a:r>
              <a:rPr lang="x-none" u="sng" baseline="0" dirty="0" smtClean="0"/>
              <a:t>samo dva segmenta</a:t>
            </a:r>
            <a:r>
              <a:rPr lang="x-none" baseline="0" dirty="0" smtClean="0"/>
              <a:t>. Realno, namotaji koji prave polove se ne napajaju sve vreme jer četkice prelazena drugi par segmenata. Kada namotaj ostane bez napajanja, moment pada na nulu, ali je princip sabiranja momenata isti.</a:t>
            </a:r>
          </a:p>
          <a:p>
            <a:endParaRPr lang="x-none" baseline="0" dirty="0" smtClean="0"/>
          </a:p>
          <a:p>
            <a:r>
              <a:rPr lang="x-none" baseline="0" dirty="0" smtClean="0"/>
              <a:t>U praktičnim realizacijama motora broj pari polova </a:t>
            </a:r>
            <a:r>
              <a:rPr lang="x-none" u="sng" baseline="0" dirty="0" smtClean="0"/>
              <a:t>rotora</a:t>
            </a:r>
            <a:r>
              <a:rPr lang="x-none" baseline="0" dirty="0" smtClean="0"/>
              <a:t> i broj pari segmenata na kolektoru je svakako veći od 2, po pravilu preko 10. Četkice svojom površinom pokrivaju više od jednog segneta. Detaljan princip rada je lepo ilustrovan u animaciji koja je sastavni deo literature. </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9</a:t>
            </a:fld>
            <a:endParaRPr lang="en-US"/>
          </a:p>
        </p:txBody>
      </p:sp>
    </p:spTree>
    <p:extLst>
      <p:ext uri="{BB962C8B-B14F-4D97-AF65-F5344CB8AC3E}">
        <p14:creationId xmlns:p14="http://schemas.microsoft.com/office/powerpoint/2010/main" xmlns="" val="32199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MOTR JEDNOSMERNE STRUJE SA POBUDOM</a:t>
            </a:r>
          </a:p>
          <a:p>
            <a:endParaRPr lang="x-none" dirty="0" smtClean="0"/>
          </a:p>
          <a:p>
            <a:r>
              <a:rPr lang="x-none" dirty="0" smtClean="0"/>
              <a:t>Ova</a:t>
            </a:r>
            <a:r>
              <a:rPr lang="x-none" baseline="0" dirty="0" smtClean="0"/>
              <a:t>j tip motora na statoru ima </a:t>
            </a:r>
            <a:r>
              <a:rPr lang="x-none" b="0" u="sng" baseline="0" dirty="0" smtClean="0"/>
              <a:t>elektromagnet</a:t>
            </a:r>
            <a:r>
              <a:rPr lang="x-none" baseline="0" dirty="0" smtClean="0"/>
              <a:t> umesto stalnog megneta. Elektromagnet se mora napajati, da bi se dobilo magnetno polje u statoru. Namotaji statora i struja koja teče kroz njih čine </a:t>
            </a:r>
            <a:r>
              <a:rPr lang="x-none" b="1" baseline="0" dirty="0" smtClean="0"/>
              <a:t>pobudu</a:t>
            </a:r>
            <a:r>
              <a:rPr lang="x-none" baseline="0" dirty="0" smtClean="0"/>
              <a:t> motora. Struja kroz namotaje statora se naziva </a:t>
            </a:r>
            <a:r>
              <a:rPr lang="x-none" b="1" baseline="0" dirty="0" smtClean="0"/>
              <a:t>pobudnom</a:t>
            </a:r>
            <a:r>
              <a:rPr lang="x-none" baseline="0" dirty="0" smtClean="0"/>
              <a:t> </a:t>
            </a:r>
            <a:r>
              <a:rPr lang="x-none" b="1" baseline="0" dirty="0" smtClean="0"/>
              <a:t>strujom</a:t>
            </a:r>
            <a:r>
              <a:rPr lang="x-none" baseline="0" dirty="0" smtClean="0"/>
              <a:t> i obično označava sa </a:t>
            </a:r>
            <a:r>
              <a:rPr lang="x-none" b="1" i="1" baseline="0" dirty="0" smtClean="0"/>
              <a:t>I</a:t>
            </a:r>
            <a:r>
              <a:rPr lang="x-none" b="1" i="1" baseline="-25000" dirty="0" smtClean="0"/>
              <a:t>p </a:t>
            </a:r>
            <a:r>
              <a:rPr lang="x-none" baseline="0" dirty="0" smtClean="0"/>
              <a:t>. </a:t>
            </a:r>
          </a:p>
          <a:p>
            <a:endParaRPr lang="x-none" baseline="0" dirty="0" smtClean="0"/>
          </a:p>
          <a:p>
            <a:r>
              <a:rPr lang="x-none" baseline="0" dirty="0" smtClean="0"/>
              <a:t>Rotor se ponekad naziva armaturom, a struja rotora se obično označava </a:t>
            </a:r>
            <a:r>
              <a:rPr lang="x-none" b="1" i="1" baseline="0" dirty="0" smtClean="0"/>
              <a:t>I</a:t>
            </a:r>
            <a:r>
              <a:rPr lang="x-none" b="1" i="1" baseline="-25000" dirty="0" smtClean="0"/>
              <a:t>a </a:t>
            </a:r>
            <a:r>
              <a:rPr lang="x-none" baseline="0" dirty="0" smtClean="0"/>
              <a:t>. Struja rotora teče preko četkica, segmenata kolektora i namotaja rotora. Kolektor obezbeđuje da se strujom napaja one navojke koji u tom položaju rotora (i dok četkice ne pređu na sledeći segment) može da napravi najveći moment. </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11</a:t>
            </a:fld>
            <a:endParaRPr lang="en-US"/>
          </a:p>
        </p:txBody>
      </p:sp>
    </p:spTree>
    <p:extLst>
      <p:ext uri="{BB962C8B-B14F-4D97-AF65-F5344CB8AC3E}">
        <p14:creationId xmlns:p14="http://schemas.microsoft.com/office/powerpoint/2010/main" xmlns="" val="29898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Rotor, namotaj statora i jedan pol statora.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12</a:t>
            </a:fld>
            <a:endParaRPr lang="en-US"/>
          </a:p>
        </p:txBody>
      </p:sp>
    </p:spTree>
    <p:extLst>
      <p:ext uri="{BB962C8B-B14F-4D97-AF65-F5344CB8AC3E}">
        <p14:creationId xmlns:p14="http://schemas.microsoft.com/office/powerpoint/2010/main" xmlns="" val="1244057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C64B22-C822-4655-B26E-04DD5B4EEB4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E1E818-7488-43DF-BD7D-1AFB3A13D1A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7D0087-9066-4835-BF45-0B0A98E9F7D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06A401-82CE-4D86-9301-02A090C6EB8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947CA8-7D03-4760-93EA-6C72AC61A26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D7B8CF-177A-47FF-8CCF-3C2C7E114E7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691E40-9A07-4C1C-9D8A-0471F0CB3B2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A93890-C0ED-41C1-9938-F48B43485E6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972D3A-70DC-4A2C-8CE3-3543CF734F8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756283-3350-4173-9A05-202F4269906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6C4BED-409F-49BC-9604-A1EAAB624C8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E86929-C2B3-461B-BBF7-06368621A9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50.wmf"/><Relationship Id="rId4" Type="http://schemas.openxmlformats.org/officeDocument/2006/relationships/image" Target="../media/image49.wmf"/></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x-none" sz="5400" b="1" i="1" smtClean="0"/>
              <a:t>ELEKTRIČNI POGONI</a:t>
            </a:r>
            <a:r>
              <a:rPr lang="sr-Latn-CS" sz="5400" b="1" i="1" dirty="0" smtClean="0"/>
              <a:t/>
            </a:r>
            <a:br>
              <a:rPr lang="sr-Latn-CS" sz="5400" b="1" i="1" dirty="0" smtClean="0"/>
            </a:br>
            <a:r>
              <a:rPr lang="sr-Latn-CS" sz="5400" b="1" i="1" dirty="0" smtClean="0"/>
              <a:t>u vozilima</a:t>
            </a:r>
            <a:r>
              <a:rPr lang="x-none" smtClean="0"/>
              <a:t/>
            </a:r>
            <a:br>
              <a:rPr lang="x-none" smtClean="0"/>
            </a:br>
            <a:r>
              <a:rPr lang="x-none" sz="3600" smtClean="0"/>
              <a:t>201</a:t>
            </a:r>
            <a:r>
              <a:rPr lang="sr-Latn-CS" sz="3600" dirty="0" smtClean="0"/>
              <a:t>7</a:t>
            </a:r>
            <a:r>
              <a:rPr lang="x-none" sz="3600" smtClean="0"/>
              <a:t>/1</a:t>
            </a:r>
            <a:r>
              <a:rPr lang="sr-Latn-CS" sz="3600" dirty="0" smtClean="0"/>
              <a:t>8</a:t>
            </a:r>
            <a:r>
              <a:rPr lang="x-none" sz="3600" smtClean="0"/>
              <a:t>.</a:t>
            </a:r>
            <a:endParaRPr lang="en-US" sz="3600" dirty="0"/>
          </a:p>
        </p:txBody>
      </p:sp>
      <p:sp>
        <p:nvSpPr>
          <p:cNvPr id="3" name="Subtitle 2"/>
          <p:cNvSpPr>
            <a:spLocks noGrp="1"/>
          </p:cNvSpPr>
          <p:nvPr>
            <p:ph type="subTitle" idx="1"/>
          </p:nvPr>
        </p:nvSpPr>
        <p:spPr>
          <a:xfrm>
            <a:off x="2057400" y="4572000"/>
            <a:ext cx="6400800" cy="1295400"/>
          </a:xfrm>
        </p:spPr>
        <p:txBody>
          <a:bodyPr/>
          <a:lstStyle/>
          <a:p>
            <a:pPr algn="r"/>
            <a:r>
              <a:rPr lang="x-none" dirty="0" smtClean="0"/>
              <a:t>dr Milan Mijalković</a:t>
            </a:r>
          </a:p>
          <a:p>
            <a:pPr algn="r"/>
            <a:r>
              <a:rPr lang="x-none" sz="2400" i="1" dirty="0" smtClean="0"/>
              <a:t>milan.mijalkovic</a:t>
            </a:r>
            <a:r>
              <a:rPr lang="en-US" sz="2400" i="1" dirty="0" smtClean="0"/>
              <a:t>@</a:t>
            </a:r>
            <a:r>
              <a:rPr lang="x-none" sz="2400" i="1" dirty="0" smtClean="0"/>
              <a:t>viser.edu.rs</a:t>
            </a:r>
            <a:endParaRPr lang="x-none" sz="2400" i="1" dirty="0"/>
          </a:p>
          <a:p>
            <a:endParaRPr lang="en-US" dirty="0"/>
          </a:p>
        </p:txBody>
      </p:sp>
    </p:spTree>
    <p:extLst>
      <p:ext uri="{BB962C8B-B14F-4D97-AF65-F5344CB8AC3E}">
        <p14:creationId xmlns:p14="http://schemas.microsoft.com/office/powerpoint/2010/main" xmlns="" val="5362585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lstStyle/>
          <a:p>
            <a:r>
              <a:rPr lang="x-none" sz="5400" dirty="0" smtClean="0"/>
              <a:t>Motor jednosmerne struje </a:t>
            </a:r>
            <a:r>
              <a:rPr lang="x-none" sz="4800" dirty="0" smtClean="0"/>
              <a:t>sa pobudom</a:t>
            </a:r>
            <a:endParaRPr lang="en-US" sz="4800" dirty="0"/>
          </a:p>
        </p:txBody>
      </p:sp>
    </p:spTree>
    <p:extLst>
      <p:ext uri="{BB962C8B-B14F-4D97-AF65-F5344CB8AC3E}">
        <p14:creationId xmlns:p14="http://schemas.microsoft.com/office/powerpoint/2010/main" xmlns="" val="5173208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c1"/>
          <p:cNvPicPr>
            <a:picLocks noChangeAspect="1" noChangeArrowheads="1"/>
          </p:cNvPicPr>
          <p:nvPr/>
        </p:nvPicPr>
        <p:blipFill rotWithShape="1">
          <a:blip r:embed="rId3" cstate="print"/>
          <a:srcRect b="9683"/>
          <a:stretch/>
        </p:blipFill>
        <p:spPr bwMode="auto">
          <a:xfrm>
            <a:off x="0" y="693971"/>
            <a:ext cx="9144000" cy="6164030"/>
          </a:xfrm>
          <a:prstGeom prst="rect">
            <a:avLst/>
          </a:prstGeom>
          <a:noFill/>
          <a:ln w="9525">
            <a:noFill/>
            <a:miter lim="800000"/>
            <a:headEnd/>
            <a:tailEnd/>
          </a:ln>
        </p:spPr>
      </p:pic>
      <p:sp>
        <p:nvSpPr>
          <p:cNvPr id="3" name="Rectangle 2"/>
          <p:cNvSpPr>
            <a:spLocks noChangeArrowheads="1"/>
          </p:cNvSpPr>
          <p:nvPr/>
        </p:nvSpPr>
        <p:spPr bwMode="auto">
          <a:xfrm>
            <a:off x="439057" y="25400"/>
            <a:ext cx="8229600" cy="715963"/>
          </a:xfrm>
          <a:prstGeom prst="rect">
            <a:avLst/>
          </a:prstGeom>
          <a:noFill/>
          <a:ln w="9525">
            <a:noFill/>
            <a:miter lim="800000"/>
            <a:headEnd/>
            <a:tailEnd/>
          </a:ln>
        </p:spPr>
        <p:txBody>
          <a:bodyPr anchor="ctr"/>
          <a:lstStyle/>
          <a:p>
            <a:pPr algn="ctr"/>
            <a:r>
              <a:rPr lang="en-US" sz="3200" b="1" dirty="0"/>
              <a:t>Motor </a:t>
            </a:r>
            <a:r>
              <a:rPr lang="en-US" sz="3200" b="1" dirty="0" err="1"/>
              <a:t>jednosmerne</a:t>
            </a:r>
            <a:r>
              <a:rPr lang="en-US" sz="3200" b="1" dirty="0"/>
              <a:t> </a:t>
            </a:r>
            <a:r>
              <a:rPr lang="en-US" sz="3200" b="1" dirty="0" err="1" smtClean="0"/>
              <a:t>struje</a:t>
            </a:r>
            <a:r>
              <a:rPr lang="x-none" sz="3200" b="1" dirty="0" smtClean="0"/>
              <a:t> sa pobudom</a:t>
            </a:r>
            <a:endParaRPr lang="en-US" sz="32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c3"/>
          <p:cNvPicPr>
            <a:picLocks noChangeAspect="1" noChangeArrowheads="1"/>
          </p:cNvPicPr>
          <p:nvPr/>
        </p:nvPicPr>
        <p:blipFill>
          <a:blip r:embed="rId3" cstate="print"/>
          <a:srcRect/>
          <a:stretch>
            <a:fillRect/>
          </a:stretch>
        </p:blipFill>
        <p:spPr bwMode="auto">
          <a:xfrm>
            <a:off x="215900" y="254000"/>
            <a:ext cx="4332288" cy="3233738"/>
          </a:xfrm>
          <a:prstGeom prst="rect">
            <a:avLst/>
          </a:prstGeom>
          <a:noFill/>
          <a:ln w="9525">
            <a:noFill/>
            <a:miter lim="800000"/>
            <a:headEnd/>
            <a:tailEnd/>
          </a:ln>
        </p:spPr>
      </p:pic>
      <p:pic>
        <p:nvPicPr>
          <p:cNvPr id="5123" name="Picture 3" descr="dc4"/>
          <p:cNvPicPr>
            <a:picLocks noChangeAspect="1" noChangeArrowheads="1"/>
          </p:cNvPicPr>
          <p:nvPr/>
        </p:nvPicPr>
        <p:blipFill>
          <a:blip r:embed="rId4" cstate="print"/>
          <a:srcRect/>
          <a:stretch>
            <a:fillRect/>
          </a:stretch>
        </p:blipFill>
        <p:spPr bwMode="auto">
          <a:xfrm>
            <a:off x="4648200" y="279400"/>
            <a:ext cx="4332288" cy="3233738"/>
          </a:xfrm>
          <a:prstGeom prst="rect">
            <a:avLst/>
          </a:prstGeom>
          <a:noFill/>
          <a:ln w="9525">
            <a:noFill/>
            <a:miter lim="800000"/>
            <a:headEnd/>
            <a:tailEnd/>
          </a:ln>
        </p:spPr>
      </p:pic>
      <p:pic>
        <p:nvPicPr>
          <p:cNvPr id="5124" name="Picture 4" descr="dc5"/>
          <p:cNvPicPr>
            <a:picLocks noChangeAspect="1" noChangeArrowheads="1"/>
          </p:cNvPicPr>
          <p:nvPr/>
        </p:nvPicPr>
        <p:blipFill>
          <a:blip r:embed="rId5" cstate="print"/>
          <a:srcRect/>
          <a:stretch>
            <a:fillRect/>
          </a:stretch>
        </p:blipFill>
        <p:spPr bwMode="auto">
          <a:xfrm>
            <a:off x="2349500" y="3505200"/>
            <a:ext cx="4324350" cy="322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c6"/>
          <p:cNvPicPr>
            <a:picLocks noChangeAspect="1" noChangeArrowheads="1"/>
          </p:cNvPicPr>
          <p:nvPr/>
        </p:nvPicPr>
        <p:blipFill>
          <a:blip r:embed="rId3" cstate="print"/>
          <a:srcRect/>
          <a:stretch>
            <a:fillRect/>
          </a:stretch>
        </p:blipFill>
        <p:spPr bwMode="auto">
          <a:xfrm>
            <a:off x="152400" y="228600"/>
            <a:ext cx="4324350" cy="3228975"/>
          </a:xfrm>
          <a:prstGeom prst="rect">
            <a:avLst/>
          </a:prstGeom>
          <a:noFill/>
          <a:ln w="9525">
            <a:noFill/>
            <a:miter lim="800000"/>
            <a:headEnd/>
            <a:tailEnd/>
          </a:ln>
        </p:spPr>
      </p:pic>
      <p:pic>
        <p:nvPicPr>
          <p:cNvPr id="6147" name="Picture 3" descr="dc7"/>
          <p:cNvPicPr>
            <a:picLocks noChangeAspect="1" noChangeArrowheads="1"/>
          </p:cNvPicPr>
          <p:nvPr/>
        </p:nvPicPr>
        <p:blipFill>
          <a:blip r:embed="rId4" cstate="print"/>
          <a:srcRect/>
          <a:stretch>
            <a:fillRect/>
          </a:stretch>
        </p:blipFill>
        <p:spPr bwMode="auto">
          <a:xfrm>
            <a:off x="4667250" y="228600"/>
            <a:ext cx="4324350" cy="3228975"/>
          </a:xfrm>
          <a:prstGeom prst="rect">
            <a:avLst/>
          </a:prstGeom>
          <a:noFill/>
          <a:ln w="9525">
            <a:noFill/>
            <a:miter lim="800000"/>
            <a:headEnd/>
            <a:tailEnd/>
          </a:ln>
        </p:spPr>
      </p:pic>
      <p:pic>
        <p:nvPicPr>
          <p:cNvPr id="6148" name="Picture 4" descr="dc8"/>
          <p:cNvPicPr>
            <a:picLocks noChangeAspect="1" noChangeArrowheads="1"/>
          </p:cNvPicPr>
          <p:nvPr/>
        </p:nvPicPr>
        <p:blipFill>
          <a:blip r:embed="rId5" cstate="print"/>
          <a:srcRect/>
          <a:stretch>
            <a:fillRect/>
          </a:stretch>
        </p:blipFill>
        <p:spPr bwMode="auto">
          <a:xfrm>
            <a:off x="2374900" y="3500438"/>
            <a:ext cx="4324350" cy="322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c2"/>
          <p:cNvPicPr>
            <a:picLocks noChangeAspect="1" noChangeArrowheads="1"/>
          </p:cNvPicPr>
          <p:nvPr/>
        </p:nvPicPr>
        <p:blipFill>
          <a:blip r:embed="rId3" cstate="print"/>
          <a:srcRect/>
          <a:stretch>
            <a:fillRect/>
          </a:stretch>
        </p:blipFill>
        <p:spPr bwMode="auto">
          <a:xfrm>
            <a:off x="279400" y="396875"/>
            <a:ext cx="8656638" cy="6461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4"/>
          <p:cNvSpPr>
            <a:spLocks noGrp="1"/>
          </p:cNvSpPr>
          <p:nvPr>
            <p:ph type="sldNum" sz="quarter" idx="12"/>
          </p:nvPr>
        </p:nvSpPr>
        <p:spPr>
          <a:noFill/>
        </p:spPr>
        <p:txBody>
          <a:bodyPr/>
          <a:lstStyle/>
          <a:p>
            <a:fld id="{CA32CE9B-7D19-420C-A177-1A54D5AB9EF4}" type="slidenum">
              <a:rPr lang="en-US" smtClean="0"/>
              <a:pPr/>
              <a:t>15</a:t>
            </a:fld>
            <a:endParaRPr lang="en-US" smtClean="0"/>
          </a:p>
        </p:txBody>
      </p:sp>
      <p:sp>
        <p:nvSpPr>
          <p:cNvPr id="7171" name="Rectangle 2"/>
          <p:cNvSpPr>
            <a:spLocks noGrp="1" noChangeArrowheads="1"/>
          </p:cNvSpPr>
          <p:nvPr>
            <p:ph type="title"/>
          </p:nvPr>
        </p:nvSpPr>
        <p:spPr>
          <a:xfrm>
            <a:off x="457200" y="228600"/>
            <a:ext cx="8229600" cy="715963"/>
          </a:xfrm>
        </p:spPr>
        <p:txBody>
          <a:bodyPr/>
          <a:lstStyle/>
          <a:p>
            <a:pPr eaLnBrk="1" hangingPunct="1"/>
            <a:r>
              <a:rPr lang="en-US" sz="3200" smtClean="0">
                <a:solidFill>
                  <a:schemeClr val="tx1"/>
                </a:solidFill>
              </a:rPr>
              <a:t>Motor jednosmerne struje, konstrukcija</a:t>
            </a:r>
          </a:p>
        </p:txBody>
      </p:sp>
      <p:pic>
        <p:nvPicPr>
          <p:cNvPr id="7172" name="Picture 3" descr="Fig8"/>
          <p:cNvPicPr>
            <a:picLocks noChangeAspect="1" noChangeArrowheads="1"/>
          </p:cNvPicPr>
          <p:nvPr/>
        </p:nvPicPr>
        <p:blipFill>
          <a:blip r:embed="rId3" cstate="print"/>
          <a:srcRect/>
          <a:stretch>
            <a:fillRect/>
          </a:stretch>
        </p:blipFill>
        <p:spPr bwMode="auto">
          <a:xfrm>
            <a:off x="457200" y="1524000"/>
            <a:ext cx="5780088" cy="4284663"/>
          </a:xfrm>
          <a:prstGeom prst="rect">
            <a:avLst/>
          </a:prstGeom>
          <a:noFill/>
          <a:ln w="9525">
            <a:noFill/>
            <a:miter lim="800000"/>
            <a:headEnd/>
            <a:tailEnd/>
          </a:ln>
        </p:spPr>
      </p:pic>
      <p:pic>
        <p:nvPicPr>
          <p:cNvPr id="7173" name="Picture 4" descr="Fig8"/>
          <p:cNvPicPr>
            <a:picLocks noChangeAspect="1" noChangeArrowheads="1"/>
          </p:cNvPicPr>
          <p:nvPr/>
        </p:nvPicPr>
        <p:blipFill>
          <a:blip r:embed="rId4" cstate="print"/>
          <a:srcRect/>
          <a:stretch>
            <a:fillRect/>
          </a:stretch>
        </p:blipFill>
        <p:spPr bwMode="auto">
          <a:xfrm>
            <a:off x="6019800" y="1066800"/>
            <a:ext cx="2741613" cy="2084388"/>
          </a:xfrm>
          <a:prstGeom prst="rect">
            <a:avLst/>
          </a:prstGeom>
          <a:noFill/>
          <a:ln w="9525">
            <a:noFill/>
            <a:miter lim="800000"/>
            <a:headEnd/>
            <a:tailEnd/>
          </a:ln>
        </p:spPr>
      </p:pic>
      <p:pic>
        <p:nvPicPr>
          <p:cNvPr id="7174" name="Picture 5" descr="Fig7"/>
          <p:cNvPicPr>
            <a:picLocks noChangeAspect="1" noChangeArrowheads="1"/>
          </p:cNvPicPr>
          <p:nvPr/>
        </p:nvPicPr>
        <p:blipFill>
          <a:blip r:embed="rId5" cstate="print"/>
          <a:srcRect/>
          <a:stretch>
            <a:fillRect/>
          </a:stretch>
        </p:blipFill>
        <p:spPr bwMode="auto">
          <a:xfrm>
            <a:off x="5486400" y="4800600"/>
            <a:ext cx="3427413" cy="185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Fig8"/>
          <p:cNvPicPr>
            <a:picLocks noChangeAspect="1" noChangeArrowheads="1"/>
          </p:cNvPicPr>
          <p:nvPr/>
        </p:nvPicPr>
        <p:blipFill>
          <a:blip r:embed="rId3" cstate="print"/>
          <a:srcRect/>
          <a:stretch>
            <a:fillRect/>
          </a:stretch>
        </p:blipFill>
        <p:spPr bwMode="auto">
          <a:xfrm>
            <a:off x="1295400" y="1295400"/>
            <a:ext cx="6781800" cy="5156200"/>
          </a:xfrm>
          <a:prstGeom prst="rect">
            <a:avLst/>
          </a:prstGeom>
          <a:noFill/>
          <a:ln w="9525">
            <a:noFill/>
            <a:miter lim="800000"/>
            <a:headEnd/>
            <a:tailEnd/>
          </a:ln>
        </p:spPr>
      </p:pic>
      <p:sp>
        <p:nvSpPr>
          <p:cNvPr id="8195" name="Rectangle 2"/>
          <p:cNvSpPr>
            <a:spLocks noChangeArrowheads="1"/>
          </p:cNvSpPr>
          <p:nvPr/>
        </p:nvSpPr>
        <p:spPr bwMode="auto">
          <a:xfrm>
            <a:off x="457200" y="228600"/>
            <a:ext cx="8229600" cy="715963"/>
          </a:xfrm>
          <a:prstGeom prst="rect">
            <a:avLst/>
          </a:prstGeom>
          <a:noFill/>
          <a:ln w="9525">
            <a:noFill/>
            <a:miter lim="800000"/>
            <a:headEnd/>
            <a:tailEnd/>
          </a:ln>
        </p:spPr>
        <p:txBody>
          <a:bodyPr anchor="ctr"/>
          <a:lstStyle/>
          <a:p>
            <a:pPr algn="ctr"/>
            <a:r>
              <a:rPr lang="en-US" sz="3200"/>
              <a:t>Motor jednosmerne struje, konstrukcija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Fig7"/>
          <p:cNvPicPr>
            <a:picLocks noChangeAspect="1" noChangeArrowheads="1"/>
          </p:cNvPicPr>
          <p:nvPr/>
        </p:nvPicPr>
        <p:blipFill>
          <a:blip r:embed="rId3" cstate="print"/>
          <a:srcRect/>
          <a:stretch>
            <a:fillRect/>
          </a:stretch>
        </p:blipFill>
        <p:spPr bwMode="auto">
          <a:xfrm>
            <a:off x="914400" y="1600200"/>
            <a:ext cx="7608888" cy="4121150"/>
          </a:xfrm>
          <a:prstGeom prst="rect">
            <a:avLst/>
          </a:prstGeom>
          <a:noFill/>
          <a:ln w="9525">
            <a:noFill/>
            <a:miter lim="800000"/>
            <a:headEnd/>
            <a:tailEnd/>
          </a:ln>
        </p:spPr>
      </p:pic>
      <p:sp>
        <p:nvSpPr>
          <p:cNvPr id="9219" name="Rectangle 2"/>
          <p:cNvSpPr>
            <a:spLocks noChangeArrowheads="1"/>
          </p:cNvSpPr>
          <p:nvPr/>
        </p:nvSpPr>
        <p:spPr bwMode="auto">
          <a:xfrm>
            <a:off x="457200" y="228600"/>
            <a:ext cx="8229600" cy="715963"/>
          </a:xfrm>
          <a:prstGeom prst="rect">
            <a:avLst/>
          </a:prstGeom>
          <a:noFill/>
          <a:ln w="9525">
            <a:noFill/>
            <a:miter lim="800000"/>
            <a:headEnd/>
            <a:tailEnd/>
          </a:ln>
        </p:spPr>
        <p:txBody>
          <a:bodyPr anchor="ctr"/>
          <a:lstStyle/>
          <a:p>
            <a:pPr algn="ctr"/>
            <a:r>
              <a:rPr lang="en-US" sz="3200"/>
              <a:t>Motor jednosmerne struje, konstrukcija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t>Motor j.s. sa nezavisnom pobudom</a:t>
            </a:r>
            <a:endParaRPr lang="en-US" dirty="0"/>
          </a:p>
        </p:txBody>
      </p:sp>
      <p:sp>
        <p:nvSpPr>
          <p:cNvPr id="3" name="Content Placeholder 2"/>
          <p:cNvSpPr>
            <a:spLocks noGrp="1"/>
          </p:cNvSpPr>
          <p:nvPr>
            <p:ph idx="1"/>
          </p:nvPr>
        </p:nvSpPr>
        <p:spPr>
          <a:xfrm>
            <a:off x="457200" y="1600201"/>
            <a:ext cx="8686800" cy="1371599"/>
          </a:xfrm>
        </p:spPr>
        <p:txBody>
          <a:bodyPr/>
          <a:lstStyle/>
          <a:p>
            <a:r>
              <a:rPr lang="x-none" dirty="0" smtClean="0">
                <a:solidFill>
                  <a:srgbClr val="002060"/>
                </a:solidFill>
              </a:rPr>
              <a:t>Moment motora je</a:t>
            </a:r>
            <a:r>
              <a:rPr lang="x-none" smtClean="0">
                <a:solidFill>
                  <a:srgbClr val="002060"/>
                </a:solidFill>
              </a:rPr>
              <a:t>: </a:t>
            </a:r>
            <a:r>
              <a:rPr lang="x-none" sz="3600" b="1" i="1" smtClean="0">
                <a:solidFill>
                  <a:srgbClr val="002060"/>
                </a:solidFill>
              </a:rPr>
              <a:t>M</a:t>
            </a:r>
            <a:r>
              <a:rPr lang="sr-Latn-CS" sz="3600" b="1" i="1" baseline="-25000" dirty="0" smtClean="0">
                <a:solidFill>
                  <a:srgbClr val="002060"/>
                </a:solidFill>
              </a:rPr>
              <a:t>e</a:t>
            </a:r>
            <a:r>
              <a:rPr lang="x-none" sz="3600" b="1" i="1" smtClean="0">
                <a:solidFill>
                  <a:srgbClr val="002060"/>
                </a:solidFill>
              </a:rPr>
              <a:t> </a:t>
            </a:r>
            <a:r>
              <a:rPr lang="x-none" sz="3600" b="1" i="1" dirty="0" smtClean="0">
                <a:solidFill>
                  <a:srgbClr val="002060"/>
                </a:solidFill>
              </a:rPr>
              <a:t>= I</a:t>
            </a:r>
            <a:r>
              <a:rPr lang="x-none" sz="3600" b="1" i="1" baseline="-25000" dirty="0" smtClean="0">
                <a:solidFill>
                  <a:srgbClr val="002060"/>
                </a:solidFill>
              </a:rPr>
              <a:t>a</a:t>
            </a:r>
            <a:r>
              <a:rPr lang="x-none" sz="3600" b="1" i="1" dirty="0" smtClean="0">
                <a:solidFill>
                  <a:srgbClr val="002060"/>
                </a:solidFill>
                <a:sym typeface="Symbol"/>
              </a:rPr>
              <a:t></a:t>
            </a:r>
          </a:p>
          <a:p>
            <a:r>
              <a:rPr lang="x-none" dirty="0" smtClean="0">
                <a:sym typeface="Symbol"/>
              </a:rPr>
              <a:t>Fluls </a:t>
            </a:r>
            <a:r>
              <a:rPr lang="x-none" sz="3600" b="1" i="1" dirty="0" smtClean="0">
                <a:sym typeface="Symbol"/>
              </a:rPr>
              <a:t></a:t>
            </a:r>
            <a:r>
              <a:rPr lang="en-US" b="1" i="1" dirty="0" smtClean="0">
                <a:sym typeface="Symbol"/>
              </a:rPr>
              <a:t>  </a:t>
            </a:r>
            <a:r>
              <a:rPr lang="x-none" dirty="0" smtClean="0">
                <a:sym typeface="Symbol"/>
              </a:rPr>
              <a:t>zavisi od struje pobude </a:t>
            </a:r>
            <a:r>
              <a:rPr lang="x-none" sz="3600" b="1" i="1" dirty="0" smtClean="0"/>
              <a:t>I</a:t>
            </a:r>
            <a:r>
              <a:rPr lang="x-none" sz="3600" b="1" i="1" baseline="-25000" dirty="0" smtClean="0"/>
              <a:t>p</a:t>
            </a:r>
            <a:r>
              <a:rPr lang="en-US" sz="3600" b="1" i="1" baseline="-25000" dirty="0" smtClean="0"/>
              <a:t> </a:t>
            </a:r>
            <a:r>
              <a:rPr lang="en-US" sz="3600" dirty="0" smtClean="0"/>
              <a:t>:</a:t>
            </a:r>
            <a:endParaRPr lang="x-none" sz="3600" dirty="0" smtClean="0"/>
          </a:p>
        </p:txBody>
      </p:sp>
      <p:grpSp>
        <p:nvGrpSpPr>
          <p:cNvPr id="11" name="Group 10"/>
          <p:cNvGrpSpPr/>
          <p:nvPr/>
        </p:nvGrpSpPr>
        <p:grpSpPr>
          <a:xfrm>
            <a:off x="672662" y="2909500"/>
            <a:ext cx="5875282" cy="3792708"/>
            <a:chOff x="672662" y="2909500"/>
            <a:chExt cx="5875282" cy="3792708"/>
          </a:xfrm>
        </p:grpSpPr>
        <p:cxnSp>
          <p:nvCxnSpPr>
            <p:cNvPr id="4" name="Straight Arrow Connector 3"/>
            <p:cNvCxnSpPr/>
            <p:nvPr/>
          </p:nvCxnSpPr>
          <p:spPr>
            <a:xfrm>
              <a:off x="685800" y="6385034"/>
              <a:ext cx="5562600" cy="0"/>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990600" y="3048000"/>
              <a:ext cx="0" cy="35051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628900" y="3167989"/>
              <a:ext cx="0" cy="3217045"/>
            </a:xfrm>
            <a:prstGeom prst="line">
              <a:avLst/>
            </a:prstGeom>
            <a:ln w="6350">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52700" y="6425209"/>
              <a:ext cx="571500" cy="276999"/>
            </a:xfrm>
            <a:prstGeom prst="rect">
              <a:avLst/>
            </a:prstGeom>
            <a:noFill/>
          </p:spPr>
          <p:txBody>
            <a:bodyPr wrap="square" lIns="0" tIns="0" rIns="0" bIns="0" rtlCol="0">
              <a:spAutoFit/>
            </a:bodyPr>
            <a:lstStyle/>
            <a:p>
              <a:r>
                <a:rPr lang="en-US" b="1" i="1" dirty="0" err="1" smtClean="0">
                  <a:sym typeface="Symbol"/>
                </a:rPr>
                <a:t>I</a:t>
              </a:r>
              <a:r>
                <a:rPr lang="en-US" b="1" i="1" baseline="-25000" dirty="0" err="1" smtClean="0"/>
                <a:t>p</a:t>
              </a:r>
              <a:r>
                <a:rPr lang="x-none" b="1" i="1" baseline="-25000" dirty="0" smtClean="0"/>
                <a:t>n</a:t>
              </a:r>
              <a:endParaRPr lang="en-US" dirty="0"/>
            </a:p>
          </p:txBody>
        </p:sp>
        <p:sp>
          <p:nvSpPr>
            <p:cNvPr id="8" name="TextBox 7"/>
            <p:cNvSpPr txBox="1"/>
            <p:nvPr/>
          </p:nvSpPr>
          <p:spPr>
            <a:xfrm>
              <a:off x="672662" y="2909500"/>
              <a:ext cx="317938" cy="276999"/>
            </a:xfrm>
            <a:prstGeom prst="rect">
              <a:avLst/>
            </a:prstGeom>
            <a:noFill/>
          </p:spPr>
          <p:txBody>
            <a:bodyPr wrap="square" lIns="0" tIns="0" rIns="0" bIns="0" rtlCol="0">
              <a:spAutoFit/>
            </a:bodyPr>
            <a:lstStyle/>
            <a:p>
              <a:r>
                <a:rPr lang="en-US" b="1" i="1" dirty="0" smtClean="0">
                  <a:sym typeface="Symbol"/>
                </a:rPr>
                <a:t></a:t>
              </a:r>
              <a:endParaRPr lang="en-US" b="1" i="1" baseline="-25000" dirty="0"/>
            </a:p>
          </p:txBody>
        </p:sp>
        <p:sp>
          <p:nvSpPr>
            <p:cNvPr id="9" name="TextBox 8"/>
            <p:cNvSpPr txBox="1"/>
            <p:nvPr/>
          </p:nvSpPr>
          <p:spPr>
            <a:xfrm>
              <a:off x="6248399" y="6414700"/>
              <a:ext cx="299545" cy="276999"/>
            </a:xfrm>
            <a:prstGeom prst="rect">
              <a:avLst/>
            </a:prstGeom>
            <a:noFill/>
          </p:spPr>
          <p:txBody>
            <a:bodyPr wrap="square" lIns="0" tIns="0" rIns="0" bIns="0" rtlCol="0">
              <a:spAutoFit/>
            </a:bodyPr>
            <a:lstStyle/>
            <a:p>
              <a:r>
                <a:rPr lang="en-US" b="1" i="1" dirty="0" err="1" smtClean="0">
                  <a:sym typeface="Symbol"/>
                </a:rPr>
                <a:t>I</a:t>
              </a:r>
              <a:r>
                <a:rPr lang="en-US" b="1" i="1" baseline="-25000" dirty="0" err="1" smtClean="0"/>
                <a:t>p</a:t>
              </a:r>
              <a:endParaRPr lang="en-US" b="1" i="1" baseline="-25000" dirty="0"/>
            </a:p>
          </p:txBody>
        </p:sp>
        <p:sp>
          <p:nvSpPr>
            <p:cNvPr id="14" name="TextBox 13"/>
            <p:cNvSpPr txBox="1"/>
            <p:nvPr/>
          </p:nvSpPr>
          <p:spPr>
            <a:xfrm>
              <a:off x="672662" y="4191000"/>
              <a:ext cx="304800" cy="276999"/>
            </a:xfrm>
            <a:prstGeom prst="rect">
              <a:avLst/>
            </a:prstGeom>
            <a:noFill/>
          </p:spPr>
          <p:txBody>
            <a:bodyPr wrap="square" lIns="0" tIns="0" rIns="0" bIns="0" rtlCol="0">
              <a:spAutoFit/>
            </a:bodyPr>
            <a:lstStyle/>
            <a:p>
              <a:r>
                <a:rPr lang="en-US" b="1" i="1" dirty="0" smtClean="0">
                  <a:sym typeface="Symbol"/>
                </a:rPr>
                <a:t></a:t>
              </a:r>
              <a:r>
                <a:rPr lang="en-US" b="1" i="1" baseline="-25000" dirty="0" smtClean="0"/>
                <a:t>n</a:t>
              </a:r>
              <a:endParaRPr lang="en-US" b="1" i="1" baseline="-25000" dirty="0"/>
            </a:p>
          </p:txBody>
        </p:sp>
        <p:cxnSp>
          <p:nvCxnSpPr>
            <p:cNvPr id="16" name="Straight Connector 15"/>
            <p:cNvCxnSpPr/>
            <p:nvPr/>
          </p:nvCxnSpPr>
          <p:spPr>
            <a:xfrm flipV="1">
              <a:off x="990600" y="4329499"/>
              <a:ext cx="1638300" cy="2055535"/>
            </a:xfrm>
            <a:prstGeom prst="line">
              <a:avLst/>
            </a:prstGeom>
            <a:ln w="38100">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2432050" y="3543300"/>
              <a:ext cx="3143250" cy="1028700"/>
            </a:xfrm>
            <a:custGeom>
              <a:avLst/>
              <a:gdLst>
                <a:gd name="connsiteX0" fmla="*/ 0 w 3314700"/>
                <a:gd name="connsiteY0" fmla="*/ 1158240 h 1158240"/>
                <a:gd name="connsiteX1" fmla="*/ 320040 w 3314700"/>
                <a:gd name="connsiteY1" fmla="*/ 754380 h 1158240"/>
                <a:gd name="connsiteX2" fmla="*/ 617220 w 3314700"/>
                <a:gd name="connsiteY2" fmla="*/ 502920 h 1158240"/>
                <a:gd name="connsiteX3" fmla="*/ 899160 w 3314700"/>
                <a:gd name="connsiteY3" fmla="*/ 403860 h 1158240"/>
                <a:gd name="connsiteX4" fmla="*/ 1356360 w 3314700"/>
                <a:gd name="connsiteY4" fmla="*/ 297180 h 1158240"/>
                <a:gd name="connsiteX5" fmla="*/ 3314700 w 3314700"/>
                <a:gd name="connsiteY5" fmla="*/ 0 h 115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0" h="1158240">
                  <a:moveTo>
                    <a:pt x="0" y="1158240"/>
                  </a:moveTo>
                  <a:cubicBezTo>
                    <a:pt x="108585" y="1010920"/>
                    <a:pt x="217170" y="863600"/>
                    <a:pt x="320040" y="754380"/>
                  </a:cubicBezTo>
                  <a:cubicBezTo>
                    <a:pt x="422910" y="645160"/>
                    <a:pt x="520700" y="561340"/>
                    <a:pt x="617220" y="502920"/>
                  </a:cubicBezTo>
                  <a:cubicBezTo>
                    <a:pt x="713740" y="444500"/>
                    <a:pt x="775970" y="438150"/>
                    <a:pt x="899160" y="403860"/>
                  </a:cubicBezTo>
                  <a:cubicBezTo>
                    <a:pt x="1022350" y="369570"/>
                    <a:pt x="953770" y="364490"/>
                    <a:pt x="1356360" y="297180"/>
                  </a:cubicBezTo>
                  <a:cubicBezTo>
                    <a:pt x="1758950" y="229870"/>
                    <a:pt x="2536825" y="114935"/>
                    <a:pt x="3314700"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Connector 21"/>
            <p:cNvCxnSpPr>
              <a:stCxn id="14" idx="3"/>
            </p:cNvCxnSpPr>
            <p:nvPr/>
          </p:nvCxnSpPr>
          <p:spPr>
            <a:xfrm flipV="1">
              <a:off x="977462" y="4329499"/>
              <a:ext cx="3899338" cy="1"/>
            </a:xfrm>
            <a:prstGeom prst="line">
              <a:avLst/>
            </a:prstGeom>
            <a:ln w="6350">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188357" y="6015702"/>
            <a:ext cx="1257300" cy="369332"/>
          </a:xfrm>
          <a:prstGeom prst="rect">
            <a:avLst/>
          </a:prstGeom>
          <a:noFill/>
        </p:spPr>
        <p:txBody>
          <a:bodyPr wrap="square" rtlCol="0">
            <a:spAutoFit/>
          </a:bodyPr>
          <a:lstStyle/>
          <a:p>
            <a:pPr algn="ctr"/>
            <a:r>
              <a:rPr lang="x-none" dirty="0" smtClean="0">
                <a:solidFill>
                  <a:srgbClr val="0070C0"/>
                </a:solidFill>
              </a:rPr>
              <a:t>LIN. DEO</a:t>
            </a:r>
            <a:endParaRPr lang="en-US" dirty="0">
              <a:solidFill>
                <a:srgbClr val="0070C0"/>
              </a:solidFill>
            </a:endParaRPr>
          </a:p>
        </p:txBody>
      </p:sp>
      <p:sp>
        <p:nvSpPr>
          <p:cNvPr id="15" name="TextBox 14"/>
          <p:cNvSpPr txBox="1"/>
          <p:nvPr/>
        </p:nvSpPr>
        <p:spPr>
          <a:xfrm>
            <a:off x="3873954" y="6015702"/>
            <a:ext cx="1701346" cy="369332"/>
          </a:xfrm>
          <a:prstGeom prst="rect">
            <a:avLst/>
          </a:prstGeom>
          <a:noFill/>
        </p:spPr>
        <p:txBody>
          <a:bodyPr wrap="square" rtlCol="0">
            <a:spAutoFit/>
          </a:bodyPr>
          <a:lstStyle/>
          <a:p>
            <a:r>
              <a:rPr lang="x-none" dirty="0" smtClean="0">
                <a:solidFill>
                  <a:srgbClr val="0070C0"/>
                </a:solidFill>
              </a:rPr>
              <a:t>ZASIĆENJE</a:t>
            </a:r>
            <a:endParaRPr lang="en-US" dirty="0">
              <a:solidFill>
                <a:srgbClr val="0070C0"/>
              </a:solidFill>
            </a:endParaRPr>
          </a:p>
        </p:txBody>
      </p:sp>
    </p:spTree>
    <p:extLst>
      <p:ext uri="{BB962C8B-B14F-4D97-AF65-F5344CB8AC3E}">
        <p14:creationId xmlns:p14="http://schemas.microsoft.com/office/powerpoint/2010/main" xmlns="" val="81623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smtClean="0"/>
              <a:t>Motor j.s. sa nezavisnom pobudom</a:t>
            </a:r>
            <a:endParaRPr lang="en-US" dirty="0"/>
          </a:p>
        </p:txBody>
      </p:sp>
      <p:sp>
        <p:nvSpPr>
          <p:cNvPr id="4" name="Rectangle 3"/>
          <p:cNvSpPr/>
          <p:nvPr/>
        </p:nvSpPr>
        <p:spPr>
          <a:xfrm>
            <a:off x="3428999" y="1828798"/>
            <a:ext cx="44196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600199" y="2705097"/>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81399" y="2229532"/>
            <a:ext cx="738664" cy="1484531"/>
          </a:xfrm>
          <a:prstGeom prst="rect">
            <a:avLst/>
          </a:prstGeom>
          <a:noFill/>
        </p:spPr>
        <p:txBody>
          <a:bodyPr vert="vert270" wrap="square" rtlCol="0">
            <a:spAutoFit/>
          </a:bodyPr>
          <a:lstStyle/>
          <a:p>
            <a:pPr algn="ctr"/>
            <a:r>
              <a:rPr lang="x-none" b="1" dirty="0" smtClean="0"/>
              <a:t>ARMATURA</a:t>
            </a:r>
            <a:r>
              <a:rPr lang="x-none" dirty="0" smtClean="0"/>
              <a:t> (rotor)</a:t>
            </a:r>
            <a:endParaRPr lang="en-US" dirty="0"/>
          </a:p>
        </p:txBody>
      </p:sp>
      <p:sp>
        <p:nvSpPr>
          <p:cNvPr id="8" name="TextBox 7"/>
          <p:cNvSpPr txBox="1"/>
          <p:nvPr/>
        </p:nvSpPr>
        <p:spPr>
          <a:xfrm>
            <a:off x="4724399" y="3714063"/>
            <a:ext cx="2133600" cy="369332"/>
          </a:xfrm>
          <a:prstGeom prst="rect">
            <a:avLst/>
          </a:prstGeom>
          <a:noFill/>
        </p:spPr>
        <p:txBody>
          <a:bodyPr wrap="square" rtlCol="0">
            <a:spAutoFit/>
          </a:bodyPr>
          <a:lstStyle/>
          <a:p>
            <a:r>
              <a:rPr lang="x-none" b="1" dirty="0" smtClean="0"/>
              <a:t>POBUDA</a:t>
            </a:r>
            <a:r>
              <a:rPr lang="x-none" dirty="0" smtClean="0"/>
              <a:t>  (stator)</a:t>
            </a:r>
            <a:endParaRPr lang="en-US" dirty="0"/>
          </a:p>
        </p:txBody>
      </p:sp>
      <p:sp>
        <p:nvSpPr>
          <p:cNvPr id="9" name="Oval 8"/>
          <p:cNvSpPr/>
          <p:nvPr/>
        </p:nvSpPr>
        <p:spPr>
          <a:xfrm>
            <a:off x="5372099" y="4571998"/>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5" idx="4"/>
            <a:endCxn id="5" idx="0"/>
          </p:cNvCxnSpPr>
          <p:nvPr/>
        </p:nvCxnSpPr>
        <p:spPr>
          <a:xfrm flipV="1">
            <a:off x="1866899" y="2705097"/>
            <a:ext cx="0" cy="53340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439915" y="4838698"/>
            <a:ext cx="397767"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5" idx="0"/>
          </p:cNvCxnSpPr>
          <p:nvPr/>
        </p:nvCxnSpPr>
        <p:spPr>
          <a:xfrm flipV="1">
            <a:off x="1866899" y="2438398"/>
            <a:ext cx="0" cy="266699"/>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866899" y="2438398"/>
            <a:ext cx="1562100"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873468" y="3238497"/>
            <a:ext cx="0" cy="266699"/>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873468" y="3505196"/>
            <a:ext cx="1562100"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4399" y="3714062"/>
            <a:ext cx="1759169" cy="954107"/>
          </a:xfrm>
          <a:prstGeom prst="rect">
            <a:avLst/>
          </a:prstGeom>
          <a:noFill/>
        </p:spPr>
        <p:txBody>
          <a:bodyPr wrap="square" rtlCol="0">
            <a:spAutoFit/>
          </a:bodyPr>
          <a:lstStyle/>
          <a:p>
            <a:pPr algn="ctr"/>
            <a:r>
              <a:rPr lang="x-none" sz="2800" dirty="0" smtClean="0"/>
              <a:t>Regulator struje </a:t>
            </a:r>
            <a:r>
              <a:rPr lang="x-none" sz="2800" b="1" i="1" dirty="0" smtClean="0"/>
              <a:t>I</a:t>
            </a:r>
            <a:r>
              <a:rPr lang="x-none" sz="2800" b="1" i="1" baseline="-25000" dirty="0" smtClean="0"/>
              <a:t>a</a:t>
            </a:r>
            <a:endParaRPr lang="en-US" sz="2800" b="1" i="1" baseline="-25000" dirty="0"/>
          </a:p>
        </p:txBody>
      </p:sp>
      <p:sp>
        <p:nvSpPr>
          <p:cNvPr id="22" name="TextBox 21"/>
          <p:cNvSpPr txBox="1"/>
          <p:nvPr/>
        </p:nvSpPr>
        <p:spPr>
          <a:xfrm>
            <a:off x="1053661" y="2740965"/>
            <a:ext cx="533400" cy="461665"/>
          </a:xfrm>
          <a:prstGeom prst="rect">
            <a:avLst/>
          </a:prstGeom>
          <a:noFill/>
        </p:spPr>
        <p:txBody>
          <a:bodyPr wrap="square" rtlCol="0">
            <a:spAutoFit/>
          </a:bodyPr>
          <a:lstStyle/>
          <a:p>
            <a:pPr algn="ctr"/>
            <a:r>
              <a:rPr lang="x-none" sz="2400" b="1" i="1" smtClean="0"/>
              <a:t>I</a:t>
            </a:r>
            <a:r>
              <a:rPr lang="x-none" sz="2400" b="1" i="1" baseline="-25000" smtClean="0"/>
              <a:t>a</a:t>
            </a:r>
            <a:r>
              <a:rPr lang="sr-Latn-CS" sz="2400" b="1" i="1" baseline="30000" dirty="0" smtClean="0"/>
              <a:t>*</a:t>
            </a:r>
            <a:endParaRPr lang="en-US" sz="2400" b="1" i="1" baseline="30000" dirty="0"/>
          </a:p>
        </p:txBody>
      </p:sp>
      <p:sp>
        <p:nvSpPr>
          <p:cNvPr id="23" name="TextBox 22"/>
          <p:cNvSpPr txBox="1"/>
          <p:nvPr/>
        </p:nvSpPr>
        <p:spPr>
          <a:xfrm>
            <a:off x="6476999" y="4361644"/>
            <a:ext cx="1981200" cy="954107"/>
          </a:xfrm>
          <a:prstGeom prst="rect">
            <a:avLst/>
          </a:prstGeom>
          <a:noFill/>
        </p:spPr>
        <p:txBody>
          <a:bodyPr wrap="square" rtlCol="0">
            <a:spAutoFit/>
          </a:bodyPr>
          <a:lstStyle/>
          <a:p>
            <a:pPr algn="ctr"/>
            <a:r>
              <a:rPr lang="x-none" sz="2800" dirty="0" smtClean="0"/>
              <a:t>Regulator struje </a:t>
            </a:r>
            <a:r>
              <a:rPr lang="x-none" sz="2800" b="1" i="1" dirty="0" smtClean="0"/>
              <a:t>I</a:t>
            </a:r>
            <a:r>
              <a:rPr lang="x-none" sz="2800" b="1" i="1" baseline="-25000" dirty="0"/>
              <a:t>p</a:t>
            </a:r>
            <a:endParaRPr lang="en-US" sz="2800" b="1" i="1" baseline="-25000" dirty="0"/>
          </a:p>
        </p:txBody>
      </p:sp>
      <p:cxnSp>
        <p:nvCxnSpPr>
          <p:cNvPr id="24" name="Straight Connector 23"/>
          <p:cNvCxnSpPr/>
          <p:nvPr/>
        </p:nvCxnSpPr>
        <p:spPr>
          <a:xfrm>
            <a:off x="5029199" y="4854462"/>
            <a:ext cx="342900"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905499" y="4854462"/>
            <a:ext cx="342900"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029199" y="4114798"/>
            <a:ext cx="0" cy="72390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248399" y="4114798"/>
            <a:ext cx="0" cy="72390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72099" y="5105398"/>
            <a:ext cx="533400" cy="461665"/>
          </a:xfrm>
          <a:prstGeom prst="rect">
            <a:avLst/>
          </a:prstGeom>
          <a:noFill/>
        </p:spPr>
        <p:txBody>
          <a:bodyPr wrap="square" rtlCol="0">
            <a:spAutoFit/>
          </a:bodyPr>
          <a:lstStyle/>
          <a:p>
            <a:pPr algn="ctr"/>
            <a:r>
              <a:rPr lang="x-none" sz="2400" b="1" i="1" smtClean="0"/>
              <a:t>I</a:t>
            </a:r>
            <a:r>
              <a:rPr lang="x-none" sz="2400" b="1" i="1" baseline="-25000" smtClean="0"/>
              <a:t>p</a:t>
            </a:r>
            <a:r>
              <a:rPr lang="sr-Latn-CS" sz="2400" b="1" i="1" baseline="30000" dirty="0" smtClean="0"/>
              <a:t>*</a:t>
            </a:r>
            <a:endParaRPr lang="en-US" sz="2400" b="1" i="1" baseline="30000" dirty="0"/>
          </a:p>
        </p:txBody>
      </p:sp>
      <p:sp>
        <p:nvSpPr>
          <p:cNvPr id="31" name="TextBox 30"/>
          <p:cNvSpPr txBox="1"/>
          <p:nvPr/>
        </p:nvSpPr>
        <p:spPr>
          <a:xfrm>
            <a:off x="187214" y="5734678"/>
            <a:ext cx="3394185" cy="954107"/>
          </a:xfrm>
          <a:prstGeom prst="rect">
            <a:avLst/>
          </a:prstGeom>
          <a:noFill/>
        </p:spPr>
        <p:txBody>
          <a:bodyPr wrap="square" rtlCol="0">
            <a:spAutoFit/>
          </a:bodyPr>
          <a:lstStyle/>
          <a:p>
            <a:pPr algn="ctr"/>
            <a:r>
              <a:rPr lang="x-none" sz="2800" dirty="0" smtClean="0">
                <a:solidFill>
                  <a:srgbClr val="002060"/>
                </a:solidFill>
              </a:rPr>
              <a:t>UPRAVLJANJE MOMENTOM</a:t>
            </a:r>
            <a:endParaRPr lang="en-US" sz="2800" b="1" i="1" baseline="-25000" dirty="0">
              <a:solidFill>
                <a:srgbClr val="002060"/>
              </a:solidFill>
            </a:endParaRPr>
          </a:p>
        </p:txBody>
      </p:sp>
      <p:sp>
        <p:nvSpPr>
          <p:cNvPr id="32" name="TextBox 31"/>
          <p:cNvSpPr txBox="1"/>
          <p:nvPr/>
        </p:nvSpPr>
        <p:spPr>
          <a:xfrm>
            <a:off x="3557751" y="5734676"/>
            <a:ext cx="4592694" cy="954107"/>
          </a:xfrm>
          <a:prstGeom prst="rect">
            <a:avLst/>
          </a:prstGeom>
          <a:noFill/>
        </p:spPr>
        <p:txBody>
          <a:bodyPr wrap="square" rtlCol="0">
            <a:spAutoFit/>
          </a:bodyPr>
          <a:lstStyle/>
          <a:p>
            <a:pPr algn="ctr"/>
            <a:r>
              <a:rPr lang="x-none" sz="2800" dirty="0" smtClean="0">
                <a:solidFill>
                  <a:srgbClr val="002060"/>
                </a:solidFill>
              </a:rPr>
              <a:t>UPRAVLJANJE JAČINOM MAGNETNOG POLJA</a:t>
            </a:r>
            <a:endParaRPr lang="en-US" sz="2800" b="1" i="1" baseline="-25000" dirty="0">
              <a:solidFill>
                <a:srgbClr val="002060"/>
              </a:solidFill>
            </a:endParaRPr>
          </a:p>
        </p:txBody>
      </p:sp>
    </p:spTree>
    <p:extLst>
      <p:ext uri="{BB962C8B-B14F-4D97-AF65-F5344CB8AC3E}">
        <p14:creationId xmlns:p14="http://schemas.microsoft.com/office/powerpoint/2010/main" xmlns="" val="110045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sr-Latn-CS" dirty="0" smtClean="0"/>
              <a:t>Mehanička karakteristika</a:t>
            </a:r>
            <a:endParaRPr lang="en-US" dirty="0"/>
          </a:p>
        </p:txBody>
      </p:sp>
      <p:sp>
        <p:nvSpPr>
          <p:cNvPr id="4" name="TextBox 3"/>
          <p:cNvSpPr txBox="1"/>
          <p:nvPr/>
        </p:nvSpPr>
        <p:spPr>
          <a:xfrm>
            <a:off x="457200" y="1334869"/>
            <a:ext cx="8229600" cy="384721"/>
          </a:xfrm>
          <a:prstGeom prst="rect">
            <a:avLst/>
          </a:prstGeom>
          <a:noFill/>
        </p:spPr>
        <p:txBody>
          <a:bodyPr wrap="square" rtlCol="0">
            <a:spAutoFit/>
          </a:bodyPr>
          <a:lstStyle/>
          <a:p>
            <a:r>
              <a:rPr lang="sr-Latn-CS" sz="1900" b="1" dirty="0" smtClean="0"/>
              <a:t>Zavisnost momenta od brzine obrtanja:</a:t>
            </a:r>
            <a:endParaRPr lang="x-none" sz="1900" b="1" u="sng" dirty="0" smtClean="0"/>
          </a:p>
        </p:txBody>
      </p:sp>
      <p:sp>
        <p:nvSpPr>
          <p:cNvPr id="5" name="TextBox 4"/>
          <p:cNvSpPr txBox="1"/>
          <p:nvPr/>
        </p:nvSpPr>
        <p:spPr>
          <a:xfrm>
            <a:off x="457200" y="1715869"/>
            <a:ext cx="8229600" cy="369332"/>
          </a:xfrm>
          <a:prstGeom prst="rect">
            <a:avLst/>
          </a:prstGeom>
          <a:noFill/>
        </p:spPr>
        <p:txBody>
          <a:bodyPr wrap="square" rtlCol="0">
            <a:spAutoFit/>
          </a:bodyPr>
          <a:lstStyle/>
          <a:p>
            <a:r>
              <a:rPr lang="x-none" b="1" smtClean="0"/>
              <a:t>- </a:t>
            </a:r>
            <a:r>
              <a:rPr lang="sr-Latn-CS" dirty="0" smtClean="0"/>
              <a:t>Kod motora: </a:t>
            </a:r>
            <a:r>
              <a:rPr lang="sr-Latn-CS" dirty="0" smtClean="0">
                <a:solidFill>
                  <a:srgbClr val="0000FF"/>
                </a:solidFill>
              </a:rPr>
              <a:t>moment koji motor </a:t>
            </a:r>
            <a:r>
              <a:rPr lang="sr-Latn-CS" b="1" dirty="0" smtClean="0">
                <a:solidFill>
                  <a:srgbClr val="0000FF"/>
                </a:solidFill>
              </a:rPr>
              <a:t>MOŽE</a:t>
            </a:r>
            <a:r>
              <a:rPr lang="sr-Latn-CS" dirty="0" smtClean="0">
                <a:solidFill>
                  <a:srgbClr val="0000FF"/>
                </a:solidFill>
              </a:rPr>
              <a:t> da proizvede  pri datoj brzini obrtanja </a:t>
            </a:r>
            <a:endParaRPr lang="x-none" dirty="0" smtClean="0">
              <a:solidFill>
                <a:srgbClr val="0000FF"/>
              </a:solidFill>
            </a:endParaRPr>
          </a:p>
        </p:txBody>
      </p:sp>
      <p:sp>
        <p:nvSpPr>
          <p:cNvPr id="6" name="TextBox 5"/>
          <p:cNvSpPr txBox="1"/>
          <p:nvPr/>
        </p:nvSpPr>
        <p:spPr>
          <a:xfrm>
            <a:off x="457200" y="2020669"/>
            <a:ext cx="8229600" cy="646331"/>
          </a:xfrm>
          <a:prstGeom prst="rect">
            <a:avLst/>
          </a:prstGeom>
          <a:noFill/>
        </p:spPr>
        <p:txBody>
          <a:bodyPr wrap="square" rtlCol="0">
            <a:spAutoFit/>
          </a:bodyPr>
          <a:lstStyle/>
          <a:p>
            <a:r>
              <a:rPr lang="x-none" b="1" smtClean="0"/>
              <a:t>- </a:t>
            </a:r>
            <a:r>
              <a:rPr lang="sr-Latn-CS" dirty="0" smtClean="0"/>
              <a:t>Kod opterećenja: </a:t>
            </a:r>
            <a:r>
              <a:rPr lang="sr-Latn-CS" dirty="0" smtClean="0">
                <a:solidFill>
                  <a:srgbClr val="C00000"/>
                </a:solidFill>
              </a:rPr>
              <a:t>moment koji </a:t>
            </a:r>
            <a:r>
              <a:rPr lang="sr-Latn-CS" b="1" dirty="0" smtClean="0">
                <a:solidFill>
                  <a:srgbClr val="C00000"/>
                </a:solidFill>
              </a:rPr>
              <a:t>MORA</a:t>
            </a:r>
            <a:r>
              <a:rPr lang="sr-Latn-CS" dirty="0" smtClean="0">
                <a:solidFill>
                  <a:srgbClr val="C00000"/>
                </a:solidFill>
              </a:rPr>
              <a:t> da se dovere opterećenju da bi se obrtalo datom brzinom obrtanja</a:t>
            </a:r>
            <a:endParaRPr lang="x-none" dirty="0" smtClean="0">
              <a:solidFill>
                <a:srgbClr val="C00000"/>
              </a:solidFill>
            </a:endParaRPr>
          </a:p>
        </p:txBody>
      </p:sp>
      <p:cxnSp>
        <p:nvCxnSpPr>
          <p:cNvPr id="8" name="Straight Arrow Connector 7"/>
          <p:cNvCxnSpPr/>
          <p:nvPr/>
        </p:nvCxnSpPr>
        <p:spPr>
          <a:xfrm rot="5400000" flipH="1" flipV="1">
            <a:off x="1105694" y="4686300"/>
            <a:ext cx="3428206"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590800" y="6172200"/>
            <a:ext cx="46482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2824480" y="3361267"/>
            <a:ext cx="3779520" cy="2816013"/>
          </a:xfrm>
          <a:custGeom>
            <a:avLst/>
            <a:gdLst>
              <a:gd name="connsiteX0" fmla="*/ 0 w 3779520"/>
              <a:gd name="connsiteY0" fmla="*/ 1139613 h 2816013"/>
              <a:gd name="connsiteX1" fmla="*/ 1087120 w 3779520"/>
              <a:gd name="connsiteY1" fmla="*/ 1038013 h 2816013"/>
              <a:gd name="connsiteX2" fmla="*/ 2184400 w 3779520"/>
              <a:gd name="connsiteY2" fmla="*/ 296333 h 2816013"/>
              <a:gd name="connsiteX3" fmla="*/ 3779520 w 3779520"/>
              <a:gd name="connsiteY3" fmla="*/ 2816013 h 2816013"/>
              <a:gd name="connsiteX4" fmla="*/ 3779520 w 3779520"/>
              <a:gd name="connsiteY4" fmla="*/ 2816013 h 2816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520" h="2816013">
                <a:moveTo>
                  <a:pt x="0" y="1139613"/>
                </a:moveTo>
                <a:cubicBezTo>
                  <a:pt x="361526" y="1159086"/>
                  <a:pt x="723053" y="1178560"/>
                  <a:pt x="1087120" y="1038013"/>
                </a:cubicBezTo>
                <a:cubicBezTo>
                  <a:pt x="1451187" y="897466"/>
                  <a:pt x="1735667" y="0"/>
                  <a:pt x="2184400" y="296333"/>
                </a:cubicBezTo>
                <a:cubicBezTo>
                  <a:pt x="2633133" y="592666"/>
                  <a:pt x="3779520" y="2816013"/>
                  <a:pt x="3779520" y="2816013"/>
                </a:cubicBezTo>
                <a:lnTo>
                  <a:pt x="3779520" y="2816013"/>
                </a:lnTo>
              </a:path>
            </a:pathLst>
          </a:custGeom>
          <a:ln w="31750">
            <a:solidFill>
              <a:srgbClr val="0000FF"/>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2438400" y="2819400"/>
            <a:ext cx="377026" cy="369332"/>
          </a:xfrm>
          <a:prstGeom prst="rect">
            <a:avLst/>
          </a:prstGeom>
          <a:noFill/>
        </p:spPr>
        <p:txBody>
          <a:bodyPr wrap="none" rtlCol="0">
            <a:spAutoFit/>
          </a:bodyPr>
          <a:lstStyle/>
          <a:p>
            <a:r>
              <a:rPr lang="sr-Latn-CS" b="1" i="1" dirty="0" smtClean="0"/>
              <a:t>M</a:t>
            </a:r>
            <a:endParaRPr lang="en-US" b="1" i="1" dirty="0"/>
          </a:p>
        </p:txBody>
      </p:sp>
      <p:sp>
        <p:nvSpPr>
          <p:cNvPr id="14" name="TextBox 13"/>
          <p:cNvSpPr txBox="1"/>
          <p:nvPr/>
        </p:nvSpPr>
        <p:spPr>
          <a:xfrm>
            <a:off x="7162800" y="5791200"/>
            <a:ext cx="343364" cy="369332"/>
          </a:xfrm>
          <a:prstGeom prst="rect">
            <a:avLst/>
          </a:prstGeom>
          <a:noFill/>
        </p:spPr>
        <p:txBody>
          <a:bodyPr wrap="none" rtlCol="0">
            <a:spAutoFit/>
          </a:bodyPr>
          <a:lstStyle/>
          <a:p>
            <a:r>
              <a:rPr lang="sr-Latn-CS" b="1" i="1" dirty="0" smtClean="0">
                <a:sym typeface="Symbol"/>
              </a:rPr>
              <a:t></a:t>
            </a:r>
            <a:endParaRPr lang="en-US" b="1" i="1" dirty="0"/>
          </a:p>
        </p:txBody>
      </p:sp>
      <p:grpSp>
        <p:nvGrpSpPr>
          <p:cNvPr id="33" name="Group 32"/>
          <p:cNvGrpSpPr/>
          <p:nvPr/>
        </p:nvGrpSpPr>
        <p:grpSpPr>
          <a:xfrm>
            <a:off x="2362200" y="4712622"/>
            <a:ext cx="3781122" cy="1752710"/>
            <a:chOff x="2362200" y="4712622"/>
            <a:chExt cx="3781122" cy="1752710"/>
          </a:xfrm>
        </p:grpSpPr>
        <p:cxnSp>
          <p:nvCxnSpPr>
            <p:cNvPr id="16" name="Straight Connector 15"/>
            <p:cNvCxnSpPr/>
            <p:nvPr/>
          </p:nvCxnSpPr>
          <p:spPr>
            <a:xfrm rot="5400000">
              <a:off x="5220181" y="5524187"/>
              <a:ext cx="1294606" cy="142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819400" y="4876800"/>
              <a:ext cx="3048000" cy="1588"/>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715000" y="6096000"/>
              <a:ext cx="428322" cy="369332"/>
            </a:xfrm>
            <a:prstGeom prst="rect">
              <a:avLst/>
            </a:prstGeom>
            <a:noFill/>
          </p:spPr>
          <p:txBody>
            <a:bodyPr wrap="none" rtlCol="0">
              <a:spAutoFit/>
            </a:bodyPr>
            <a:lstStyle/>
            <a:p>
              <a:r>
                <a:rPr lang="sr-Latn-CS" b="1" i="1" dirty="0" smtClean="0">
                  <a:sym typeface="Symbol"/>
                </a:rPr>
                <a:t></a:t>
              </a:r>
              <a:r>
                <a:rPr lang="sr-Latn-CS" b="1" i="1" baseline="-25000" dirty="0" smtClean="0">
                  <a:sym typeface="Symbol"/>
                </a:rPr>
                <a:t>1</a:t>
              </a:r>
              <a:endParaRPr lang="en-US" b="1" i="1" baseline="-25000" dirty="0"/>
            </a:p>
          </p:txBody>
        </p:sp>
        <p:sp>
          <p:nvSpPr>
            <p:cNvPr id="27" name="TextBox 26"/>
            <p:cNvSpPr txBox="1"/>
            <p:nvPr/>
          </p:nvSpPr>
          <p:spPr>
            <a:xfrm>
              <a:off x="2362200" y="4712622"/>
              <a:ext cx="461986" cy="369332"/>
            </a:xfrm>
            <a:prstGeom prst="rect">
              <a:avLst/>
            </a:prstGeom>
            <a:noFill/>
          </p:spPr>
          <p:txBody>
            <a:bodyPr wrap="none" rtlCol="0">
              <a:spAutoFit/>
            </a:bodyPr>
            <a:lstStyle/>
            <a:p>
              <a:r>
                <a:rPr lang="sr-Latn-CS" b="1" i="1" dirty="0" smtClean="0">
                  <a:sym typeface="Symbol"/>
                </a:rPr>
                <a:t>M</a:t>
              </a:r>
              <a:r>
                <a:rPr lang="sr-Latn-CS" b="1" i="1" baseline="-25000" dirty="0" smtClean="0">
                  <a:sym typeface="Symbol"/>
                </a:rPr>
                <a:t>1</a:t>
              </a:r>
              <a:endParaRPr lang="en-US" b="1" i="1" baseline="-25000" dirty="0"/>
            </a:p>
          </p:txBody>
        </p:sp>
      </p:grpSp>
      <p:sp>
        <p:nvSpPr>
          <p:cNvPr id="30" name="Freeform 29"/>
          <p:cNvSpPr/>
          <p:nvPr/>
        </p:nvSpPr>
        <p:spPr>
          <a:xfrm>
            <a:off x="2824480" y="5140960"/>
            <a:ext cx="3870960" cy="958427"/>
          </a:xfrm>
          <a:custGeom>
            <a:avLst/>
            <a:gdLst>
              <a:gd name="connsiteX0" fmla="*/ 0 w 3870960"/>
              <a:gd name="connsiteY0" fmla="*/ 873760 h 958427"/>
              <a:gd name="connsiteX1" fmla="*/ 1971040 w 3870960"/>
              <a:gd name="connsiteY1" fmla="*/ 812800 h 958427"/>
              <a:gd name="connsiteX2" fmla="*/ 3870960 w 3870960"/>
              <a:gd name="connsiteY2" fmla="*/ 0 h 958427"/>
              <a:gd name="connsiteX3" fmla="*/ 3870960 w 3870960"/>
              <a:gd name="connsiteY3" fmla="*/ 0 h 958427"/>
            </a:gdLst>
            <a:ahLst/>
            <a:cxnLst>
              <a:cxn ang="0">
                <a:pos x="connsiteX0" y="connsiteY0"/>
              </a:cxn>
              <a:cxn ang="0">
                <a:pos x="connsiteX1" y="connsiteY1"/>
              </a:cxn>
              <a:cxn ang="0">
                <a:pos x="connsiteX2" y="connsiteY2"/>
              </a:cxn>
              <a:cxn ang="0">
                <a:pos x="connsiteX3" y="connsiteY3"/>
              </a:cxn>
            </a:cxnLst>
            <a:rect l="l" t="t" r="r" b="b"/>
            <a:pathLst>
              <a:path w="3870960" h="958427">
                <a:moveTo>
                  <a:pt x="0" y="873760"/>
                </a:moveTo>
                <a:cubicBezTo>
                  <a:pt x="662940" y="916093"/>
                  <a:pt x="1325880" y="958427"/>
                  <a:pt x="1971040" y="812800"/>
                </a:cubicBezTo>
                <a:cubicBezTo>
                  <a:pt x="2616200" y="667173"/>
                  <a:pt x="3870960" y="0"/>
                  <a:pt x="3870960" y="0"/>
                </a:cubicBezTo>
                <a:lnTo>
                  <a:pt x="3870960" y="0"/>
                </a:lnTo>
              </a:path>
            </a:pathLst>
          </a:custGeom>
          <a:ln w="31750">
            <a:solidFill>
              <a:srgbClr val="C0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4" name="Group 33"/>
          <p:cNvGrpSpPr/>
          <p:nvPr/>
        </p:nvGrpSpPr>
        <p:grpSpPr>
          <a:xfrm>
            <a:off x="2362200" y="5334000"/>
            <a:ext cx="3505200" cy="369332"/>
            <a:chOff x="2362200" y="5334000"/>
            <a:chExt cx="3505200" cy="369332"/>
          </a:xfrm>
        </p:grpSpPr>
        <p:cxnSp>
          <p:nvCxnSpPr>
            <p:cNvPr id="31" name="Straight Connector 30"/>
            <p:cNvCxnSpPr/>
            <p:nvPr/>
          </p:nvCxnSpPr>
          <p:spPr>
            <a:xfrm>
              <a:off x="2819400" y="5547360"/>
              <a:ext cx="3048000" cy="1588"/>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362200" y="5334000"/>
              <a:ext cx="461986" cy="369332"/>
            </a:xfrm>
            <a:prstGeom prst="rect">
              <a:avLst/>
            </a:prstGeom>
            <a:noFill/>
          </p:spPr>
          <p:txBody>
            <a:bodyPr wrap="none" rtlCol="0">
              <a:spAutoFit/>
            </a:bodyPr>
            <a:lstStyle/>
            <a:p>
              <a:r>
                <a:rPr lang="sr-Latn-CS" b="1" i="1" dirty="0" smtClean="0">
                  <a:sym typeface="Symbol"/>
                </a:rPr>
                <a:t>M</a:t>
              </a:r>
              <a:r>
                <a:rPr lang="sr-Latn-CS" b="1" i="1" baseline="-25000" dirty="0" smtClean="0">
                  <a:sym typeface="Symbol"/>
                </a:rPr>
                <a:t>2</a:t>
              </a:r>
              <a:endParaRPr lang="en-US" b="1" i="1" baseline="-25000" dirty="0"/>
            </a:p>
          </p:txBody>
        </p:sp>
      </p:grpSp>
      <p:sp>
        <p:nvSpPr>
          <p:cNvPr id="35" name="TextBox 34"/>
          <p:cNvSpPr txBox="1"/>
          <p:nvPr/>
        </p:nvSpPr>
        <p:spPr>
          <a:xfrm>
            <a:off x="304800" y="3048000"/>
            <a:ext cx="1981200" cy="1292662"/>
          </a:xfrm>
          <a:prstGeom prst="rect">
            <a:avLst/>
          </a:prstGeom>
          <a:noFill/>
          <a:ln>
            <a:solidFill>
              <a:schemeClr val="tx1"/>
            </a:solidFill>
          </a:ln>
        </p:spPr>
        <p:txBody>
          <a:bodyPr wrap="square" rtlCol="0">
            <a:spAutoFit/>
          </a:bodyPr>
          <a:lstStyle/>
          <a:p>
            <a:r>
              <a:rPr lang="sr-Latn-CS" sz="1900" dirty="0" smtClean="0"/>
              <a:t>Ovaj motor pri brzini </a:t>
            </a:r>
            <a:r>
              <a:rPr lang="sr-Latn-CS" sz="2000" b="1" i="1" dirty="0" smtClean="0">
                <a:sym typeface="Symbol"/>
              </a:rPr>
              <a:t></a:t>
            </a:r>
            <a:r>
              <a:rPr lang="sr-Latn-CS" sz="2000" b="1" i="1" baseline="-25000" dirty="0" smtClean="0">
                <a:sym typeface="Symbol"/>
              </a:rPr>
              <a:t>1</a:t>
            </a:r>
            <a:r>
              <a:rPr lang="sr-Latn-CS" sz="2000" i="1" baseline="-25000" dirty="0" smtClean="0">
                <a:sym typeface="Symbol"/>
              </a:rPr>
              <a:t>  </a:t>
            </a:r>
            <a:r>
              <a:rPr lang="sr-Latn-CS" sz="1900" b="1" dirty="0" smtClean="0"/>
              <a:t>može</a:t>
            </a:r>
            <a:r>
              <a:rPr lang="sr-Latn-CS" sz="1900" dirty="0" smtClean="0"/>
              <a:t> da proizvede moment  </a:t>
            </a:r>
            <a:r>
              <a:rPr lang="sr-Latn-CS" sz="2000" b="1" i="1" dirty="0" smtClean="0">
                <a:sym typeface="Symbol"/>
              </a:rPr>
              <a:t>M</a:t>
            </a:r>
            <a:r>
              <a:rPr lang="sr-Latn-CS" sz="2000" b="1" i="1" baseline="-25000" dirty="0" smtClean="0">
                <a:sym typeface="Symbol"/>
              </a:rPr>
              <a:t>1</a:t>
            </a:r>
            <a:endParaRPr lang="en-US" sz="2000" b="1" i="1" baseline="-25000" dirty="0" smtClean="0"/>
          </a:p>
        </p:txBody>
      </p:sp>
      <p:cxnSp>
        <p:nvCxnSpPr>
          <p:cNvPr id="37" name="Straight Arrow Connector 36"/>
          <p:cNvCxnSpPr>
            <a:endCxn id="27" idx="3"/>
          </p:cNvCxnSpPr>
          <p:nvPr/>
        </p:nvCxnSpPr>
        <p:spPr>
          <a:xfrm rot="16200000" flipH="1">
            <a:off x="2278149" y="4351251"/>
            <a:ext cx="553888" cy="5381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28600" y="4800600"/>
            <a:ext cx="1981200" cy="1877437"/>
          </a:xfrm>
          <a:prstGeom prst="rect">
            <a:avLst/>
          </a:prstGeom>
          <a:noFill/>
          <a:ln>
            <a:solidFill>
              <a:schemeClr val="tx1"/>
            </a:solidFill>
          </a:ln>
        </p:spPr>
        <p:txBody>
          <a:bodyPr wrap="square" rtlCol="0">
            <a:spAutoFit/>
          </a:bodyPr>
          <a:lstStyle/>
          <a:p>
            <a:r>
              <a:rPr lang="sr-Latn-CS" sz="1900" dirty="0" smtClean="0"/>
              <a:t>Da mi se obrtalo brzinom </a:t>
            </a:r>
            <a:r>
              <a:rPr lang="sr-Latn-CS" sz="2000" b="1" i="1" dirty="0" smtClean="0">
                <a:sym typeface="Symbol"/>
              </a:rPr>
              <a:t></a:t>
            </a:r>
            <a:r>
              <a:rPr lang="sr-Latn-CS" sz="2000" b="1" i="1" baseline="-25000" dirty="0" smtClean="0">
                <a:sym typeface="Symbol"/>
              </a:rPr>
              <a:t>1</a:t>
            </a:r>
            <a:r>
              <a:rPr lang="sr-Latn-CS" sz="2000" i="1" baseline="-25000" dirty="0" smtClean="0">
                <a:sym typeface="Symbol"/>
              </a:rPr>
              <a:t>  </a:t>
            </a:r>
            <a:r>
              <a:rPr lang="sr-Latn-CS" sz="1900" dirty="0" smtClean="0"/>
              <a:t>opterećenju </a:t>
            </a:r>
            <a:r>
              <a:rPr lang="sr-Latn-CS" sz="1900" b="1" dirty="0" smtClean="0"/>
              <a:t>mora</a:t>
            </a:r>
            <a:r>
              <a:rPr lang="sr-Latn-CS" sz="1900" dirty="0" smtClean="0"/>
              <a:t> da se  dovede moment  </a:t>
            </a:r>
            <a:r>
              <a:rPr lang="sr-Latn-CS" sz="2000" b="1" i="1" dirty="0" smtClean="0">
                <a:sym typeface="Symbol"/>
              </a:rPr>
              <a:t>M</a:t>
            </a:r>
            <a:r>
              <a:rPr lang="sr-Latn-CS" sz="2000" b="1" i="1" baseline="-25000" dirty="0" smtClean="0">
                <a:sym typeface="Symbol"/>
              </a:rPr>
              <a:t>2</a:t>
            </a:r>
            <a:endParaRPr lang="en-US" sz="2000" b="1" i="1" baseline="-25000" dirty="0" smtClean="0"/>
          </a:p>
        </p:txBody>
      </p:sp>
      <p:cxnSp>
        <p:nvCxnSpPr>
          <p:cNvPr id="41" name="Straight Arrow Connector 40"/>
          <p:cNvCxnSpPr>
            <a:endCxn id="32" idx="3"/>
          </p:cNvCxnSpPr>
          <p:nvPr/>
        </p:nvCxnSpPr>
        <p:spPr>
          <a:xfrm rot="5400000" flipH="1" flipV="1">
            <a:off x="1923526" y="5804940"/>
            <a:ext cx="1186934" cy="6143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400800" y="2514600"/>
            <a:ext cx="2514600" cy="1261884"/>
          </a:xfrm>
          <a:prstGeom prst="rect">
            <a:avLst/>
          </a:prstGeom>
          <a:noFill/>
          <a:ln>
            <a:solidFill>
              <a:schemeClr val="tx1"/>
            </a:solidFill>
          </a:ln>
        </p:spPr>
        <p:txBody>
          <a:bodyPr wrap="square" rtlCol="0">
            <a:spAutoFit/>
          </a:bodyPr>
          <a:lstStyle/>
          <a:p>
            <a:r>
              <a:rPr lang="sr-Latn-CS" sz="1900" dirty="0" smtClean="0"/>
              <a:t>Rarlika </a:t>
            </a:r>
            <a:r>
              <a:rPr lang="sr-Latn-CS" sz="1900" dirty="0" smtClean="0">
                <a:solidFill>
                  <a:srgbClr val="0000FF"/>
                </a:solidFill>
              </a:rPr>
              <a:t>raspoloživog</a:t>
            </a:r>
            <a:r>
              <a:rPr lang="sr-Latn-CS" sz="1900" dirty="0" smtClean="0"/>
              <a:t> i </a:t>
            </a:r>
            <a:r>
              <a:rPr lang="sr-Latn-CS" sz="1900" dirty="0" smtClean="0">
                <a:solidFill>
                  <a:srgbClr val="C00000"/>
                </a:solidFill>
              </a:rPr>
              <a:t>potrebnog</a:t>
            </a:r>
            <a:r>
              <a:rPr lang="sr-Latn-CS" sz="1900" dirty="0" smtClean="0"/>
              <a:t> momenta koja se “troši” na ubrzavanje</a:t>
            </a:r>
          </a:p>
        </p:txBody>
      </p:sp>
      <p:sp>
        <p:nvSpPr>
          <p:cNvPr id="45" name="TextBox 44"/>
          <p:cNvSpPr txBox="1"/>
          <p:nvPr/>
        </p:nvSpPr>
        <p:spPr>
          <a:xfrm>
            <a:off x="6400800" y="5257800"/>
            <a:ext cx="2590800" cy="338554"/>
          </a:xfrm>
          <a:prstGeom prst="rect">
            <a:avLst/>
          </a:prstGeom>
          <a:solidFill>
            <a:schemeClr val="accent5"/>
          </a:solidFill>
          <a:ln w="25400">
            <a:solidFill>
              <a:schemeClr val="tx1"/>
            </a:solidFill>
          </a:ln>
        </p:spPr>
        <p:txBody>
          <a:bodyPr wrap="square" rtlCol="0">
            <a:spAutoFit/>
          </a:bodyPr>
          <a:lstStyle/>
          <a:p>
            <a:r>
              <a:rPr lang="sr-Latn-CS" sz="1600" b="1" dirty="0" smtClean="0"/>
              <a:t>STACIONARNO STANJE</a:t>
            </a:r>
          </a:p>
        </p:txBody>
      </p:sp>
      <p:cxnSp>
        <p:nvCxnSpPr>
          <p:cNvPr id="47" name="Straight Arrow Connector 46"/>
          <p:cNvCxnSpPr>
            <a:stCxn id="44" idx="2"/>
          </p:cNvCxnSpPr>
          <p:nvPr/>
        </p:nvCxnSpPr>
        <p:spPr>
          <a:xfrm rot="5400000">
            <a:off x="6022092" y="3621792"/>
            <a:ext cx="1481316" cy="17907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5524500" y="5219700"/>
            <a:ext cx="685800" cy="1588"/>
          </a:xfrm>
          <a:prstGeom prst="line">
            <a:avLst/>
          </a:prstGeom>
          <a:ln w="508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endCxn id="45" idx="1"/>
          </p:cNvCxnSpPr>
          <p:nvPr/>
        </p:nvCxnSpPr>
        <p:spPr>
          <a:xfrm>
            <a:off x="6172200" y="5410200"/>
            <a:ext cx="228600" cy="16877"/>
          </a:xfrm>
          <a:prstGeom prst="straightConnector1">
            <a:avLst/>
          </a:prstGeom>
          <a:ln w="25400">
            <a:solidFill>
              <a:schemeClr val="tx1"/>
            </a:solidFill>
            <a:headEnd type="oval" w="lg" len="lg"/>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35"/>
                                        </p:tgtEl>
                                        <p:attrNameLst>
                                          <p:attrName>style.visibility</p:attrName>
                                        </p:attrNameLst>
                                      </p:cBhvr>
                                      <p:to>
                                        <p:strVal val="visible"/>
                                      </p:to>
                                    </p:set>
                                  </p:childTnLst>
                                </p:cTn>
                              </p:par>
                              <p:par>
                                <p:cTn id="10" presetID="1" presetClass="entr" presetSubtype="0" fill="hold" nodeType="withEffect">
                                  <p:stCondLst>
                                    <p:cond delay="2000"/>
                                  </p:stCondLst>
                                  <p:childTnLst>
                                    <p:set>
                                      <p:cBhvr>
                                        <p:cTn id="11" dur="1" fill="hold">
                                          <p:stCondLst>
                                            <p:cond delay="0"/>
                                          </p:stCondLst>
                                        </p:cTn>
                                        <p:tgtEl>
                                          <p:spTgt spid="3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2000"/>
                                  </p:stCondLst>
                                  <p:childTnLst>
                                    <p:set>
                                      <p:cBhvr>
                                        <p:cTn id="22" dur="1" fill="hold">
                                          <p:stCondLst>
                                            <p:cond delay="0"/>
                                          </p:stCondLst>
                                        </p:cTn>
                                        <p:tgtEl>
                                          <p:spTgt spid="40"/>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4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animBg="1"/>
      <p:bldP spid="35" grpId="0" animBg="1"/>
      <p:bldP spid="40" grpId="0" animBg="1"/>
      <p:bldP spid="44" grpId="0" animBg="1"/>
      <p:bldP spid="4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smtClean="0"/>
              <a:t>Motor j.s. sa nezavisnom pobudom</a:t>
            </a:r>
            <a:endParaRPr lang="en-US" dirty="0"/>
          </a:p>
        </p:txBody>
      </p:sp>
      <p:sp>
        <p:nvSpPr>
          <p:cNvPr id="4" name="Rectangle 3"/>
          <p:cNvSpPr/>
          <p:nvPr/>
        </p:nvSpPr>
        <p:spPr>
          <a:xfrm>
            <a:off x="3428999" y="1828798"/>
            <a:ext cx="44196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600199" y="2705097"/>
            <a:ext cx="533400"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81399" y="2229532"/>
            <a:ext cx="738664" cy="1484531"/>
          </a:xfrm>
          <a:prstGeom prst="rect">
            <a:avLst/>
          </a:prstGeom>
          <a:noFill/>
        </p:spPr>
        <p:txBody>
          <a:bodyPr vert="vert270" wrap="square" rtlCol="0">
            <a:spAutoFit/>
          </a:bodyPr>
          <a:lstStyle/>
          <a:p>
            <a:pPr algn="ctr"/>
            <a:r>
              <a:rPr lang="x-none" b="1" dirty="0" smtClean="0"/>
              <a:t>ARMATURA</a:t>
            </a:r>
            <a:r>
              <a:rPr lang="x-none" dirty="0" smtClean="0"/>
              <a:t> (rotor)</a:t>
            </a:r>
            <a:endParaRPr lang="en-US" dirty="0"/>
          </a:p>
        </p:txBody>
      </p:sp>
      <p:sp>
        <p:nvSpPr>
          <p:cNvPr id="8" name="TextBox 7"/>
          <p:cNvSpPr txBox="1"/>
          <p:nvPr/>
        </p:nvSpPr>
        <p:spPr>
          <a:xfrm>
            <a:off x="4724399" y="3714063"/>
            <a:ext cx="2133600" cy="369332"/>
          </a:xfrm>
          <a:prstGeom prst="rect">
            <a:avLst/>
          </a:prstGeom>
          <a:noFill/>
        </p:spPr>
        <p:txBody>
          <a:bodyPr wrap="square" rtlCol="0">
            <a:spAutoFit/>
          </a:bodyPr>
          <a:lstStyle/>
          <a:p>
            <a:r>
              <a:rPr lang="x-none" b="1" dirty="0" smtClean="0"/>
              <a:t>POBUDA</a:t>
            </a:r>
            <a:r>
              <a:rPr lang="x-none" dirty="0" smtClean="0"/>
              <a:t>  (stator)</a:t>
            </a:r>
            <a:endParaRPr lang="en-US" dirty="0"/>
          </a:p>
        </p:txBody>
      </p:sp>
      <p:sp>
        <p:nvSpPr>
          <p:cNvPr id="9" name="Oval 8"/>
          <p:cNvSpPr/>
          <p:nvPr/>
        </p:nvSpPr>
        <p:spPr>
          <a:xfrm>
            <a:off x="5372099" y="4571998"/>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5439915" y="4838698"/>
            <a:ext cx="397767"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5" idx="0"/>
          </p:cNvCxnSpPr>
          <p:nvPr/>
        </p:nvCxnSpPr>
        <p:spPr>
          <a:xfrm flipV="1">
            <a:off x="1866899" y="2438398"/>
            <a:ext cx="0" cy="266699"/>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873468" y="3238497"/>
            <a:ext cx="0" cy="266699"/>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873468" y="3505196"/>
            <a:ext cx="1562100"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4399" y="3714062"/>
            <a:ext cx="1759169" cy="954107"/>
          </a:xfrm>
          <a:prstGeom prst="rect">
            <a:avLst/>
          </a:prstGeom>
          <a:noFill/>
        </p:spPr>
        <p:txBody>
          <a:bodyPr wrap="square" rtlCol="0">
            <a:spAutoFit/>
          </a:bodyPr>
          <a:lstStyle/>
          <a:p>
            <a:pPr algn="ctr"/>
            <a:r>
              <a:rPr lang="x-none" sz="2800" dirty="0" smtClean="0"/>
              <a:t>Regulator struje </a:t>
            </a:r>
            <a:r>
              <a:rPr lang="x-none" sz="2800" b="1" i="1" dirty="0" smtClean="0"/>
              <a:t>I</a:t>
            </a:r>
            <a:r>
              <a:rPr lang="x-none" sz="2800" b="1" i="1" baseline="-25000" dirty="0" smtClean="0"/>
              <a:t>a</a:t>
            </a:r>
            <a:endParaRPr lang="en-US" sz="2800" b="1" i="1" baseline="-25000" dirty="0"/>
          </a:p>
        </p:txBody>
      </p:sp>
      <p:sp>
        <p:nvSpPr>
          <p:cNvPr id="22" name="TextBox 21"/>
          <p:cNvSpPr txBox="1"/>
          <p:nvPr/>
        </p:nvSpPr>
        <p:spPr>
          <a:xfrm>
            <a:off x="2140168" y="2740965"/>
            <a:ext cx="533400" cy="461665"/>
          </a:xfrm>
          <a:prstGeom prst="rect">
            <a:avLst/>
          </a:prstGeom>
          <a:noFill/>
        </p:spPr>
        <p:txBody>
          <a:bodyPr wrap="square" rtlCol="0">
            <a:spAutoFit/>
          </a:bodyPr>
          <a:lstStyle/>
          <a:p>
            <a:pPr algn="ctr"/>
            <a:r>
              <a:rPr lang="x-none" sz="2400" b="1" i="1" dirty="0" smtClean="0"/>
              <a:t>U</a:t>
            </a:r>
            <a:r>
              <a:rPr lang="x-none" sz="2400" b="1" i="1" baseline="-25000" dirty="0" smtClean="0"/>
              <a:t>a</a:t>
            </a:r>
            <a:endParaRPr lang="en-US" sz="2400" b="1" i="1" baseline="-25000" dirty="0"/>
          </a:p>
        </p:txBody>
      </p:sp>
      <p:sp>
        <p:nvSpPr>
          <p:cNvPr id="23" name="TextBox 22"/>
          <p:cNvSpPr txBox="1"/>
          <p:nvPr/>
        </p:nvSpPr>
        <p:spPr>
          <a:xfrm>
            <a:off x="6476999" y="4361644"/>
            <a:ext cx="1981200" cy="954107"/>
          </a:xfrm>
          <a:prstGeom prst="rect">
            <a:avLst/>
          </a:prstGeom>
          <a:noFill/>
        </p:spPr>
        <p:txBody>
          <a:bodyPr wrap="square" rtlCol="0">
            <a:spAutoFit/>
          </a:bodyPr>
          <a:lstStyle/>
          <a:p>
            <a:pPr algn="ctr"/>
            <a:r>
              <a:rPr lang="x-none" sz="2800" dirty="0" smtClean="0"/>
              <a:t>Regulator struje </a:t>
            </a:r>
            <a:r>
              <a:rPr lang="x-none" sz="2800" b="1" i="1" dirty="0" smtClean="0"/>
              <a:t>I</a:t>
            </a:r>
            <a:r>
              <a:rPr lang="x-none" sz="2800" b="1" i="1" baseline="-25000" dirty="0"/>
              <a:t>p</a:t>
            </a:r>
            <a:endParaRPr lang="en-US" sz="2800" b="1" i="1" baseline="-25000" dirty="0"/>
          </a:p>
        </p:txBody>
      </p:sp>
      <p:cxnSp>
        <p:nvCxnSpPr>
          <p:cNvPr id="24" name="Straight Connector 23"/>
          <p:cNvCxnSpPr/>
          <p:nvPr/>
        </p:nvCxnSpPr>
        <p:spPr>
          <a:xfrm>
            <a:off x="5029199" y="4854462"/>
            <a:ext cx="342900"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905499" y="4854462"/>
            <a:ext cx="342900"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029199" y="4114798"/>
            <a:ext cx="0" cy="72390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248399" y="4114798"/>
            <a:ext cx="0" cy="72390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72099" y="5105398"/>
            <a:ext cx="533400" cy="461665"/>
          </a:xfrm>
          <a:prstGeom prst="rect">
            <a:avLst/>
          </a:prstGeom>
          <a:noFill/>
        </p:spPr>
        <p:txBody>
          <a:bodyPr wrap="square" rtlCol="0">
            <a:spAutoFit/>
          </a:bodyPr>
          <a:lstStyle/>
          <a:p>
            <a:pPr algn="ctr"/>
            <a:r>
              <a:rPr lang="x-none" sz="2400" b="1" i="1" dirty="0" smtClean="0"/>
              <a:t>I</a:t>
            </a:r>
            <a:r>
              <a:rPr lang="x-none" sz="2400" b="1" i="1" baseline="-25000" dirty="0" smtClean="0"/>
              <a:t>p</a:t>
            </a:r>
            <a:endParaRPr lang="en-US" sz="2400" b="1" i="1" baseline="-25000" dirty="0"/>
          </a:p>
        </p:txBody>
      </p:sp>
      <p:sp>
        <p:nvSpPr>
          <p:cNvPr id="31" name="TextBox 30"/>
          <p:cNvSpPr txBox="1"/>
          <p:nvPr/>
        </p:nvSpPr>
        <p:spPr>
          <a:xfrm>
            <a:off x="187214" y="5734678"/>
            <a:ext cx="3394185" cy="954107"/>
          </a:xfrm>
          <a:prstGeom prst="rect">
            <a:avLst/>
          </a:prstGeom>
          <a:noFill/>
        </p:spPr>
        <p:txBody>
          <a:bodyPr wrap="square" rtlCol="0">
            <a:spAutoFit/>
          </a:bodyPr>
          <a:lstStyle/>
          <a:p>
            <a:pPr algn="ctr"/>
            <a:r>
              <a:rPr lang="x-none" sz="2800" dirty="0" smtClean="0">
                <a:solidFill>
                  <a:srgbClr val="002060"/>
                </a:solidFill>
              </a:rPr>
              <a:t>UPRAVLJANJE MOMENTOM</a:t>
            </a:r>
            <a:endParaRPr lang="en-US" sz="2800" b="1" i="1" baseline="-25000" dirty="0">
              <a:solidFill>
                <a:srgbClr val="002060"/>
              </a:solidFill>
            </a:endParaRPr>
          </a:p>
        </p:txBody>
      </p:sp>
      <p:sp>
        <p:nvSpPr>
          <p:cNvPr id="32" name="TextBox 31"/>
          <p:cNvSpPr txBox="1"/>
          <p:nvPr/>
        </p:nvSpPr>
        <p:spPr>
          <a:xfrm>
            <a:off x="3557751" y="5734676"/>
            <a:ext cx="4592694" cy="954107"/>
          </a:xfrm>
          <a:prstGeom prst="rect">
            <a:avLst/>
          </a:prstGeom>
          <a:noFill/>
        </p:spPr>
        <p:txBody>
          <a:bodyPr wrap="square" rtlCol="0">
            <a:spAutoFit/>
          </a:bodyPr>
          <a:lstStyle/>
          <a:p>
            <a:pPr algn="ctr"/>
            <a:r>
              <a:rPr lang="x-none" sz="2800" dirty="0" smtClean="0">
                <a:solidFill>
                  <a:srgbClr val="002060"/>
                </a:solidFill>
              </a:rPr>
              <a:t>UPRAVLJANJE JAČINOM MAGNETNOG POLJA</a:t>
            </a:r>
            <a:endParaRPr lang="en-US" sz="2800" b="1" i="1" baseline="-25000" dirty="0">
              <a:solidFill>
                <a:srgbClr val="002060"/>
              </a:solidFill>
            </a:endParaRPr>
          </a:p>
        </p:txBody>
      </p:sp>
      <p:sp>
        <p:nvSpPr>
          <p:cNvPr id="25" name="TextBox 24"/>
          <p:cNvSpPr txBox="1"/>
          <p:nvPr/>
        </p:nvSpPr>
        <p:spPr>
          <a:xfrm>
            <a:off x="263525" y="1756713"/>
            <a:ext cx="533400" cy="461665"/>
          </a:xfrm>
          <a:prstGeom prst="rect">
            <a:avLst/>
          </a:prstGeom>
          <a:noFill/>
        </p:spPr>
        <p:txBody>
          <a:bodyPr wrap="square" rtlCol="0">
            <a:spAutoFit/>
          </a:bodyPr>
          <a:lstStyle/>
          <a:p>
            <a:pPr algn="ctr"/>
            <a:r>
              <a:rPr lang="x-none" sz="2400" b="1" i="1" dirty="0" smtClean="0"/>
              <a:t>I</a:t>
            </a:r>
            <a:r>
              <a:rPr lang="x-none" sz="2400" b="1" i="1" baseline="-25000" dirty="0" smtClean="0"/>
              <a:t>a</a:t>
            </a:r>
            <a:r>
              <a:rPr lang="x-none" sz="2400" b="1" i="1" baseline="30000" dirty="0" smtClean="0"/>
              <a:t>*</a:t>
            </a:r>
            <a:endParaRPr lang="en-US" sz="2400" b="1" i="1" baseline="30000" dirty="0"/>
          </a:p>
        </p:txBody>
      </p:sp>
      <p:sp>
        <p:nvSpPr>
          <p:cNvPr id="3" name="Arc 2"/>
          <p:cNvSpPr/>
          <p:nvPr/>
        </p:nvSpPr>
        <p:spPr>
          <a:xfrm rot="10800000">
            <a:off x="2578317" y="2344735"/>
            <a:ext cx="152401" cy="187325"/>
          </a:xfrm>
          <a:prstGeom prst="arc">
            <a:avLst>
              <a:gd name="adj1" fmla="val 10950683"/>
              <a:gd name="adj2" fmla="val 0"/>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1873467" y="2438398"/>
            <a:ext cx="704849"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743200" y="2447921"/>
            <a:ext cx="685799"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654517" y="1981200"/>
            <a:ext cx="0" cy="466721"/>
          </a:xfrm>
          <a:prstGeom prst="line">
            <a:avLst/>
          </a:prstGeom>
          <a:ln>
            <a:solidFill>
              <a:schemeClr val="tx1"/>
            </a:solidFill>
            <a:headEnd type="oval"/>
            <a:tailEnd type="none" w="lg" len="lg"/>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371600" y="1981198"/>
            <a:ext cx="1282918" cy="2"/>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524000" y="2590800"/>
            <a:ext cx="762000" cy="685800"/>
          </a:xfrm>
          <a:prstGeom prst="line">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37" name="Isosceles Triangle 36"/>
          <p:cNvSpPr/>
          <p:nvPr/>
        </p:nvSpPr>
        <p:spPr>
          <a:xfrm rot="10800000">
            <a:off x="1066800" y="2133598"/>
            <a:ext cx="381000" cy="30480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066799" y="2532060"/>
            <a:ext cx="381001" cy="3635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a:stCxn id="38" idx="0"/>
            <a:endCxn id="37" idx="0"/>
          </p:cNvCxnSpPr>
          <p:nvPr/>
        </p:nvCxnSpPr>
        <p:spPr>
          <a:xfrm flipV="1">
            <a:off x="1257300" y="2438398"/>
            <a:ext cx="0" cy="93662"/>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371600" y="1981200"/>
            <a:ext cx="0" cy="15240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1257299" y="2895600"/>
            <a:ext cx="1" cy="38100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257299" y="3279773"/>
            <a:ext cx="270369"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1143000" y="1981200"/>
            <a:ext cx="0" cy="15240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38200" y="1987546"/>
            <a:ext cx="298559" cy="0"/>
          </a:xfrm>
          <a:prstGeom prst="line">
            <a:avLst/>
          </a:prstGeom>
          <a:ln w="12700">
            <a:solidFill>
              <a:schemeClr val="tx1"/>
            </a:solidFill>
            <a:headEnd type="oval" w="sm" len="sm"/>
            <a:tailEnd type="none" w="lg" len="lg"/>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990600" y="2057400"/>
            <a:ext cx="533400" cy="261610"/>
          </a:xfrm>
          <a:prstGeom prst="rect">
            <a:avLst/>
          </a:prstGeom>
          <a:noFill/>
        </p:spPr>
        <p:txBody>
          <a:bodyPr wrap="square" rtlCol="0">
            <a:spAutoFit/>
          </a:bodyPr>
          <a:lstStyle/>
          <a:p>
            <a:pPr algn="ctr"/>
            <a:r>
              <a:rPr lang="x-none" sz="1100" dirty="0" smtClean="0"/>
              <a:t>+   -</a:t>
            </a:r>
            <a:endParaRPr lang="en-US" sz="1100" baseline="30000" dirty="0"/>
          </a:p>
        </p:txBody>
      </p:sp>
      <p:sp>
        <p:nvSpPr>
          <p:cNvPr id="54" name="TextBox 53"/>
          <p:cNvSpPr txBox="1"/>
          <p:nvPr/>
        </p:nvSpPr>
        <p:spPr>
          <a:xfrm>
            <a:off x="990600" y="2583024"/>
            <a:ext cx="533400" cy="261610"/>
          </a:xfrm>
          <a:prstGeom prst="rect">
            <a:avLst/>
          </a:prstGeom>
          <a:noFill/>
        </p:spPr>
        <p:txBody>
          <a:bodyPr wrap="square" rtlCol="0">
            <a:spAutoFit/>
          </a:bodyPr>
          <a:lstStyle/>
          <a:p>
            <a:pPr algn="ctr"/>
            <a:r>
              <a:rPr lang="x-none" sz="1100" b="1" i="1" dirty="0" smtClean="0"/>
              <a:t>Reg</a:t>
            </a:r>
            <a:endParaRPr lang="en-US" sz="1100" b="1" i="1" baseline="30000" dirty="0"/>
          </a:p>
        </p:txBody>
      </p:sp>
    </p:spTree>
    <p:extLst>
      <p:ext uri="{BB962C8B-B14F-4D97-AF65-F5344CB8AC3E}">
        <p14:creationId xmlns:p14="http://schemas.microsoft.com/office/powerpoint/2010/main" xmlns="" val="25106760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Motor</a:t>
            </a:r>
            <a:r>
              <a:rPr lang="sr-Latn-CS" dirty="0" smtClean="0"/>
              <a:t> </a:t>
            </a:r>
            <a:r>
              <a:rPr lang="x-none" smtClean="0"/>
              <a:t> </a:t>
            </a:r>
            <a:r>
              <a:rPr lang="x-none" dirty="0" smtClean="0"/>
              <a:t>j.s</a:t>
            </a:r>
            <a:r>
              <a:rPr lang="x-none" smtClean="0"/>
              <a:t>. </a:t>
            </a:r>
            <a:r>
              <a:rPr lang="sr-Latn-CS" dirty="0" smtClean="0"/>
              <a:t> </a:t>
            </a:r>
            <a:r>
              <a:rPr lang="x-none" smtClean="0"/>
              <a:t>sa </a:t>
            </a:r>
            <a:r>
              <a:rPr lang="x-none" dirty="0" smtClean="0"/>
              <a:t>nezavisnom pobudom</a:t>
            </a:r>
            <a:endParaRPr lang="en-US" dirty="0"/>
          </a:p>
        </p:txBody>
      </p:sp>
      <p:sp>
        <p:nvSpPr>
          <p:cNvPr id="5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8" name="Freeform 6"/>
          <p:cNvSpPr>
            <a:spLocks/>
          </p:cNvSpPr>
          <p:nvPr/>
        </p:nvSpPr>
        <p:spPr bwMode="auto">
          <a:xfrm>
            <a:off x="4038600" y="2923626"/>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7"/>
          <p:cNvSpPr>
            <a:spLocks/>
          </p:cNvSpPr>
          <p:nvPr/>
        </p:nvSpPr>
        <p:spPr bwMode="auto">
          <a:xfrm>
            <a:off x="4191000" y="2923626"/>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8"/>
          <p:cNvSpPr>
            <a:spLocks/>
          </p:cNvSpPr>
          <p:nvPr/>
        </p:nvSpPr>
        <p:spPr bwMode="auto">
          <a:xfrm>
            <a:off x="4343400" y="2925019"/>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9"/>
          <p:cNvSpPr>
            <a:spLocks/>
          </p:cNvSpPr>
          <p:nvPr/>
        </p:nvSpPr>
        <p:spPr bwMode="auto">
          <a:xfrm>
            <a:off x="4495800" y="2925019"/>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10"/>
          <p:cNvSpPr>
            <a:spLocks noChangeShapeType="1"/>
          </p:cNvSpPr>
          <p:nvPr/>
        </p:nvSpPr>
        <p:spPr bwMode="auto">
          <a:xfrm flipH="1">
            <a:off x="4648200" y="3125601"/>
            <a:ext cx="30480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11"/>
          <p:cNvSpPr>
            <a:spLocks noChangeShapeType="1"/>
          </p:cNvSpPr>
          <p:nvPr/>
        </p:nvSpPr>
        <p:spPr bwMode="auto">
          <a:xfrm flipH="1">
            <a:off x="3733800" y="3125601"/>
            <a:ext cx="30480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5" name="Line 13"/>
          <p:cNvSpPr>
            <a:spLocks noChangeShapeType="1"/>
          </p:cNvSpPr>
          <p:nvPr/>
        </p:nvSpPr>
        <p:spPr bwMode="auto">
          <a:xfrm flipH="1">
            <a:off x="3048000" y="3034319"/>
            <a:ext cx="91440" cy="18256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6" name="Line 14"/>
          <p:cNvSpPr>
            <a:spLocks noChangeShapeType="1"/>
          </p:cNvSpPr>
          <p:nvPr/>
        </p:nvSpPr>
        <p:spPr bwMode="auto">
          <a:xfrm flipH="1" flipV="1">
            <a:off x="3139440" y="3034319"/>
            <a:ext cx="91440" cy="18256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7" name="Line 15"/>
          <p:cNvSpPr>
            <a:spLocks noChangeShapeType="1"/>
          </p:cNvSpPr>
          <p:nvPr/>
        </p:nvSpPr>
        <p:spPr bwMode="auto">
          <a:xfrm flipH="1">
            <a:off x="3230880" y="3034319"/>
            <a:ext cx="91440" cy="18256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9" name="Line 16"/>
          <p:cNvSpPr>
            <a:spLocks noChangeShapeType="1"/>
          </p:cNvSpPr>
          <p:nvPr/>
        </p:nvSpPr>
        <p:spPr bwMode="auto">
          <a:xfrm flipH="1" flipV="1">
            <a:off x="3322320" y="3034319"/>
            <a:ext cx="91440" cy="18256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0" name="Line 17"/>
          <p:cNvSpPr>
            <a:spLocks noChangeShapeType="1"/>
          </p:cNvSpPr>
          <p:nvPr/>
        </p:nvSpPr>
        <p:spPr bwMode="auto">
          <a:xfrm flipH="1">
            <a:off x="3413760" y="3034319"/>
            <a:ext cx="91440" cy="18256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1" name="Line 18"/>
          <p:cNvSpPr>
            <a:spLocks noChangeShapeType="1"/>
          </p:cNvSpPr>
          <p:nvPr/>
        </p:nvSpPr>
        <p:spPr bwMode="auto">
          <a:xfrm>
            <a:off x="3505200" y="3034319"/>
            <a:ext cx="41910" cy="91282"/>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2" name="Line 19"/>
          <p:cNvSpPr>
            <a:spLocks noChangeShapeType="1"/>
          </p:cNvSpPr>
          <p:nvPr/>
        </p:nvSpPr>
        <p:spPr bwMode="auto">
          <a:xfrm>
            <a:off x="3002280" y="3125601"/>
            <a:ext cx="41910" cy="91282"/>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 name="Line 20"/>
          <p:cNvSpPr>
            <a:spLocks noChangeShapeType="1"/>
          </p:cNvSpPr>
          <p:nvPr/>
        </p:nvSpPr>
        <p:spPr bwMode="auto">
          <a:xfrm>
            <a:off x="3547110" y="3125601"/>
            <a:ext cx="18669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4" name="Line 21"/>
          <p:cNvSpPr>
            <a:spLocks noChangeShapeType="1"/>
          </p:cNvSpPr>
          <p:nvPr/>
        </p:nvSpPr>
        <p:spPr bwMode="auto">
          <a:xfrm>
            <a:off x="2819400" y="3125601"/>
            <a:ext cx="18288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5" name="Oval 1034"/>
          <p:cNvSpPr/>
          <p:nvPr/>
        </p:nvSpPr>
        <p:spPr>
          <a:xfrm>
            <a:off x="4762500" y="3505617"/>
            <a:ext cx="381000" cy="381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447800" y="3505617"/>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7" name="Straight Connector 1036"/>
          <p:cNvCxnSpPr/>
          <p:nvPr/>
        </p:nvCxnSpPr>
        <p:spPr>
          <a:xfrm flipH="1">
            <a:off x="1638300" y="3124904"/>
            <a:ext cx="1181100" cy="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41" name="Straight Connector 1040"/>
          <p:cNvCxnSpPr>
            <a:stCxn id="76" idx="0"/>
          </p:cNvCxnSpPr>
          <p:nvPr/>
        </p:nvCxnSpPr>
        <p:spPr>
          <a:xfrm flipV="1">
            <a:off x="1638300" y="3126297"/>
            <a:ext cx="0" cy="37932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45" name="Straight Connector 1044"/>
          <p:cNvCxnSpPr>
            <a:stCxn id="1035" idx="0"/>
          </p:cNvCxnSpPr>
          <p:nvPr/>
        </p:nvCxnSpPr>
        <p:spPr>
          <a:xfrm flipV="1">
            <a:off x="4953000" y="3126297"/>
            <a:ext cx="0" cy="37932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4953000" y="3886617"/>
            <a:ext cx="0" cy="37932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1638300" y="3886617"/>
            <a:ext cx="0" cy="37932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1638300" y="4265937"/>
            <a:ext cx="3314700" cy="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048" name="Rectangle 1047"/>
          <p:cNvSpPr/>
          <p:nvPr/>
        </p:nvSpPr>
        <p:spPr>
          <a:xfrm>
            <a:off x="2514600" y="2667417"/>
            <a:ext cx="2971800" cy="2057400"/>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TextBox 1048"/>
          <p:cNvSpPr txBox="1"/>
          <p:nvPr/>
        </p:nvSpPr>
        <p:spPr>
          <a:xfrm>
            <a:off x="3547110" y="4355485"/>
            <a:ext cx="1939289" cy="369332"/>
          </a:xfrm>
          <a:prstGeom prst="rect">
            <a:avLst/>
          </a:prstGeom>
          <a:noFill/>
        </p:spPr>
        <p:txBody>
          <a:bodyPr wrap="square" rtlCol="0">
            <a:spAutoFit/>
          </a:bodyPr>
          <a:lstStyle/>
          <a:p>
            <a:r>
              <a:rPr lang="x-none" dirty="0" smtClean="0"/>
              <a:t>KOLO ROTORA</a:t>
            </a:r>
            <a:endParaRPr lang="en-US" dirty="0"/>
          </a:p>
        </p:txBody>
      </p:sp>
      <p:sp>
        <p:nvSpPr>
          <p:cNvPr id="94" name="TextBox 93"/>
          <p:cNvSpPr txBox="1"/>
          <p:nvPr/>
        </p:nvSpPr>
        <p:spPr>
          <a:xfrm>
            <a:off x="3013710" y="3216882"/>
            <a:ext cx="525780" cy="369332"/>
          </a:xfrm>
          <a:prstGeom prst="rect">
            <a:avLst/>
          </a:prstGeom>
          <a:noFill/>
        </p:spPr>
        <p:txBody>
          <a:bodyPr wrap="square" rtlCol="0">
            <a:spAutoFit/>
          </a:bodyPr>
          <a:lstStyle/>
          <a:p>
            <a:r>
              <a:rPr lang="x-none" b="1" i="1" dirty="0" smtClean="0"/>
              <a:t>R</a:t>
            </a:r>
            <a:r>
              <a:rPr lang="x-none" b="1" i="1" baseline="-25000" dirty="0" smtClean="0"/>
              <a:t>a</a:t>
            </a:r>
            <a:endParaRPr lang="en-US" b="1" i="1" baseline="-25000" dirty="0"/>
          </a:p>
        </p:txBody>
      </p:sp>
      <p:sp>
        <p:nvSpPr>
          <p:cNvPr id="95" name="TextBox 94"/>
          <p:cNvSpPr txBox="1"/>
          <p:nvPr/>
        </p:nvSpPr>
        <p:spPr>
          <a:xfrm>
            <a:off x="4038600" y="3345090"/>
            <a:ext cx="525780" cy="369332"/>
          </a:xfrm>
          <a:prstGeom prst="rect">
            <a:avLst/>
          </a:prstGeom>
          <a:noFill/>
        </p:spPr>
        <p:txBody>
          <a:bodyPr wrap="square" rtlCol="0">
            <a:spAutoFit/>
          </a:bodyPr>
          <a:lstStyle/>
          <a:p>
            <a:r>
              <a:rPr lang="x-none" b="1" i="1" dirty="0" smtClean="0"/>
              <a:t>L</a:t>
            </a:r>
            <a:r>
              <a:rPr lang="x-none" b="1" i="1" baseline="-25000" dirty="0" smtClean="0"/>
              <a:t>a</a:t>
            </a:r>
            <a:endParaRPr lang="en-US" b="1" i="1" baseline="-25000" dirty="0"/>
          </a:p>
        </p:txBody>
      </p:sp>
      <p:sp>
        <p:nvSpPr>
          <p:cNvPr id="96" name="TextBox 95"/>
          <p:cNvSpPr txBox="1"/>
          <p:nvPr/>
        </p:nvSpPr>
        <p:spPr>
          <a:xfrm>
            <a:off x="1638300" y="3216882"/>
            <a:ext cx="335280" cy="400110"/>
          </a:xfrm>
          <a:prstGeom prst="rect">
            <a:avLst/>
          </a:prstGeom>
          <a:noFill/>
        </p:spPr>
        <p:txBody>
          <a:bodyPr wrap="square" rtlCol="0">
            <a:spAutoFit/>
          </a:bodyPr>
          <a:lstStyle/>
          <a:p>
            <a:r>
              <a:rPr lang="x-none" sz="2000" b="1" i="1" dirty="0" smtClean="0"/>
              <a:t>+</a:t>
            </a:r>
            <a:endParaRPr lang="en-US" sz="2000" b="1" i="1" baseline="-25000" dirty="0"/>
          </a:p>
        </p:txBody>
      </p:sp>
      <p:sp>
        <p:nvSpPr>
          <p:cNvPr id="97" name="TextBox 96"/>
          <p:cNvSpPr txBox="1"/>
          <p:nvPr/>
        </p:nvSpPr>
        <p:spPr>
          <a:xfrm>
            <a:off x="4953000" y="3201493"/>
            <a:ext cx="335280" cy="400110"/>
          </a:xfrm>
          <a:prstGeom prst="rect">
            <a:avLst/>
          </a:prstGeom>
          <a:noFill/>
        </p:spPr>
        <p:txBody>
          <a:bodyPr wrap="square" rtlCol="0">
            <a:spAutoFit/>
          </a:bodyPr>
          <a:lstStyle/>
          <a:p>
            <a:r>
              <a:rPr lang="x-none" sz="2000" b="1" i="1" dirty="0" smtClean="0">
                <a:solidFill>
                  <a:srgbClr val="FF0000"/>
                </a:solidFill>
              </a:rPr>
              <a:t>+</a:t>
            </a:r>
            <a:endParaRPr lang="en-US" sz="2000" b="1" i="1" baseline="-25000" dirty="0">
              <a:solidFill>
                <a:srgbClr val="FF0000"/>
              </a:solidFill>
            </a:endParaRPr>
          </a:p>
        </p:txBody>
      </p:sp>
      <p:sp>
        <p:nvSpPr>
          <p:cNvPr id="98" name="TextBox 97"/>
          <p:cNvSpPr txBox="1"/>
          <p:nvPr/>
        </p:nvSpPr>
        <p:spPr>
          <a:xfrm>
            <a:off x="1016000" y="3505617"/>
            <a:ext cx="444500" cy="369332"/>
          </a:xfrm>
          <a:prstGeom prst="rect">
            <a:avLst/>
          </a:prstGeom>
          <a:noFill/>
        </p:spPr>
        <p:txBody>
          <a:bodyPr wrap="square" rtlCol="0">
            <a:spAutoFit/>
          </a:bodyPr>
          <a:lstStyle/>
          <a:p>
            <a:r>
              <a:rPr lang="x-none" b="1" i="1" dirty="0" smtClean="0"/>
              <a:t>U</a:t>
            </a:r>
            <a:r>
              <a:rPr lang="x-none" b="1" i="1" baseline="-25000" dirty="0" smtClean="0"/>
              <a:t>a</a:t>
            </a:r>
            <a:endParaRPr lang="en-US" b="1" i="1" baseline="-25000" dirty="0"/>
          </a:p>
        </p:txBody>
      </p:sp>
      <p:cxnSp>
        <p:nvCxnSpPr>
          <p:cNvPr id="1051" name="Straight Arrow Connector 1050"/>
          <p:cNvCxnSpPr/>
          <p:nvPr/>
        </p:nvCxnSpPr>
        <p:spPr>
          <a:xfrm>
            <a:off x="1840230" y="2923626"/>
            <a:ext cx="38862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638300" y="2554294"/>
            <a:ext cx="444500" cy="369332"/>
          </a:xfrm>
          <a:prstGeom prst="rect">
            <a:avLst/>
          </a:prstGeom>
          <a:noFill/>
        </p:spPr>
        <p:txBody>
          <a:bodyPr wrap="square" rtlCol="0">
            <a:spAutoFit/>
          </a:bodyPr>
          <a:lstStyle/>
          <a:p>
            <a:r>
              <a:rPr lang="x-none" b="1" i="1" dirty="0" smtClean="0"/>
              <a:t>I</a:t>
            </a:r>
            <a:r>
              <a:rPr lang="x-none" b="1" i="1" baseline="-25000" dirty="0" smtClean="0"/>
              <a:t>a</a:t>
            </a:r>
            <a:endParaRPr lang="en-US" b="1" i="1" baseline="-25000" dirty="0"/>
          </a:p>
        </p:txBody>
      </p:sp>
      <p:sp>
        <p:nvSpPr>
          <p:cNvPr id="102" name="TextBox 101"/>
          <p:cNvSpPr txBox="1"/>
          <p:nvPr/>
        </p:nvSpPr>
        <p:spPr>
          <a:xfrm>
            <a:off x="5143500" y="3505617"/>
            <a:ext cx="444500" cy="369332"/>
          </a:xfrm>
          <a:prstGeom prst="rect">
            <a:avLst/>
          </a:prstGeom>
          <a:noFill/>
        </p:spPr>
        <p:txBody>
          <a:bodyPr wrap="square" rtlCol="0">
            <a:spAutoFit/>
          </a:bodyPr>
          <a:lstStyle/>
          <a:p>
            <a:r>
              <a:rPr lang="x-none" b="1" i="1" dirty="0" smtClean="0">
                <a:solidFill>
                  <a:srgbClr val="FF0000"/>
                </a:solidFill>
              </a:rPr>
              <a:t>E</a:t>
            </a:r>
            <a:endParaRPr lang="en-US" b="1" i="1" baseline="-25000" dirty="0">
              <a:solidFill>
                <a:srgbClr val="FF0000"/>
              </a:solidFill>
            </a:endParaRPr>
          </a:p>
        </p:txBody>
      </p:sp>
      <p:sp>
        <p:nvSpPr>
          <p:cNvPr id="103" name="TextBox 102"/>
          <p:cNvSpPr txBox="1"/>
          <p:nvPr/>
        </p:nvSpPr>
        <p:spPr>
          <a:xfrm>
            <a:off x="5499101" y="3505617"/>
            <a:ext cx="1358900" cy="677108"/>
          </a:xfrm>
          <a:prstGeom prst="rect">
            <a:avLst/>
          </a:prstGeom>
          <a:noFill/>
        </p:spPr>
        <p:txBody>
          <a:bodyPr wrap="square" rtlCol="0">
            <a:spAutoFit/>
          </a:bodyPr>
          <a:lstStyle/>
          <a:p>
            <a:r>
              <a:rPr lang="x-none" smtClean="0">
                <a:solidFill>
                  <a:srgbClr val="FF0000"/>
                </a:solidFill>
              </a:rPr>
              <a:t>Kontra ems</a:t>
            </a:r>
            <a:endParaRPr lang="sr-Latn-CS" dirty="0" smtClean="0">
              <a:solidFill>
                <a:srgbClr val="FF0000"/>
              </a:solidFill>
            </a:endParaRPr>
          </a:p>
          <a:p>
            <a:pPr algn="ctr"/>
            <a:r>
              <a:rPr lang="sr-Latn-CS" b="1" i="1" dirty="0" smtClean="0">
                <a:solidFill>
                  <a:srgbClr val="FF0000"/>
                </a:solidFill>
              </a:rPr>
              <a:t>E</a:t>
            </a:r>
            <a:r>
              <a:rPr lang="sr-Latn-CS" dirty="0" smtClean="0">
                <a:solidFill>
                  <a:srgbClr val="FF0000"/>
                </a:solidFill>
              </a:rPr>
              <a:t> = </a:t>
            </a:r>
            <a:r>
              <a:rPr lang="sr-Latn-CS" sz="2000" b="1" i="1" dirty="0" smtClean="0">
                <a:solidFill>
                  <a:srgbClr val="FF0000"/>
                </a:solidFill>
                <a:sym typeface="Symbol"/>
              </a:rPr>
              <a:t></a:t>
            </a:r>
            <a:endParaRPr lang="en-US" sz="2000" b="1" i="1" dirty="0">
              <a:solidFill>
                <a:srgbClr val="FF0000"/>
              </a:solidFill>
            </a:endParaRPr>
          </a:p>
        </p:txBody>
      </p:sp>
    </p:spTree>
    <p:extLst>
      <p:ext uri="{BB962C8B-B14F-4D97-AF65-F5344CB8AC3E}">
        <p14:creationId xmlns:p14="http://schemas.microsoft.com/office/powerpoint/2010/main" xmlns="" val="4439991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smtClean="0"/>
              <a:t>Mehanička karakteristika motora j.s.</a:t>
            </a:r>
            <a:endParaRPr lang="en-US" dirty="0"/>
          </a:p>
        </p:txBody>
      </p:sp>
      <p:cxnSp>
        <p:nvCxnSpPr>
          <p:cNvPr id="8" name="Straight Arrow Connector 7"/>
          <p:cNvCxnSpPr/>
          <p:nvPr/>
        </p:nvCxnSpPr>
        <p:spPr>
          <a:xfrm>
            <a:off x="838200" y="6400800"/>
            <a:ext cx="7239000" cy="0"/>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990600" y="1600200"/>
            <a:ext cx="0" cy="4953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657600" y="1828800"/>
            <a:ext cx="0" cy="4572000"/>
          </a:xfrm>
          <a:prstGeom prst="line">
            <a:avLst/>
          </a:prstGeom>
          <a:ln w="6350">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24600" y="1828800"/>
            <a:ext cx="0" cy="4572000"/>
          </a:xfrm>
          <a:prstGeom prst="line">
            <a:avLst/>
          </a:prstGeom>
          <a:ln w="6350">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90600" y="4419600"/>
            <a:ext cx="2667000" cy="0"/>
          </a:xfrm>
          <a:prstGeom prst="line">
            <a:avLst/>
          </a:prstGeom>
          <a:ln w="38100">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3657600" y="4418319"/>
            <a:ext cx="3429000" cy="1134756"/>
          </a:xfrm>
          <a:custGeom>
            <a:avLst/>
            <a:gdLst>
              <a:gd name="connsiteX0" fmla="*/ 0 w 2666360"/>
              <a:gd name="connsiteY0" fmla="*/ 0 h 1006609"/>
              <a:gd name="connsiteX1" fmla="*/ 1275550 w 2666360"/>
              <a:gd name="connsiteY1" fmla="*/ 676195 h 1006609"/>
              <a:gd name="connsiteX2" fmla="*/ 2666360 w 2666360"/>
              <a:gd name="connsiteY2" fmla="*/ 1006609 h 1006609"/>
            </a:gdLst>
            <a:ahLst/>
            <a:cxnLst>
              <a:cxn ang="0">
                <a:pos x="connsiteX0" y="connsiteY0"/>
              </a:cxn>
              <a:cxn ang="0">
                <a:pos x="connsiteX1" y="connsiteY1"/>
              </a:cxn>
              <a:cxn ang="0">
                <a:pos x="connsiteX2" y="connsiteY2"/>
              </a:cxn>
            </a:cxnLst>
            <a:rect l="l" t="t" r="r" b="b"/>
            <a:pathLst>
              <a:path w="2666360" h="1006609">
                <a:moveTo>
                  <a:pt x="0" y="0"/>
                </a:moveTo>
                <a:cubicBezTo>
                  <a:pt x="415578" y="254213"/>
                  <a:pt x="831157" y="508427"/>
                  <a:pt x="1275550" y="676195"/>
                </a:cubicBezTo>
                <a:cubicBezTo>
                  <a:pt x="1719943" y="843963"/>
                  <a:pt x="2455049" y="965628"/>
                  <a:pt x="2666360" y="1006609"/>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p:cNvCxnSpPr/>
          <p:nvPr/>
        </p:nvCxnSpPr>
        <p:spPr>
          <a:xfrm>
            <a:off x="990600" y="5424928"/>
            <a:ext cx="5334000" cy="0"/>
          </a:xfrm>
          <a:prstGeom prst="line">
            <a:avLst/>
          </a:prstGeom>
          <a:ln w="6350">
            <a:solidFill>
              <a:schemeClr val="tx1"/>
            </a:solidFill>
            <a:prstDash val="dash"/>
            <a:tailEnd type="oval"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2000" y="4281100"/>
            <a:ext cx="152400" cy="276999"/>
          </a:xfrm>
          <a:prstGeom prst="rect">
            <a:avLst/>
          </a:prstGeom>
          <a:noFill/>
        </p:spPr>
        <p:txBody>
          <a:bodyPr wrap="square" lIns="0" tIns="0" rIns="0" bIns="0" rtlCol="0">
            <a:spAutoFit/>
          </a:bodyPr>
          <a:lstStyle/>
          <a:p>
            <a:r>
              <a:rPr lang="en-US" dirty="0" smtClean="0"/>
              <a:t>1</a:t>
            </a:r>
            <a:endParaRPr lang="en-US" dirty="0"/>
          </a:p>
        </p:txBody>
      </p:sp>
      <p:sp>
        <p:nvSpPr>
          <p:cNvPr id="16" name="TextBox 15"/>
          <p:cNvSpPr txBox="1"/>
          <p:nvPr/>
        </p:nvSpPr>
        <p:spPr>
          <a:xfrm>
            <a:off x="6247760" y="6400800"/>
            <a:ext cx="152400" cy="276999"/>
          </a:xfrm>
          <a:prstGeom prst="rect">
            <a:avLst/>
          </a:prstGeom>
          <a:noFill/>
        </p:spPr>
        <p:txBody>
          <a:bodyPr wrap="square" lIns="0" tIns="0" rIns="0" bIns="0" rtlCol="0">
            <a:spAutoFit/>
          </a:bodyPr>
          <a:lstStyle/>
          <a:p>
            <a:r>
              <a:rPr lang="en-US" dirty="0" smtClean="0"/>
              <a:t>2</a:t>
            </a:r>
            <a:endParaRPr lang="en-US" dirty="0"/>
          </a:p>
        </p:txBody>
      </p:sp>
      <p:sp>
        <p:nvSpPr>
          <p:cNvPr id="18" name="TextBox 17"/>
          <p:cNvSpPr txBox="1"/>
          <p:nvPr/>
        </p:nvSpPr>
        <p:spPr>
          <a:xfrm>
            <a:off x="638174" y="5286428"/>
            <a:ext cx="352425" cy="276999"/>
          </a:xfrm>
          <a:prstGeom prst="rect">
            <a:avLst/>
          </a:prstGeom>
          <a:noFill/>
        </p:spPr>
        <p:txBody>
          <a:bodyPr wrap="square" lIns="0" tIns="0" rIns="0" bIns="0" rtlCol="0">
            <a:spAutoFit/>
          </a:bodyPr>
          <a:lstStyle/>
          <a:p>
            <a:r>
              <a:rPr lang="en-US" dirty="0" smtClean="0"/>
              <a:t>0,5</a:t>
            </a:r>
            <a:endParaRPr lang="en-US" dirty="0"/>
          </a:p>
        </p:txBody>
      </p:sp>
      <p:sp>
        <p:nvSpPr>
          <p:cNvPr id="19" name="TextBox 18"/>
          <p:cNvSpPr txBox="1"/>
          <p:nvPr/>
        </p:nvSpPr>
        <p:spPr>
          <a:xfrm>
            <a:off x="3581400" y="6414700"/>
            <a:ext cx="152400" cy="276999"/>
          </a:xfrm>
          <a:prstGeom prst="rect">
            <a:avLst/>
          </a:prstGeom>
          <a:noFill/>
        </p:spPr>
        <p:txBody>
          <a:bodyPr wrap="square" lIns="0" tIns="0" rIns="0" bIns="0" rtlCol="0">
            <a:spAutoFit/>
          </a:bodyPr>
          <a:lstStyle/>
          <a:p>
            <a:r>
              <a:rPr lang="en-US" dirty="0" smtClean="0"/>
              <a:t>1</a:t>
            </a:r>
            <a:endParaRPr lang="en-US" dirty="0"/>
          </a:p>
        </p:txBody>
      </p:sp>
      <p:sp>
        <p:nvSpPr>
          <p:cNvPr id="20" name="TextBox 19"/>
          <p:cNvSpPr txBox="1"/>
          <p:nvPr/>
        </p:nvSpPr>
        <p:spPr>
          <a:xfrm>
            <a:off x="1128099" y="1819275"/>
            <a:ext cx="2392001" cy="707886"/>
          </a:xfrm>
          <a:prstGeom prst="rect">
            <a:avLst/>
          </a:prstGeom>
          <a:noFill/>
        </p:spPr>
        <p:txBody>
          <a:bodyPr wrap="none" rtlCol="0">
            <a:spAutoFit/>
          </a:bodyPr>
          <a:lstStyle/>
          <a:p>
            <a:pPr algn="ctr"/>
            <a:r>
              <a:rPr lang="en-US" sz="2000" dirty="0" smtClean="0"/>
              <a:t>Oblast </a:t>
            </a:r>
            <a:r>
              <a:rPr lang="en-US" sz="2000" dirty="0" err="1" smtClean="0"/>
              <a:t>konstantnog</a:t>
            </a:r>
            <a:endParaRPr lang="en-US" sz="2000" dirty="0" smtClean="0"/>
          </a:p>
          <a:p>
            <a:pPr algn="ctr"/>
            <a:r>
              <a:rPr lang="en-US" sz="2000" dirty="0" smtClean="0"/>
              <a:t>momenta</a:t>
            </a:r>
            <a:endParaRPr lang="en-US" sz="2000" dirty="0"/>
          </a:p>
        </p:txBody>
      </p:sp>
      <p:sp>
        <p:nvSpPr>
          <p:cNvPr id="21" name="TextBox 20"/>
          <p:cNvSpPr txBox="1"/>
          <p:nvPr/>
        </p:nvSpPr>
        <p:spPr>
          <a:xfrm>
            <a:off x="381000" y="1542276"/>
            <a:ext cx="609600" cy="276999"/>
          </a:xfrm>
          <a:prstGeom prst="rect">
            <a:avLst/>
          </a:prstGeom>
          <a:noFill/>
        </p:spPr>
        <p:txBody>
          <a:bodyPr wrap="square" lIns="0" tIns="0" rIns="0" bIns="0" rtlCol="0">
            <a:spAutoFit/>
          </a:bodyPr>
          <a:lstStyle/>
          <a:p>
            <a:r>
              <a:rPr lang="en-US" b="1" i="1" dirty="0" smtClean="0"/>
              <a:t>M/</a:t>
            </a:r>
            <a:r>
              <a:rPr lang="en-US" b="1" i="1" dirty="0" err="1" smtClean="0"/>
              <a:t>M</a:t>
            </a:r>
            <a:r>
              <a:rPr lang="en-US" b="1" i="1" baseline="-25000" dirty="0" err="1" smtClean="0"/>
              <a:t>n</a:t>
            </a:r>
            <a:endParaRPr lang="en-US" b="1" i="1" baseline="-25000" dirty="0"/>
          </a:p>
        </p:txBody>
      </p:sp>
      <p:sp>
        <p:nvSpPr>
          <p:cNvPr id="22" name="TextBox 21"/>
          <p:cNvSpPr txBox="1"/>
          <p:nvPr/>
        </p:nvSpPr>
        <p:spPr>
          <a:xfrm>
            <a:off x="7772400" y="6447650"/>
            <a:ext cx="609600" cy="276999"/>
          </a:xfrm>
          <a:prstGeom prst="rect">
            <a:avLst/>
          </a:prstGeom>
          <a:noFill/>
        </p:spPr>
        <p:txBody>
          <a:bodyPr wrap="square" lIns="0" tIns="0" rIns="0" bIns="0" rtlCol="0">
            <a:spAutoFit/>
          </a:bodyPr>
          <a:lstStyle/>
          <a:p>
            <a:r>
              <a:rPr lang="en-US" b="1" i="1" dirty="0" smtClean="0">
                <a:sym typeface="Symbol"/>
              </a:rPr>
              <a:t></a:t>
            </a:r>
            <a:r>
              <a:rPr lang="en-US" b="1" i="1" dirty="0" smtClean="0"/>
              <a:t>/</a:t>
            </a:r>
            <a:r>
              <a:rPr lang="en-US" b="1" i="1" dirty="0" smtClean="0">
                <a:sym typeface="Symbol"/>
              </a:rPr>
              <a:t> </a:t>
            </a:r>
            <a:r>
              <a:rPr lang="en-US" b="1" i="1" baseline="-25000" dirty="0" smtClean="0"/>
              <a:t>n</a:t>
            </a:r>
            <a:endParaRPr lang="en-US" b="1" i="1" baseline="-25000" dirty="0"/>
          </a:p>
        </p:txBody>
      </p:sp>
      <p:sp>
        <p:nvSpPr>
          <p:cNvPr id="23" name="TextBox 22"/>
          <p:cNvSpPr txBox="1"/>
          <p:nvPr/>
        </p:nvSpPr>
        <p:spPr>
          <a:xfrm>
            <a:off x="1128098" y="1551801"/>
            <a:ext cx="600075" cy="276999"/>
          </a:xfrm>
          <a:prstGeom prst="rect">
            <a:avLst/>
          </a:prstGeom>
          <a:noFill/>
        </p:spPr>
        <p:txBody>
          <a:bodyPr wrap="square" lIns="0" tIns="0" rIns="0" bIns="0" rtlCol="0">
            <a:spAutoFit/>
          </a:bodyPr>
          <a:lstStyle/>
          <a:p>
            <a:r>
              <a:rPr lang="en-US" b="1" i="1" dirty="0" smtClean="0">
                <a:solidFill>
                  <a:srgbClr val="00CC00"/>
                </a:solidFill>
              </a:rPr>
              <a:t>P/</a:t>
            </a:r>
            <a:r>
              <a:rPr lang="en-US" b="1" i="1" dirty="0" err="1" smtClean="0">
                <a:solidFill>
                  <a:srgbClr val="00CC00"/>
                </a:solidFill>
              </a:rPr>
              <a:t>P</a:t>
            </a:r>
            <a:r>
              <a:rPr lang="en-US" b="1" i="1" baseline="-25000" dirty="0" err="1" smtClean="0">
                <a:solidFill>
                  <a:srgbClr val="00CC00"/>
                </a:solidFill>
              </a:rPr>
              <a:t>n</a:t>
            </a:r>
            <a:endParaRPr lang="en-US" b="1" i="1" baseline="-25000" dirty="0">
              <a:solidFill>
                <a:srgbClr val="00CC00"/>
              </a:solidFill>
            </a:endParaRPr>
          </a:p>
        </p:txBody>
      </p:sp>
      <p:cxnSp>
        <p:nvCxnSpPr>
          <p:cNvPr id="25" name="Straight Connector 24"/>
          <p:cNvCxnSpPr>
            <a:endCxn id="9" idx="0"/>
          </p:cNvCxnSpPr>
          <p:nvPr/>
        </p:nvCxnSpPr>
        <p:spPr>
          <a:xfrm flipV="1">
            <a:off x="990599" y="4418319"/>
            <a:ext cx="2667001" cy="1982481"/>
          </a:xfrm>
          <a:prstGeom prst="line">
            <a:avLst/>
          </a:prstGeom>
          <a:ln w="38100">
            <a:solidFill>
              <a:srgbClr val="00FF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657599" y="4419601"/>
            <a:ext cx="3352801" cy="1"/>
          </a:xfrm>
          <a:prstGeom prst="line">
            <a:avLst/>
          </a:prstGeom>
          <a:ln w="38100">
            <a:solidFill>
              <a:srgbClr val="00FF00"/>
            </a:solidFill>
            <a:tailEnd type="none"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741682" y="1819275"/>
            <a:ext cx="5486400" cy="2062103"/>
          </a:xfrm>
          <a:prstGeom prst="rect">
            <a:avLst/>
          </a:prstGeom>
          <a:solidFill>
            <a:schemeClr val="bg1"/>
          </a:solidFill>
        </p:spPr>
        <p:txBody>
          <a:bodyPr wrap="square" rtlCol="0">
            <a:spAutoFit/>
          </a:bodyPr>
          <a:lstStyle/>
          <a:p>
            <a:r>
              <a:rPr lang="en-US" sz="3200" dirty="0" smtClean="0"/>
              <a:t>I</a:t>
            </a:r>
            <a:r>
              <a:rPr lang="x-none" sz="3200" dirty="0" smtClean="0"/>
              <a:t>znad </a:t>
            </a:r>
            <a:r>
              <a:rPr lang="en-US" sz="3200" b="1" i="1" dirty="0" smtClean="0">
                <a:sym typeface="Symbol"/>
              </a:rPr>
              <a:t></a:t>
            </a:r>
            <a:r>
              <a:rPr lang="en-US" sz="3200" b="1" i="1" baseline="-25000" dirty="0" smtClean="0"/>
              <a:t>n</a:t>
            </a:r>
            <a:r>
              <a:rPr lang="x-none" sz="3200" dirty="0"/>
              <a:t> </a:t>
            </a:r>
            <a:r>
              <a:rPr lang="x-none" sz="3200" dirty="0" smtClean="0"/>
              <a:t>, regulator pobude mora da </a:t>
            </a:r>
            <a:r>
              <a:rPr lang="x-none" sz="3200" u="sng" dirty="0" smtClean="0"/>
              <a:t>smanjuje fluks</a:t>
            </a:r>
            <a:r>
              <a:rPr lang="x-none" sz="3200" dirty="0" smtClean="0"/>
              <a:t> </a:t>
            </a:r>
            <a:r>
              <a:rPr lang="x-none" sz="3200" smtClean="0"/>
              <a:t>kako </a:t>
            </a:r>
            <a:r>
              <a:rPr lang="sr-Latn-CS" sz="3200" dirty="0" smtClean="0"/>
              <a:t>kontra-ems </a:t>
            </a:r>
            <a:r>
              <a:rPr lang="sr-Latn-CS" sz="3200" b="1" i="1" dirty="0" smtClean="0">
                <a:solidFill>
                  <a:srgbClr val="FF0000"/>
                </a:solidFill>
              </a:rPr>
              <a:t>E</a:t>
            </a:r>
            <a:r>
              <a:rPr lang="sr-Latn-CS" sz="3200" dirty="0" smtClean="0"/>
              <a:t> </a:t>
            </a:r>
            <a:r>
              <a:rPr lang="x-none" sz="3200" smtClean="0"/>
              <a:t>ne </a:t>
            </a:r>
            <a:r>
              <a:rPr lang="x-none" sz="3200" dirty="0" smtClean="0"/>
              <a:t>bi postala veća od napona napajanja</a:t>
            </a:r>
            <a:endParaRPr lang="en-US" sz="3200" dirty="0"/>
          </a:p>
        </p:txBody>
      </p:sp>
      <p:sp>
        <p:nvSpPr>
          <p:cNvPr id="31" name="TextBox 30"/>
          <p:cNvSpPr txBox="1"/>
          <p:nvPr/>
        </p:nvSpPr>
        <p:spPr>
          <a:xfrm>
            <a:off x="3753506" y="4200867"/>
            <a:ext cx="5486400" cy="1569660"/>
          </a:xfrm>
          <a:prstGeom prst="rect">
            <a:avLst/>
          </a:prstGeom>
          <a:solidFill>
            <a:schemeClr val="bg1"/>
          </a:solidFill>
        </p:spPr>
        <p:txBody>
          <a:bodyPr wrap="square" rtlCol="0">
            <a:spAutoFit/>
          </a:bodyPr>
          <a:lstStyle/>
          <a:p>
            <a:r>
              <a:rPr lang="x-none" sz="3200" dirty="0" smtClean="0"/>
              <a:t>Pri </a:t>
            </a:r>
            <a:r>
              <a:rPr lang="en-US" sz="3200" b="1" i="1" dirty="0" smtClean="0">
                <a:sym typeface="Symbol"/>
              </a:rPr>
              <a:t></a:t>
            </a:r>
            <a:r>
              <a:rPr lang="en-US" sz="3200" b="1" i="1" baseline="-25000" dirty="0" smtClean="0"/>
              <a:t>n</a:t>
            </a:r>
            <a:r>
              <a:rPr lang="x-none" sz="3200" dirty="0"/>
              <a:t> </a:t>
            </a:r>
            <a:r>
              <a:rPr lang="x-none" sz="3200" smtClean="0"/>
              <a:t>, </a:t>
            </a:r>
            <a:r>
              <a:rPr lang="sr-Latn-CS" sz="3200" dirty="0" smtClean="0"/>
              <a:t>kontra-ems </a:t>
            </a:r>
            <a:r>
              <a:rPr lang="sr-Latn-CS" sz="3200" b="1" i="1" dirty="0" smtClean="0">
                <a:solidFill>
                  <a:srgbClr val="FF0000"/>
                </a:solidFill>
              </a:rPr>
              <a:t>E </a:t>
            </a:r>
            <a:r>
              <a:rPr lang="x-none" sz="3200" smtClean="0"/>
              <a:t>dostiže </a:t>
            </a:r>
            <a:r>
              <a:rPr lang="x-none" sz="3200" dirty="0" smtClean="0"/>
              <a:t>vrednost blisku naponu napajanja</a:t>
            </a:r>
            <a:endParaRPr lang="en-US" sz="3200" dirty="0"/>
          </a:p>
        </p:txBody>
      </p:sp>
      <p:cxnSp>
        <p:nvCxnSpPr>
          <p:cNvPr id="33" name="Straight Arrow Connector 32"/>
          <p:cNvCxnSpPr/>
          <p:nvPr/>
        </p:nvCxnSpPr>
        <p:spPr>
          <a:xfrm>
            <a:off x="3657600" y="4076700"/>
            <a:ext cx="533400" cy="0"/>
          </a:xfrm>
          <a:prstGeom prst="straightConnector1">
            <a:avLst/>
          </a:prstGeom>
          <a:ln w="38100">
            <a:solidFill>
              <a:srgbClr val="002060"/>
            </a:solidFill>
            <a:headEnd type="oval" w="med" len="med"/>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457700" y="1819275"/>
            <a:ext cx="2249334" cy="707886"/>
          </a:xfrm>
          <a:prstGeom prst="rect">
            <a:avLst/>
          </a:prstGeom>
          <a:solidFill>
            <a:schemeClr val="bg1"/>
          </a:solidFill>
        </p:spPr>
        <p:txBody>
          <a:bodyPr wrap="none" rtlCol="0">
            <a:spAutoFit/>
          </a:bodyPr>
          <a:lstStyle/>
          <a:p>
            <a:pPr algn="ctr"/>
            <a:r>
              <a:rPr lang="en-US" sz="2000" dirty="0" smtClean="0">
                <a:solidFill>
                  <a:srgbClr val="00CC00"/>
                </a:solidFill>
              </a:rPr>
              <a:t>Oblast </a:t>
            </a:r>
            <a:r>
              <a:rPr lang="en-US" sz="2000" dirty="0" err="1" smtClean="0">
                <a:solidFill>
                  <a:srgbClr val="00CC00"/>
                </a:solidFill>
              </a:rPr>
              <a:t>konstantn</a:t>
            </a:r>
            <a:r>
              <a:rPr lang="x-none" sz="2000" dirty="0" smtClean="0">
                <a:solidFill>
                  <a:srgbClr val="00CC00"/>
                </a:solidFill>
              </a:rPr>
              <a:t>e</a:t>
            </a:r>
            <a:endParaRPr lang="en-US" sz="2000" dirty="0" smtClean="0">
              <a:solidFill>
                <a:srgbClr val="00CC00"/>
              </a:solidFill>
            </a:endParaRPr>
          </a:p>
          <a:p>
            <a:pPr algn="ctr"/>
            <a:r>
              <a:rPr lang="x-none" sz="2000" dirty="0" smtClean="0">
                <a:solidFill>
                  <a:srgbClr val="00CC00"/>
                </a:solidFill>
              </a:rPr>
              <a:t>snage</a:t>
            </a:r>
            <a:endParaRPr lang="en-US" sz="2000" dirty="0">
              <a:solidFill>
                <a:srgbClr val="00CC00"/>
              </a:solidFill>
            </a:endParaRPr>
          </a:p>
        </p:txBody>
      </p:sp>
    </p:spTree>
    <p:extLst>
      <p:ext uri="{BB962C8B-B14F-4D97-AF65-F5344CB8AC3E}">
        <p14:creationId xmlns:p14="http://schemas.microsoft.com/office/powerpoint/2010/main" xmlns="" val="56397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31"/>
                                        </p:tgtEl>
                                      </p:cBhvr>
                                    </p:animEffect>
                                    <p:set>
                                      <p:cBhvr>
                                        <p:cTn id="11" dur="1" fill="hold">
                                          <p:stCondLst>
                                            <p:cond delay="499"/>
                                          </p:stCondLst>
                                        </p:cTn>
                                        <p:tgtEl>
                                          <p:spTgt spid="31"/>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3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33"/>
                                        </p:tgtEl>
                                        <p:attrNameLst>
                                          <p:attrName>style.visibility</p:attrName>
                                        </p:attrNameLst>
                                      </p:cBhvr>
                                      <p:to>
                                        <p:strVal val="hidden"/>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8" grpId="0"/>
      <p:bldP spid="20" grpId="0"/>
      <p:bldP spid="23" grpId="0"/>
      <p:bldP spid="30" grpId="0" animBg="1"/>
      <p:bldP spid="30" grpId="1" animBg="1"/>
      <p:bldP spid="31" grpId="0" animBg="1"/>
      <p:bldP spid="31" grpId="1"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415" y="0"/>
            <a:ext cx="8229600" cy="1143000"/>
          </a:xfrm>
        </p:spPr>
        <p:txBody>
          <a:bodyPr/>
          <a:lstStyle/>
          <a:p>
            <a:r>
              <a:rPr lang="x-none" dirty="0" smtClean="0"/>
              <a:t>Ograničenja i zaštite</a:t>
            </a:r>
            <a:endParaRPr lang="en-US" dirty="0"/>
          </a:p>
        </p:txBody>
      </p:sp>
      <p:cxnSp>
        <p:nvCxnSpPr>
          <p:cNvPr id="8" name="Straight Arrow Connector 7"/>
          <p:cNvCxnSpPr/>
          <p:nvPr/>
        </p:nvCxnSpPr>
        <p:spPr>
          <a:xfrm>
            <a:off x="838200" y="6400800"/>
            <a:ext cx="7239000" cy="0"/>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990600" y="1600200"/>
            <a:ext cx="0" cy="4953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657600" y="1828800"/>
            <a:ext cx="0" cy="4572000"/>
          </a:xfrm>
          <a:prstGeom prst="line">
            <a:avLst/>
          </a:prstGeom>
          <a:ln w="6350">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24600" y="1828800"/>
            <a:ext cx="0" cy="4572000"/>
          </a:xfrm>
          <a:prstGeom prst="line">
            <a:avLst/>
          </a:prstGeom>
          <a:ln w="6350">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90600" y="4419600"/>
            <a:ext cx="2667000" cy="0"/>
          </a:xfrm>
          <a:prstGeom prst="line">
            <a:avLst/>
          </a:prstGeom>
          <a:ln w="38100">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3657600" y="4418319"/>
            <a:ext cx="3429000" cy="1134756"/>
          </a:xfrm>
          <a:custGeom>
            <a:avLst/>
            <a:gdLst>
              <a:gd name="connsiteX0" fmla="*/ 0 w 2666360"/>
              <a:gd name="connsiteY0" fmla="*/ 0 h 1006609"/>
              <a:gd name="connsiteX1" fmla="*/ 1275550 w 2666360"/>
              <a:gd name="connsiteY1" fmla="*/ 676195 h 1006609"/>
              <a:gd name="connsiteX2" fmla="*/ 2666360 w 2666360"/>
              <a:gd name="connsiteY2" fmla="*/ 1006609 h 1006609"/>
            </a:gdLst>
            <a:ahLst/>
            <a:cxnLst>
              <a:cxn ang="0">
                <a:pos x="connsiteX0" y="connsiteY0"/>
              </a:cxn>
              <a:cxn ang="0">
                <a:pos x="connsiteX1" y="connsiteY1"/>
              </a:cxn>
              <a:cxn ang="0">
                <a:pos x="connsiteX2" y="connsiteY2"/>
              </a:cxn>
            </a:cxnLst>
            <a:rect l="l" t="t" r="r" b="b"/>
            <a:pathLst>
              <a:path w="2666360" h="1006609">
                <a:moveTo>
                  <a:pt x="0" y="0"/>
                </a:moveTo>
                <a:cubicBezTo>
                  <a:pt x="415578" y="254213"/>
                  <a:pt x="831157" y="508427"/>
                  <a:pt x="1275550" y="676195"/>
                </a:cubicBezTo>
                <a:cubicBezTo>
                  <a:pt x="1719943" y="843963"/>
                  <a:pt x="2455049" y="965628"/>
                  <a:pt x="2666360" y="1006609"/>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p:cNvCxnSpPr/>
          <p:nvPr/>
        </p:nvCxnSpPr>
        <p:spPr>
          <a:xfrm>
            <a:off x="990600" y="5424928"/>
            <a:ext cx="5334000" cy="0"/>
          </a:xfrm>
          <a:prstGeom prst="line">
            <a:avLst/>
          </a:prstGeom>
          <a:ln w="6350">
            <a:solidFill>
              <a:schemeClr val="tx1"/>
            </a:solidFill>
            <a:prstDash val="dash"/>
            <a:tailEnd type="oval"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2000" y="4281100"/>
            <a:ext cx="152400" cy="276999"/>
          </a:xfrm>
          <a:prstGeom prst="rect">
            <a:avLst/>
          </a:prstGeom>
          <a:noFill/>
        </p:spPr>
        <p:txBody>
          <a:bodyPr wrap="square" lIns="0" tIns="0" rIns="0" bIns="0" rtlCol="0">
            <a:spAutoFit/>
          </a:bodyPr>
          <a:lstStyle/>
          <a:p>
            <a:r>
              <a:rPr lang="en-US" dirty="0" smtClean="0"/>
              <a:t>1</a:t>
            </a:r>
            <a:endParaRPr lang="en-US" dirty="0"/>
          </a:p>
        </p:txBody>
      </p:sp>
      <p:sp>
        <p:nvSpPr>
          <p:cNvPr id="16" name="TextBox 15"/>
          <p:cNvSpPr txBox="1"/>
          <p:nvPr/>
        </p:nvSpPr>
        <p:spPr>
          <a:xfrm>
            <a:off x="6247760" y="6400800"/>
            <a:ext cx="152400" cy="276999"/>
          </a:xfrm>
          <a:prstGeom prst="rect">
            <a:avLst/>
          </a:prstGeom>
          <a:noFill/>
        </p:spPr>
        <p:txBody>
          <a:bodyPr wrap="square" lIns="0" tIns="0" rIns="0" bIns="0" rtlCol="0">
            <a:spAutoFit/>
          </a:bodyPr>
          <a:lstStyle/>
          <a:p>
            <a:r>
              <a:rPr lang="en-US" dirty="0" smtClean="0"/>
              <a:t>2</a:t>
            </a:r>
            <a:endParaRPr lang="en-US" dirty="0"/>
          </a:p>
        </p:txBody>
      </p:sp>
      <p:sp>
        <p:nvSpPr>
          <p:cNvPr id="18" name="TextBox 17"/>
          <p:cNvSpPr txBox="1"/>
          <p:nvPr/>
        </p:nvSpPr>
        <p:spPr>
          <a:xfrm>
            <a:off x="638174" y="5286428"/>
            <a:ext cx="352425" cy="276999"/>
          </a:xfrm>
          <a:prstGeom prst="rect">
            <a:avLst/>
          </a:prstGeom>
          <a:noFill/>
        </p:spPr>
        <p:txBody>
          <a:bodyPr wrap="square" lIns="0" tIns="0" rIns="0" bIns="0" rtlCol="0">
            <a:spAutoFit/>
          </a:bodyPr>
          <a:lstStyle/>
          <a:p>
            <a:r>
              <a:rPr lang="en-US" dirty="0" smtClean="0"/>
              <a:t>0,5</a:t>
            </a:r>
            <a:endParaRPr lang="en-US" dirty="0"/>
          </a:p>
        </p:txBody>
      </p:sp>
      <p:sp>
        <p:nvSpPr>
          <p:cNvPr id="19" name="TextBox 18"/>
          <p:cNvSpPr txBox="1"/>
          <p:nvPr/>
        </p:nvSpPr>
        <p:spPr>
          <a:xfrm>
            <a:off x="3581400" y="6414700"/>
            <a:ext cx="152400" cy="276999"/>
          </a:xfrm>
          <a:prstGeom prst="rect">
            <a:avLst/>
          </a:prstGeom>
          <a:noFill/>
        </p:spPr>
        <p:txBody>
          <a:bodyPr wrap="square" lIns="0" tIns="0" rIns="0" bIns="0" rtlCol="0">
            <a:spAutoFit/>
          </a:bodyPr>
          <a:lstStyle/>
          <a:p>
            <a:r>
              <a:rPr lang="en-US" dirty="0" smtClean="0"/>
              <a:t>1</a:t>
            </a:r>
            <a:endParaRPr lang="en-US" dirty="0"/>
          </a:p>
        </p:txBody>
      </p:sp>
      <p:sp>
        <p:nvSpPr>
          <p:cNvPr id="21" name="TextBox 20"/>
          <p:cNvSpPr txBox="1"/>
          <p:nvPr/>
        </p:nvSpPr>
        <p:spPr>
          <a:xfrm>
            <a:off x="381000" y="1542276"/>
            <a:ext cx="609600" cy="276999"/>
          </a:xfrm>
          <a:prstGeom prst="rect">
            <a:avLst/>
          </a:prstGeom>
          <a:noFill/>
        </p:spPr>
        <p:txBody>
          <a:bodyPr wrap="square" lIns="0" tIns="0" rIns="0" bIns="0" rtlCol="0">
            <a:spAutoFit/>
          </a:bodyPr>
          <a:lstStyle/>
          <a:p>
            <a:r>
              <a:rPr lang="en-US" b="1" i="1" dirty="0" smtClean="0"/>
              <a:t>M/</a:t>
            </a:r>
            <a:r>
              <a:rPr lang="en-US" b="1" i="1" dirty="0" err="1" smtClean="0"/>
              <a:t>M</a:t>
            </a:r>
            <a:r>
              <a:rPr lang="en-US" b="1" i="1" baseline="-25000" dirty="0" err="1" smtClean="0"/>
              <a:t>n</a:t>
            </a:r>
            <a:endParaRPr lang="en-US" b="1" i="1" baseline="-25000" dirty="0"/>
          </a:p>
        </p:txBody>
      </p:sp>
      <p:sp>
        <p:nvSpPr>
          <p:cNvPr id="22" name="TextBox 21"/>
          <p:cNvSpPr txBox="1"/>
          <p:nvPr/>
        </p:nvSpPr>
        <p:spPr>
          <a:xfrm>
            <a:off x="7772400" y="6447650"/>
            <a:ext cx="609600" cy="276999"/>
          </a:xfrm>
          <a:prstGeom prst="rect">
            <a:avLst/>
          </a:prstGeom>
          <a:noFill/>
        </p:spPr>
        <p:txBody>
          <a:bodyPr wrap="square" lIns="0" tIns="0" rIns="0" bIns="0" rtlCol="0">
            <a:spAutoFit/>
          </a:bodyPr>
          <a:lstStyle/>
          <a:p>
            <a:r>
              <a:rPr lang="en-US" b="1" i="1" dirty="0" smtClean="0">
                <a:sym typeface="Symbol"/>
              </a:rPr>
              <a:t></a:t>
            </a:r>
            <a:r>
              <a:rPr lang="en-US" b="1" i="1" dirty="0" smtClean="0"/>
              <a:t>/</a:t>
            </a:r>
            <a:r>
              <a:rPr lang="en-US" b="1" i="1" dirty="0" smtClean="0">
                <a:sym typeface="Symbol"/>
              </a:rPr>
              <a:t> </a:t>
            </a:r>
            <a:r>
              <a:rPr lang="en-US" b="1" i="1" baseline="-25000" dirty="0" smtClean="0"/>
              <a:t>n</a:t>
            </a:r>
            <a:endParaRPr lang="en-US" b="1" i="1" baseline="-25000" dirty="0"/>
          </a:p>
        </p:txBody>
      </p:sp>
      <p:sp>
        <p:nvSpPr>
          <p:cNvPr id="24" name="TextBox 23"/>
          <p:cNvSpPr txBox="1"/>
          <p:nvPr/>
        </p:nvSpPr>
        <p:spPr>
          <a:xfrm>
            <a:off x="1905000" y="4112905"/>
            <a:ext cx="1371600" cy="276999"/>
          </a:xfrm>
          <a:prstGeom prst="rect">
            <a:avLst/>
          </a:prstGeom>
          <a:noFill/>
        </p:spPr>
        <p:txBody>
          <a:bodyPr wrap="square" lIns="0" tIns="0" rIns="0" bIns="0" rtlCol="0">
            <a:spAutoFit/>
          </a:bodyPr>
          <a:lstStyle/>
          <a:p>
            <a:r>
              <a:rPr lang="en-US" b="1" i="1" dirty="0" err="1" smtClean="0"/>
              <a:t>I</a:t>
            </a:r>
            <a:r>
              <a:rPr lang="en-US" b="1" i="1" baseline="-25000" dirty="0" err="1" smtClean="0"/>
              <a:t>a</a:t>
            </a:r>
            <a:r>
              <a:rPr lang="en-US" b="1" i="1" dirty="0" smtClean="0"/>
              <a:t> </a:t>
            </a:r>
            <a:r>
              <a:rPr lang="x-none" b="1" i="1" dirty="0" smtClean="0"/>
              <a:t>= </a:t>
            </a:r>
            <a:r>
              <a:rPr lang="en-US" b="1" i="1" dirty="0" err="1" smtClean="0"/>
              <a:t>I</a:t>
            </a:r>
            <a:r>
              <a:rPr lang="en-US" b="1" i="1" baseline="-25000" dirty="0" err="1" smtClean="0"/>
              <a:t>a</a:t>
            </a:r>
            <a:r>
              <a:rPr lang="x-none" b="1" i="1" baseline="-25000" dirty="0" smtClean="0"/>
              <a:t>nom</a:t>
            </a:r>
            <a:endParaRPr lang="en-US" b="1" i="1" baseline="-25000" dirty="0"/>
          </a:p>
        </p:txBody>
      </p:sp>
      <p:cxnSp>
        <p:nvCxnSpPr>
          <p:cNvPr id="13" name="Straight Connector 12"/>
          <p:cNvCxnSpPr/>
          <p:nvPr/>
        </p:nvCxnSpPr>
        <p:spPr>
          <a:xfrm>
            <a:off x="990600" y="2408704"/>
            <a:ext cx="6019800" cy="0"/>
          </a:xfrm>
          <a:prstGeom prst="line">
            <a:avLst/>
          </a:prstGeom>
          <a:ln w="6350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38186" y="2270204"/>
            <a:ext cx="152400" cy="276999"/>
          </a:xfrm>
          <a:prstGeom prst="rect">
            <a:avLst/>
          </a:prstGeom>
          <a:noFill/>
        </p:spPr>
        <p:txBody>
          <a:bodyPr wrap="square" lIns="0" tIns="0" rIns="0" bIns="0" rtlCol="0">
            <a:spAutoFit/>
          </a:bodyPr>
          <a:lstStyle/>
          <a:p>
            <a:r>
              <a:rPr lang="x-none" dirty="0" smtClean="0"/>
              <a:t>2</a:t>
            </a:r>
            <a:endParaRPr lang="en-US" dirty="0"/>
          </a:p>
        </p:txBody>
      </p:sp>
      <p:sp>
        <p:nvSpPr>
          <p:cNvPr id="32" name="TextBox 31"/>
          <p:cNvSpPr txBox="1"/>
          <p:nvPr/>
        </p:nvSpPr>
        <p:spPr>
          <a:xfrm>
            <a:off x="6705600" y="2036586"/>
            <a:ext cx="1371600" cy="276999"/>
          </a:xfrm>
          <a:prstGeom prst="rect">
            <a:avLst/>
          </a:prstGeom>
          <a:noFill/>
        </p:spPr>
        <p:txBody>
          <a:bodyPr wrap="square" lIns="0" tIns="0" rIns="0" bIns="0" rtlCol="0">
            <a:spAutoFit/>
          </a:bodyPr>
          <a:lstStyle/>
          <a:p>
            <a:r>
              <a:rPr lang="en-US" b="1" i="1" dirty="0" err="1" smtClean="0">
                <a:solidFill>
                  <a:srgbClr val="FF0000"/>
                </a:solidFill>
              </a:rPr>
              <a:t>I</a:t>
            </a:r>
            <a:r>
              <a:rPr lang="en-US" b="1" i="1" baseline="-25000" dirty="0" err="1" smtClean="0">
                <a:solidFill>
                  <a:srgbClr val="FF0000"/>
                </a:solidFill>
              </a:rPr>
              <a:t>a</a:t>
            </a:r>
            <a:r>
              <a:rPr lang="en-US" b="1" i="1" dirty="0" smtClean="0">
                <a:solidFill>
                  <a:srgbClr val="FF0000"/>
                </a:solidFill>
              </a:rPr>
              <a:t> </a:t>
            </a:r>
            <a:r>
              <a:rPr lang="x-none" b="1" i="1" dirty="0" smtClean="0">
                <a:solidFill>
                  <a:srgbClr val="FF0000"/>
                </a:solidFill>
              </a:rPr>
              <a:t>= 2</a:t>
            </a:r>
            <a:r>
              <a:rPr lang="x-none" b="1" i="1" dirty="0" smtClean="0">
                <a:solidFill>
                  <a:srgbClr val="FF0000"/>
                </a:solidFill>
                <a:sym typeface="Symbol"/>
              </a:rPr>
              <a:t></a:t>
            </a:r>
            <a:r>
              <a:rPr lang="x-none" sz="1000" b="1" i="1" dirty="0" smtClean="0">
                <a:solidFill>
                  <a:srgbClr val="FF0000"/>
                </a:solidFill>
                <a:sym typeface="Symbol"/>
              </a:rPr>
              <a:t> </a:t>
            </a:r>
            <a:r>
              <a:rPr lang="en-US" b="1" i="1" dirty="0" err="1" smtClean="0">
                <a:solidFill>
                  <a:srgbClr val="FF0000"/>
                </a:solidFill>
              </a:rPr>
              <a:t>I</a:t>
            </a:r>
            <a:r>
              <a:rPr lang="en-US" b="1" i="1" baseline="-25000" dirty="0" err="1" smtClean="0">
                <a:solidFill>
                  <a:srgbClr val="FF0000"/>
                </a:solidFill>
              </a:rPr>
              <a:t>a</a:t>
            </a:r>
            <a:r>
              <a:rPr lang="x-none" b="1" i="1" baseline="-25000" dirty="0" smtClean="0">
                <a:solidFill>
                  <a:srgbClr val="FF0000"/>
                </a:solidFill>
              </a:rPr>
              <a:t>nom</a:t>
            </a:r>
            <a:endParaRPr lang="en-US" b="1" i="1" baseline="-25000" dirty="0">
              <a:solidFill>
                <a:srgbClr val="FF0000"/>
              </a:solidFill>
            </a:endParaRPr>
          </a:p>
        </p:txBody>
      </p:sp>
      <p:sp>
        <p:nvSpPr>
          <p:cNvPr id="17" name="Freeform 16"/>
          <p:cNvSpPr/>
          <p:nvPr/>
        </p:nvSpPr>
        <p:spPr>
          <a:xfrm>
            <a:off x="2133601" y="2036587"/>
            <a:ext cx="5006787" cy="3503601"/>
          </a:xfrm>
          <a:custGeom>
            <a:avLst/>
            <a:gdLst>
              <a:gd name="connsiteX0" fmla="*/ 0 w 4760259"/>
              <a:gd name="connsiteY0" fmla="*/ 0 h 3119717"/>
              <a:gd name="connsiteX1" fmla="*/ 578224 w 4760259"/>
              <a:gd name="connsiteY1" fmla="*/ 1143000 h 3119717"/>
              <a:gd name="connsiteX2" fmla="*/ 1358153 w 4760259"/>
              <a:gd name="connsiteY2" fmla="*/ 2003611 h 3119717"/>
              <a:gd name="connsiteX3" fmla="*/ 2541494 w 4760259"/>
              <a:gd name="connsiteY3" fmla="*/ 2608729 h 3119717"/>
              <a:gd name="connsiteX4" fmla="*/ 4034118 w 4760259"/>
              <a:gd name="connsiteY4" fmla="*/ 3012141 h 3119717"/>
              <a:gd name="connsiteX5" fmla="*/ 4760259 w 4760259"/>
              <a:gd name="connsiteY5" fmla="*/ 3119717 h 311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259" h="3119717">
                <a:moveTo>
                  <a:pt x="0" y="0"/>
                </a:moveTo>
                <a:cubicBezTo>
                  <a:pt x="175932" y="404532"/>
                  <a:pt x="351865" y="809065"/>
                  <a:pt x="578224" y="1143000"/>
                </a:cubicBezTo>
                <a:cubicBezTo>
                  <a:pt x="804583" y="1476935"/>
                  <a:pt x="1030941" y="1759323"/>
                  <a:pt x="1358153" y="2003611"/>
                </a:cubicBezTo>
                <a:cubicBezTo>
                  <a:pt x="1685365" y="2247899"/>
                  <a:pt x="2095500" y="2440641"/>
                  <a:pt x="2541494" y="2608729"/>
                </a:cubicBezTo>
                <a:cubicBezTo>
                  <a:pt x="2987488" y="2776817"/>
                  <a:pt x="3664324" y="2926976"/>
                  <a:pt x="4034118" y="3012141"/>
                </a:cubicBezTo>
                <a:cubicBezTo>
                  <a:pt x="4403912" y="3097306"/>
                  <a:pt x="4582085" y="3108511"/>
                  <a:pt x="4760259" y="3119717"/>
                </a:cubicBezTo>
              </a:path>
            </a:pathLst>
          </a:custGeom>
          <a:ln w="635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7010400" y="5194349"/>
            <a:ext cx="1371600" cy="276999"/>
          </a:xfrm>
          <a:prstGeom prst="rect">
            <a:avLst/>
          </a:prstGeom>
          <a:noFill/>
        </p:spPr>
        <p:txBody>
          <a:bodyPr wrap="square" lIns="0" tIns="0" rIns="0" bIns="0" rtlCol="0">
            <a:spAutoFit/>
          </a:bodyPr>
          <a:lstStyle/>
          <a:p>
            <a:r>
              <a:rPr lang="x-none" b="1" i="1" dirty="0" smtClean="0">
                <a:solidFill>
                  <a:srgbClr val="FF0000"/>
                </a:solidFill>
              </a:rPr>
              <a:t>P</a:t>
            </a:r>
            <a:r>
              <a:rPr lang="en-US" b="1" i="1" dirty="0" smtClean="0">
                <a:solidFill>
                  <a:srgbClr val="FF0000"/>
                </a:solidFill>
              </a:rPr>
              <a:t> </a:t>
            </a:r>
            <a:r>
              <a:rPr lang="x-none" b="1" i="1" dirty="0" smtClean="0">
                <a:solidFill>
                  <a:srgbClr val="FF0000"/>
                </a:solidFill>
              </a:rPr>
              <a:t>= P</a:t>
            </a:r>
            <a:r>
              <a:rPr lang="x-none" b="1" i="1" baseline="-25000" dirty="0" smtClean="0">
                <a:solidFill>
                  <a:srgbClr val="FF0000"/>
                </a:solidFill>
              </a:rPr>
              <a:t>nom</a:t>
            </a:r>
            <a:endParaRPr lang="en-US" b="1" i="1" baseline="-25000" dirty="0">
              <a:solidFill>
                <a:srgbClr val="FF0000"/>
              </a:solidFill>
            </a:endParaRPr>
          </a:p>
        </p:txBody>
      </p:sp>
      <p:sp>
        <p:nvSpPr>
          <p:cNvPr id="36" name="Freeform 35"/>
          <p:cNvSpPr/>
          <p:nvPr/>
        </p:nvSpPr>
        <p:spPr>
          <a:xfrm>
            <a:off x="3457575" y="1962150"/>
            <a:ext cx="3552825" cy="2609850"/>
          </a:xfrm>
          <a:custGeom>
            <a:avLst/>
            <a:gdLst>
              <a:gd name="connsiteX0" fmla="*/ 0 w 4760259"/>
              <a:gd name="connsiteY0" fmla="*/ 0 h 3119717"/>
              <a:gd name="connsiteX1" fmla="*/ 578224 w 4760259"/>
              <a:gd name="connsiteY1" fmla="*/ 1143000 h 3119717"/>
              <a:gd name="connsiteX2" fmla="*/ 1358153 w 4760259"/>
              <a:gd name="connsiteY2" fmla="*/ 2003611 h 3119717"/>
              <a:gd name="connsiteX3" fmla="*/ 2541494 w 4760259"/>
              <a:gd name="connsiteY3" fmla="*/ 2608729 h 3119717"/>
              <a:gd name="connsiteX4" fmla="*/ 4034118 w 4760259"/>
              <a:gd name="connsiteY4" fmla="*/ 3012141 h 3119717"/>
              <a:gd name="connsiteX5" fmla="*/ 4760259 w 4760259"/>
              <a:gd name="connsiteY5" fmla="*/ 3119717 h 311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259" h="3119717">
                <a:moveTo>
                  <a:pt x="0" y="0"/>
                </a:moveTo>
                <a:cubicBezTo>
                  <a:pt x="175932" y="404532"/>
                  <a:pt x="351865" y="809065"/>
                  <a:pt x="578224" y="1143000"/>
                </a:cubicBezTo>
                <a:cubicBezTo>
                  <a:pt x="804583" y="1476935"/>
                  <a:pt x="1030941" y="1759323"/>
                  <a:pt x="1358153" y="2003611"/>
                </a:cubicBezTo>
                <a:cubicBezTo>
                  <a:pt x="1685365" y="2247899"/>
                  <a:pt x="2095500" y="2440641"/>
                  <a:pt x="2541494" y="2608729"/>
                </a:cubicBezTo>
                <a:cubicBezTo>
                  <a:pt x="2987488" y="2776817"/>
                  <a:pt x="3664324" y="2926976"/>
                  <a:pt x="4034118" y="3012141"/>
                </a:cubicBezTo>
                <a:cubicBezTo>
                  <a:pt x="4403912" y="3097306"/>
                  <a:pt x="4582085" y="3108511"/>
                  <a:pt x="4760259" y="3119717"/>
                </a:cubicBezTo>
              </a:path>
            </a:pathLst>
          </a:custGeom>
          <a:ln w="635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6934200" y="4191000"/>
            <a:ext cx="1371600" cy="276999"/>
          </a:xfrm>
          <a:prstGeom prst="rect">
            <a:avLst/>
          </a:prstGeom>
          <a:noFill/>
        </p:spPr>
        <p:txBody>
          <a:bodyPr wrap="square" lIns="0" tIns="0" rIns="0" bIns="0" rtlCol="0">
            <a:spAutoFit/>
          </a:bodyPr>
          <a:lstStyle/>
          <a:p>
            <a:r>
              <a:rPr lang="x-none" b="1" i="1" dirty="0" smtClean="0">
                <a:solidFill>
                  <a:srgbClr val="FF0000"/>
                </a:solidFill>
              </a:rPr>
              <a:t>P</a:t>
            </a:r>
            <a:r>
              <a:rPr lang="en-US" b="1" i="1" dirty="0" smtClean="0">
                <a:solidFill>
                  <a:srgbClr val="FF0000"/>
                </a:solidFill>
              </a:rPr>
              <a:t> </a:t>
            </a:r>
            <a:r>
              <a:rPr lang="x-none" b="1" i="1" dirty="0" smtClean="0">
                <a:solidFill>
                  <a:srgbClr val="FF0000"/>
                </a:solidFill>
              </a:rPr>
              <a:t>= </a:t>
            </a:r>
            <a:r>
              <a:rPr lang="x-none" b="1" i="1" dirty="0">
                <a:solidFill>
                  <a:srgbClr val="FF0000"/>
                </a:solidFill>
              </a:rPr>
              <a:t>2</a:t>
            </a:r>
            <a:r>
              <a:rPr lang="x-none" b="1" i="1" dirty="0" smtClean="0">
                <a:solidFill>
                  <a:srgbClr val="FF0000"/>
                </a:solidFill>
                <a:sym typeface="Symbol"/>
              </a:rPr>
              <a:t> </a:t>
            </a:r>
            <a:r>
              <a:rPr lang="x-none" b="1" i="1" dirty="0" smtClean="0">
                <a:solidFill>
                  <a:srgbClr val="FF0000"/>
                </a:solidFill>
              </a:rPr>
              <a:t>P</a:t>
            </a:r>
            <a:r>
              <a:rPr lang="x-none" b="1" i="1" baseline="-25000" dirty="0" smtClean="0">
                <a:solidFill>
                  <a:srgbClr val="FF0000"/>
                </a:solidFill>
              </a:rPr>
              <a:t>nom</a:t>
            </a:r>
            <a:endParaRPr lang="en-US" b="1" i="1" baseline="-25000" dirty="0">
              <a:solidFill>
                <a:srgbClr val="FF0000"/>
              </a:solidFill>
            </a:endParaRPr>
          </a:p>
        </p:txBody>
      </p:sp>
      <p:sp>
        <p:nvSpPr>
          <p:cNvPr id="25" name="Freeform 24"/>
          <p:cNvSpPr/>
          <p:nvPr/>
        </p:nvSpPr>
        <p:spPr>
          <a:xfrm>
            <a:off x="990600" y="2447925"/>
            <a:ext cx="6019800" cy="3076575"/>
          </a:xfrm>
          <a:custGeom>
            <a:avLst/>
            <a:gdLst>
              <a:gd name="connsiteX0" fmla="*/ 0 w 6019800"/>
              <a:gd name="connsiteY0" fmla="*/ 0 h 3076575"/>
              <a:gd name="connsiteX1" fmla="*/ 2647950 w 6019800"/>
              <a:gd name="connsiteY1" fmla="*/ 9525 h 3076575"/>
              <a:gd name="connsiteX2" fmla="*/ 2924175 w 6019800"/>
              <a:gd name="connsiteY2" fmla="*/ 581025 h 3076575"/>
              <a:gd name="connsiteX3" fmla="*/ 3209925 w 6019800"/>
              <a:gd name="connsiteY3" fmla="*/ 990600 h 3076575"/>
              <a:gd name="connsiteX4" fmla="*/ 3505200 w 6019800"/>
              <a:gd name="connsiteY4" fmla="*/ 1257300 h 3076575"/>
              <a:gd name="connsiteX5" fmla="*/ 3905250 w 6019800"/>
              <a:gd name="connsiteY5" fmla="*/ 1514475 h 3076575"/>
              <a:gd name="connsiteX6" fmla="*/ 4362450 w 6019800"/>
              <a:gd name="connsiteY6" fmla="*/ 1743075 h 3076575"/>
              <a:gd name="connsiteX7" fmla="*/ 4981575 w 6019800"/>
              <a:gd name="connsiteY7" fmla="*/ 1943100 h 3076575"/>
              <a:gd name="connsiteX8" fmla="*/ 5905500 w 6019800"/>
              <a:gd name="connsiteY8" fmla="*/ 2152650 h 3076575"/>
              <a:gd name="connsiteX9" fmla="*/ 6010275 w 6019800"/>
              <a:gd name="connsiteY9" fmla="*/ 2162175 h 3076575"/>
              <a:gd name="connsiteX10" fmla="*/ 6019800 w 6019800"/>
              <a:gd name="connsiteY10" fmla="*/ 3076575 h 3076575"/>
              <a:gd name="connsiteX11" fmla="*/ 5010150 w 6019800"/>
              <a:gd name="connsiteY11" fmla="*/ 2914650 h 3076575"/>
              <a:gd name="connsiteX12" fmla="*/ 4324350 w 6019800"/>
              <a:gd name="connsiteY12" fmla="*/ 2743200 h 3076575"/>
              <a:gd name="connsiteX13" fmla="*/ 3619500 w 6019800"/>
              <a:gd name="connsiteY13" fmla="*/ 2457450 h 3076575"/>
              <a:gd name="connsiteX14" fmla="*/ 3114675 w 6019800"/>
              <a:gd name="connsiteY14" fmla="*/ 2200275 h 3076575"/>
              <a:gd name="connsiteX15" fmla="*/ 2647950 w 6019800"/>
              <a:gd name="connsiteY15" fmla="*/ 1962150 h 3076575"/>
              <a:gd name="connsiteX16" fmla="*/ 0 w 6019800"/>
              <a:gd name="connsiteY16" fmla="*/ 1962150 h 3076575"/>
              <a:gd name="connsiteX17" fmla="*/ 0 w 6019800"/>
              <a:gd name="connsiteY17" fmla="*/ 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19800" h="3076575">
                <a:moveTo>
                  <a:pt x="0" y="0"/>
                </a:moveTo>
                <a:lnTo>
                  <a:pt x="2647950" y="9525"/>
                </a:lnTo>
                <a:lnTo>
                  <a:pt x="2924175" y="581025"/>
                </a:lnTo>
                <a:lnTo>
                  <a:pt x="3209925" y="990600"/>
                </a:lnTo>
                <a:lnTo>
                  <a:pt x="3505200" y="1257300"/>
                </a:lnTo>
                <a:lnTo>
                  <a:pt x="3905250" y="1514475"/>
                </a:lnTo>
                <a:lnTo>
                  <a:pt x="4362450" y="1743075"/>
                </a:lnTo>
                <a:lnTo>
                  <a:pt x="4981575" y="1943100"/>
                </a:lnTo>
                <a:lnTo>
                  <a:pt x="5905500" y="2152650"/>
                </a:lnTo>
                <a:lnTo>
                  <a:pt x="6010275" y="2162175"/>
                </a:lnTo>
                <a:lnTo>
                  <a:pt x="6019800" y="3076575"/>
                </a:lnTo>
                <a:lnTo>
                  <a:pt x="5010150" y="2914650"/>
                </a:lnTo>
                <a:lnTo>
                  <a:pt x="4324350" y="2743200"/>
                </a:lnTo>
                <a:lnTo>
                  <a:pt x="3619500" y="2457450"/>
                </a:lnTo>
                <a:lnTo>
                  <a:pt x="3114675" y="2200275"/>
                </a:lnTo>
                <a:lnTo>
                  <a:pt x="2647950" y="1962150"/>
                </a:lnTo>
                <a:lnTo>
                  <a:pt x="0" y="1962150"/>
                </a:lnTo>
                <a:lnTo>
                  <a:pt x="0" y="0"/>
                </a:lnTo>
                <a:close/>
              </a:path>
            </a:pathLst>
          </a:cu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5257800" y="3124200"/>
            <a:ext cx="3048000" cy="553998"/>
          </a:xfrm>
          <a:prstGeom prst="rect">
            <a:avLst/>
          </a:prstGeom>
          <a:solidFill>
            <a:schemeClr val="bg1"/>
          </a:solidFill>
        </p:spPr>
        <p:txBody>
          <a:bodyPr wrap="square" lIns="0" tIns="0" rIns="0" bIns="0" rtlCol="0">
            <a:spAutoFit/>
          </a:bodyPr>
          <a:lstStyle/>
          <a:p>
            <a:r>
              <a:rPr lang="sr-Latn-CS" dirty="0" smtClean="0"/>
              <a:t>U ovoj zoni sme da boravi samo </a:t>
            </a:r>
            <a:r>
              <a:rPr lang="sr-Latn-CS" b="1" dirty="0" smtClean="0"/>
              <a:t>ograničeno vreme</a:t>
            </a:r>
            <a:r>
              <a:rPr lang="sr-Latn-CS" dirty="0" smtClean="0"/>
              <a:t>! </a:t>
            </a:r>
            <a:endParaRPr lang="en-US" dirty="0"/>
          </a:p>
        </p:txBody>
      </p:sp>
      <p:cxnSp>
        <p:nvCxnSpPr>
          <p:cNvPr id="28" name="Straight Arrow Connector 27"/>
          <p:cNvCxnSpPr>
            <a:stCxn id="26" idx="1"/>
          </p:cNvCxnSpPr>
          <p:nvPr/>
        </p:nvCxnSpPr>
        <p:spPr>
          <a:xfrm rot="10800000" flipV="1">
            <a:off x="4343400" y="3401198"/>
            <a:ext cx="914400" cy="56120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585686" y="2513185"/>
            <a:ext cx="457200" cy="584775"/>
          </a:xfrm>
          <a:prstGeom prst="rect">
            <a:avLst/>
          </a:prstGeom>
          <a:noFill/>
        </p:spPr>
        <p:txBody>
          <a:bodyPr wrap="square" rtlCol="0">
            <a:spAutoFit/>
          </a:bodyPr>
          <a:lstStyle/>
          <a:p>
            <a:r>
              <a:rPr lang="x-none" sz="3200" b="1" dirty="0" smtClean="0"/>
              <a:t>X</a:t>
            </a:r>
            <a:endParaRPr lang="en-US" sz="3200" b="1" dirty="0"/>
          </a:p>
        </p:txBody>
      </p:sp>
    </p:spTree>
    <p:extLst>
      <p:ext uri="{BB962C8B-B14F-4D97-AF65-F5344CB8AC3E}">
        <p14:creationId xmlns:p14="http://schemas.microsoft.com/office/powerpoint/2010/main" xmlns="" val="283467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grpId="1" nodeType="afterEffect">
                                  <p:stCondLst>
                                    <p:cond delay="0"/>
                                  </p:stCondLst>
                                  <p:childTnLst>
                                    <p:animEffect transition="out" filter="fade">
                                      <p:cBhvr>
                                        <p:cTn id="22" dur="500"/>
                                        <p:tgtEl>
                                          <p:spTgt spid="35"/>
                                        </p:tgtEl>
                                      </p:cBhvr>
                                    </p:animEffect>
                                    <p:set>
                                      <p:cBhvr>
                                        <p:cTn id="23" dur="1" fill="hold">
                                          <p:stCondLst>
                                            <p:cond delay="499"/>
                                          </p:stCondLst>
                                        </p:cTn>
                                        <p:tgtEl>
                                          <p:spTgt spid="35"/>
                                        </p:tgtEl>
                                        <p:attrNameLst>
                                          <p:attrName>style.visibility</p:attrName>
                                        </p:attrNameLst>
                                      </p:cBhvr>
                                      <p:to>
                                        <p:strVal val="hidden"/>
                                      </p:to>
                                    </p:set>
                                  </p:childTnLst>
                                </p:cTn>
                              </p:par>
                            </p:childTnLst>
                          </p:cTn>
                        </p:par>
                        <p:par>
                          <p:cTn id="24" fill="hold">
                            <p:stCondLst>
                              <p:cond delay="1000"/>
                            </p:stCondLst>
                            <p:childTnLst>
                              <p:par>
                                <p:cTn id="25" presetID="1"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animBg="1"/>
      <p:bldP spid="17" grpId="1" animBg="1"/>
      <p:bldP spid="35" grpId="0"/>
      <p:bldP spid="35" grpId="1"/>
      <p:bldP spid="36" grpId="0" animBg="1"/>
      <p:bldP spid="37" grpId="0"/>
      <p:bldP spid="25" grpId="0" animBg="1"/>
      <p:bldP spid="26"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lstStyle/>
          <a:p>
            <a:r>
              <a:rPr lang="x-none" sz="5400" smtClean="0"/>
              <a:t>Motor</a:t>
            </a:r>
            <a:r>
              <a:rPr lang="sr-Latn-CS" sz="5400" dirty="0" smtClean="0"/>
              <a:t>i</a:t>
            </a:r>
            <a:r>
              <a:rPr lang="x-none" sz="5400" smtClean="0"/>
              <a:t> </a:t>
            </a:r>
            <a:r>
              <a:rPr lang="sr-Latn-CS" sz="5400" dirty="0" smtClean="0"/>
              <a:t>sa obrtnim poljem u statoru</a:t>
            </a:r>
            <a:endParaRPr lang="en-US" sz="4800" dirty="0"/>
          </a:p>
        </p:txBody>
      </p:sp>
    </p:spTree>
    <p:extLst>
      <p:ext uri="{BB962C8B-B14F-4D97-AF65-F5344CB8AC3E}">
        <p14:creationId xmlns:p14="http://schemas.microsoft.com/office/powerpoint/2010/main" xmlns="" val="18199986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x-none" sz="4000" smtClean="0"/>
              <a:t>Motor</a:t>
            </a:r>
            <a:r>
              <a:rPr lang="sr-Latn-CS" sz="4000" dirty="0" smtClean="0"/>
              <a:t>i</a:t>
            </a:r>
            <a:r>
              <a:rPr lang="x-none" sz="4000" smtClean="0"/>
              <a:t> </a:t>
            </a:r>
            <a:r>
              <a:rPr lang="sr-Latn-CS" sz="4000" dirty="0" smtClean="0"/>
              <a:t>sa obrtnim poljem u statoru</a:t>
            </a:r>
            <a:endParaRPr lang="en-US" sz="4000" dirty="0"/>
          </a:p>
        </p:txBody>
      </p:sp>
      <p:sp>
        <p:nvSpPr>
          <p:cNvPr id="5" name="Oval 4"/>
          <p:cNvSpPr/>
          <p:nvPr/>
        </p:nvSpPr>
        <p:spPr>
          <a:xfrm>
            <a:off x="2438400" y="1537275"/>
            <a:ext cx="4419600" cy="44196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p:cNvSpPr/>
          <p:nvPr/>
        </p:nvSpPr>
        <p:spPr>
          <a:xfrm rot="3093113">
            <a:off x="1981200" y="1156275"/>
            <a:ext cx="5334000" cy="5334000"/>
          </a:xfrm>
          <a:prstGeom prst="arc">
            <a:avLst>
              <a:gd name="adj1" fmla="val 4558959"/>
              <a:gd name="adj2" fmla="val 0"/>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p:cNvCxnSpPr/>
          <p:nvPr/>
        </p:nvCxnSpPr>
        <p:spPr>
          <a:xfrm>
            <a:off x="381000" y="6414075"/>
            <a:ext cx="83820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p:cNvCxnSpPr>
          <p:nvPr/>
        </p:nvCxnSpPr>
        <p:spPr>
          <a:xfrm flipH="1">
            <a:off x="2819400" y="5938170"/>
            <a:ext cx="203959" cy="171105"/>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2438400" y="6109275"/>
            <a:ext cx="3810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2286000" y="6261675"/>
            <a:ext cx="3048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99960" y="5880675"/>
            <a:ext cx="181661" cy="15240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6477000" y="6033075"/>
            <a:ext cx="3810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6668294" y="6222781"/>
            <a:ext cx="3810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3" name="Down Arrow 22"/>
          <p:cNvSpPr/>
          <p:nvPr/>
        </p:nvSpPr>
        <p:spPr>
          <a:xfrm rot="10800000">
            <a:off x="4572000" y="1689675"/>
            <a:ext cx="152400" cy="2133600"/>
          </a:xfrm>
          <a:prstGeom prst="downArrow">
            <a:avLst>
              <a:gd name="adj1" fmla="val 50000"/>
              <a:gd name="adj2" fmla="val 1046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p:cNvSpPr/>
          <p:nvPr/>
        </p:nvSpPr>
        <p:spPr>
          <a:xfrm>
            <a:off x="4152900" y="3251775"/>
            <a:ext cx="990600" cy="990600"/>
          </a:xfrm>
          <a:prstGeom prst="arc">
            <a:avLst>
              <a:gd name="adj1" fmla="val 16200000"/>
              <a:gd name="adj2" fmla="val 9885932"/>
            </a:avLst>
          </a:prstGeom>
          <a:ln w="47625">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4648200" y="1461075"/>
            <a:ext cx="762000" cy="646331"/>
          </a:xfrm>
          <a:prstGeom prst="rect">
            <a:avLst/>
          </a:prstGeom>
          <a:noFill/>
        </p:spPr>
        <p:txBody>
          <a:bodyPr wrap="square" rtlCol="0">
            <a:spAutoFit/>
          </a:bodyPr>
          <a:lstStyle/>
          <a:p>
            <a:r>
              <a:rPr lang="en-US" sz="3600" b="1" i="1" dirty="0" smtClean="0">
                <a:sym typeface="Symbol"/>
              </a:rPr>
              <a:t></a:t>
            </a:r>
            <a:r>
              <a:rPr lang="sr-Latn-CS" sz="3600" b="1" i="1" baseline="-25000" dirty="0" smtClean="0">
                <a:sym typeface="Symbol"/>
              </a:rPr>
              <a:t>s</a:t>
            </a:r>
            <a:endParaRPr lang="en-US" sz="3600" b="1" i="1" baseline="-25000" dirty="0"/>
          </a:p>
        </p:txBody>
      </p:sp>
      <p:sp>
        <p:nvSpPr>
          <p:cNvPr id="26" name="Block Arc 25"/>
          <p:cNvSpPr/>
          <p:nvPr/>
        </p:nvSpPr>
        <p:spPr>
          <a:xfrm>
            <a:off x="1981200" y="1080075"/>
            <a:ext cx="5334000" cy="5334000"/>
          </a:xfrm>
          <a:prstGeom prst="blockArc">
            <a:avLst>
              <a:gd name="adj1" fmla="val 13666949"/>
              <a:gd name="adj2" fmla="val 18851528"/>
              <a:gd name="adj3" fmla="val 864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Block Arc 27"/>
          <p:cNvSpPr/>
          <p:nvPr/>
        </p:nvSpPr>
        <p:spPr>
          <a:xfrm flipV="1">
            <a:off x="1981200" y="1080075"/>
            <a:ext cx="5334000" cy="5334000"/>
          </a:xfrm>
          <a:prstGeom prst="blockArc">
            <a:avLst>
              <a:gd name="adj1" fmla="val 13666949"/>
              <a:gd name="adj2" fmla="val 18851528"/>
              <a:gd name="adj3" fmla="val 864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flipV="1">
            <a:off x="4495800" y="5997851"/>
            <a:ext cx="304800" cy="369332"/>
          </a:xfrm>
          <a:prstGeom prst="rect">
            <a:avLst/>
          </a:prstGeom>
          <a:solidFill>
            <a:schemeClr val="bg1"/>
          </a:solidFill>
        </p:spPr>
        <p:txBody>
          <a:bodyPr wrap="square" lIns="9144" tIns="0" rIns="9144" bIns="0" rtlCol="0">
            <a:spAutoFit/>
          </a:bodyPr>
          <a:lstStyle/>
          <a:p>
            <a:r>
              <a:rPr lang="sr-Latn-CS" sz="2400" b="1" i="1" dirty="0" smtClean="0"/>
              <a:t>N</a:t>
            </a:r>
            <a:endParaRPr lang="en-US" sz="2400" b="1" i="1" dirty="0"/>
          </a:p>
        </p:txBody>
      </p:sp>
      <p:sp>
        <p:nvSpPr>
          <p:cNvPr id="30" name="TextBox 29"/>
          <p:cNvSpPr txBox="1"/>
          <p:nvPr/>
        </p:nvSpPr>
        <p:spPr>
          <a:xfrm flipV="1">
            <a:off x="4572000" y="1156275"/>
            <a:ext cx="304800" cy="369332"/>
          </a:xfrm>
          <a:prstGeom prst="rect">
            <a:avLst/>
          </a:prstGeom>
          <a:solidFill>
            <a:schemeClr val="bg1"/>
          </a:solidFill>
        </p:spPr>
        <p:txBody>
          <a:bodyPr wrap="square" lIns="9144" tIns="0" rIns="9144" bIns="0" rtlCol="0">
            <a:spAutoFit/>
          </a:bodyPr>
          <a:lstStyle/>
          <a:p>
            <a:r>
              <a:rPr lang="sr-Latn-CS" sz="2400" b="1" i="1" dirty="0" smtClean="0"/>
              <a:t>S</a:t>
            </a:r>
            <a:endParaRPr lang="en-US" sz="2400" b="1" i="1" dirty="0"/>
          </a:p>
        </p:txBody>
      </p:sp>
      <p:sp>
        <p:nvSpPr>
          <p:cNvPr id="31" name="Arc 30"/>
          <p:cNvSpPr/>
          <p:nvPr/>
        </p:nvSpPr>
        <p:spPr>
          <a:xfrm>
            <a:off x="1787770" y="951121"/>
            <a:ext cx="5715000" cy="5715000"/>
          </a:xfrm>
          <a:prstGeom prst="arc">
            <a:avLst>
              <a:gd name="adj1" fmla="val 18203913"/>
              <a:gd name="adj2" fmla="val 12255458"/>
            </a:avLst>
          </a:prstGeom>
          <a:ln w="47625">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35"/>
          <p:cNvGrpSpPr/>
          <p:nvPr/>
        </p:nvGrpSpPr>
        <p:grpSpPr>
          <a:xfrm>
            <a:off x="6781800" y="3505200"/>
            <a:ext cx="609600" cy="403950"/>
            <a:chOff x="6781800" y="3505200"/>
            <a:chExt cx="609600" cy="403950"/>
          </a:xfrm>
          <a:solidFill>
            <a:schemeClr val="bg1"/>
          </a:solidFill>
        </p:grpSpPr>
        <p:sp>
          <p:nvSpPr>
            <p:cNvPr id="32" name="Freeform 6"/>
            <p:cNvSpPr>
              <a:spLocks/>
            </p:cNvSpPr>
            <p:nvPr/>
          </p:nvSpPr>
          <p:spPr bwMode="auto">
            <a:xfrm>
              <a:off x="6781800" y="3505200"/>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7"/>
            <p:cNvSpPr>
              <a:spLocks/>
            </p:cNvSpPr>
            <p:nvPr/>
          </p:nvSpPr>
          <p:spPr bwMode="auto">
            <a:xfrm>
              <a:off x="6934200" y="3505200"/>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8"/>
            <p:cNvSpPr>
              <a:spLocks/>
            </p:cNvSpPr>
            <p:nvPr/>
          </p:nvSpPr>
          <p:spPr bwMode="auto">
            <a:xfrm>
              <a:off x="7086600" y="3506593"/>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p:cNvSpPr>
            <p:nvPr/>
          </p:nvSpPr>
          <p:spPr bwMode="auto">
            <a:xfrm>
              <a:off x="7239000" y="3506593"/>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36"/>
          <p:cNvGrpSpPr/>
          <p:nvPr/>
        </p:nvGrpSpPr>
        <p:grpSpPr>
          <a:xfrm rot="3600000">
            <a:off x="3146715" y="1458377"/>
            <a:ext cx="609600" cy="403950"/>
            <a:chOff x="6781800" y="3505200"/>
            <a:chExt cx="609600" cy="403950"/>
          </a:xfrm>
          <a:solidFill>
            <a:schemeClr val="bg1"/>
          </a:solidFill>
        </p:grpSpPr>
        <p:sp>
          <p:nvSpPr>
            <p:cNvPr id="38" name="Freeform 6"/>
            <p:cNvSpPr>
              <a:spLocks/>
            </p:cNvSpPr>
            <p:nvPr/>
          </p:nvSpPr>
          <p:spPr bwMode="auto">
            <a:xfrm>
              <a:off x="6781800" y="3505200"/>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7"/>
            <p:cNvSpPr>
              <a:spLocks/>
            </p:cNvSpPr>
            <p:nvPr/>
          </p:nvSpPr>
          <p:spPr bwMode="auto">
            <a:xfrm>
              <a:off x="6934200" y="3505200"/>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8"/>
            <p:cNvSpPr>
              <a:spLocks/>
            </p:cNvSpPr>
            <p:nvPr/>
          </p:nvSpPr>
          <p:spPr bwMode="auto">
            <a:xfrm>
              <a:off x="7086600" y="3506593"/>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9"/>
            <p:cNvSpPr>
              <a:spLocks/>
            </p:cNvSpPr>
            <p:nvPr/>
          </p:nvSpPr>
          <p:spPr bwMode="auto">
            <a:xfrm>
              <a:off x="7239000" y="3506593"/>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41"/>
          <p:cNvGrpSpPr/>
          <p:nvPr/>
        </p:nvGrpSpPr>
        <p:grpSpPr>
          <a:xfrm rot="-3600000">
            <a:off x="3070516" y="5649377"/>
            <a:ext cx="609600" cy="403950"/>
            <a:chOff x="6781800" y="3505200"/>
            <a:chExt cx="609600" cy="403950"/>
          </a:xfrm>
          <a:solidFill>
            <a:schemeClr val="bg1"/>
          </a:solidFill>
        </p:grpSpPr>
        <p:sp>
          <p:nvSpPr>
            <p:cNvPr id="43" name="Freeform 6"/>
            <p:cNvSpPr>
              <a:spLocks/>
            </p:cNvSpPr>
            <p:nvPr/>
          </p:nvSpPr>
          <p:spPr bwMode="auto">
            <a:xfrm>
              <a:off x="6781800" y="3505200"/>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7"/>
            <p:cNvSpPr>
              <a:spLocks/>
            </p:cNvSpPr>
            <p:nvPr/>
          </p:nvSpPr>
          <p:spPr bwMode="auto">
            <a:xfrm>
              <a:off x="6934200" y="3505200"/>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8"/>
            <p:cNvSpPr>
              <a:spLocks/>
            </p:cNvSpPr>
            <p:nvPr/>
          </p:nvSpPr>
          <p:spPr bwMode="auto">
            <a:xfrm>
              <a:off x="7086600" y="3506593"/>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9"/>
            <p:cNvSpPr>
              <a:spLocks/>
            </p:cNvSpPr>
            <p:nvPr/>
          </p:nvSpPr>
          <p:spPr bwMode="auto">
            <a:xfrm>
              <a:off x="7239000" y="3506593"/>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8" name="TextBox 47"/>
          <p:cNvSpPr txBox="1"/>
          <p:nvPr/>
        </p:nvSpPr>
        <p:spPr>
          <a:xfrm>
            <a:off x="7620000" y="3505200"/>
            <a:ext cx="407484" cy="461665"/>
          </a:xfrm>
          <a:prstGeom prst="rect">
            <a:avLst/>
          </a:prstGeom>
          <a:noFill/>
        </p:spPr>
        <p:txBody>
          <a:bodyPr wrap="none" rtlCol="0">
            <a:spAutoFit/>
          </a:bodyPr>
          <a:lstStyle/>
          <a:p>
            <a:r>
              <a:rPr lang="sr-Latn-CS" sz="2400" b="1" i="1" dirty="0" smtClean="0"/>
              <a:t>A</a:t>
            </a:r>
            <a:endParaRPr lang="en-US" sz="2400" b="1" i="1" dirty="0"/>
          </a:p>
        </p:txBody>
      </p:sp>
      <p:cxnSp>
        <p:nvCxnSpPr>
          <p:cNvPr id="50" name="Straight Connector 49"/>
          <p:cNvCxnSpPr/>
          <p:nvPr/>
        </p:nvCxnSpPr>
        <p:spPr>
          <a:xfrm>
            <a:off x="7391400" y="3886200"/>
            <a:ext cx="609600" cy="1588"/>
          </a:xfrm>
          <a:prstGeom prst="line">
            <a:avLst/>
          </a:prstGeom>
          <a:ln w="412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781800" y="4038600"/>
            <a:ext cx="1219200" cy="1588"/>
          </a:xfrm>
          <a:prstGeom prst="line">
            <a:avLst/>
          </a:prstGeom>
          <a:ln w="412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32" idx="0"/>
          </p:cNvCxnSpPr>
          <p:nvPr/>
        </p:nvCxnSpPr>
        <p:spPr>
          <a:xfrm>
            <a:off x="6781800" y="3906364"/>
            <a:ext cx="1588" cy="132236"/>
          </a:xfrm>
          <a:prstGeom prst="line">
            <a:avLst/>
          </a:prstGeom>
          <a:ln w="412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819400" y="914400"/>
            <a:ext cx="407484" cy="461665"/>
          </a:xfrm>
          <a:prstGeom prst="rect">
            <a:avLst/>
          </a:prstGeom>
          <a:noFill/>
        </p:spPr>
        <p:txBody>
          <a:bodyPr wrap="none" rtlCol="0">
            <a:spAutoFit/>
          </a:bodyPr>
          <a:lstStyle/>
          <a:p>
            <a:r>
              <a:rPr lang="sr-Latn-CS" sz="2400" b="1" i="1" dirty="0" smtClean="0"/>
              <a:t>B</a:t>
            </a:r>
            <a:endParaRPr lang="en-US" sz="2400" b="1" i="1" dirty="0"/>
          </a:p>
        </p:txBody>
      </p:sp>
      <p:sp>
        <p:nvSpPr>
          <p:cNvPr id="56" name="TextBox 55"/>
          <p:cNvSpPr txBox="1"/>
          <p:nvPr/>
        </p:nvSpPr>
        <p:spPr>
          <a:xfrm>
            <a:off x="2667000" y="6248400"/>
            <a:ext cx="407484" cy="461665"/>
          </a:xfrm>
          <a:prstGeom prst="rect">
            <a:avLst/>
          </a:prstGeom>
          <a:solidFill>
            <a:schemeClr val="bg1"/>
          </a:solidFill>
        </p:spPr>
        <p:txBody>
          <a:bodyPr wrap="none" rtlCol="0">
            <a:spAutoFit/>
          </a:bodyPr>
          <a:lstStyle/>
          <a:p>
            <a:r>
              <a:rPr lang="sr-Latn-CS" sz="2400" b="1" i="1" dirty="0" smtClean="0"/>
              <a:t>C</a:t>
            </a:r>
            <a:endParaRPr lang="en-US" sz="2400" b="1" i="1" dirty="0"/>
          </a:p>
        </p:txBody>
      </p:sp>
      <p:pic>
        <p:nvPicPr>
          <p:cNvPr id="80" name="Picture 4"/>
          <p:cNvPicPr>
            <a:picLocks noChangeAspect="1" noChangeArrowheads="1"/>
          </p:cNvPicPr>
          <p:nvPr/>
        </p:nvPicPr>
        <p:blipFill>
          <a:blip r:embed="rId3"/>
          <a:srcRect/>
          <a:stretch>
            <a:fillRect/>
          </a:stretch>
        </p:blipFill>
        <p:spPr bwMode="auto">
          <a:xfrm>
            <a:off x="-76200" y="838200"/>
            <a:ext cx="2932113" cy="165258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29" grpId="0" animBg="1"/>
      <p:bldP spid="30" grpId="0" animBg="1"/>
      <p:bldP spid="31" grpId="0" animBg="1"/>
      <p:bldP spid="31" grpId="1" animBg="1"/>
      <p:bldP spid="48" grpId="0"/>
      <p:bldP spid="55" grpId="0"/>
      <p:bldP spid="5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3" name="Group 37"/>
          <p:cNvGrpSpPr/>
          <p:nvPr/>
        </p:nvGrpSpPr>
        <p:grpSpPr>
          <a:xfrm>
            <a:off x="2971800" y="1905000"/>
            <a:ext cx="2867025" cy="1638300"/>
            <a:chOff x="2971800" y="1905000"/>
            <a:chExt cx="2867025" cy="1638300"/>
          </a:xfrm>
        </p:grpSpPr>
        <p:sp>
          <p:nvSpPr>
            <p:cNvPr id="5" name="Text Box 35"/>
            <p:cNvSpPr txBox="1">
              <a:spLocks noChangeArrowheads="1"/>
            </p:cNvSpPr>
            <p:nvPr/>
          </p:nvSpPr>
          <p:spPr bwMode="auto">
            <a:xfrm>
              <a:off x="3408734" y="1987327"/>
              <a:ext cx="228297" cy="171619"/>
            </a:xfrm>
            <a:prstGeom prst="rect">
              <a:avLst/>
            </a:prstGeom>
            <a:noFill/>
            <a:ln w="190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1000" b="0" i="1" u="none" strike="noStrike" cap="none" normalizeH="0" baseline="0" dirty="0" smtClean="0">
                  <a:ln>
                    <a:noFill/>
                  </a:ln>
                  <a:solidFill>
                    <a:srgbClr val="0000FF"/>
                  </a:solidFill>
                  <a:effectLst/>
                  <a:latin typeface="Arial" pitchFamily="34" charset="0"/>
                  <a:ea typeface="Times New Roman" pitchFamily="18" charset="0"/>
                </a:rPr>
                <a:t>i</a:t>
              </a:r>
              <a:r>
                <a:rPr kumimoji="0" lang="sr-Latn-CS" sz="1000" b="0" i="1" u="none" strike="noStrike" cap="none" normalizeH="0" baseline="-30000" dirty="0" smtClean="0">
                  <a:ln>
                    <a:noFill/>
                  </a:ln>
                  <a:solidFill>
                    <a:srgbClr val="0000FF"/>
                  </a:solidFill>
                  <a:effectLst/>
                  <a:latin typeface="Arial" pitchFamily="34" charset="0"/>
                  <a:ea typeface="Times New Roman" pitchFamily="18" charset="0"/>
                </a:rPr>
                <a:t>A</a:t>
              </a:r>
              <a:endParaRPr kumimoji="0" lang="sr-Latn-CS" sz="1800" b="0" i="0" u="none" strike="noStrike" cap="none" normalizeH="0" baseline="0" dirty="0" smtClean="0">
                <a:ln>
                  <a:noFill/>
                </a:ln>
                <a:solidFill>
                  <a:schemeClr val="tx1"/>
                </a:solidFill>
                <a:effectLst/>
                <a:latin typeface="Arial" pitchFamily="34" charset="0"/>
              </a:endParaRPr>
            </a:p>
          </p:txBody>
        </p:sp>
        <p:sp>
          <p:nvSpPr>
            <p:cNvPr id="6" name="Text Box 34"/>
            <p:cNvSpPr txBox="1">
              <a:spLocks noChangeArrowheads="1"/>
            </p:cNvSpPr>
            <p:nvPr/>
          </p:nvSpPr>
          <p:spPr bwMode="auto">
            <a:xfrm>
              <a:off x="4583828" y="1957562"/>
              <a:ext cx="161710" cy="171619"/>
            </a:xfrm>
            <a:prstGeom prst="rect">
              <a:avLst/>
            </a:prstGeom>
            <a:noFill/>
            <a:ln w="190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1000" b="0" i="1" u="none" strike="noStrike" cap="none" normalizeH="0" baseline="0" dirty="0" smtClean="0">
                  <a:ln>
                    <a:noFill/>
                  </a:ln>
                  <a:solidFill>
                    <a:schemeClr val="tx1"/>
                  </a:solidFill>
                  <a:effectLst/>
                  <a:latin typeface="Arial" pitchFamily="34" charset="0"/>
                  <a:ea typeface="Times New Roman" pitchFamily="18" charset="0"/>
                </a:rPr>
                <a:t>i</a:t>
              </a:r>
              <a:r>
                <a:rPr kumimoji="0" lang="sr-Latn-CS" sz="1000" b="0" i="1" u="none" strike="noStrike" cap="none" normalizeH="0" baseline="-30000" dirty="0" smtClean="0">
                  <a:ln>
                    <a:noFill/>
                  </a:ln>
                  <a:solidFill>
                    <a:schemeClr val="tx1"/>
                  </a:solidFill>
                  <a:effectLst/>
                  <a:latin typeface="Arial" pitchFamily="34" charset="0"/>
                  <a:ea typeface="Times New Roman" pitchFamily="18" charset="0"/>
                </a:rPr>
                <a:t>C</a:t>
              </a:r>
              <a:endParaRPr kumimoji="0" lang="sr-Latn-CS" sz="1800" b="0" i="0" u="none" strike="noStrike" cap="none" normalizeH="0" baseline="0" dirty="0" smtClean="0">
                <a:ln>
                  <a:noFill/>
                </a:ln>
                <a:solidFill>
                  <a:schemeClr val="tx1"/>
                </a:solidFill>
                <a:effectLst/>
                <a:latin typeface="Arial" pitchFamily="34" charset="0"/>
              </a:endParaRPr>
            </a:p>
          </p:txBody>
        </p:sp>
        <p:sp>
          <p:nvSpPr>
            <p:cNvPr id="7" name="Text Box 33"/>
            <p:cNvSpPr txBox="1">
              <a:spLocks noChangeArrowheads="1"/>
            </p:cNvSpPr>
            <p:nvPr/>
          </p:nvSpPr>
          <p:spPr bwMode="auto">
            <a:xfrm>
              <a:off x="3960451" y="1946797"/>
              <a:ext cx="161710" cy="172253"/>
            </a:xfrm>
            <a:prstGeom prst="rect">
              <a:avLst/>
            </a:prstGeom>
            <a:noFill/>
            <a:ln w="190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1000" b="0" i="1" u="none" strike="noStrike" cap="none" normalizeH="0" baseline="0" dirty="0" smtClean="0">
                  <a:ln>
                    <a:noFill/>
                  </a:ln>
                  <a:solidFill>
                    <a:srgbClr val="993366"/>
                  </a:solidFill>
                  <a:effectLst/>
                  <a:latin typeface="Arial" pitchFamily="34" charset="0"/>
                  <a:ea typeface="Times New Roman" pitchFamily="18" charset="0"/>
                </a:rPr>
                <a:t>i</a:t>
              </a:r>
              <a:r>
                <a:rPr kumimoji="0" lang="sr-Latn-CS" sz="1000" b="0" i="1" u="none" strike="noStrike" cap="none" normalizeH="0" baseline="-30000" dirty="0" smtClean="0">
                  <a:ln>
                    <a:noFill/>
                  </a:ln>
                  <a:solidFill>
                    <a:srgbClr val="993366"/>
                  </a:solidFill>
                  <a:effectLst/>
                  <a:latin typeface="Arial" pitchFamily="34" charset="0"/>
                  <a:ea typeface="Times New Roman" pitchFamily="18" charset="0"/>
                </a:rPr>
                <a:t>B</a:t>
              </a:r>
              <a:endParaRPr kumimoji="0" lang="sr-Latn-CS" sz="1800" b="0" i="0" u="none" strike="noStrike" cap="none" normalizeH="0" baseline="0" dirty="0" smtClean="0">
                <a:ln>
                  <a:noFill/>
                </a:ln>
                <a:solidFill>
                  <a:schemeClr val="tx1"/>
                </a:solidFill>
                <a:effectLst/>
                <a:latin typeface="Arial" pitchFamily="34" charset="0"/>
              </a:endParaRPr>
            </a:p>
          </p:txBody>
        </p:sp>
        <p:sp>
          <p:nvSpPr>
            <p:cNvPr id="8" name="Text Box 32"/>
            <p:cNvSpPr txBox="1">
              <a:spLocks noChangeArrowheads="1"/>
            </p:cNvSpPr>
            <p:nvPr/>
          </p:nvSpPr>
          <p:spPr bwMode="auto">
            <a:xfrm>
              <a:off x="5634626" y="2768163"/>
              <a:ext cx="204199" cy="172253"/>
            </a:xfrm>
            <a:prstGeom prst="rect">
              <a:avLst/>
            </a:prstGeom>
            <a:noFill/>
            <a:ln w="190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1100" b="0" i="1" u="none" strike="noStrike" cap="none" normalizeH="0" baseline="0" smtClean="0">
                  <a:ln>
                    <a:noFill/>
                  </a:ln>
                  <a:solidFill>
                    <a:schemeClr val="tx1"/>
                  </a:solidFill>
                  <a:effectLst/>
                  <a:latin typeface="Arial" pitchFamily="34" charset="0"/>
                  <a:ea typeface="Times New Roman" pitchFamily="18" charset="0"/>
                  <a:sym typeface="Symbol" pitchFamily="18" charset="2"/>
                </a:rPr>
                <a:t></a:t>
              </a:r>
              <a:r>
                <a:rPr kumimoji="0" lang="sr-Latn-CS" sz="1000" b="0" i="1" u="none" strike="noStrike" cap="none" normalizeH="0" baseline="-30000" smtClean="0">
                  <a:ln>
                    <a:noFill/>
                  </a:ln>
                  <a:solidFill>
                    <a:schemeClr val="tx1"/>
                  </a:solidFill>
                  <a:effectLst/>
                  <a:latin typeface="Arial" pitchFamily="34" charset="0"/>
                  <a:ea typeface="Times New Roman" pitchFamily="18" charset="0"/>
                </a:rPr>
                <a:t>e</a:t>
              </a:r>
              <a:r>
                <a:rPr kumimoji="0" lang="sr-Latn-CS" sz="1000" b="0" i="1" u="none" strike="noStrike" cap="none" normalizeH="0" baseline="0" smtClean="0">
                  <a:ln>
                    <a:noFill/>
                  </a:ln>
                  <a:solidFill>
                    <a:schemeClr val="tx1"/>
                  </a:solidFill>
                  <a:effectLst/>
                  <a:latin typeface="Arial" pitchFamily="34" charset="0"/>
                  <a:ea typeface="Times New Roman" pitchFamily="18" charset="0"/>
                  <a:sym typeface="Symbol" pitchFamily="18" charset="2"/>
                </a:rPr>
                <a:t>t</a:t>
              </a:r>
              <a:endParaRPr kumimoji="0" lang="sr-Latn-CS" sz="1100" b="0" i="1" u="none" strike="noStrike" cap="none" normalizeH="0" baseline="0" smtClean="0">
                <a:ln>
                  <a:noFill/>
                </a:ln>
                <a:solidFill>
                  <a:schemeClr val="tx1"/>
                </a:solidFill>
                <a:effectLst/>
                <a:latin typeface="Arial" pitchFamily="34" charset="0"/>
                <a:ea typeface="Times New Roman" pitchFamily="18" charset="0"/>
                <a:sym typeface="Symbol" pitchFamily="18" charset="2"/>
              </a:endParaRPr>
            </a:p>
          </p:txBody>
        </p:sp>
        <p:sp>
          <p:nvSpPr>
            <p:cNvPr id="10" name="Line 30"/>
            <p:cNvSpPr>
              <a:spLocks noChangeShapeType="1"/>
            </p:cNvSpPr>
            <p:nvPr/>
          </p:nvSpPr>
          <p:spPr bwMode="auto">
            <a:xfrm flipV="1">
              <a:off x="4583828" y="2754231"/>
              <a:ext cx="0" cy="24065"/>
            </a:xfrm>
            <a:prstGeom prst="line">
              <a:avLst/>
            </a:prstGeom>
            <a:noFill/>
            <a:ln w="635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1" name="Line 29"/>
            <p:cNvSpPr>
              <a:spLocks noChangeShapeType="1"/>
            </p:cNvSpPr>
            <p:nvPr/>
          </p:nvSpPr>
          <p:spPr bwMode="auto">
            <a:xfrm flipV="1">
              <a:off x="5223692" y="2760564"/>
              <a:ext cx="0" cy="23431"/>
            </a:xfrm>
            <a:prstGeom prst="line">
              <a:avLst/>
            </a:prstGeom>
            <a:noFill/>
            <a:ln w="635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2" name="Text Box 28"/>
            <p:cNvSpPr txBox="1">
              <a:spLocks noChangeArrowheads="1"/>
            </p:cNvSpPr>
            <p:nvPr/>
          </p:nvSpPr>
          <p:spPr bwMode="auto">
            <a:xfrm>
              <a:off x="3815229" y="2762464"/>
              <a:ext cx="228297" cy="172253"/>
            </a:xfrm>
            <a:prstGeom prst="rect">
              <a:avLst/>
            </a:prstGeom>
            <a:noFill/>
            <a:ln w="190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800" b="0" i="1" u="none" strike="noStrike" cap="none" normalizeH="0" baseline="0" smtClean="0">
                  <a:ln>
                    <a:noFill/>
                  </a:ln>
                  <a:solidFill>
                    <a:schemeClr val="tx1"/>
                  </a:solidFill>
                  <a:effectLst/>
                  <a:latin typeface="Arial" pitchFamily="34" charset="0"/>
                  <a:ea typeface="Times New Roman" pitchFamily="18" charset="0"/>
                </a:rPr>
                <a:t>2</a:t>
              </a:r>
              <a:r>
                <a:rPr kumimoji="0" lang="sr-Latn-CS" sz="900" b="0" i="1" u="none" strike="noStrike" cap="none" normalizeH="0" baseline="0" smtClean="0">
                  <a:ln>
                    <a:noFill/>
                  </a:ln>
                  <a:solidFill>
                    <a:schemeClr val="tx1"/>
                  </a:solidFill>
                  <a:effectLst/>
                  <a:latin typeface="Arial" pitchFamily="34" charset="0"/>
                  <a:ea typeface="Times New Roman" pitchFamily="18" charset="0"/>
                  <a:sym typeface="Symbol" pitchFamily="18" charset="2"/>
                </a:rPr>
                <a:t></a:t>
              </a:r>
              <a:r>
                <a:rPr kumimoji="0" lang="sr-Latn-CS" sz="800" b="0" i="1" u="none" strike="noStrike" cap="none" normalizeH="0" baseline="-30000" smtClean="0">
                  <a:ln>
                    <a:noFill/>
                  </a:ln>
                  <a:solidFill>
                    <a:schemeClr val="tx1"/>
                  </a:solidFill>
                  <a:effectLst/>
                  <a:latin typeface="Arial" pitchFamily="34" charset="0"/>
                  <a:ea typeface="Times New Roman" pitchFamily="18" charset="0"/>
                </a:rPr>
                <a:t> </a:t>
              </a:r>
              <a:r>
                <a:rPr kumimoji="0" lang="sr-Latn-CS" sz="800" b="0" i="1" u="none" strike="noStrike" cap="none" normalizeH="0" baseline="0" smtClean="0">
                  <a:ln>
                    <a:noFill/>
                  </a:ln>
                  <a:solidFill>
                    <a:schemeClr val="tx1"/>
                  </a:solidFill>
                  <a:effectLst/>
                  <a:latin typeface="Arial" pitchFamily="34" charset="0"/>
                  <a:ea typeface="Times New Roman" pitchFamily="18" charset="0"/>
                  <a:sym typeface="Symbol" pitchFamily="18" charset="2"/>
                </a:rPr>
                <a:t>/3</a:t>
              </a:r>
              <a:endParaRPr kumimoji="0" lang="sr-Latn-CS" sz="900" b="0" i="1" u="none" strike="noStrike" cap="none" normalizeH="0" baseline="0" smtClean="0">
                <a:ln>
                  <a:noFill/>
                </a:ln>
                <a:solidFill>
                  <a:schemeClr val="tx1"/>
                </a:solidFill>
                <a:effectLst/>
                <a:latin typeface="Arial" pitchFamily="34" charset="0"/>
                <a:ea typeface="Times New Roman" pitchFamily="18" charset="0"/>
                <a:sym typeface="Symbol" pitchFamily="18" charset="2"/>
              </a:endParaRPr>
            </a:p>
          </p:txBody>
        </p:sp>
        <p:sp>
          <p:nvSpPr>
            <p:cNvPr id="13" name="Line 27"/>
            <p:cNvSpPr>
              <a:spLocks noChangeShapeType="1"/>
            </p:cNvSpPr>
            <p:nvPr/>
          </p:nvSpPr>
          <p:spPr bwMode="auto">
            <a:xfrm flipV="1">
              <a:off x="3926207" y="2754231"/>
              <a:ext cx="0" cy="24065"/>
            </a:xfrm>
            <a:prstGeom prst="line">
              <a:avLst/>
            </a:prstGeom>
            <a:noFill/>
            <a:ln w="635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4" name="Text Box 26"/>
            <p:cNvSpPr txBox="1">
              <a:spLocks noChangeArrowheads="1"/>
            </p:cNvSpPr>
            <p:nvPr/>
          </p:nvSpPr>
          <p:spPr bwMode="auto">
            <a:xfrm>
              <a:off x="4460167" y="2762464"/>
              <a:ext cx="228297" cy="172253"/>
            </a:xfrm>
            <a:prstGeom prst="rect">
              <a:avLst/>
            </a:prstGeom>
            <a:noFill/>
            <a:ln w="190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800" b="0" i="1" u="none" strike="noStrike" cap="none" normalizeH="0" baseline="0" smtClean="0">
                  <a:ln>
                    <a:noFill/>
                  </a:ln>
                  <a:solidFill>
                    <a:schemeClr val="tx1"/>
                  </a:solidFill>
                  <a:effectLst/>
                  <a:latin typeface="Arial" pitchFamily="34" charset="0"/>
                  <a:ea typeface="Times New Roman" pitchFamily="18" charset="0"/>
                </a:rPr>
                <a:t>4</a:t>
              </a:r>
              <a:r>
                <a:rPr kumimoji="0" lang="sr-Latn-CS" sz="900" b="0" i="1" u="none" strike="noStrike" cap="none" normalizeH="0" baseline="0" smtClean="0">
                  <a:ln>
                    <a:noFill/>
                  </a:ln>
                  <a:solidFill>
                    <a:schemeClr val="tx1"/>
                  </a:solidFill>
                  <a:effectLst/>
                  <a:latin typeface="Arial" pitchFamily="34" charset="0"/>
                  <a:ea typeface="Times New Roman" pitchFamily="18" charset="0"/>
                  <a:sym typeface="Symbol" pitchFamily="18" charset="2"/>
                </a:rPr>
                <a:t></a:t>
              </a:r>
              <a:r>
                <a:rPr kumimoji="0" lang="sr-Latn-CS" sz="800" b="0" i="1" u="none" strike="noStrike" cap="none" normalizeH="0" baseline="-30000" smtClean="0">
                  <a:ln>
                    <a:noFill/>
                  </a:ln>
                  <a:solidFill>
                    <a:schemeClr val="tx1"/>
                  </a:solidFill>
                  <a:effectLst/>
                  <a:latin typeface="Arial" pitchFamily="34" charset="0"/>
                  <a:ea typeface="Times New Roman" pitchFamily="18" charset="0"/>
                </a:rPr>
                <a:t> </a:t>
              </a:r>
              <a:r>
                <a:rPr kumimoji="0" lang="sr-Latn-CS" sz="800" b="0" i="1" u="none" strike="noStrike" cap="none" normalizeH="0" baseline="0" smtClean="0">
                  <a:ln>
                    <a:noFill/>
                  </a:ln>
                  <a:solidFill>
                    <a:schemeClr val="tx1"/>
                  </a:solidFill>
                  <a:effectLst/>
                  <a:latin typeface="Arial" pitchFamily="34" charset="0"/>
                  <a:ea typeface="Times New Roman" pitchFamily="18" charset="0"/>
                  <a:sym typeface="Symbol" pitchFamily="18" charset="2"/>
                </a:rPr>
                <a:t>/3</a:t>
              </a:r>
              <a:endParaRPr kumimoji="0" lang="sr-Latn-CS" sz="900" b="0" i="1" u="none" strike="noStrike" cap="none" normalizeH="0" baseline="0" smtClean="0">
                <a:ln>
                  <a:noFill/>
                </a:ln>
                <a:solidFill>
                  <a:schemeClr val="tx1"/>
                </a:solidFill>
                <a:effectLst/>
                <a:latin typeface="Arial" pitchFamily="34" charset="0"/>
                <a:ea typeface="Times New Roman" pitchFamily="18" charset="0"/>
                <a:sym typeface="Symbol" pitchFamily="18" charset="2"/>
              </a:endParaRPr>
            </a:p>
          </p:txBody>
        </p:sp>
        <p:sp>
          <p:nvSpPr>
            <p:cNvPr id="15" name="Text Box 25"/>
            <p:cNvSpPr txBox="1">
              <a:spLocks noChangeArrowheads="1"/>
            </p:cNvSpPr>
            <p:nvPr/>
          </p:nvSpPr>
          <p:spPr bwMode="auto">
            <a:xfrm>
              <a:off x="3306001" y="2671271"/>
              <a:ext cx="114148" cy="119057"/>
            </a:xfrm>
            <a:prstGeom prst="rect">
              <a:avLst/>
            </a:prstGeom>
            <a:noFill/>
            <a:ln w="190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1" u="none" strike="noStrike" cap="none" normalizeH="0" baseline="0" smtClean="0">
                  <a:ln>
                    <a:noFill/>
                  </a:ln>
                  <a:solidFill>
                    <a:schemeClr val="tx1"/>
                  </a:solidFill>
                  <a:effectLst/>
                  <a:latin typeface="Arial" pitchFamily="34" charset="0"/>
                  <a:ea typeface="Times New Roman" pitchFamily="18" charset="0"/>
                </a:rPr>
                <a:t>0</a:t>
              </a:r>
              <a:endParaRPr kumimoji="0" lang="en-US" sz="1800" b="0" i="0" u="none" strike="noStrike" cap="none" normalizeH="0" baseline="0" smtClean="0">
                <a:ln>
                  <a:noFill/>
                </a:ln>
                <a:solidFill>
                  <a:schemeClr val="tx1"/>
                </a:solidFill>
                <a:effectLst/>
                <a:latin typeface="Arial" pitchFamily="34" charset="0"/>
              </a:endParaRPr>
            </a:p>
          </p:txBody>
        </p:sp>
        <p:sp>
          <p:nvSpPr>
            <p:cNvPr id="16" name="Rectangle 24"/>
            <p:cNvSpPr>
              <a:spLocks noChangeArrowheads="1"/>
            </p:cNvSpPr>
            <p:nvPr/>
          </p:nvSpPr>
          <p:spPr bwMode="auto">
            <a:xfrm>
              <a:off x="3477223" y="2806160"/>
              <a:ext cx="113514" cy="117790"/>
            </a:xfrm>
            <a:prstGeom prst="rect">
              <a:avLst/>
            </a:prstGeom>
            <a:solidFill>
              <a:srgbClr val="FFFFFF"/>
            </a:solidFill>
            <a:ln w="19050">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7" name="Freeform 23"/>
            <p:cNvSpPr>
              <a:spLocks/>
            </p:cNvSpPr>
            <p:nvPr/>
          </p:nvSpPr>
          <p:spPr bwMode="auto">
            <a:xfrm>
              <a:off x="3453125" y="2131715"/>
              <a:ext cx="1925301" cy="1298861"/>
            </a:xfrm>
            <a:custGeom>
              <a:avLst/>
              <a:gdLst/>
              <a:ahLst/>
              <a:cxnLst>
                <a:cxn ang="0">
                  <a:pos x="31" y="921"/>
                </a:cxn>
                <a:cxn ang="0">
                  <a:pos x="80" y="776"/>
                </a:cxn>
                <a:cxn ang="0">
                  <a:pos x="131" y="644"/>
                </a:cxn>
                <a:cxn ang="0">
                  <a:pos x="185" y="522"/>
                </a:cxn>
                <a:cxn ang="0">
                  <a:pos x="242" y="414"/>
                </a:cxn>
                <a:cxn ang="0">
                  <a:pos x="302" y="318"/>
                </a:cxn>
                <a:cxn ang="0">
                  <a:pos x="363" y="234"/>
                </a:cxn>
                <a:cxn ang="0">
                  <a:pos x="427" y="163"/>
                </a:cxn>
                <a:cxn ang="0">
                  <a:pos x="491" y="105"/>
                </a:cxn>
                <a:cxn ang="0">
                  <a:pos x="559" y="58"/>
                </a:cxn>
                <a:cxn ang="0">
                  <a:pos x="625" y="27"/>
                </a:cxn>
                <a:cxn ang="0">
                  <a:pos x="694" y="7"/>
                </a:cxn>
                <a:cxn ang="0">
                  <a:pos x="762" y="0"/>
                </a:cxn>
                <a:cxn ang="0">
                  <a:pos x="831" y="7"/>
                </a:cxn>
                <a:cxn ang="0">
                  <a:pos x="898" y="28"/>
                </a:cxn>
                <a:cxn ang="0">
                  <a:pos x="966" y="61"/>
                </a:cxn>
                <a:cxn ang="0">
                  <a:pos x="1034" y="109"/>
                </a:cxn>
                <a:cxn ang="0">
                  <a:pos x="1100" y="169"/>
                </a:cxn>
                <a:cxn ang="0">
                  <a:pos x="1164" y="244"/>
                </a:cxn>
                <a:cxn ang="0">
                  <a:pos x="1227" y="333"/>
                </a:cxn>
                <a:cxn ang="0">
                  <a:pos x="1289" y="436"/>
                </a:cxn>
                <a:cxn ang="0">
                  <a:pos x="1343" y="540"/>
                </a:cxn>
                <a:cxn ang="0">
                  <a:pos x="1382" y="627"/>
                </a:cxn>
                <a:cxn ang="0">
                  <a:pos x="1418" y="719"/>
                </a:cxn>
                <a:cxn ang="0">
                  <a:pos x="1454" y="816"/>
                </a:cxn>
                <a:cxn ang="0">
                  <a:pos x="1487" y="918"/>
                </a:cxn>
                <a:cxn ang="0">
                  <a:pos x="1519" y="1025"/>
                </a:cxn>
                <a:cxn ang="0">
                  <a:pos x="1549" y="1129"/>
                </a:cxn>
                <a:cxn ang="0">
                  <a:pos x="1597" y="1274"/>
                </a:cxn>
                <a:cxn ang="0">
                  <a:pos x="1649" y="1408"/>
                </a:cxn>
                <a:cxn ang="0">
                  <a:pos x="1704" y="1528"/>
                </a:cxn>
                <a:cxn ang="0">
                  <a:pos x="1761" y="1636"/>
                </a:cxn>
                <a:cxn ang="0">
                  <a:pos x="1821" y="1734"/>
                </a:cxn>
                <a:cxn ang="0">
                  <a:pos x="1882" y="1816"/>
                </a:cxn>
                <a:cxn ang="0">
                  <a:pos x="1945" y="1888"/>
                </a:cxn>
                <a:cxn ang="0">
                  <a:pos x="2010" y="1947"/>
                </a:cxn>
                <a:cxn ang="0">
                  <a:pos x="2076" y="1992"/>
                </a:cxn>
                <a:cxn ang="0">
                  <a:pos x="2144" y="2025"/>
                </a:cxn>
                <a:cxn ang="0">
                  <a:pos x="2211" y="2045"/>
                </a:cxn>
                <a:cxn ang="0">
                  <a:pos x="2280" y="2051"/>
                </a:cxn>
                <a:cxn ang="0">
                  <a:pos x="2348" y="2043"/>
                </a:cxn>
                <a:cxn ang="0">
                  <a:pos x="2417" y="2023"/>
                </a:cxn>
                <a:cxn ang="0">
                  <a:pos x="2485" y="1989"/>
                </a:cxn>
                <a:cxn ang="0">
                  <a:pos x="2551" y="1942"/>
                </a:cxn>
                <a:cxn ang="0">
                  <a:pos x="2617" y="1881"/>
                </a:cxn>
                <a:cxn ang="0">
                  <a:pos x="2683" y="1806"/>
                </a:cxn>
                <a:cxn ang="0">
                  <a:pos x="2746" y="1717"/>
                </a:cxn>
                <a:cxn ang="0">
                  <a:pos x="2808" y="1614"/>
                </a:cxn>
                <a:cxn ang="0">
                  <a:pos x="2860" y="1510"/>
                </a:cxn>
                <a:cxn ang="0">
                  <a:pos x="2899" y="1423"/>
                </a:cxn>
                <a:cxn ang="0">
                  <a:pos x="2937" y="1331"/>
                </a:cxn>
                <a:cxn ang="0">
                  <a:pos x="2972" y="1234"/>
                </a:cxn>
                <a:cxn ang="0">
                  <a:pos x="3006" y="1132"/>
                </a:cxn>
                <a:cxn ang="0">
                  <a:pos x="3036" y="1025"/>
                </a:cxn>
              </a:cxnLst>
              <a:rect l="0" t="0" r="r" b="b"/>
              <a:pathLst>
                <a:path w="3036" h="2051">
                  <a:moveTo>
                    <a:pt x="0" y="1025"/>
                  </a:moveTo>
                  <a:lnTo>
                    <a:pt x="15" y="972"/>
                  </a:lnTo>
                  <a:lnTo>
                    <a:pt x="31" y="921"/>
                  </a:lnTo>
                  <a:lnTo>
                    <a:pt x="47" y="872"/>
                  </a:lnTo>
                  <a:lnTo>
                    <a:pt x="63" y="824"/>
                  </a:lnTo>
                  <a:lnTo>
                    <a:pt x="80" y="776"/>
                  </a:lnTo>
                  <a:lnTo>
                    <a:pt x="96" y="731"/>
                  </a:lnTo>
                  <a:lnTo>
                    <a:pt x="113" y="686"/>
                  </a:lnTo>
                  <a:lnTo>
                    <a:pt x="131" y="644"/>
                  </a:lnTo>
                  <a:lnTo>
                    <a:pt x="149" y="602"/>
                  </a:lnTo>
                  <a:lnTo>
                    <a:pt x="167" y="561"/>
                  </a:lnTo>
                  <a:lnTo>
                    <a:pt x="185" y="522"/>
                  </a:lnTo>
                  <a:lnTo>
                    <a:pt x="204" y="484"/>
                  </a:lnTo>
                  <a:lnTo>
                    <a:pt x="222" y="448"/>
                  </a:lnTo>
                  <a:lnTo>
                    <a:pt x="242" y="414"/>
                  </a:lnTo>
                  <a:lnTo>
                    <a:pt x="261" y="381"/>
                  </a:lnTo>
                  <a:lnTo>
                    <a:pt x="282" y="348"/>
                  </a:lnTo>
                  <a:lnTo>
                    <a:pt x="302" y="318"/>
                  </a:lnTo>
                  <a:lnTo>
                    <a:pt x="321" y="288"/>
                  </a:lnTo>
                  <a:lnTo>
                    <a:pt x="342" y="261"/>
                  </a:lnTo>
                  <a:lnTo>
                    <a:pt x="363" y="234"/>
                  </a:lnTo>
                  <a:lnTo>
                    <a:pt x="385" y="208"/>
                  </a:lnTo>
                  <a:lnTo>
                    <a:pt x="406" y="184"/>
                  </a:lnTo>
                  <a:lnTo>
                    <a:pt x="427" y="163"/>
                  </a:lnTo>
                  <a:lnTo>
                    <a:pt x="449" y="142"/>
                  </a:lnTo>
                  <a:lnTo>
                    <a:pt x="470" y="123"/>
                  </a:lnTo>
                  <a:lnTo>
                    <a:pt x="491" y="105"/>
                  </a:lnTo>
                  <a:lnTo>
                    <a:pt x="514" y="88"/>
                  </a:lnTo>
                  <a:lnTo>
                    <a:pt x="536" y="73"/>
                  </a:lnTo>
                  <a:lnTo>
                    <a:pt x="559" y="58"/>
                  </a:lnTo>
                  <a:lnTo>
                    <a:pt x="580" y="46"/>
                  </a:lnTo>
                  <a:lnTo>
                    <a:pt x="602" y="36"/>
                  </a:lnTo>
                  <a:lnTo>
                    <a:pt x="625" y="27"/>
                  </a:lnTo>
                  <a:lnTo>
                    <a:pt x="647" y="18"/>
                  </a:lnTo>
                  <a:lnTo>
                    <a:pt x="670" y="12"/>
                  </a:lnTo>
                  <a:lnTo>
                    <a:pt x="694" y="7"/>
                  </a:lnTo>
                  <a:lnTo>
                    <a:pt x="717" y="3"/>
                  </a:lnTo>
                  <a:lnTo>
                    <a:pt x="739" y="1"/>
                  </a:lnTo>
                  <a:lnTo>
                    <a:pt x="762" y="0"/>
                  </a:lnTo>
                  <a:lnTo>
                    <a:pt x="784" y="1"/>
                  </a:lnTo>
                  <a:lnTo>
                    <a:pt x="807" y="3"/>
                  </a:lnTo>
                  <a:lnTo>
                    <a:pt x="831" y="7"/>
                  </a:lnTo>
                  <a:lnTo>
                    <a:pt x="853" y="13"/>
                  </a:lnTo>
                  <a:lnTo>
                    <a:pt x="876" y="19"/>
                  </a:lnTo>
                  <a:lnTo>
                    <a:pt x="898" y="28"/>
                  </a:lnTo>
                  <a:lnTo>
                    <a:pt x="921" y="37"/>
                  </a:lnTo>
                  <a:lnTo>
                    <a:pt x="943" y="49"/>
                  </a:lnTo>
                  <a:lnTo>
                    <a:pt x="966" y="61"/>
                  </a:lnTo>
                  <a:lnTo>
                    <a:pt x="988" y="76"/>
                  </a:lnTo>
                  <a:lnTo>
                    <a:pt x="1011" y="91"/>
                  </a:lnTo>
                  <a:lnTo>
                    <a:pt x="1034" y="109"/>
                  </a:lnTo>
                  <a:lnTo>
                    <a:pt x="1056" y="127"/>
                  </a:lnTo>
                  <a:lnTo>
                    <a:pt x="1077" y="148"/>
                  </a:lnTo>
                  <a:lnTo>
                    <a:pt x="1100" y="169"/>
                  </a:lnTo>
                  <a:lnTo>
                    <a:pt x="1121" y="193"/>
                  </a:lnTo>
                  <a:lnTo>
                    <a:pt x="1143" y="219"/>
                  </a:lnTo>
                  <a:lnTo>
                    <a:pt x="1164" y="244"/>
                  </a:lnTo>
                  <a:lnTo>
                    <a:pt x="1185" y="273"/>
                  </a:lnTo>
                  <a:lnTo>
                    <a:pt x="1206" y="303"/>
                  </a:lnTo>
                  <a:lnTo>
                    <a:pt x="1227" y="333"/>
                  </a:lnTo>
                  <a:lnTo>
                    <a:pt x="1248" y="366"/>
                  </a:lnTo>
                  <a:lnTo>
                    <a:pt x="1269" y="400"/>
                  </a:lnTo>
                  <a:lnTo>
                    <a:pt x="1289" y="436"/>
                  </a:lnTo>
                  <a:lnTo>
                    <a:pt x="1308" y="474"/>
                  </a:lnTo>
                  <a:lnTo>
                    <a:pt x="1329" y="513"/>
                  </a:lnTo>
                  <a:lnTo>
                    <a:pt x="1343" y="540"/>
                  </a:lnTo>
                  <a:lnTo>
                    <a:pt x="1355" y="569"/>
                  </a:lnTo>
                  <a:lnTo>
                    <a:pt x="1369" y="597"/>
                  </a:lnTo>
                  <a:lnTo>
                    <a:pt x="1382" y="627"/>
                  </a:lnTo>
                  <a:lnTo>
                    <a:pt x="1394" y="657"/>
                  </a:lnTo>
                  <a:lnTo>
                    <a:pt x="1406" y="687"/>
                  </a:lnTo>
                  <a:lnTo>
                    <a:pt x="1418" y="719"/>
                  </a:lnTo>
                  <a:lnTo>
                    <a:pt x="1430" y="750"/>
                  </a:lnTo>
                  <a:lnTo>
                    <a:pt x="1442" y="783"/>
                  </a:lnTo>
                  <a:lnTo>
                    <a:pt x="1454" y="816"/>
                  </a:lnTo>
                  <a:lnTo>
                    <a:pt x="1465" y="849"/>
                  </a:lnTo>
                  <a:lnTo>
                    <a:pt x="1477" y="884"/>
                  </a:lnTo>
                  <a:lnTo>
                    <a:pt x="1487" y="918"/>
                  </a:lnTo>
                  <a:lnTo>
                    <a:pt x="1498" y="953"/>
                  </a:lnTo>
                  <a:lnTo>
                    <a:pt x="1508" y="989"/>
                  </a:lnTo>
                  <a:lnTo>
                    <a:pt x="1519" y="1025"/>
                  </a:lnTo>
                  <a:lnTo>
                    <a:pt x="1534" y="1078"/>
                  </a:lnTo>
                  <a:lnTo>
                    <a:pt x="1549" y="1129"/>
                  </a:lnTo>
                  <a:lnTo>
                    <a:pt x="1565" y="1178"/>
                  </a:lnTo>
                  <a:lnTo>
                    <a:pt x="1580" y="1226"/>
                  </a:lnTo>
                  <a:lnTo>
                    <a:pt x="1597" y="1274"/>
                  </a:lnTo>
                  <a:lnTo>
                    <a:pt x="1613" y="1319"/>
                  </a:lnTo>
                  <a:lnTo>
                    <a:pt x="1631" y="1364"/>
                  </a:lnTo>
                  <a:lnTo>
                    <a:pt x="1649" y="1408"/>
                  </a:lnTo>
                  <a:lnTo>
                    <a:pt x="1666" y="1448"/>
                  </a:lnTo>
                  <a:lnTo>
                    <a:pt x="1686" y="1489"/>
                  </a:lnTo>
                  <a:lnTo>
                    <a:pt x="1704" y="1528"/>
                  </a:lnTo>
                  <a:lnTo>
                    <a:pt x="1722" y="1566"/>
                  </a:lnTo>
                  <a:lnTo>
                    <a:pt x="1741" y="1602"/>
                  </a:lnTo>
                  <a:lnTo>
                    <a:pt x="1761" y="1636"/>
                  </a:lnTo>
                  <a:lnTo>
                    <a:pt x="1780" y="1671"/>
                  </a:lnTo>
                  <a:lnTo>
                    <a:pt x="1800" y="1702"/>
                  </a:lnTo>
                  <a:lnTo>
                    <a:pt x="1821" y="1734"/>
                  </a:lnTo>
                  <a:lnTo>
                    <a:pt x="1840" y="1762"/>
                  </a:lnTo>
                  <a:lnTo>
                    <a:pt x="1861" y="1791"/>
                  </a:lnTo>
                  <a:lnTo>
                    <a:pt x="1882" y="1816"/>
                  </a:lnTo>
                  <a:lnTo>
                    <a:pt x="1903" y="1842"/>
                  </a:lnTo>
                  <a:lnTo>
                    <a:pt x="1924" y="1866"/>
                  </a:lnTo>
                  <a:lnTo>
                    <a:pt x="1945" y="1888"/>
                  </a:lnTo>
                  <a:lnTo>
                    <a:pt x="1966" y="1909"/>
                  </a:lnTo>
                  <a:lnTo>
                    <a:pt x="1989" y="1929"/>
                  </a:lnTo>
                  <a:lnTo>
                    <a:pt x="2010" y="1947"/>
                  </a:lnTo>
                  <a:lnTo>
                    <a:pt x="2033" y="1963"/>
                  </a:lnTo>
                  <a:lnTo>
                    <a:pt x="2054" y="1978"/>
                  </a:lnTo>
                  <a:lnTo>
                    <a:pt x="2076" y="1992"/>
                  </a:lnTo>
                  <a:lnTo>
                    <a:pt x="2099" y="2004"/>
                  </a:lnTo>
                  <a:lnTo>
                    <a:pt x="2121" y="2014"/>
                  </a:lnTo>
                  <a:lnTo>
                    <a:pt x="2144" y="2025"/>
                  </a:lnTo>
                  <a:lnTo>
                    <a:pt x="2166" y="2033"/>
                  </a:lnTo>
                  <a:lnTo>
                    <a:pt x="2189" y="2039"/>
                  </a:lnTo>
                  <a:lnTo>
                    <a:pt x="2211" y="2045"/>
                  </a:lnTo>
                  <a:lnTo>
                    <a:pt x="2234" y="2048"/>
                  </a:lnTo>
                  <a:lnTo>
                    <a:pt x="2256" y="2051"/>
                  </a:lnTo>
                  <a:lnTo>
                    <a:pt x="2280" y="2051"/>
                  </a:lnTo>
                  <a:lnTo>
                    <a:pt x="2303" y="2049"/>
                  </a:lnTo>
                  <a:lnTo>
                    <a:pt x="2326" y="2048"/>
                  </a:lnTo>
                  <a:lnTo>
                    <a:pt x="2348" y="2043"/>
                  </a:lnTo>
                  <a:lnTo>
                    <a:pt x="2371" y="2039"/>
                  </a:lnTo>
                  <a:lnTo>
                    <a:pt x="2393" y="2031"/>
                  </a:lnTo>
                  <a:lnTo>
                    <a:pt x="2417" y="2023"/>
                  </a:lnTo>
                  <a:lnTo>
                    <a:pt x="2440" y="2013"/>
                  </a:lnTo>
                  <a:lnTo>
                    <a:pt x="2462" y="2002"/>
                  </a:lnTo>
                  <a:lnTo>
                    <a:pt x="2485" y="1989"/>
                  </a:lnTo>
                  <a:lnTo>
                    <a:pt x="2507" y="1975"/>
                  </a:lnTo>
                  <a:lnTo>
                    <a:pt x="2530" y="1959"/>
                  </a:lnTo>
                  <a:lnTo>
                    <a:pt x="2551" y="1942"/>
                  </a:lnTo>
                  <a:lnTo>
                    <a:pt x="2573" y="1923"/>
                  </a:lnTo>
                  <a:lnTo>
                    <a:pt x="2596" y="1903"/>
                  </a:lnTo>
                  <a:lnTo>
                    <a:pt x="2617" y="1881"/>
                  </a:lnTo>
                  <a:lnTo>
                    <a:pt x="2640" y="1857"/>
                  </a:lnTo>
                  <a:lnTo>
                    <a:pt x="2661" y="1833"/>
                  </a:lnTo>
                  <a:lnTo>
                    <a:pt x="2683" y="1806"/>
                  </a:lnTo>
                  <a:lnTo>
                    <a:pt x="2704" y="1777"/>
                  </a:lnTo>
                  <a:lnTo>
                    <a:pt x="2725" y="1749"/>
                  </a:lnTo>
                  <a:lnTo>
                    <a:pt x="2746" y="1717"/>
                  </a:lnTo>
                  <a:lnTo>
                    <a:pt x="2767" y="1684"/>
                  </a:lnTo>
                  <a:lnTo>
                    <a:pt x="2787" y="1650"/>
                  </a:lnTo>
                  <a:lnTo>
                    <a:pt x="2808" y="1614"/>
                  </a:lnTo>
                  <a:lnTo>
                    <a:pt x="2827" y="1578"/>
                  </a:lnTo>
                  <a:lnTo>
                    <a:pt x="2847" y="1539"/>
                  </a:lnTo>
                  <a:lnTo>
                    <a:pt x="2860" y="1510"/>
                  </a:lnTo>
                  <a:lnTo>
                    <a:pt x="2874" y="1481"/>
                  </a:lnTo>
                  <a:lnTo>
                    <a:pt x="2887" y="1453"/>
                  </a:lnTo>
                  <a:lnTo>
                    <a:pt x="2899" y="1423"/>
                  </a:lnTo>
                  <a:lnTo>
                    <a:pt x="2911" y="1393"/>
                  </a:lnTo>
                  <a:lnTo>
                    <a:pt x="2925" y="1363"/>
                  </a:lnTo>
                  <a:lnTo>
                    <a:pt x="2937" y="1331"/>
                  </a:lnTo>
                  <a:lnTo>
                    <a:pt x="2949" y="1300"/>
                  </a:lnTo>
                  <a:lnTo>
                    <a:pt x="2961" y="1267"/>
                  </a:lnTo>
                  <a:lnTo>
                    <a:pt x="2972" y="1234"/>
                  </a:lnTo>
                  <a:lnTo>
                    <a:pt x="2984" y="1201"/>
                  </a:lnTo>
                  <a:lnTo>
                    <a:pt x="2994" y="1166"/>
                  </a:lnTo>
                  <a:lnTo>
                    <a:pt x="3006" y="1132"/>
                  </a:lnTo>
                  <a:lnTo>
                    <a:pt x="3017" y="1097"/>
                  </a:lnTo>
                  <a:lnTo>
                    <a:pt x="3027" y="1061"/>
                  </a:lnTo>
                  <a:lnTo>
                    <a:pt x="3036" y="1025"/>
                  </a:lnTo>
                </a:path>
              </a:pathLst>
            </a:custGeom>
            <a:noFill/>
            <a:ln w="13335">
              <a:solidFill>
                <a:srgbClr val="9933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Line 22"/>
            <p:cNvSpPr>
              <a:spLocks noChangeShapeType="1"/>
            </p:cNvSpPr>
            <p:nvPr/>
          </p:nvSpPr>
          <p:spPr bwMode="auto">
            <a:xfrm flipV="1">
              <a:off x="3293318" y="1905000"/>
              <a:ext cx="634" cy="1638300"/>
            </a:xfrm>
            <a:prstGeom prst="line">
              <a:avLst/>
            </a:prstGeom>
            <a:noFill/>
            <a:ln w="889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1"/>
            <p:cNvSpPr>
              <a:spLocks/>
            </p:cNvSpPr>
            <p:nvPr/>
          </p:nvSpPr>
          <p:spPr bwMode="auto">
            <a:xfrm>
              <a:off x="3264146" y="1905000"/>
              <a:ext cx="57708" cy="86760"/>
            </a:xfrm>
            <a:custGeom>
              <a:avLst/>
              <a:gdLst/>
              <a:ahLst/>
              <a:cxnLst>
                <a:cxn ang="0">
                  <a:pos x="91" y="137"/>
                </a:cxn>
                <a:cxn ang="0">
                  <a:pos x="46" y="0"/>
                </a:cxn>
                <a:cxn ang="0">
                  <a:pos x="0" y="137"/>
                </a:cxn>
              </a:cxnLst>
              <a:rect l="0" t="0" r="r" b="b"/>
              <a:pathLst>
                <a:path w="91" h="137">
                  <a:moveTo>
                    <a:pt x="91" y="137"/>
                  </a:moveTo>
                  <a:lnTo>
                    <a:pt x="46" y="0"/>
                  </a:lnTo>
                  <a:lnTo>
                    <a:pt x="0" y="137"/>
                  </a:lnTo>
                </a:path>
              </a:pathLst>
            </a:custGeom>
            <a:noFill/>
            <a:ln w="889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Line 20"/>
            <p:cNvSpPr>
              <a:spLocks noChangeShapeType="1"/>
            </p:cNvSpPr>
            <p:nvPr/>
          </p:nvSpPr>
          <p:spPr bwMode="auto">
            <a:xfrm>
              <a:off x="2971800" y="2780829"/>
              <a:ext cx="2856244" cy="633"/>
            </a:xfrm>
            <a:prstGeom prst="line">
              <a:avLst/>
            </a:prstGeom>
            <a:noFill/>
            <a:ln w="889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9"/>
            <p:cNvSpPr>
              <a:spLocks/>
            </p:cNvSpPr>
            <p:nvPr/>
          </p:nvSpPr>
          <p:spPr bwMode="auto">
            <a:xfrm>
              <a:off x="5742433" y="2752331"/>
              <a:ext cx="85611" cy="58262"/>
            </a:xfrm>
            <a:custGeom>
              <a:avLst/>
              <a:gdLst/>
              <a:ahLst/>
              <a:cxnLst>
                <a:cxn ang="0">
                  <a:pos x="0" y="92"/>
                </a:cxn>
                <a:cxn ang="0">
                  <a:pos x="135" y="45"/>
                </a:cxn>
                <a:cxn ang="0">
                  <a:pos x="0" y="0"/>
                </a:cxn>
              </a:cxnLst>
              <a:rect l="0" t="0" r="r" b="b"/>
              <a:pathLst>
                <a:path w="135" h="92">
                  <a:moveTo>
                    <a:pt x="0" y="92"/>
                  </a:moveTo>
                  <a:lnTo>
                    <a:pt x="135" y="45"/>
                  </a:lnTo>
                  <a:lnTo>
                    <a:pt x="0" y="0"/>
                  </a:lnTo>
                </a:path>
              </a:pathLst>
            </a:custGeom>
            <a:noFill/>
            <a:ln w="889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p:nvSpPr>
          <p:spPr bwMode="auto">
            <a:xfrm>
              <a:off x="3132876" y="2780829"/>
              <a:ext cx="962651" cy="649747"/>
            </a:xfrm>
            <a:custGeom>
              <a:avLst/>
              <a:gdLst/>
              <a:ahLst/>
              <a:cxnLst>
                <a:cxn ang="0">
                  <a:pos x="14" y="53"/>
                </a:cxn>
                <a:cxn ang="0">
                  <a:pos x="45" y="153"/>
                </a:cxn>
                <a:cxn ang="0">
                  <a:pos x="78" y="249"/>
                </a:cxn>
                <a:cxn ang="0">
                  <a:pos x="113" y="339"/>
                </a:cxn>
                <a:cxn ang="0">
                  <a:pos x="147" y="423"/>
                </a:cxn>
                <a:cxn ang="0">
                  <a:pos x="183" y="503"/>
                </a:cxn>
                <a:cxn ang="0">
                  <a:pos x="222" y="577"/>
                </a:cxn>
                <a:cxn ang="0">
                  <a:pos x="262" y="646"/>
                </a:cxn>
                <a:cxn ang="0">
                  <a:pos x="301" y="709"/>
                </a:cxn>
                <a:cxn ang="0">
                  <a:pos x="341" y="766"/>
                </a:cxn>
                <a:cxn ang="0">
                  <a:pos x="383" y="817"/>
                </a:cxn>
                <a:cxn ang="0">
                  <a:pos x="425" y="863"/>
                </a:cxn>
                <a:cxn ang="0">
                  <a:pos x="469" y="904"/>
                </a:cxn>
                <a:cxn ang="0">
                  <a:pos x="512" y="938"/>
                </a:cxn>
                <a:cxn ang="0">
                  <a:pos x="558" y="967"/>
                </a:cxn>
                <a:cxn ang="0">
                  <a:pos x="603" y="989"/>
                </a:cxn>
                <a:cxn ang="0">
                  <a:pos x="648" y="1008"/>
                </a:cxn>
                <a:cxn ang="0">
                  <a:pos x="693" y="1020"/>
                </a:cxn>
                <a:cxn ang="0">
                  <a:pos x="738" y="1024"/>
                </a:cxn>
                <a:cxn ang="0">
                  <a:pos x="783" y="1024"/>
                </a:cxn>
                <a:cxn ang="0">
                  <a:pos x="829" y="1018"/>
                </a:cxn>
                <a:cxn ang="0">
                  <a:pos x="875" y="1006"/>
                </a:cxn>
                <a:cxn ang="0">
                  <a:pos x="920" y="988"/>
                </a:cxn>
                <a:cxn ang="0">
                  <a:pos x="965" y="964"/>
                </a:cxn>
                <a:cxn ang="0">
                  <a:pos x="1010" y="934"/>
                </a:cxn>
                <a:cxn ang="0">
                  <a:pos x="1055" y="898"/>
                </a:cxn>
                <a:cxn ang="0">
                  <a:pos x="1098" y="856"/>
                </a:cxn>
                <a:cxn ang="0">
                  <a:pos x="1142" y="808"/>
                </a:cxn>
                <a:cxn ang="0">
                  <a:pos x="1184" y="752"/>
                </a:cxn>
                <a:cxn ang="0">
                  <a:pos x="1226" y="692"/>
                </a:cxn>
                <a:cxn ang="0">
                  <a:pos x="1268" y="625"/>
                </a:cxn>
                <a:cxn ang="0">
                  <a:pos x="1309" y="551"/>
                </a:cxn>
                <a:cxn ang="0">
                  <a:pos x="1342" y="485"/>
                </a:cxn>
                <a:cxn ang="0">
                  <a:pos x="1367" y="428"/>
                </a:cxn>
                <a:cxn ang="0">
                  <a:pos x="1393" y="368"/>
                </a:cxn>
                <a:cxn ang="0">
                  <a:pos x="1417" y="306"/>
                </a:cxn>
                <a:cxn ang="0">
                  <a:pos x="1441" y="242"/>
                </a:cxn>
                <a:cxn ang="0">
                  <a:pos x="1465" y="176"/>
                </a:cxn>
                <a:cxn ang="0">
                  <a:pos x="1486" y="107"/>
                </a:cxn>
                <a:cxn ang="0">
                  <a:pos x="1507" y="36"/>
                </a:cxn>
              </a:cxnLst>
              <a:rect l="0" t="0" r="r" b="b"/>
              <a:pathLst>
                <a:path w="1518" h="1026">
                  <a:moveTo>
                    <a:pt x="0" y="0"/>
                  </a:moveTo>
                  <a:lnTo>
                    <a:pt x="14" y="53"/>
                  </a:lnTo>
                  <a:lnTo>
                    <a:pt x="30" y="104"/>
                  </a:lnTo>
                  <a:lnTo>
                    <a:pt x="45" y="153"/>
                  </a:lnTo>
                  <a:lnTo>
                    <a:pt x="62" y="201"/>
                  </a:lnTo>
                  <a:lnTo>
                    <a:pt x="78" y="249"/>
                  </a:lnTo>
                  <a:lnTo>
                    <a:pt x="95" y="294"/>
                  </a:lnTo>
                  <a:lnTo>
                    <a:pt x="113" y="339"/>
                  </a:lnTo>
                  <a:lnTo>
                    <a:pt x="129" y="383"/>
                  </a:lnTo>
                  <a:lnTo>
                    <a:pt x="147" y="423"/>
                  </a:lnTo>
                  <a:lnTo>
                    <a:pt x="165" y="464"/>
                  </a:lnTo>
                  <a:lnTo>
                    <a:pt x="183" y="503"/>
                  </a:lnTo>
                  <a:lnTo>
                    <a:pt x="203" y="541"/>
                  </a:lnTo>
                  <a:lnTo>
                    <a:pt x="222" y="577"/>
                  </a:lnTo>
                  <a:lnTo>
                    <a:pt x="241" y="611"/>
                  </a:lnTo>
                  <a:lnTo>
                    <a:pt x="262" y="646"/>
                  </a:lnTo>
                  <a:lnTo>
                    <a:pt x="281" y="677"/>
                  </a:lnTo>
                  <a:lnTo>
                    <a:pt x="301" y="709"/>
                  </a:lnTo>
                  <a:lnTo>
                    <a:pt x="322" y="737"/>
                  </a:lnTo>
                  <a:lnTo>
                    <a:pt x="341" y="766"/>
                  </a:lnTo>
                  <a:lnTo>
                    <a:pt x="362" y="791"/>
                  </a:lnTo>
                  <a:lnTo>
                    <a:pt x="383" y="817"/>
                  </a:lnTo>
                  <a:lnTo>
                    <a:pt x="404" y="841"/>
                  </a:lnTo>
                  <a:lnTo>
                    <a:pt x="425" y="863"/>
                  </a:lnTo>
                  <a:lnTo>
                    <a:pt x="448" y="884"/>
                  </a:lnTo>
                  <a:lnTo>
                    <a:pt x="469" y="904"/>
                  </a:lnTo>
                  <a:lnTo>
                    <a:pt x="491" y="922"/>
                  </a:lnTo>
                  <a:lnTo>
                    <a:pt x="512" y="938"/>
                  </a:lnTo>
                  <a:lnTo>
                    <a:pt x="535" y="953"/>
                  </a:lnTo>
                  <a:lnTo>
                    <a:pt x="558" y="967"/>
                  </a:lnTo>
                  <a:lnTo>
                    <a:pt x="580" y="979"/>
                  </a:lnTo>
                  <a:lnTo>
                    <a:pt x="603" y="989"/>
                  </a:lnTo>
                  <a:lnTo>
                    <a:pt x="625" y="1000"/>
                  </a:lnTo>
                  <a:lnTo>
                    <a:pt x="648" y="1008"/>
                  </a:lnTo>
                  <a:lnTo>
                    <a:pt x="670" y="1014"/>
                  </a:lnTo>
                  <a:lnTo>
                    <a:pt x="693" y="1020"/>
                  </a:lnTo>
                  <a:lnTo>
                    <a:pt x="715" y="1023"/>
                  </a:lnTo>
                  <a:lnTo>
                    <a:pt x="738" y="1024"/>
                  </a:lnTo>
                  <a:lnTo>
                    <a:pt x="760" y="1026"/>
                  </a:lnTo>
                  <a:lnTo>
                    <a:pt x="783" y="1024"/>
                  </a:lnTo>
                  <a:lnTo>
                    <a:pt x="807" y="1023"/>
                  </a:lnTo>
                  <a:lnTo>
                    <a:pt x="829" y="1018"/>
                  </a:lnTo>
                  <a:lnTo>
                    <a:pt x="852" y="1014"/>
                  </a:lnTo>
                  <a:lnTo>
                    <a:pt x="875" y="1006"/>
                  </a:lnTo>
                  <a:lnTo>
                    <a:pt x="897" y="998"/>
                  </a:lnTo>
                  <a:lnTo>
                    <a:pt x="920" y="988"/>
                  </a:lnTo>
                  <a:lnTo>
                    <a:pt x="942" y="977"/>
                  </a:lnTo>
                  <a:lnTo>
                    <a:pt x="965" y="964"/>
                  </a:lnTo>
                  <a:lnTo>
                    <a:pt x="987" y="950"/>
                  </a:lnTo>
                  <a:lnTo>
                    <a:pt x="1010" y="934"/>
                  </a:lnTo>
                  <a:lnTo>
                    <a:pt x="1032" y="917"/>
                  </a:lnTo>
                  <a:lnTo>
                    <a:pt x="1055" y="898"/>
                  </a:lnTo>
                  <a:lnTo>
                    <a:pt x="1076" y="878"/>
                  </a:lnTo>
                  <a:lnTo>
                    <a:pt x="1098" y="856"/>
                  </a:lnTo>
                  <a:lnTo>
                    <a:pt x="1121" y="832"/>
                  </a:lnTo>
                  <a:lnTo>
                    <a:pt x="1142" y="808"/>
                  </a:lnTo>
                  <a:lnTo>
                    <a:pt x="1163" y="781"/>
                  </a:lnTo>
                  <a:lnTo>
                    <a:pt x="1184" y="752"/>
                  </a:lnTo>
                  <a:lnTo>
                    <a:pt x="1205" y="724"/>
                  </a:lnTo>
                  <a:lnTo>
                    <a:pt x="1226" y="692"/>
                  </a:lnTo>
                  <a:lnTo>
                    <a:pt x="1247" y="659"/>
                  </a:lnTo>
                  <a:lnTo>
                    <a:pt x="1268" y="625"/>
                  </a:lnTo>
                  <a:lnTo>
                    <a:pt x="1288" y="589"/>
                  </a:lnTo>
                  <a:lnTo>
                    <a:pt x="1309" y="551"/>
                  </a:lnTo>
                  <a:lnTo>
                    <a:pt x="1328" y="512"/>
                  </a:lnTo>
                  <a:lnTo>
                    <a:pt x="1342" y="485"/>
                  </a:lnTo>
                  <a:lnTo>
                    <a:pt x="1354" y="456"/>
                  </a:lnTo>
                  <a:lnTo>
                    <a:pt x="1367" y="428"/>
                  </a:lnTo>
                  <a:lnTo>
                    <a:pt x="1381" y="398"/>
                  </a:lnTo>
                  <a:lnTo>
                    <a:pt x="1393" y="368"/>
                  </a:lnTo>
                  <a:lnTo>
                    <a:pt x="1405" y="338"/>
                  </a:lnTo>
                  <a:lnTo>
                    <a:pt x="1417" y="306"/>
                  </a:lnTo>
                  <a:lnTo>
                    <a:pt x="1429" y="275"/>
                  </a:lnTo>
                  <a:lnTo>
                    <a:pt x="1441" y="242"/>
                  </a:lnTo>
                  <a:lnTo>
                    <a:pt x="1453" y="209"/>
                  </a:lnTo>
                  <a:lnTo>
                    <a:pt x="1465" y="176"/>
                  </a:lnTo>
                  <a:lnTo>
                    <a:pt x="1475" y="141"/>
                  </a:lnTo>
                  <a:lnTo>
                    <a:pt x="1486" y="107"/>
                  </a:lnTo>
                  <a:lnTo>
                    <a:pt x="1496" y="72"/>
                  </a:lnTo>
                  <a:lnTo>
                    <a:pt x="1507" y="36"/>
                  </a:lnTo>
                  <a:lnTo>
                    <a:pt x="1518" y="0"/>
                  </a:lnTo>
                </a:path>
              </a:pathLst>
            </a:custGeom>
            <a:noFill/>
            <a:ln w="1333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7"/>
            <p:cNvSpPr>
              <a:spLocks/>
            </p:cNvSpPr>
            <p:nvPr/>
          </p:nvSpPr>
          <p:spPr bwMode="auto">
            <a:xfrm>
              <a:off x="3132876" y="2131715"/>
              <a:ext cx="1604418" cy="1298861"/>
            </a:xfrm>
            <a:custGeom>
              <a:avLst/>
              <a:gdLst/>
              <a:ahLst/>
              <a:cxnLst>
                <a:cxn ang="0">
                  <a:pos x="35" y="69"/>
                </a:cxn>
                <a:cxn ang="0">
                  <a:pos x="105" y="31"/>
                </a:cxn>
                <a:cxn ang="0">
                  <a:pos x="177" y="9"/>
                </a:cxn>
                <a:cxn ang="0">
                  <a:pos x="248" y="0"/>
                </a:cxn>
                <a:cxn ang="0">
                  <a:pos x="319" y="7"/>
                </a:cxn>
                <a:cxn ang="0">
                  <a:pos x="389" y="27"/>
                </a:cxn>
                <a:cxn ang="0">
                  <a:pos x="458" y="61"/>
                </a:cxn>
                <a:cxn ang="0">
                  <a:pos x="526" y="109"/>
                </a:cxn>
                <a:cxn ang="0">
                  <a:pos x="592" y="169"/>
                </a:cxn>
                <a:cxn ang="0">
                  <a:pos x="657" y="244"/>
                </a:cxn>
                <a:cxn ang="0">
                  <a:pos x="718" y="330"/>
                </a:cxn>
                <a:cxn ang="0">
                  <a:pos x="778" y="430"/>
                </a:cxn>
                <a:cxn ang="0">
                  <a:pos x="835" y="542"/>
                </a:cxn>
                <a:cxn ang="0">
                  <a:pos x="890" y="665"/>
                </a:cxn>
                <a:cxn ang="0">
                  <a:pos x="942" y="801"/>
                </a:cxn>
                <a:cxn ang="0">
                  <a:pos x="989" y="947"/>
                </a:cxn>
                <a:cxn ang="0">
                  <a:pos x="1011" y="1025"/>
                </a:cxn>
                <a:cxn ang="0">
                  <a:pos x="1041" y="1129"/>
                </a:cxn>
                <a:cxn ang="0">
                  <a:pos x="1074" y="1226"/>
                </a:cxn>
                <a:cxn ang="0">
                  <a:pos x="1107" y="1319"/>
                </a:cxn>
                <a:cxn ang="0">
                  <a:pos x="1142" y="1408"/>
                </a:cxn>
                <a:cxn ang="0">
                  <a:pos x="1178" y="1489"/>
                </a:cxn>
                <a:cxn ang="0">
                  <a:pos x="1216" y="1566"/>
                </a:cxn>
                <a:cxn ang="0">
                  <a:pos x="1253" y="1636"/>
                </a:cxn>
                <a:cxn ang="0">
                  <a:pos x="1292" y="1702"/>
                </a:cxn>
                <a:cxn ang="0">
                  <a:pos x="1333" y="1762"/>
                </a:cxn>
                <a:cxn ang="0">
                  <a:pos x="1375" y="1816"/>
                </a:cxn>
                <a:cxn ang="0">
                  <a:pos x="1417" y="1866"/>
                </a:cxn>
                <a:cxn ang="0">
                  <a:pos x="1459" y="1909"/>
                </a:cxn>
                <a:cxn ang="0">
                  <a:pos x="1502" y="1947"/>
                </a:cxn>
                <a:cxn ang="0">
                  <a:pos x="1548" y="1978"/>
                </a:cxn>
                <a:cxn ang="0">
                  <a:pos x="1591" y="2004"/>
                </a:cxn>
                <a:cxn ang="0">
                  <a:pos x="1636" y="2025"/>
                </a:cxn>
                <a:cxn ang="0">
                  <a:pos x="1681" y="2039"/>
                </a:cxn>
                <a:cxn ang="0">
                  <a:pos x="1728" y="2048"/>
                </a:cxn>
                <a:cxn ang="0">
                  <a:pos x="1773" y="2051"/>
                </a:cxn>
                <a:cxn ang="0">
                  <a:pos x="1818" y="2048"/>
                </a:cxn>
                <a:cxn ang="0">
                  <a:pos x="1865" y="2039"/>
                </a:cxn>
                <a:cxn ang="0">
                  <a:pos x="1910" y="2023"/>
                </a:cxn>
                <a:cxn ang="0">
                  <a:pos x="1955" y="2002"/>
                </a:cxn>
                <a:cxn ang="0">
                  <a:pos x="2000" y="1975"/>
                </a:cxn>
                <a:cxn ang="0">
                  <a:pos x="2045" y="1942"/>
                </a:cxn>
                <a:cxn ang="0">
                  <a:pos x="2088" y="1903"/>
                </a:cxn>
                <a:cxn ang="0">
                  <a:pos x="2132" y="1857"/>
                </a:cxn>
                <a:cxn ang="0">
                  <a:pos x="2176" y="1806"/>
                </a:cxn>
                <a:cxn ang="0">
                  <a:pos x="2218" y="1749"/>
                </a:cxn>
                <a:cxn ang="0">
                  <a:pos x="2260" y="1684"/>
                </a:cxn>
                <a:cxn ang="0">
                  <a:pos x="2300" y="1614"/>
                </a:cxn>
                <a:cxn ang="0">
                  <a:pos x="2339" y="1537"/>
                </a:cxn>
                <a:cxn ang="0">
                  <a:pos x="2366" y="1481"/>
                </a:cxn>
                <a:cxn ang="0">
                  <a:pos x="2392" y="1423"/>
                </a:cxn>
                <a:cxn ang="0">
                  <a:pos x="2417" y="1363"/>
                </a:cxn>
                <a:cxn ang="0">
                  <a:pos x="2441" y="1300"/>
                </a:cxn>
                <a:cxn ang="0">
                  <a:pos x="2465" y="1234"/>
                </a:cxn>
                <a:cxn ang="0">
                  <a:pos x="2488" y="1166"/>
                </a:cxn>
                <a:cxn ang="0">
                  <a:pos x="2509" y="1097"/>
                </a:cxn>
                <a:cxn ang="0">
                  <a:pos x="2530" y="1025"/>
                </a:cxn>
              </a:cxnLst>
              <a:rect l="0" t="0" r="r" b="b"/>
              <a:pathLst>
                <a:path w="2530" h="2051">
                  <a:moveTo>
                    <a:pt x="0" y="93"/>
                  </a:moveTo>
                  <a:lnTo>
                    <a:pt x="35" y="69"/>
                  </a:lnTo>
                  <a:lnTo>
                    <a:pt x="71" y="48"/>
                  </a:lnTo>
                  <a:lnTo>
                    <a:pt x="105" y="31"/>
                  </a:lnTo>
                  <a:lnTo>
                    <a:pt x="141" y="18"/>
                  </a:lnTo>
                  <a:lnTo>
                    <a:pt x="177" y="9"/>
                  </a:lnTo>
                  <a:lnTo>
                    <a:pt x="212" y="3"/>
                  </a:lnTo>
                  <a:lnTo>
                    <a:pt x="248" y="0"/>
                  </a:lnTo>
                  <a:lnTo>
                    <a:pt x="284" y="1"/>
                  </a:lnTo>
                  <a:lnTo>
                    <a:pt x="319" y="7"/>
                  </a:lnTo>
                  <a:lnTo>
                    <a:pt x="353" y="15"/>
                  </a:lnTo>
                  <a:lnTo>
                    <a:pt x="389" y="27"/>
                  </a:lnTo>
                  <a:lnTo>
                    <a:pt x="424" y="42"/>
                  </a:lnTo>
                  <a:lnTo>
                    <a:pt x="458" y="61"/>
                  </a:lnTo>
                  <a:lnTo>
                    <a:pt x="491" y="84"/>
                  </a:lnTo>
                  <a:lnTo>
                    <a:pt x="526" y="109"/>
                  </a:lnTo>
                  <a:lnTo>
                    <a:pt x="559" y="138"/>
                  </a:lnTo>
                  <a:lnTo>
                    <a:pt x="592" y="169"/>
                  </a:lnTo>
                  <a:lnTo>
                    <a:pt x="624" y="205"/>
                  </a:lnTo>
                  <a:lnTo>
                    <a:pt x="657" y="244"/>
                  </a:lnTo>
                  <a:lnTo>
                    <a:pt x="688" y="285"/>
                  </a:lnTo>
                  <a:lnTo>
                    <a:pt x="718" y="330"/>
                  </a:lnTo>
                  <a:lnTo>
                    <a:pt x="748" y="379"/>
                  </a:lnTo>
                  <a:lnTo>
                    <a:pt x="778" y="430"/>
                  </a:lnTo>
                  <a:lnTo>
                    <a:pt x="807" y="484"/>
                  </a:lnTo>
                  <a:lnTo>
                    <a:pt x="835" y="542"/>
                  </a:lnTo>
                  <a:lnTo>
                    <a:pt x="864" y="602"/>
                  </a:lnTo>
                  <a:lnTo>
                    <a:pt x="890" y="665"/>
                  </a:lnTo>
                  <a:lnTo>
                    <a:pt x="917" y="732"/>
                  </a:lnTo>
                  <a:lnTo>
                    <a:pt x="942" y="801"/>
                  </a:lnTo>
                  <a:lnTo>
                    <a:pt x="966" y="873"/>
                  </a:lnTo>
                  <a:lnTo>
                    <a:pt x="989" y="947"/>
                  </a:lnTo>
                  <a:lnTo>
                    <a:pt x="1011" y="1025"/>
                  </a:lnTo>
                  <a:lnTo>
                    <a:pt x="1026" y="1078"/>
                  </a:lnTo>
                  <a:lnTo>
                    <a:pt x="1041" y="1129"/>
                  </a:lnTo>
                  <a:lnTo>
                    <a:pt x="1058" y="1178"/>
                  </a:lnTo>
                  <a:lnTo>
                    <a:pt x="1074" y="1226"/>
                  </a:lnTo>
                  <a:lnTo>
                    <a:pt x="1091" y="1274"/>
                  </a:lnTo>
                  <a:lnTo>
                    <a:pt x="1107" y="1319"/>
                  </a:lnTo>
                  <a:lnTo>
                    <a:pt x="1124" y="1364"/>
                  </a:lnTo>
                  <a:lnTo>
                    <a:pt x="1142" y="1408"/>
                  </a:lnTo>
                  <a:lnTo>
                    <a:pt x="1160" y="1448"/>
                  </a:lnTo>
                  <a:lnTo>
                    <a:pt x="1178" y="1489"/>
                  </a:lnTo>
                  <a:lnTo>
                    <a:pt x="1196" y="1528"/>
                  </a:lnTo>
                  <a:lnTo>
                    <a:pt x="1216" y="1566"/>
                  </a:lnTo>
                  <a:lnTo>
                    <a:pt x="1234" y="1602"/>
                  </a:lnTo>
                  <a:lnTo>
                    <a:pt x="1253" y="1636"/>
                  </a:lnTo>
                  <a:lnTo>
                    <a:pt x="1273" y="1671"/>
                  </a:lnTo>
                  <a:lnTo>
                    <a:pt x="1292" y="1702"/>
                  </a:lnTo>
                  <a:lnTo>
                    <a:pt x="1313" y="1734"/>
                  </a:lnTo>
                  <a:lnTo>
                    <a:pt x="1333" y="1762"/>
                  </a:lnTo>
                  <a:lnTo>
                    <a:pt x="1354" y="1791"/>
                  </a:lnTo>
                  <a:lnTo>
                    <a:pt x="1375" y="1816"/>
                  </a:lnTo>
                  <a:lnTo>
                    <a:pt x="1396" y="1842"/>
                  </a:lnTo>
                  <a:lnTo>
                    <a:pt x="1417" y="1866"/>
                  </a:lnTo>
                  <a:lnTo>
                    <a:pt x="1438" y="1888"/>
                  </a:lnTo>
                  <a:lnTo>
                    <a:pt x="1459" y="1909"/>
                  </a:lnTo>
                  <a:lnTo>
                    <a:pt x="1481" y="1929"/>
                  </a:lnTo>
                  <a:lnTo>
                    <a:pt x="1502" y="1947"/>
                  </a:lnTo>
                  <a:lnTo>
                    <a:pt x="1525" y="1963"/>
                  </a:lnTo>
                  <a:lnTo>
                    <a:pt x="1548" y="1978"/>
                  </a:lnTo>
                  <a:lnTo>
                    <a:pt x="1569" y="1992"/>
                  </a:lnTo>
                  <a:lnTo>
                    <a:pt x="1591" y="2004"/>
                  </a:lnTo>
                  <a:lnTo>
                    <a:pt x="1614" y="2014"/>
                  </a:lnTo>
                  <a:lnTo>
                    <a:pt x="1636" y="2025"/>
                  </a:lnTo>
                  <a:lnTo>
                    <a:pt x="1659" y="2033"/>
                  </a:lnTo>
                  <a:lnTo>
                    <a:pt x="1681" y="2039"/>
                  </a:lnTo>
                  <a:lnTo>
                    <a:pt x="1704" y="2045"/>
                  </a:lnTo>
                  <a:lnTo>
                    <a:pt x="1728" y="2048"/>
                  </a:lnTo>
                  <a:lnTo>
                    <a:pt x="1750" y="2049"/>
                  </a:lnTo>
                  <a:lnTo>
                    <a:pt x="1773" y="2051"/>
                  </a:lnTo>
                  <a:lnTo>
                    <a:pt x="1795" y="2049"/>
                  </a:lnTo>
                  <a:lnTo>
                    <a:pt x="1818" y="2048"/>
                  </a:lnTo>
                  <a:lnTo>
                    <a:pt x="1841" y="2043"/>
                  </a:lnTo>
                  <a:lnTo>
                    <a:pt x="1865" y="2039"/>
                  </a:lnTo>
                  <a:lnTo>
                    <a:pt x="1887" y="2031"/>
                  </a:lnTo>
                  <a:lnTo>
                    <a:pt x="1910" y="2023"/>
                  </a:lnTo>
                  <a:lnTo>
                    <a:pt x="1932" y="2013"/>
                  </a:lnTo>
                  <a:lnTo>
                    <a:pt x="1955" y="2002"/>
                  </a:lnTo>
                  <a:lnTo>
                    <a:pt x="1977" y="1989"/>
                  </a:lnTo>
                  <a:lnTo>
                    <a:pt x="2000" y="1975"/>
                  </a:lnTo>
                  <a:lnTo>
                    <a:pt x="2022" y="1959"/>
                  </a:lnTo>
                  <a:lnTo>
                    <a:pt x="2045" y="1942"/>
                  </a:lnTo>
                  <a:lnTo>
                    <a:pt x="2066" y="1923"/>
                  </a:lnTo>
                  <a:lnTo>
                    <a:pt x="2088" y="1903"/>
                  </a:lnTo>
                  <a:lnTo>
                    <a:pt x="2111" y="1881"/>
                  </a:lnTo>
                  <a:lnTo>
                    <a:pt x="2132" y="1857"/>
                  </a:lnTo>
                  <a:lnTo>
                    <a:pt x="2154" y="1833"/>
                  </a:lnTo>
                  <a:lnTo>
                    <a:pt x="2176" y="1806"/>
                  </a:lnTo>
                  <a:lnTo>
                    <a:pt x="2197" y="1777"/>
                  </a:lnTo>
                  <a:lnTo>
                    <a:pt x="2218" y="1749"/>
                  </a:lnTo>
                  <a:lnTo>
                    <a:pt x="2239" y="1717"/>
                  </a:lnTo>
                  <a:lnTo>
                    <a:pt x="2260" y="1684"/>
                  </a:lnTo>
                  <a:lnTo>
                    <a:pt x="2279" y="1650"/>
                  </a:lnTo>
                  <a:lnTo>
                    <a:pt x="2300" y="1614"/>
                  </a:lnTo>
                  <a:lnTo>
                    <a:pt x="2320" y="1576"/>
                  </a:lnTo>
                  <a:lnTo>
                    <a:pt x="2339" y="1537"/>
                  </a:lnTo>
                  <a:lnTo>
                    <a:pt x="2353" y="1510"/>
                  </a:lnTo>
                  <a:lnTo>
                    <a:pt x="2366" y="1481"/>
                  </a:lnTo>
                  <a:lnTo>
                    <a:pt x="2380" y="1453"/>
                  </a:lnTo>
                  <a:lnTo>
                    <a:pt x="2392" y="1423"/>
                  </a:lnTo>
                  <a:lnTo>
                    <a:pt x="2405" y="1393"/>
                  </a:lnTo>
                  <a:lnTo>
                    <a:pt x="2417" y="1363"/>
                  </a:lnTo>
                  <a:lnTo>
                    <a:pt x="2429" y="1331"/>
                  </a:lnTo>
                  <a:lnTo>
                    <a:pt x="2441" y="1300"/>
                  </a:lnTo>
                  <a:lnTo>
                    <a:pt x="2453" y="1267"/>
                  </a:lnTo>
                  <a:lnTo>
                    <a:pt x="2465" y="1234"/>
                  </a:lnTo>
                  <a:lnTo>
                    <a:pt x="2476" y="1201"/>
                  </a:lnTo>
                  <a:lnTo>
                    <a:pt x="2488" y="1166"/>
                  </a:lnTo>
                  <a:lnTo>
                    <a:pt x="2499" y="1132"/>
                  </a:lnTo>
                  <a:lnTo>
                    <a:pt x="2509" y="1097"/>
                  </a:lnTo>
                  <a:lnTo>
                    <a:pt x="2520" y="1061"/>
                  </a:lnTo>
                  <a:lnTo>
                    <a:pt x="2530" y="1025"/>
                  </a:lnTo>
                </a:path>
              </a:pathLst>
            </a:custGeom>
            <a:noFill/>
            <a:ln w="13335">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6"/>
            <p:cNvSpPr>
              <a:spLocks/>
            </p:cNvSpPr>
            <p:nvPr/>
          </p:nvSpPr>
          <p:spPr bwMode="auto">
            <a:xfrm>
              <a:off x="3132876" y="2780829"/>
              <a:ext cx="320249" cy="590219"/>
            </a:xfrm>
            <a:custGeom>
              <a:avLst/>
              <a:gdLst/>
              <a:ahLst/>
              <a:cxnLst>
                <a:cxn ang="0">
                  <a:pos x="0" y="932"/>
                </a:cxn>
                <a:cxn ang="0">
                  <a:pos x="18" y="917"/>
                </a:cxn>
                <a:cxn ang="0">
                  <a:pos x="38" y="902"/>
                </a:cxn>
                <a:cxn ang="0">
                  <a:pos x="56" y="886"/>
                </a:cxn>
                <a:cxn ang="0">
                  <a:pos x="74" y="868"/>
                </a:cxn>
                <a:cxn ang="0">
                  <a:pos x="92" y="848"/>
                </a:cxn>
                <a:cxn ang="0">
                  <a:pos x="110" y="829"/>
                </a:cxn>
                <a:cxn ang="0">
                  <a:pos x="128" y="808"/>
                </a:cxn>
                <a:cxn ang="0">
                  <a:pos x="146" y="787"/>
                </a:cxn>
                <a:cxn ang="0">
                  <a:pos x="164" y="764"/>
                </a:cxn>
                <a:cxn ang="0">
                  <a:pos x="180" y="740"/>
                </a:cxn>
                <a:cxn ang="0">
                  <a:pos x="198" y="716"/>
                </a:cxn>
                <a:cxn ang="0">
                  <a:pos x="215" y="691"/>
                </a:cxn>
                <a:cxn ang="0">
                  <a:pos x="232" y="664"/>
                </a:cxn>
                <a:cxn ang="0">
                  <a:pos x="248" y="637"/>
                </a:cxn>
                <a:cxn ang="0">
                  <a:pos x="265" y="608"/>
                </a:cxn>
                <a:cxn ang="0">
                  <a:pos x="281" y="580"/>
                </a:cxn>
                <a:cxn ang="0">
                  <a:pos x="298" y="550"/>
                </a:cxn>
                <a:cxn ang="0">
                  <a:pos x="313" y="520"/>
                </a:cxn>
                <a:cxn ang="0">
                  <a:pos x="328" y="486"/>
                </a:cxn>
                <a:cxn ang="0">
                  <a:pos x="343" y="455"/>
                </a:cxn>
                <a:cxn ang="0">
                  <a:pos x="358" y="420"/>
                </a:cxn>
                <a:cxn ang="0">
                  <a:pos x="373" y="387"/>
                </a:cxn>
                <a:cxn ang="0">
                  <a:pos x="388" y="351"/>
                </a:cxn>
                <a:cxn ang="0">
                  <a:pos x="401" y="315"/>
                </a:cxn>
                <a:cxn ang="0">
                  <a:pos x="416" y="279"/>
                </a:cxn>
                <a:cxn ang="0">
                  <a:pos x="430" y="242"/>
                </a:cxn>
                <a:cxn ang="0">
                  <a:pos x="443" y="203"/>
                </a:cxn>
                <a:cxn ang="0">
                  <a:pos x="455" y="164"/>
                </a:cxn>
                <a:cxn ang="0">
                  <a:pos x="469" y="125"/>
                </a:cxn>
                <a:cxn ang="0">
                  <a:pos x="481" y="84"/>
                </a:cxn>
                <a:cxn ang="0">
                  <a:pos x="493" y="42"/>
                </a:cxn>
                <a:cxn ang="0">
                  <a:pos x="505" y="0"/>
                </a:cxn>
              </a:cxnLst>
              <a:rect l="0" t="0" r="r" b="b"/>
              <a:pathLst>
                <a:path w="505" h="932">
                  <a:moveTo>
                    <a:pt x="0" y="932"/>
                  </a:moveTo>
                  <a:lnTo>
                    <a:pt x="18" y="917"/>
                  </a:lnTo>
                  <a:lnTo>
                    <a:pt x="38" y="902"/>
                  </a:lnTo>
                  <a:lnTo>
                    <a:pt x="56" y="886"/>
                  </a:lnTo>
                  <a:lnTo>
                    <a:pt x="74" y="868"/>
                  </a:lnTo>
                  <a:lnTo>
                    <a:pt x="92" y="848"/>
                  </a:lnTo>
                  <a:lnTo>
                    <a:pt x="110" y="829"/>
                  </a:lnTo>
                  <a:lnTo>
                    <a:pt x="128" y="808"/>
                  </a:lnTo>
                  <a:lnTo>
                    <a:pt x="146" y="787"/>
                  </a:lnTo>
                  <a:lnTo>
                    <a:pt x="164" y="764"/>
                  </a:lnTo>
                  <a:lnTo>
                    <a:pt x="180" y="740"/>
                  </a:lnTo>
                  <a:lnTo>
                    <a:pt x="198" y="716"/>
                  </a:lnTo>
                  <a:lnTo>
                    <a:pt x="215" y="691"/>
                  </a:lnTo>
                  <a:lnTo>
                    <a:pt x="232" y="664"/>
                  </a:lnTo>
                  <a:lnTo>
                    <a:pt x="248" y="637"/>
                  </a:lnTo>
                  <a:lnTo>
                    <a:pt x="265" y="608"/>
                  </a:lnTo>
                  <a:lnTo>
                    <a:pt x="281" y="580"/>
                  </a:lnTo>
                  <a:lnTo>
                    <a:pt x="298" y="550"/>
                  </a:lnTo>
                  <a:lnTo>
                    <a:pt x="313" y="520"/>
                  </a:lnTo>
                  <a:lnTo>
                    <a:pt x="328" y="486"/>
                  </a:lnTo>
                  <a:lnTo>
                    <a:pt x="343" y="455"/>
                  </a:lnTo>
                  <a:lnTo>
                    <a:pt x="358" y="420"/>
                  </a:lnTo>
                  <a:lnTo>
                    <a:pt x="373" y="387"/>
                  </a:lnTo>
                  <a:lnTo>
                    <a:pt x="388" y="351"/>
                  </a:lnTo>
                  <a:lnTo>
                    <a:pt x="401" y="315"/>
                  </a:lnTo>
                  <a:lnTo>
                    <a:pt x="416" y="279"/>
                  </a:lnTo>
                  <a:lnTo>
                    <a:pt x="430" y="242"/>
                  </a:lnTo>
                  <a:lnTo>
                    <a:pt x="443" y="203"/>
                  </a:lnTo>
                  <a:lnTo>
                    <a:pt x="455" y="164"/>
                  </a:lnTo>
                  <a:lnTo>
                    <a:pt x="469" y="125"/>
                  </a:lnTo>
                  <a:lnTo>
                    <a:pt x="481" y="84"/>
                  </a:lnTo>
                  <a:lnTo>
                    <a:pt x="493" y="42"/>
                  </a:lnTo>
                  <a:lnTo>
                    <a:pt x="505" y="0"/>
                  </a:lnTo>
                </a:path>
              </a:pathLst>
            </a:custGeom>
            <a:noFill/>
            <a:ln w="13335">
              <a:solidFill>
                <a:srgbClr val="9933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p:nvSpPr>
          <p:spPr bwMode="auto">
            <a:xfrm>
              <a:off x="5379695" y="2518650"/>
              <a:ext cx="95758" cy="262179"/>
            </a:xfrm>
            <a:custGeom>
              <a:avLst/>
              <a:gdLst/>
              <a:ahLst/>
              <a:cxnLst>
                <a:cxn ang="0">
                  <a:pos x="0" y="414"/>
                </a:cxn>
                <a:cxn ang="0">
                  <a:pos x="16" y="358"/>
                </a:cxn>
                <a:cxn ang="0">
                  <a:pos x="33" y="303"/>
                </a:cxn>
                <a:cxn ang="0">
                  <a:pos x="52" y="249"/>
                </a:cxn>
                <a:cxn ang="0">
                  <a:pos x="70" y="196"/>
                </a:cxn>
                <a:cxn ang="0">
                  <a:pos x="90" y="145"/>
                </a:cxn>
                <a:cxn ang="0">
                  <a:pos x="109" y="96"/>
                </a:cxn>
                <a:cxn ang="0">
                  <a:pos x="130" y="48"/>
                </a:cxn>
                <a:cxn ang="0">
                  <a:pos x="151" y="0"/>
                </a:cxn>
              </a:cxnLst>
              <a:rect l="0" t="0" r="r" b="b"/>
              <a:pathLst>
                <a:path w="151" h="414">
                  <a:moveTo>
                    <a:pt x="0" y="414"/>
                  </a:moveTo>
                  <a:lnTo>
                    <a:pt x="16" y="358"/>
                  </a:lnTo>
                  <a:lnTo>
                    <a:pt x="33" y="303"/>
                  </a:lnTo>
                  <a:lnTo>
                    <a:pt x="52" y="249"/>
                  </a:lnTo>
                  <a:lnTo>
                    <a:pt x="70" y="196"/>
                  </a:lnTo>
                  <a:lnTo>
                    <a:pt x="90" y="145"/>
                  </a:lnTo>
                  <a:lnTo>
                    <a:pt x="109" y="96"/>
                  </a:lnTo>
                  <a:lnTo>
                    <a:pt x="130" y="48"/>
                  </a:lnTo>
                  <a:lnTo>
                    <a:pt x="151" y="0"/>
                  </a:lnTo>
                </a:path>
              </a:pathLst>
            </a:custGeom>
            <a:noFill/>
            <a:ln w="13335">
              <a:solidFill>
                <a:srgbClr val="9933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p:nvSpPr>
          <p:spPr bwMode="auto">
            <a:xfrm>
              <a:off x="4737294" y="2131715"/>
              <a:ext cx="738159" cy="649114"/>
            </a:xfrm>
            <a:custGeom>
              <a:avLst/>
              <a:gdLst/>
              <a:ahLst/>
              <a:cxnLst>
                <a:cxn ang="0">
                  <a:pos x="0" y="1025"/>
                </a:cxn>
                <a:cxn ang="0">
                  <a:pos x="26" y="936"/>
                </a:cxn>
                <a:cxn ang="0">
                  <a:pos x="53" y="851"/>
                </a:cxn>
                <a:cxn ang="0">
                  <a:pos x="81" y="768"/>
                </a:cxn>
                <a:cxn ang="0">
                  <a:pos x="111" y="692"/>
                </a:cxn>
                <a:cxn ang="0">
                  <a:pos x="141" y="617"/>
                </a:cxn>
                <a:cxn ang="0">
                  <a:pos x="156" y="582"/>
                </a:cxn>
                <a:cxn ang="0">
                  <a:pos x="173" y="548"/>
                </a:cxn>
                <a:cxn ang="0">
                  <a:pos x="189" y="515"/>
                </a:cxn>
                <a:cxn ang="0">
                  <a:pos x="204" y="481"/>
                </a:cxn>
                <a:cxn ang="0">
                  <a:pos x="221" y="450"/>
                </a:cxn>
                <a:cxn ang="0">
                  <a:pos x="239" y="420"/>
                </a:cxn>
                <a:cxn ang="0">
                  <a:pos x="255" y="390"/>
                </a:cxn>
                <a:cxn ang="0">
                  <a:pos x="272" y="363"/>
                </a:cxn>
                <a:cxn ang="0">
                  <a:pos x="290" y="334"/>
                </a:cxn>
                <a:cxn ang="0">
                  <a:pos x="308" y="309"/>
                </a:cxn>
                <a:cxn ang="0">
                  <a:pos x="325" y="283"/>
                </a:cxn>
                <a:cxn ang="0">
                  <a:pos x="343" y="259"/>
                </a:cxn>
                <a:cxn ang="0">
                  <a:pos x="361" y="237"/>
                </a:cxn>
                <a:cxn ang="0">
                  <a:pos x="379" y="214"/>
                </a:cxn>
                <a:cxn ang="0">
                  <a:pos x="398" y="193"/>
                </a:cxn>
                <a:cxn ang="0">
                  <a:pos x="416" y="174"/>
                </a:cxn>
                <a:cxn ang="0">
                  <a:pos x="434" y="154"/>
                </a:cxn>
                <a:cxn ang="0">
                  <a:pos x="454" y="136"/>
                </a:cxn>
                <a:cxn ang="0">
                  <a:pos x="473" y="120"/>
                </a:cxn>
                <a:cxn ang="0">
                  <a:pos x="491" y="103"/>
                </a:cxn>
                <a:cxn ang="0">
                  <a:pos x="511" y="90"/>
                </a:cxn>
                <a:cxn ang="0">
                  <a:pos x="530" y="76"/>
                </a:cxn>
                <a:cxn ang="0">
                  <a:pos x="550" y="63"/>
                </a:cxn>
                <a:cxn ang="0">
                  <a:pos x="569" y="52"/>
                </a:cxn>
                <a:cxn ang="0">
                  <a:pos x="589" y="42"/>
                </a:cxn>
                <a:cxn ang="0">
                  <a:pos x="609" y="33"/>
                </a:cxn>
                <a:cxn ang="0">
                  <a:pos x="628" y="25"/>
                </a:cxn>
                <a:cxn ang="0">
                  <a:pos x="648" y="18"/>
                </a:cxn>
                <a:cxn ang="0">
                  <a:pos x="667" y="12"/>
                </a:cxn>
                <a:cxn ang="0">
                  <a:pos x="688" y="7"/>
                </a:cxn>
                <a:cxn ang="0">
                  <a:pos x="708" y="4"/>
                </a:cxn>
                <a:cxn ang="0">
                  <a:pos x="727" y="1"/>
                </a:cxn>
                <a:cxn ang="0">
                  <a:pos x="748" y="1"/>
                </a:cxn>
                <a:cxn ang="0">
                  <a:pos x="768" y="0"/>
                </a:cxn>
                <a:cxn ang="0">
                  <a:pos x="787" y="1"/>
                </a:cxn>
                <a:cxn ang="0">
                  <a:pos x="808" y="4"/>
                </a:cxn>
                <a:cxn ang="0">
                  <a:pos x="828" y="7"/>
                </a:cxn>
                <a:cxn ang="0">
                  <a:pos x="847" y="12"/>
                </a:cxn>
                <a:cxn ang="0">
                  <a:pos x="868" y="18"/>
                </a:cxn>
                <a:cxn ang="0">
                  <a:pos x="888" y="24"/>
                </a:cxn>
                <a:cxn ang="0">
                  <a:pos x="907" y="33"/>
                </a:cxn>
                <a:cxn ang="0">
                  <a:pos x="929" y="42"/>
                </a:cxn>
                <a:cxn ang="0">
                  <a:pos x="948" y="52"/>
                </a:cxn>
                <a:cxn ang="0">
                  <a:pos x="968" y="63"/>
                </a:cxn>
                <a:cxn ang="0">
                  <a:pos x="989" y="76"/>
                </a:cxn>
                <a:cxn ang="0">
                  <a:pos x="1008" y="90"/>
                </a:cxn>
                <a:cxn ang="0">
                  <a:pos x="1028" y="105"/>
                </a:cxn>
                <a:cxn ang="0">
                  <a:pos x="1047" y="121"/>
                </a:cxn>
                <a:cxn ang="0">
                  <a:pos x="1067" y="139"/>
                </a:cxn>
                <a:cxn ang="0">
                  <a:pos x="1086" y="157"/>
                </a:cxn>
                <a:cxn ang="0">
                  <a:pos x="1106" y="178"/>
                </a:cxn>
                <a:cxn ang="0">
                  <a:pos x="1125" y="199"/>
                </a:cxn>
                <a:cxn ang="0">
                  <a:pos x="1145" y="222"/>
                </a:cxn>
                <a:cxn ang="0">
                  <a:pos x="1164" y="246"/>
                </a:cxn>
              </a:cxnLst>
              <a:rect l="0" t="0" r="r" b="b"/>
              <a:pathLst>
                <a:path w="1164" h="1025">
                  <a:moveTo>
                    <a:pt x="0" y="1025"/>
                  </a:moveTo>
                  <a:lnTo>
                    <a:pt x="26" y="936"/>
                  </a:lnTo>
                  <a:lnTo>
                    <a:pt x="53" y="851"/>
                  </a:lnTo>
                  <a:lnTo>
                    <a:pt x="81" y="768"/>
                  </a:lnTo>
                  <a:lnTo>
                    <a:pt x="111" y="692"/>
                  </a:lnTo>
                  <a:lnTo>
                    <a:pt x="141" y="617"/>
                  </a:lnTo>
                  <a:lnTo>
                    <a:pt x="156" y="582"/>
                  </a:lnTo>
                  <a:lnTo>
                    <a:pt x="173" y="548"/>
                  </a:lnTo>
                  <a:lnTo>
                    <a:pt x="189" y="515"/>
                  </a:lnTo>
                  <a:lnTo>
                    <a:pt x="204" y="481"/>
                  </a:lnTo>
                  <a:lnTo>
                    <a:pt x="221" y="450"/>
                  </a:lnTo>
                  <a:lnTo>
                    <a:pt x="239" y="420"/>
                  </a:lnTo>
                  <a:lnTo>
                    <a:pt x="255" y="390"/>
                  </a:lnTo>
                  <a:lnTo>
                    <a:pt x="272" y="363"/>
                  </a:lnTo>
                  <a:lnTo>
                    <a:pt x="290" y="334"/>
                  </a:lnTo>
                  <a:lnTo>
                    <a:pt x="308" y="309"/>
                  </a:lnTo>
                  <a:lnTo>
                    <a:pt x="325" y="283"/>
                  </a:lnTo>
                  <a:lnTo>
                    <a:pt x="343" y="259"/>
                  </a:lnTo>
                  <a:lnTo>
                    <a:pt x="361" y="237"/>
                  </a:lnTo>
                  <a:lnTo>
                    <a:pt x="379" y="214"/>
                  </a:lnTo>
                  <a:lnTo>
                    <a:pt x="398" y="193"/>
                  </a:lnTo>
                  <a:lnTo>
                    <a:pt x="416" y="174"/>
                  </a:lnTo>
                  <a:lnTo>
                    <a:pt x="434" y="154"/>
                  </a:lnTo>
                  <a:lnTo>
                    <a:pt x="454" y="136"/>
                  </a:lnTo>
                  <a:lnTo>
                    <a:pt x="473" y="120"/>
                  </a:lnTo>
                  <a:lnTo>
                    <a:pt x="491" y="103"/>
                  </a:lnTo>
                  <a:lnTo>
                    <a:pt x="511" y="90"/>
                  </a:lnTo>
                  <a:lnTo>
                    <a:pt x="530" y="76"/>
                  </a:lnTo>
                  <a:lnTo>
                    <a:pt x="550" y="63"/>
                  </a:lnTo>
                  <a:lnTo>
                    <a:pt x="569" y="52"/>
                  </a:lnTo>
                  <a:lnTo>
                    <a:pt x="589" y="42"/>
                  </a:lnTo>
                  <a:lnTo>
                    <a:pt x="609" y="33"/>
                  </a:lnTo>
                  <a:lnTo>
                    <a:pt x="628" y="25"/>
                  </a:lnTo>
                  <a:lnTo>
                    <a:pt x="648" y="18"/>
                  </a:lnTo>
                  <a:lnTo>
                    <a:pt x="667" y="12"/>
                  </a:lnTo>
                  <a:lnTo>
                    <a:pt x="688" y="7"/>
                  </a:lnTo>
                  <a:lnTo>
                    <a:pt x="708" y="4"/>
                  </a:lnTo>
                  <a:lnTo>
                    <a:pt x="727" y="1"/>
                  </a:lnTo>
                  <a:lnTo>
                    <a:pt x="748" y="1"/>
                  </a:lnTo>
                  <a:lnTo>
                    <a:pt x="768" y="0"/>
                  </a:lnTo>
                  <a:lnTo>
                    <a:pt x="787" y="1"/>
                  </a:lnTo>
                  <a:lnTo>
                    <a:pt x="808" y="4"/>
                  </a:lnTo>
                  <a:lnTo>
                    <a:pt x="828" y="7"/>
                  </a:lnTo>
                  <a:lnTo>
                    <a:pt x="847" y="12"/>
                  </a:lnTo>
                  <a:lnTo>
                    <a:pt x="868" y="18"/>
                  </a:lnTo>
                  <a:lnTo>
                    <a:pt x="888" y="24"/>
                  </a:lnTo>
                  <a:lnTo>
                    <a:pt x="907" y="33"/>
                  </a:lnTo>
                  <a:lnTo>
                    <a:pt x="929" y="42"/>
                  </a:lnTo>
                  <a:lnTo>
                    <a:pt x="948" y="52"/>
                  </a:lnTo>
                  <a:lnTo>
                    <a:pt x="968" y="63"/>
                  </a:lnTo>
                  <a:lnTo>
                    <a:pt x="989" y="76"/>
                  </a:lnTo>
                  <a:lnTo>
                    <a:pt x="1008" y="90"/>
                  </a:lnTo>
                  <a:lnTo>
                    <a:pt x="1028" y="105"/>
                  </a:lnTo>
                  <a:lnTo>
                    <a:pt x="1047" y="121"/>
                  </a:lnTo>
                  <a:lnTo>
                    <a:pt x="1067" y="139"/>
                  </a:lnTo>
                  <a:lnTo>
                    <a:pt x="1086" y="157"/>
                  </a:lnTo>
                  <a:lnTo>
                    <a:pt x="1106" y="178"/>
                  </a:lnTo>
                  <a:lnTo>
                    <a:pt x="1125" y="199"/>
                  </a:lnTo>
                  <a:lnTo>
                    <a:pt x="1145" y="222"/>
                  </a:lnTo>
                  <a:lnTo>
                    <a:pt x="1164" y="246"/>
                  </a:lnTo>
                </a:path>
              </a:pathLst>
            </a:custGeom>
            <a:noFill/>
            <a:ln w="13335">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3"/>
            <p:cNvSpPr>
              <a:spLocks/>
            </p:cNvSpPr>
            <p:nvPr/>
          </p:nvSpPr>
          <p:spPr bwMode="auto">
            <a:xfrm>
              <a:off x="4095527" y="2131715"/>
              <a:ext cx="1379926" cy="1289362"/>
            </a:xfrm>
            <a:custGeom>
              <a:avLst/>
              <a:gdLst/>
              <a:ahLst/>
              <a:cxnLst>
                <a:cxn ang="0">
                  <a:pos x="15" y="972"/>
                </a:cxn>
                <a:cxn ang="0">
                  <a:pos x="46" y="872"/>
                </a:cxn>
                <a:cxn ang="0">
                  <a:pos x="78" y="776"/>
                </a:cxn>
                <a:cxn ang="0">
                  <a:pos x="112" y="686"/>
                </a:cxn>
                <a:cxn ang="0">
                  <a:pos x="148" y="602"/>
                </a:cxn>
                <a:cxn ang="0">
                  <a:pos x="184" y="522"/>
                </a:cxn>
                <a:cxn ang="0">
                  <a:pos x="222" y="448"/>
                </a:cxn>
                <a:cxn ang="0">
                  <a:pos x="261" y="381"/>
                </a:cxn>
                <a:cxn ang="0">
                  <a:pos x="301" y="318"/>
                </a:cxn>
                <a:cxn ang="0">
                  <a:pos x="342" y="261"/>
                </a:cxn>
                <a:cxn ang="0">
                  <a:pos x="384" y="208"/>
                </a:cxn>
                <a:cxn ang="0">
                  <a:pos x="426" y="163"/>
                </a:cxn>
                <a:cxn ang="0">
                  <a:pos x="470" y="123"/>
                </a:cxn>
                <a:cxn ang="0">
                  <a:pos x="513" y="88"/>
                </a:cxn>
                <a:cxn ang="0">
                  <a:pos x="557" y="58"/>
                </a:cxn>
                <a:cxn ang="0">
                  <a:pos x="602" y="36"/>
                </a:cxn>
                <a:cxn ang="0">
                  <a:pos x="647" y="18"/>
                </a:cxn>
                <a:cxn ang="0">
                  <a:pos x="692" y="7"/>
                </a:cxn>
                <a:cxn ang="0">
                  <a:pos x="739" y="1"/>
                </a:cxn>
                <a:cxn ang="0">
                  <a:pos x="784" y="1"/>
                </a:cxn>
                <a:cxn ang="0">
                  <a:pos x="829" y="7"/>
                </a:cxn>
                <a:cxn ang="0">
                  <a:pos x="875" y="19"/>
                </a:cxn>
                <a:cxn ang="0">
                  <a:pos x="920" y="37"/>
                </a:cxn>
                <a:cxn ang="0">
                  <a:pos x="966" y="61"/>
                </a:cxn>
                <a:cxn ang="0">
                  <a:pos x="1011" y="91"/>
                </a:cxn>
                <a:cxn ang="0">
                  <a:pos x="1054" y="127"/>
                </a:cxn>
                <a:cxn ang="0">
                  <a:pos x="1099" y="169"/>
                </a:cxn>
                <a:cxn ang="0">
                  <a:pos x="1141" y="219"/>
                </a:cxn>
                <a:cxn ang="0">
                  <a:pos x="1185" y="273"/>
                </a:cxn>
                <a:cxn ang="0">
                  <a:pos x="1227" y="333"/>
                </a:cxn>
                <a:cxn ang="0">
                  <a:pos x="1267" y="400"/>
                </a:cxn>
                <a:cxn ang="0">
                  <a:pos x="1308" y="474"/>
                </a:cxn>
                <a:cxn ang="0">
                  <a:pos x="1341" y="540"/>
                </a:cxn>
                <a:cxn ang="0">
                  <a:pos x="1368" y="597"/>
                </a:cxn>
                <a:cxn ang="0">
                  <a:pos x="1394" y="657"/>
                </a:cxn>
                <a:cxn ang="0">
                  <a:pos x="1418" y="719"/>
                </a:cxn>
                <a:cxn ang="0">
                  <a:pos x="1442" y="783"/>
                </a:cxn>
                <a:cxn ang="0">
                  <a:pos x="1464" y="849"/>
                </a:cxn>
                <a:cxn ang="0">
                  <a:pos x="1487" y="918"/>
                </a:cxn>
                <a:cxn ang="0">
                  <a:pos x="1508" y="989"/>
                </a:cxn>
                <a:cxn ang="0">
                  <a:pos x="1518" y="1025"/>
                </a:cxn>
                <a:cxn ang="0">
                  <a:pos x="1548" y="1130"/>
                </a:cxn>
                <a:cxn ang="0">
                  <a:pos x="1580" y="1229"/>
                </a:cxn>
                <a:cxn ang="0">
                  <a:pos x="1615" y="1324"/>
                </a:cxn>
                <a:cxn ang="0">
                  <a:pos x="1651" y="1412"/>
                </a:cxn>
                <a:cxn ang="0">
                  <a:pos x="1688" y="1496"/>
                </a:cxn>
                <a:cxn ang="0">
                  <a:pos x="1726" y="1575"/>
                </a:cxn>
                <a:cxn ang="0">
                  <a:pos x="1766" y="1648"/>
                </a:cxn>
                <a:cxn ang="0">
                  <a:pos x="1808" y="1716"/>
                </a:cxn>
                <a:cxn ang="0">
                  <a:pos x="1850" y="1777"/>
                </a:cxn>
                <a:cxn ang="0">
                  <a:pos x="1883" y="1819"/>
                </a:cxn>
                <a:cxn ang="0">
                  <a:pos x="1906" y="1846"/>
                </a:cxn>
                <a:cxn ang="0">
                  <a:pos x="1927" y="1870"/>
                </a:cxn>
                <a:cxn ang="0">
                  <a:pos x="1950" y="1894"/>
                </a:cxn>
                <a:cxn ang="0">
                  <a:pos x="1974" y="1915"/>
                </a:cxn>
                <a:cxn ang="0">
                  <a:pos x="1996" y="1936"/>
                </a:cxn>
                <a:cxn ang="0">
                  <a:pos x="2020" y="1954"/>
                </a:cxn>
                <a:cxn ang="0">
                  <a:pos x="2043" y="1971"/>
                </a:cxn>
                <a:cxn ang="0">
                  <a:pos x="2067" y="1987"/>
                </a:cxn>
                <a:cxn ang="0">
                  <a:pos x="2091" y="2001"/>
                </a:cxn>
                <a:cxn ang="0">
                  <a:pos x="2115" y="2013"/>
                </a:cxn>
                <a:cxn ang="0">
                  <a:pos x="2139" y="2023"/>
                </a:cxn>
                <a:cxn ang="0">
                  <a:pos x="2163" y="2033"/>
                </a:cxn>
              </a:cxnLst>
              <a:rect l="0" t="0" r="r" b="b"/>
              <a:pathLst>
                <a:path w="2176" h="2036">
                  <a:moveTo>
                    <a:pt x="0" y="1025"/>
                  </a:moveTo>
                  <a:lnTo>
                    <a:pt x="15" y="972"/>
                  </a:lnTo>
                  <a:lnTo>
                    <a:pt x="30" y="921"/>
                  </a:lnTo>
                  <a:lnTo>
                    <a:pt x="46" y="872"/>
                  </a:lnTo>
                  <a:lnTo>
                    <a:pt x="61" y="824"/>
                  </a:lnTo>
                  <a:lnTo>
                    <a:pt x="78" y="776"/>
                  </a:lnTo>
                  <a:lnTo>
                    <a:pt x="96" y="731"/>
                  </a:lnTo>
                  <a:lnTo>
                    <a:pt x="112" y="686"/>
                  </a:lnTo>
                  <a:lnTo>
                    <a:pt x="130" y="644"/>
                  </a:lnTo>
                  <a:lnTo>
                    <a:pt x="148" y="602"/>
                  </a:lnTo>
                  <a:lnTo>
                    <a:pt x="166" y="561"/>
                  </a:lnTo>
                  <a:lnTo>
                    <a:pt x="184" y="522"/>
                  </a:lnTo>
                  <a:lnTo>
                    <a:pt x="204" y="484"/>
                  </a:lnTo>
                  <a:lnTo>
                    <a:pt x="222" y="448"/>
                  </a:lnTo>
                  <a:lnTo>
                    <a:pt x="241" y="414"/>
                  </a:lnTo>
                  <a:lnTo>
                    <a:pt x="261" y="381"/>
                  </a:lnTo>
                  <a:lnTo>
                    <a:pt x="280" y="348"/>
                  </a:lnTo>
                  <a:lnTo>
                    <a:pt x="301" y="318"/>
                  </a:lnTo>
                  <a:lnTo>
                    <a:pt x="321" y="288"/>
                  </a:lnTo>
                  <a:lnTo>
                    <a:pt x="342" y="261"/>
                  </a:lnTo>
                  <a:lnTo>
                    <a:pt x="363" y="234"/>
                  </a:lnTo>
                  <a:lnTo>
                    <a:pt x="384" y="208"/>
                  </a:lnTo>
                  <a:lnTo>
                    <a:pt x="405" y="184"/>
                  </a:lnTo>
                  <a:lnTo>
                    <a:pt x="426" y="163"/>
                  </a:lnTo>
                  <a:lnTo>
                    <a:pt x="447" y="142"/>
                  </a:lnTo>
                  <a:lnTo>
                    <a:pt x="470" y="123"/>
                  </a:lnTo>
                  <a:lnTo>
                    <a:pt x="491" y="105"/>
                  </a:lnTo>
                  <a:lnTo>
                    <a:pt x="513" y="88"/>
                  </a:lnTo>
                  <a:lnTo>
                    <a:pt x="536" y="73"/>
                  </a:lnTo>
                  <a:lnTo>
                    <a:pt x="557" y="58"/>
                  </a:lnTo>
                  <a:lnTo>
                    <a:pt x="579" y="46"/>
                  </a:lnTo>
                  <a:lnTo>
                    <a:pt x="602" y="36"/>
                  </a:lnTo>
                  <a:lnTo>
                    <a:pt x="624" y="27"/>
                  </a:lnTo>
                  <a:lnTo>
                    <a:pt x="647" y="18"/>
                  </a:lnTo>
                  <a:lnTo>
                    <a:pt x="670" y="12"/>
                  </a:lnTo>
                  <a:lnTo>
                    <a:pt x="692" y="7"/>
                  </a:lnTo>
                  <a:lnTo>
                    <a:pt x="715" y="3"/>
                  </a:lnTo>
                  <a:lnTo>
                    <a:pt x="739" y="1"/>
                  </a:lnTo>
                  <a:lnTo>
                    <a:pt x="761" y="0"/>
                  </a:lnTo>
                  <a:lnTo>
                    <a:pt x="784" y="1"/>
                  </a:lnTo>
                  <a:lnTo>
                    <a:pt x="806" y="3"/>
                  </a:lnTo>
                  <a:lnTo>
                    <a:pt x="829" y="7"/>
                  </a:lnTo>
                  <a:lnTo>
                    <a:pt x="851" y="13"/>
                  </a:lnTo>
                  <a:lnTo>
                    <a:pt x="875" y="19"/>
                  </a:lnTo>
                  <a:lnTo>
                    <a:pt x="898" y="28"/>
                  </a:lnTo>
                  <a:lnTo>
                    <a:pt x="920" y="37"/>
                  </a:lnTo>
                  <a:lnTo>
                    <a:pt x="943" y="49"/>
                  </a:lnTo>
                  <a:lnTo>
                    <a:pt x="966" y="61"/>
                  </a:lnTo>
                  <a:lnTo>
                    <a:pt x="988" y="76"/>
                  </a:lnTo>
                  <a:lnTo>
                    <a:pt x="1011" y="91"/>
                  </a:lnTo>
                  <a:lnTo>
                    <a:pt x="1033" y="109"/>
                  </a:lnTo>
                  <a:lnTo>
                    <a:pt x="1054" y="127"/>
                  </a:lnTo>
                  <a:lnTo>
                    <a:pt x="1077" y="148"/>
                  </a:lnTo>
                  <a:lnTo>
                    <a:pt x="1099" y="169"/>
                  </a:lnTo>
                  <a:lnTo>
                    <a:pt x="1120" y="193"/>
                  </a:lnTo>
                  <a:lnTo>
                    <a:pt x="1141" y="219"/>
                  </a:lnTo>
                  <a:lnTo>
                    <a:pt x="1164" y="244"/>
                  </a:lnTo>
                  <a:lnTo>
                    <a:pt x="1185" y="273"/>
                  </a:lnTo>
                  <a:lnTo>
                    <a:pt x="1206" y="303"/>
                  </a:lnTo>
                  <a:lnTo>
                    <a:pt x="1227" y="333"/>
                  </a:lnTo>
                  <a:lnTo>
                    <a:pt x="1248" y="366"/>
                  </a:lnTo>
                  <a:lnTo>
                    <a:pt x="1267" y="400"/>
                  </a:lnTo>
                  <a:lnTo>
                    <a:pt x="1289" y="436"/>
                  </a:lnTo>
                  <a:lnTo>
                    <a:pt x="1308" y="474"/>
                  </a:lnTo>
                  <a:lnTo>
                    <a:pt x="1328" y="513"/>
                  </a:lnTo>
                  <a:lnTo>
                    <a:pt x="1341" y="540"/>
                  </a:lnTo>
                  <a:lnTo>
                    <a:pt x="1355" y="569"/>
                  </a:lnTo>
                  <a:lnTo>
                    <a:pt x="1368" y="597"/>
                  </a:lnTo>
                  <a:lnTo>
                    <a:pt x="1380" y="627"/>
                  </a:lnTo>
                  <a:lnTo>
                    <a:pt x="1394" y="657"/>
                  </a:lnTo>
                  <a:lnTo>
                    <a:pt x="1406" y="687"/>
                  </a:lnTo>
                  <a:lnTo>
                    <a:pt x="1418" y="719"/>
                  </a:lnTo>
                  <a:lnTo>
                    <a:pt x="1430" y="750"/>
                  </a:lnTo>
                  <a:lnTo>
                    <a:pt x="1442" y="783"/>
                  </a:lnTo>
                  <a:lnTo>
                    <a:pt x="1452" y="816"/>
                  </a:lnTo>
                  <a:lnTo>
                    <a:pt x="1464" y="849"/>
                  </a:lnTo>
                  <a:lnTo>
                    <a:pt x="1475" y="884"/>
                  </a:lnTo>
                  <a:lnTo>
                    <a:pt x="1487" y="918"/>
                  </a:lnTo>
                  <a:lnTo>
                    <a:pt x="1497" y="953"/>
                  </a:lnTo>
                  <a:lnTo>
                    <a:pt x="1508" y="989"/>
                  </a:lnTo>
                  <a:lnTo>
                    <a:pt x="1518" y="1025"/>
                  </a:lnTo>
                  <a:lnTo>
                    <a:pt x="1533" y="1078"/>
                  </a:lnTo>
                  <a:lnTo>
                    <a:pt x="1548" y="1130"/>
                  </a:lnTo>
                  <a:lnTo>
                    <a:pt x="1565" y="1180"/>
                  </a:lnTo>
                  <a:lnTo>
                    <a:pt x="1580" y="1229"/>
                  </a:lnTo>
                  <a:lnTo>
                    <a:pt x="1598" y="1277"/>
                  </a:lnTo>
                  <a:lnTo>
                    <a:pt x="1615" y="1324"/>
                  </a:lnTo>
                  <a:lnTo>
                    <a:pt x="1633" y="1369"/>
                  </a:lnTo>
                  <a:lnTo>
                    <a:pt x="1651" y="1412"/>
                  </a:lnTo>
                  <a:lnTo>
                    <a:pt x="1669" y="1454"/>
                  </a:lnTo>
                  <a:lnTo>
                    <a:pt x="1688" y="1496"/>
                  </a:lnTo>
                  <a:lnTo>
                    <a:pt x="1706" y="1537"/>
                  </a:lnTo>
                  <a:lnTo>
                    <a:pt x="1726" y="1575"/>
                  </a:lnTo>
                  <a:lnTo>
                    <a:pt x="1747" y="1612"/>
                  </a:lnTo>
                  <a:lnTo>
                    <a:pt x="1766" y="1648"/>
                  </a:lnTo>
                  <a:lnTo>
                    <a:pt x="1787" y="1683"/>
                  </a:lnTo>
                  <a:lnTo>
                    <a:pt x="1808" y="1716"/>
                  </a:lnTo>
                  <a:lnTo>
                    <a:pt x="1829" y="1747"/>
                  </a:lnTo>
                  <a:lnTo>
                    <a:pt x="1850" y="1777"/>
                  </a:lnTo>
                  <a:lnTo>
                    <a:pt x="1871" y="1806"/>
                  </a:lnTo>
                  <a:lnTo>
                    <a:pt x="1883" y="1819"/>
                  </a:lnTo>
                  <a:lnTo>
                    <a:pt x="1894" y="1833"/>
                  </a:lnTo>
                  <a:lnTo>
                    <a:pt x="1906" y="1846"/>
                  </a:lnTo>
                  <a:lnTo>
                    <a:pt x="1916" y="1858"/>
                  </a:lnTo>
                  <a:lnTo>
                    <a:pt x="1927" y="1870"/>
                  </a:lnTo>
                  <a:lnTo>
                    <a:pt x="1939" y="1882"/>
                  </a:lnTo>
                  <a:lnTo>
                    <a:pt x="1950" y="1894"/>
                  </a:lnTo>
                  <a:lnTo>
                    <a:pt x="1962" y="1905"/>
                  </a:lnTo>
                  <a:lnTo>
                    <a:pt x="1974" y="1915"/>
                  </a:lnTo>
                  <a:lnTo>
                    <a:pt x="1984" y="1926"/>
                  </a:lnTo>
                  <a:lnTo>
                    <a:pt x="1996" y="1936"/>
                  </a:lnTo>
                  <a:lnTo>
                    <a:pt x="2008" y="1945"/>
                  </a:lnTo>
                  <a:lnTo>
                    <a:pt x="2020" y="1954"/>
                  </a:lnTo>
                  <a:lnTo>
                    <a:pt x="2031" y="1963"/>
                  </a:lnTo>
                  <a:lnTo>
                    <a:pt x="2043" y="1971"/>
                  </a:lnTo>
                  <a:lnTo>
                    <a:pt x="2055" y="1980"/>
                  </a:lnTo>
                  <a:lnTo>
                    <a:pt x="2067" y="1987"/>
                  </a:lnTo>
                  <a:lnTo>
                    <a:pt x="2079" y="1993"/>
                  </a:lnTo>
                  <a:lnTo>
                    <a:pt x="2091" y="2001"/>
                  </a:lnTo>
                  <a:lnTo>
                    <a:pt x="2103" y="2007"/>
                  </a:lnTo>
                  <a:lnTo>
                    <a:pt x="2115" y="2013"/>
                  </a:lnTo>
                  <a:lnTo>
                    <a:pt x="2127" y="2017"/>
                  </a:lnTo>
                  <a:lnTo>
                    <a:pt x="2139" y="2023"/>
                  </a:lnTo>
                  <a:lnTo>
                    <a:pt x="2151" y="2028"/>
                  </a:lnTo>
                  <a:lnTo>
                    <a:pt x="2163" y="2033"/>
                  </a:lnTo>
                  <a:lnTo>
                    <a:pt x="2176" y="2036"/>
                  </a:lnTo>
                </a:path>
              </a:pathLst>
            </a:custGeom>
            <a:noFill/>
            <a:ln w="1333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2"/>
            <p:cNvSpPr>
              <a:spLocks noEditPoints="1"/>
            </p:cNvSpPr>
            <p:nvPr/>
          </p:nvSpPr>
          <p:spPr bwMode="auto">
            <a:xfrm>
              <a:off x="5219697" y="2212975"/>
              <a:ext cx="634" cy="1320393"/>
            </a:xfrm>
            <a:custGeom>
              <a:avLst/>
              <a:gdLst/>
              <a:ahLst/>
              <a:cxnLst>
                <a:cxn ang="0">
                  <a:pos x="4" y="2088"/>
                </a:cxn>
                <a:cxn ang="0">
                  <a:pos x="3" y="2002"/>
                </a:cxn>
                <a:cxn ang="0">
                  <a:pos x="0" y="2036"/>
                </a:cxn>
                <a:cxn ang="0">
                  <a:pos x="4" y="1986"/>
                </a:cxn>
                <a:cxn ang="0">
                  <a:pos x="0" y="1902"/>
                </a:cxn>
                <a:cxn ang="0">
                  <a:pos x="1" y="1933"/>
                </a:cxn>
                <a:cxn ang="0">
                  <a:pos x="3" y="1849"/>
                </a:cxn>
                <a:cxn ang="0">
                  <a:pos x="0" y="1881"/>
                </a:cxn>
                <a:cxn ang="0">
                  <a:pos x="4" y="1831"/>
                </a:cxn>
                <a:cxn ang="0">
                  <a:pos x="3" y="1746"/>
                </a:cxn>
                <a:cxn ang="0">
                  <a:pos x="0" y="1779"/>
                </a:cxn>
                <a:cxn ang="0">
                  <a:pos x="4" y="1728"/>
                </a:cxn>
                <a:cxn ang="0">
                  <a:pos x="3" y="1644"/>
                </a:cxn>
                <a:cxn ang="0">
                  <a:pos x="0" y="1675"/>
                </a:cxn>
                <a:cxn ang="0">
                  <a:pos x="4" y="1626"/>
                </a:cxn>
                <a:cxn ang="0">
                  <a:pos x="3" y="1540"/>
                </a:cxn>
                <a:cxn ang="0">
                  <a:pos x="0" y="1573"/>
                </a:cxn>
                <a:cxn ang="0">
                  <a:pos x="4" y="1522"/>
                </a:cxn>
                <a:cxn ang="0">
                  <a:pos x="3" y="1438"/>
                </a:cxn>
                <a:cxn ang="0">
                  <a:pos x="0" y="1469"/>
                </a:cxn>
                <a:cxn ang="0">
                  <a:pos x="4" y="1420"/>
                </a:cxn>
                <a:cxn ang="0">
                  <a:pos x="3" y="1334"/>
                </a:cxn>
                <a:cxn ang="0">
                  <a:pos x="0" y="1367"/>
                </a:cxn>
                <a:cxn ang="0">
                  <a:pos x="4" y="1318"/>
                </a:cxn>
                <a:cxn ang="0">
                  <a:pos x="3" y="1232"/>
                </a:cxn>
                <a:cxn ang="0">
                  <a:pos x="1" y="1265"/>
                </a:cxn>
                <a:cxn ang="0">
                  <a:pos x="4" y="1183"/>
                </a:cxn>
                <a:cxn ang="0">
                  <a:pos x="0" y="1132"/>
                </a:cxn>
                <a:cxn ang="0">
                  <a:pos x="4" y="1163"/>
                </a:cxn>
                <a:cxn ang="0">
                  <a:pos x="3" y="1078"/>
                </a:cxn>
                <a:cxn ang="0">
                  <a:pos x="0" y="1111"/>
                </a:cxn>
                <a:cxn ang="0">
                  <a:pos x="4" y="1060"/>
                </a:cxn>
                <a:cxn ang="0">
                  <a:pos x="3" y="975"/>
                </a:cxn>
                <a:cxn ang="0">
                  <a:pos x="1" y="1009"/>
                </a:cxn>
                <a:cxn ang="0">
                  <a:pos x="4" y="926"/>
                </a:cxn>
                <a:cxn ang="0">
                  <a:pos x="0" y="875"/>
                </a:cxn>
                <a:cxn ang="0">
                  <a:pos x="1" y="906"/>
                </a:cxn>
                <a:cxn ang="0">
                  <a:pos x="4" y="824"/>
                </a:cxn>
                <a:cxn ang="0">
                  <a:pos x="0" y="771"/>
                </a:cxn>
                <a:cxn ang="0">
                  <a:pos x="1" y="803"/>
                </a:cxn>
                <a:cxn ang="0">
                  <a:pos x="4" y="720"/>
                </a:cxn>
                <a:cxn ang="0">
                  <a:pos x="0" y="669"/>
                </a:cxn>
                <a:cxn ang="0">
                  <a:pos x="1" y="701"/>
                </a:cxn>
                <a:cxn ang="0">
                  <a:pos x="4" y="618"/>
                </a:cxn>
                <a:cxn ang="0">
                  <a:pos x="0" y="567"/>
                </a:cxn>
                <a:cxn ang="0">
                  <a:pos x="1" y="597"/>
                </a:cxn>
                <a:cxn ang="0">
                  <a:pos x="4" y="515"/>
                </a:cxn>
                <a:cxn ang="0">
                  <a:pos x="0" y="545"/>
                </a:cxn>
                <a:cxn ang="0">
                  <a:pos x="4" y="495"/>
                </a:cxn>
                <a:cxn ang="0">
                  <a:pos x="1" y="411"/>
                </a:cxn>
                <a:cxn ang="0">
                  <a:pos x="1" y="444"/>
                </a:cxn>
                <a:cxn ang="0">
                  <a:pos x="4" y="361"/>
                </a:cxn>
                <a:cxn ang="0">
                  <a:pos x="0" y="309"/>
                </a:cxn>
                <a:cxn ang="0">
                  <a:pos x="1" y="340"/>
                </a:cxn>
                <a:cxn ang="0">
                  <a:pos x="4" y="258"/>
                </a:cxn>
                <a:cxn ang="0">
                  <a:pos x="0" y="207"/>
                </a:cxn>
                <a:cxn ang="0">
                  <a:pos x="1" y="238"/>
                </a:cxn>
                <a:cxn ang="0">
                  <a:pos x="4" y="156"/>
                </a:cxn>
                <a:cxn ang="0">
                  <a:pos x="0" y="105"/>
                </a:cxn>
                <a:cxn ang="0">
                  <a:pos x="1" y="135"/>
                </a:cxn>
                <a:cxn ang="0">
                  <a:pos x="4" y="52"/>
                </a:cxn>
                <a:cxn ang="0">
                  <a:pos x="0" y="1"/>
                </a:cxn>
                <a:cxn ang="0">
                  <a:pos x="1" y="33"/>
                </a:cxn>
              </a:cxnLst>
              <a:rect l="0" t="0" r="r" b="b"/>
              <a:pathLst>
                <a:path w="4" h="2088">
                  <a:moveTo>
                    <a:pt x="0" y="2087"/>
                  </a:moveTo>
                  <a:lnTo>
                    <a:pt x="0" y="2057"/>
                  </a:lnTo>
                  <a:lnTo>
                    <a:pt x="1" y="2055"/>
                  </a:lnTo>
                  <a:lnTo>
                    <a:pt x="3" y="2055"/>
                  </a:lnTo>
                  <a:lnTo>
                    <a:pt x="4" y="2055"/>
                  </a:lnTo>
                  <a:lnTo>
                    <a:pt x="4" y="2057"/>
                  </a:lnTo>
                  <a:lnTo>
                    <a:pt x="4" y="2087"/>
                  </a:lnTo>
                  <a:lnTo>
                    <a:pt x="4" y="2088"/>
                  </a:lnTo>
                  <a:lnTo>
                    <a:pt x="3" y="2088"/>
                  </a:lnTo>
                  <a:lnTo>
                    <a:pt x="1" y="2088"/>
                  </a:lnTo>
                  <a:lnTo>
                    <a:pt x="0" y="2087"/>
                  </a:lnTo>
                  <a:close/>
                  <a:moveTo>
                    <a:pt x="0" y="2036"/>
                  </a:moveTo>
                  <a:lnTo>
                    <a:pt x="0" y="2005"/>
                  </a:lnTo>
                  <a:lnTo>
                    <a:pt x="1" y="2004"/>
                  </a:lnTo>
                  <a:lnTo>
                    <a:pt x="3" y="2002"/>
                  </a:lnTo>
                  <a:lnTo>
                    <a:pt x="4" y="2004"/>
                  </a:lnTo>
                  <a:lnTo>
                    <a:pt x="4" y="2005"/>
                  </a:lnTo>
                  <a:lnTo>
                    <a:pt x="4" y="2036"/>
                  </a:lnTo>
                  <a:lnTo>
                    <a:pt x="4" y="2037"/>
                  </a:lnTo>
                  <a:lnTo>
                    <a:pt x="3" y="2037"/>
                  </a:lnTo>
                  <a:lnTo>
                    <a:pt x="1" y="2037"/>
                  </a:lnTo>
                  <a:lnTo>
                    <a:pt x="0" y="2036"/>
                  </a:lnTo>
                  <a:close/>
                  <a:moveTo>
                    <a:pt x="0" y="1984"/>
                  </a:moveTo>
                  <a:lnTo>
                    <a:pt x="0" y="1954"/>
                  </a:lnTo>
                  <a:lnTo>
                    <a:pt x="1" y="1953"/>
                  </a:lnTo>
                  <a:lnTo>
                    <a:pt x="3" y="1951"/>
                  </a:lnTo>
                  <a:lnTo>
                    <a:pt x="4" y="1953"/>
                  </a:lnTo>
                  <a:lnTo>
                    <a:pt x="4" y="1954"/>
                  </a:lnTo>
                  <a:lnTo>
                    <a:pt x="4" y="1984"/>
                  </a:lnTo>
                  <a:lnTo>
                    <a:pt x="4" y="1986"/>
                  </a:lnTo>
                  <a:lnTo>
                    <a:pt x="3" y="1986"/>
                  </a:lnTo>
                  <a:lnTo>
                    <a:pt x="1" y="1986"/>
                  </a:lnTo>
                  <a:lnTo>
                    <a:pt x="0" y="1984"/>
                  </a:lnTo>
                  <a:close/>
                  <a:moveTo>
                    <a:pt x="0" y="1932"/>
                  </a:moveTo>
                  <a:lnTo>
                    <a:pt x="0" y="1902"/>
                  </a:lnTo>
                  <a:lnTo>
                    <a:pt x="1" y="1900"/>
                  </a:lnTo>
                  <a:lnTo>
                    <a:pt x="3" y="1900"/>
                  </a:lnTo>
                  <a:lnTo>
                    <a:pt x="4" y="1900"/>
                  </a:lnTo>
                  <a:lnTo>
                    <a:pt x="4" y="1902"/>
                  </a:lnTo>
                  <a:lnTo>
                    <a:pt x="4" y="1932"/>
                  </a:lnTo>
                  <a:lnTo>
                    <a:pt x="4" y="1933"/>
                  </a:lnTo>
                  <a:lnTo>
                    <a:pt x="3" y="1935"/>
                  </a:lnTo>
                  <a:lnTo>
                    <a:pt x="1" y="1933"/>
                  </a:lnTo>
                  <a:lnTo>
                    <a:pt x="0" y="1932"/>
                  </a:lnTo>
                  <a:close/>
                  <a:moveTo>
                    <a:pt x="0" y="1881"/>
                  </a:moveTo>
                  <a:lnTo>
                    <a:pt x="0" y="1851"/>
                  </a:lnTo>
                  <a:lnTo>
                    <a:pt x="1" y="1849"/>
                  </a:lnTo>
                  <a:lnTo>
                    <a:pt x="3" y="1849"/>
                  </a:lnTo>
                  <a:lnTo>
                    <a:pt x="4" y="1849"/>
                  </a:lnTo>
                  <a:lnTo>
                    <a:pt x="4" y="1851"/>
                  </a:lnTo>
                  <a:lnTo>
                    <a:pt x="4" y="1881"/>
                  </a:lnTo>
                  <a:lnTo>
                    <a:pt x="4" y="1882"/>
                  </a:lnTo>
                  <a:lnTo>
                    <a:pt x="3" y="1882"/>
                  </a:lnTo>
                  <a:lnTo>
                    <a:pt x="1" y="1882"/>
                  </a:lnTo>
                  <a:lnTo>
                    <a:pt x="0" y="1881"/>
                  </a:lnTo>
                  <a:close/>
                  <a:moveTo>
                    <a:pt x="0" y="1830"/>
                  </a:moveTo>
                  <a:lnTo>
                    <a:pt x="0" y="1800"/>
                  </a:lnTo>
                  <a:lnTo>
                    <a:pt x="1" y="1798"/>
                  </a:lnTo>
                  <a:lnTo>
                    <a:pt x="3" y="1797"/>
                  </a:lnTo>
                  <a:lnTo>
                    <a:pt x="4" y="1798"/>
                  </a:lnTo>
                  <a:lnTo>
                    <a:pt x="4" y="1800"/>
                  </a:lnTo>
                  <a:lnTo>
                    <a:pt x="4" y="1830"/>
                  </a:lnTo>
                  <a:lnTo>
                    <a:pt x="4" y="1831"/>
                  </a:lnTo>
                  <a:lnTo>
                    <a:pt x="3" y="1831"/>
                  </a:lnTo>
                  <a:lnTo>
                    <a:pt x="1" y="1831"/>
                  </a:lnTo>
                  <a:lnTo>
                    <a:pt x="0" y="1830"/>
                  </a:lnTo>
                  <a:close/>
                  <a:moveTo>
                    <a:pt x="0" y="1779"/>
                  </a:moveTo>
                  <a:lnTo>
                    <a:pt x="0" y="1749"/>
                  </a:lnTo>
                  <a:lnTo>
                    <a:pt x="1" y="1747"/>
                  </a:lnTo>
                  <a:lnTo>
                    <a:pt x="3" y="1746"/>
                  </a:lnTo>
                  <a:lnTo>
                    <a:pt x="4" y="1747"/>
                  </a:lnTo>
                  <a:lnTo>
                    <a:pt x="4" y="1749"/>
                  </a:lnTo>
                  <a:lnTo>
                    <a:pt x="4" y="1779"/>
                  </a:lnTo>
                  <a:lnTo>
                    <a:pt x="4" y="1780"/>
                  </a:lnTo>
                  <a:lnTo>
                    <a:pt x="3" y="1780"/>
                  </a:lnTo>
                  <a:lnTo>
                    <a:pt x="1" y="1780"/>
                  </a:lnTo>
                  <a:lnTo>
                    <a:pt x="0" y="1779"/>
                  </a:lnTo>
                  <a:close/>
                  <a:moveTo>
                    <a:pt x="0" y="1726"/>
                  </a:moveTo>
                  <a:lnTo>
                    <a:pt x="0" y="1696"/>
                  </a:lnTo>
                  <a:lnTo>
                    <a:pt x="1" y="1695"/>
                  </a:lnTo>
                  <a:lnTo>
                    <a:pt x="3" y="1695"/>
                  </a:lnTo>
                  <a:lnTo>
                    <a:pt x="4" y="1695"/>
                  </a:lnTo>
                  <a:lnTo>
                    <a:pt x="4" y="1696"/>
                  </a:lnTo>
                  <a:lnTo>
                    <a:pt x="4" y="1726"/>
                  </a:lnTo>
                  <a:lnTo>
                    <a:pt x="4" y="1728"/>
                  </a:lnTo>
                  <a:lnTo>
                    <a:pt x="3" y="1729"/>
                  </a:lnTo>
                  <a:lnTo>
                    <a:pt x="1" y="1728"/>
                  </a:lnTo>
                  <a:lnTo>
                    <a:pt x="0" y="1726"/>
                  </a:lnTo>
                  <a:close/>
                  <a:moveTo>
                    <a:pt x="0" y="1675"/>
                  </a:moveTo>
                  <a:lnTo>
                    <a:pt x="0" y="1645"/>
                  </a:lnTo>
                  <a:lnTo>
                    <a:pt x="1" y="1644"/>
                  </a:lnTo>
                  <a:lnTo>
                    <a:pt x="3" y="1644"/>
                  </a:lnTo>
                  <a:lnTo>
                    <a:pt x="4" y="1644"/>
                  </a:lnTo>
                  <a:lnTo>
                    <a:pt x="4" y="1645"/>
                  </a:lnTo>
                  <a:lnTo>
                    <a:pt x="4" y="1675"/>
                  </a:lnTo>
                  <a:lnTo>
                    <a:pt x="4" y="1677"/>
                  </a:lnTo>
                  <a:lnTo>
                    <a:pt x="3" y="1678"/>
                  </a:lnTo>
                  <a:lnTo>
                    <a:pt x="1" y="1677"/>
                  </a:lnTo>
                  <a:lnTo>
                    <a:pt x="0" y="1675"/>
                  </a:lnTo>
                  <a:close/>
                  <a:moveTo>
                    <a:pt x="0" y="1624"/>
                  </a:moveTo>
                  <a:lnTo>
                    <a:pt x="0" y="1594"/>
                  </a:lnTo>
                  <a:lnTo>
                    <a:pt x="1" y="1593"/>
                  </a:lnTo>
                  <a:lnTo>
                    <a:pt x="3" y="1593"/>
                  </a:lnTo>
                  <a:lnTo>
                    <a:pt x="4" y="1593"/>
                  </a:lnTo>
                  <a:lnTo>
                    <a:pt x="4" y="1594"/>
                  </a:lnTo>
                  <a:lnTo>
                    <a:pt x="4" y="1624"/>
                  </a:lnTo>
                  <a:lnTo>
                    <a:pt x="4" y="1626"/>
                  </a:lnTo>
                  <a:lnTo>
                    <a:pt x="3" y="1626"/>
                  </a:lnTo>
                  <a:lnTo>
                    <a:pt x="1" y="1626"/>
                  </a:lnTo>
                  <a:lnTo>
                    <a:pt x="0" y="1624"/>
                  </a:lnTo>
                  <a:close/>
                  <a:moveTo>
                    <a:pt x="0" y="1573"/>
                  </a:moveTo>
                  <a:lnTo>
                    <a:pt x="0" y="1543"/>
                  </a:lnTo>
                  <a:lnTo>
                    <a:pt x="1" y="1542"/>
                  </a:lnTo>
                  <a:lnTo>
                    <a:pt x="3" y="1540"/>
                  </a:lnTo>
                  <a:lnTo>
                    <a:pt x="4" y="1542"/>
                  </a:lnTo>
                  <a:lnTo>
                    <a:pt x="4" y="1543"/>
                  </a:lnTo>
                  <a:lnTo>
                    <a:pt x="4" y="1573"/>
                  </a:lnTo>
                  <a:lnTo>
                    <a:pt x="4" y="1575"/>
                  </a:lnTo>
                  <a:lnTo>
                    <a:pt x="3" y="1575"/>
                  </a:lnTo>
                  <a:lnTo>
                    <a:pt x="1" y="1575"/>
                  </a:lnTo>
                  <a:lnTo>
                    <a:pt x="0" y="1573"/>
                  </a:lnTo>
                  <a:close/>
                  <a:moveTo>
                    <a:pt x="0" y="1522"/>
                  </a:moveTo>
                  <a:lnTo>
                    <a:pt x="0" y="1492"/>
                  </a:lnTo>
                  <a:lnTo>
                    <a:pt x="1" y="1490"/>
                  </a:lnTo>
                  <a:lnTo>
                    <a:pt x="3" y="1489"/>
                  </a:lnTo>
                  <a:lnTo>
                    <a:pt x="4" y="1490"/>
                  </a:lnTo>
                  <a:lnTo>
                    <a:pt x="4" y="1492"/>
                  </a:lnTo>
                  <a:lnTo>
                    <a:pt x="4" y="1522"/>
                  </a:lnTo>
                  <a:lnTo>
                    <a:pt x="3" y="1524"/>
                  </a:lnTo>
                  <a:lnTo>
                    <a:pt x="1" y="1522"/>
                  </a:lnTo>
                  <a:lnTo>
                    <a:pt x="0" y="1522"/>
                  </a:lnTo>
                  <a:close/>
                  <a:moveTo>
                    <a:pt x="0" y="1469"/>
                  </a:moveTo>
                  <a:lnTo>
                    <a:pt x="0" y="1439"/>
                  </a:lnTo>
                  <a:lnTo>
                    <a:pt x="1" y="1438"/>
                  </a:lnTo>
                  <a:lnTo>
                    <a:pt x="3" y="1438"/>
                  </a:lnTo>
                  <a:lnTo>
                    <a:pt x="4" y="1438"/>
                  </a:lnTo>
                  <a:lnTo>
                    <a:pt x="4" y="1439"/>
                  </a:lnTo>
                  <a:lnTo>
                    <a:pt x="4" y="1469"/>
                  </a:lnTo>
                  <a:lnTo>
                    <a:pt x="4" y="1471"/>
                  </a:lnTo>
                  <a:lnTo>
                    <a:pt x="3" y="1472"/>
                  </a:lnTo>
                  <a:lnTo>
                    <a:pt x="1" y="1471"/>
                  </a:lnTo>
                  <a:lnTo>
                    <a:pt x="0" y="1469"/>
                  </a:lnTo>
                  <a:close/>
                  <a:moveTo>
                    <a:pt x="0" y="1418"/>
                  </a:moveTo>
                  <a:lnTo>
                    <a:pt x="0" y="1388"/>
                  </a:lnTo>
                  <a:lnTo>
                    <a:pt x="1" y="1387"/>
                  </a:lnTo>
                  <a:lnTo>
                    <a:pt x="3" y="1387"/>
                  </a:lnTo>
                  <a:lnTo>
                    <a:pt x="4" y="1387"/>
                  </a:lnTo>
                  <a:lnTo>
                    <a:pt x="4" y="1388"/>
                  </a:lnTo>
                  <a:lnTo>
                    <a:pt x="4" y="1418"/>
                  </a:lnTo>
                  <a:lnTo>
                    <a:pt x="4" y="1420"/>
                  </a:lnTo>
                  <a:lnTo>
                    <a:pt x="3" y="1420"/>
                  </a:lnTo>
                  <a:lnTo>
                    <a:pt x="1" y="1420"/>
                  </a:lnTo>
                  <a:lnTo>
                    <a:pt x="0" y="1418"/>
                  </a:lnTo>
                  <a:close/>
                  <a:moveTo>
                    <a:pt x="0" y="1367"/>
                  </a:moveTo>
                  <a:lnTo>
                    <a:pt x="0" y="1337"/>
                  </a:lnTo>
                  <a:lnTo>
                    <a:pt x="1" y="1336"/>
                  </a:lnTo>
                  <a:lnTo>
                    <a:pt x="3" y="1334"/>
                  </a:lnTo>
                  <a:lnTo>
                    <a:pt x="4" y="1336"/>
                  </a:lnTo>
                  <a:lnTo>
                    <a:pt x="4" y="1337"/>
                  </a:lnTo>
                  <a:lnTo>
                    <a:pt x="4" y="1367"/>
                  </a:lnTo>
                  <a:lnTo>
                    <a:pt x="4" y="1369"/>
                  </a:lnTo>
                  <a:lnTo>
                    <a:pt x="3" y="1369"/>
                  </a:lnTo>
                  <a:lnTo>
                    <a:pt x="1" y="1369"/>
                  </a:lnTo>
                  <a:lnTo>
                    <a:pt x="0" y="1367"/>
                  </a:lnTo>
                  <a:close/>
                  <a:moveTo>
                    <a:pt x="0" y="1316"/>
                  </a:moveTo>
                  <a:lnTo>
                    <a:pt x="0" y="1286"/>
                  </a:lnTo>
                  <a:lnTo>
                    <a:pt x="1" y="1285"/>
                  </a:lnTo>
                  <a:lnTo>
                    <a:pt x="3" y="1283"/>
                  </a:lnTo>
                  <a:lnTo>
                    <a:pt x="4" y="1285"/>
                  </a:lnTo>
                  <a:lnTo>
                    <a:pt x="4" y="1286"/>
                  </a:lnTo>
                  <a:lnTo>
                    <a:pt x="4" y="1316"/>
                  </a:lnTo>
                  <a:lnTo>
                    <a:pt x="4" y="1318"/>
                  </a:lnTo>
                  <a:lnTo>
                    <a:pt x="3" y="1318"/>
                  </a:lnTo>
                  <a:lnTo>
                    <a:pt x="1" y="1318"/>
                  </a:lnTo>
                  <a:lnTo>
                    <a:pt x="0" y="1316"/>
                  </a:lnTo>
                  <a:close/>
                  <a:moveTo>
                    <a:pt x="0" y="1264"/>
                  </a:moveTo>
                  <a:lnTo>
                    <a:pt x="0" y="1234"/>
                  </a:lnTo>
                  <a:lnTo>
                    <a:pt x="1" y="1232"/>
                  </a:lnTo>
                  <a:lnTo>
                    <a:pt x="3" y="1232"/>
                  </a:lnTo>
                  <a:lnTo>
                    <a:pt x="4" y="1232"/>
                  </a:lnTo>
                  <a:lnTo>
                    <a:pt x="4" y="1234"/>
                  </a:lnTo>
                  <a:lnTo>
                    <a:pt x="4" y="1264"/>
                  </a:lnTo>
                  <a:lnTo>
                    <a:pt x="4" y="1265"/>
                  </a:lnTo>
                  <a:lnTo>
                    <a:pt x="3" y="1267"/>
                  </a:lnTo>
                  <a:lnTo>
                    <a:pt x="1" y="1267"/>
                  </a:lnTo>
                  <a:lnTo>
                    <a:pt x="1" y="1265"/>
                  </a:lnTo>
                  <a:lnTo>
                    <a:pt x="0" y="1264"/>
                  </a:lnTo>
                  <a:close/>
                  <a:moveTo>
                    <a:pt x="0" y="1213"/>
                  </a:moveTo>
                  <a:lnTo>
                    <a:pt x="0" y="1183"/>
                  </a:lnTo>
                  <a:lnTo>
                    <a:pt x="1" y="1181"/>
                  </a:lnTo>
                  <a:lnTo>
                    <a:pt x="3" y="1181"/>
                  </a:lnTo>
                  <a:lnTo>
                    <a:pt x="4" y="1181"/>
                  </a:lnTo>
                  <a:lnTo>
                    <a:pt x="4" y="1183"/>
                  </a:lnTo>
                  <a:lnTo>
                    <a:pt x="4" y="1213"/>
                  </a:lnTo>
                  <a:lnTo>
                    <a:pt x="4" y="1214"/>
                  </a:lnTo>
                  <a:lnTo>
                    <a:pt x="3" y="1216"/>
                  </a:lnTo>
                  <a:lnTo>
                    <a:pt x="1" y="1214"/>
                  </a:lnTo>
                  <a:lnTo>
                    <a:pt x="0" y="1213"/>
                  </a:lnTo>
                  <a:close/>
                  <a:moveTo>
                    <a:pt x="0" y="1162"/>
                  </a:moveTo>
                  <a:lnTo>
                    <a:pt x="0" y="1132"/>
                  </a:lnTo>
                  <a:lnTo>
                    <a:pt x="1" y="1130"/>
                  </a:lnTo>
                  <a:lnTo>
                    <a:pt x="3" y="1130"/>
                  </a:lnTo>
                  <a:lnTo>
                    <a:pt x="4" y="1130"/>
                  </a:lnTo>
                  <a:lnTo>
                    <a:pt x="4" y="1132"/>
                  </a:lnTo>
                  <a:lnTo>
                    <a:pt x="4" y="1162"/>
                  </a:lnTo>
                  <a:lnTo>
                    <a:pt x="4" y="1163"/>
                  </a:lnTo>
                  <a:lnTo>
                    <a:pt x="3" y="1163"/>
                  </a:lnTo>
                  <a:lnTo>
                    <a:pt x="1" y="1163"/>
                  </a:lnTo>
                  <a:lnTo>
                    <a:pt x="0" y="1162"/>
                  </a:lnTo>
                  <a:close/>
                  <a:moveTo>
                    <a:pt x="0" y="1111"/>
                  </a:moveTo>
                  <a:lnTo>
                    <a:pt x="0" y="1081"/>
                  </a:lnTo>
                  <a:lnTo>
                    <a:pt x="1" y="1079"/>
                  </a:lnTo>
                  <a:lnTo>
                    <a:pt x="3" y="1078"/>
                  </a:lnTo>
                  <a:lnTo>
                    <a:pt x="4" y="1079"/>
                  </a:lnTo>
                  <a:lnTo>
                    <a:pt x="4" y="1081"/>
                  </a:lnTo>
                  <a:lnTo>
                    <a:pt x="4" y="1111"/>
                  </a:lnTo>
                  <a:lnTo>
                    <a:pt x="4" y="1112"/>
                  </a:lnTo>
                  <a:lnTo>
                    <a:pt x="3" y="1112"/>
                  </a:lnTo>
                  <a:lnTo>
                    <a:pt x="1" y="1112"/>
                  </a:lnTo>
                  <a:lnTo>
                    <a:pt x="0" y="1111"/>
                  </a:lnTo>
                  <a:close/>
                  <a:moveTo>
                    <a:pt x="0" y="1058"/>
                  </a:moveTo>
                  <a:lnTo>
                    <a:pt x="0" y="1030"/>
                  </a:lnTo>
                  <a:lnTo>
                    <a:pt x="1" y="1028"/>
                  </a:lnTo>
                  <a:lnTo>
                    <a:pt x="3" y="1027"/>
                  </a:lnTo>
                  <a:lnTo>
                    <a:pt x="4" y="1028"/>
                  </a:lnTo>
                  <a:lnTo>
                    <a:pt x="4" y="1030"/>
                  </a:lnTo>
                  <a:lnTo>
                    <a:pt x="4" y="1058"/>
                  </a:lnTo>
                  <a:lnTo>
                    <a:pt x="4" y="1060"/>
                  </a:lnTo>
                  <a:lnTo>
                    <a:pt x="3" y="1061"/>
                  </a:lnTo>
                  <a:lnTo>
                    <a:pt x="1" y="1060"/>
                  </a:lnTo>
                  <a:lnTo>
                    <a:pt x="0" y="1058"/>
                  </a:lnTo>
                  <a:close/>
                  <a:moveTo>
                    <a:pt x="0" y="1007"/>
                  </a:moveTo>
                  <a:lnTo>
                    <a:pt x="0" y="977"/>
                  </a:lnTo>
                  <a:lnTo>
                    <a:pt x="1" y="975"/>
                  </a:lnTo>
                  <a:lnTo>
                    <a:pt x="3" y="975"/>
                  </a:lnTo>
                  <a:lnTo>
                    <a:pt x="4" y="975"/>
                  </a:lnTo>
                  <a:lnTo>
                    <a:pt x="4" y="977"/>
                  </a:lnTo>
                  <a:lnTo>
                    <a:pt x="4" y="1007"/>
                  </a:lnTo>
                  <a:lnTo>
                    <a:pt x="4" y="1009"/>
                  </a:lnTo>
                  <a:lnTo>
                    <a:pt x="3" y="1010"/>
                  </a:lnTo>
                  <a:lnTo>
                    <a:pt x="1" y="1010"/>
                  </a:lnTo>
                  <a:lnTo>
                    <a:pt x="1" y="1009"/>
                  </a:lnTo>
                  <a:lnTo>
                    <a:pt x="0" y="1007"/>
                  </a:lnTo>
                  <a:close/>
                  <a:moveTo>
                    <a:pt x="0" y="956"/>
                  </a:moveTo>
                  <a:lnTo>
                    <a:pt x="0" y="926"/>
                  </a:lnTo>
                  <a:lnTo>
                    <a:pt x="1" y="924"/>
                  </a:lnTo>
                  <a:lnTo>
                    <a:pt x="3" y="924"/>
                  </a:lnTo>
                  <a:lnTo>
                    <a:pt x="4" y="924"/>
                  </a:lnTo>
                  <a:lnTo>
                    <a:pt x="4" y="926"/>
                  </a:lnTo>
                  <a:lnTo>
                    <a:pt x="4" y="956"/>
                  </a:lnTo>
                  <a:lnTo>
                    <a:pt x="4" y="957"/>
                  </a:lnTo>
                  <a:lnTo>
                    <a:pt x="3" y="957"/>
                  </a:lnTo>
                  <a:lnTo>
                    <a:pt x="1" y="957"/>
                  </a:lnTo>
                  <a:lnTo>
                    <a:pt x="0" y="956"/>
                  </a:lnTo>
                  <a:close/>
                  <a:moveTo>
                    <a:pt x="0" y="905"/>
                  </a:moveTo>
                  <a:lnTo>
                    <a:pt x="0" y="875"/>
                  </a:lnTo>
                  <a:lnTo>
                    <a:pt x="1" y="873"/>
                  </a:lnTo>
                  <a:lnTo>
                    <a:pt x="3" y="872"/>
                  </a:lnTo>
                  <a:lnTo>
                    <a:pt x="4" y="873"/>
                  </a:lnTo>
                  <a:lnTo>
                    <a:pt x="4" y="875"/>
                  </a:lnTo>
                  <a:lnTo>
                    <a:pt x="4" y="905"/>
                  </a:lnTo>
                  <a:lnTo>
                    <a:pt x="4" y="906"/>
                  </a:lnTo>
                  <a:lnTo>
                    <a:pt x="3" y="906"/>
                  </a:lnTo>
                  <a:lnTo>
                    <a:pt x="1" y="906"/>
                  </a:lnTo>
                  <a:lnTo>
                    <a:pt x="0" y="905"/>
                  </a:lnTo>
                  <a:close/>
                  <a:moveTo>
                    <a:pt x="0" y="854"/>
                  </a:moveTo>
                  <a:lnTo>
                    <a:pt x="0" y="824"/>
                  </a:lnTo>
                  <a:lnTo>
                    <a:pt x="1" y="822"/>
                  </a:lnTo>
                  <a:lnTo>
                    <a:pt x="3" y="821"/>
                  </a:lnTo>
                  <a:lnTo>
                    <a:pt x="4" y="822"/>
                  </a:lnTo>
                  <a:lnTo>
                    <a:pt x="4" y="824"/>
                  </a:lnTo>
                  <a:lnTo>
                    <a:pt x="4" y="854"/>
                  </a:lnTo>
                  <a:lnTo>
                    <a:pt x="4" y="855"/>
                  </a:lnTo>
                  <a:lnTo>
                    <a:pt x="3" y="855"/>
                  </a:lnTo>
                  <a:lnTo>
                    <a:pt x="1" y="855"/>
                  </a:lnTo>
                  <a:lnTo>
                    <a:pt x="0" y="854"/>
                  </a:lnTo>
                  <a:close/>
                  <a:moveTo>
                    <a:pt x="0" y="801"/>
                  </a:moveTo>
                  <a:lnTo>
                    <a:pt x="0" y="771"/>
                  </a:lnTo>
                  <a:lnTo>
                    <a:pt x="1" y="770"/>
                  </a:lnTo>
                  <a:lnTo>
                    <a:pt x="3" y="770"/>
                  </a:lnTo>
                  <a:lnTo>
                    <a:pt x="4" y="770"/>
                  </a:lnTo>
                  <a:lnTo>
                    <a:pt x="4" y="771"/>
                  </a:lnTo>
                  <a:lnTo>
                    <a:pt x="4" y="801"/>
                  </a:lnTo>
                  <a:lnTo>
                    <a:pt x="4" y="803"/>
                  </a:lnTo>
                  <a:lnTo>
                    <a:pt x="3" y="804"/>
                  </a:lnTo>
                  <a:lnTo>
                    <a:pt x="1" y="803"/>
                  </a:lnTo>
                  <a:lnTo>
                    <a:pt x="0" y="801"/>
                  </a:lnTo>
                  <a:close/>
                  <a:moveTo>
                    <a:pt x="0" y="750"/>
                  </a:moveTo>
                  <a:lnTo>
                    <a:pt x="0" y="720"/>
                  </a:lnTo>
                  <a:lnTo>
                    <a:pt x="1" y="719"/>
                  </a:lnTo>
                  <a:lnTo>
                    <a:pt x="3" y="719"/>
                  </a:lnTo>
                  <a:lnTo>
                    <a:pt x="4" y="719"/>
                  </a:lnTo>
                  <a:lnTo>
                    <a:pt x="4" y="720"/>
                  </a:lnTo>
                  <a:lnTo>
                    <a:pt x="4" y="750"/>
                  </a:lnTo>
                  <a:lnTo>
                    <a:pt x="4" y="752"/>
                  </a:lnTo>
                  <a:lnTo>
                    <a:pt x="3" y="753"/>
                  </a:lnTo>
                  <a:lnTo>
                    <a:pt x="1" y="752"/>
                  </a:lnTo>
                  <a:lnTo>
                    <a:pt x="0" y="750"/>
                  </a:lnTo>
                  <a:close/>
                  <a:moveTo>
                    <a:pt x="0" y="699"/>
                  </a:moveTo>
                  <a:lnTo>
                    <a:pt x="0" y="669"/>
                  </a:lnTo>
                  <a:lnTo>
                    <a:pt x="1" y="668"/>
                  </a:lnTo>
                  <a:lnTo>
                    <a:pt x="3" y="668"/>
                  </a:lnTo>
                  <a:lnTo>
                    <a:pt x="4" y="668"/>
                  </a:lnTo>
                  <a:lnTo>
                    <a:pt x="4" y="669"/>
                  </a:lnTo>
                  <a:lnTo>
                    <a:pt x="4" y="699"/>
                  </a:lnTo>
                  <a:lnTo>
                    <a:pt x="4" y="701"/>
                  </a:lnTo>
                  <a:lnTo>
                    <a:pt x="3" y="701"/>
                  </a:lnTo>
                  <a:lnTo>
                    <a:pt x="1" y="701"/>
                  </a:lnTo>
                  <a:lnTo>
                    <a:pt x="0" y="699"/>
                  </a:lnTo>
                  <a:close/>
                  <a:moveTo>
                    <a:pt x="0" y="648"/>
                  </a:moveTo>
                  <a:lnTo>
                    <a:pt x="0" y="618"/>
                  </a:lnTo>
                  <a:lnTo>
                    <a:pt x="1" y="617"/>
                  </a:lnTo>
                  <a:lnTo>
                    <a:pt x="3" y="615"/>
                  </a:lnTo>
                  <a:lnTo>
                    <a:pt x="4" y="617"/>
                  </a:lnTo>
                  <a:lnTo>
                    <a:pt x="4" y="618"/>
                  </a:lnTo>
                  <a:lnTo>
                    <a:pt x="4" y="648"/>
                  </a:lnTo>
                  <a:lnTo>
                    <a:pt x="4" y="650"/>
                  </a:lnTo>
                  <a:lnTo>
                    <a:pt x="3" y="650"/>
                  </a:lnTo>
                  <a:lnTo>
                    <a:pt x="1" y="650"/>
                  </a:lnTo>
                  <a:lnTo>
                    <a:pt x="0" y="648"/>
                  </a:lnTo>
                  <a:close/>
                  <a:moveTo>
                    <a:pt x="0" y="596"/>
                  </a:moveTo>
                  <a:lnTo>
                    <a:pt x="0" y="567"/>
                  </a:lnTo>
                  <a:lnTo>
                    <a:pt x="1" y="566"/>
                  </a:lnTo>
                  <a:lnTo>
                    <a:pt x="3" y="564"/>
                  </a:lnTo>
                  <a:lnTo>
                    <a:pt x="4" y="566"/>
                  </a:lnTo>
                  <a:lnTo>
                    <a:pt x="4" y="567"/>
                  </a:lnTo>
                  <a:lnTo>
                    <a:pt x="4" y="596"/>
                  </a:lnTo>
                  <a:lnTo>
                    <a:pt x="4" y="597"/>
                  </a:lnTo>
                  <a:lnTo>
                    <a:pt x="3" y="599"/>
                  </a:lnTo>
                  <a:lnTo>
                    <a:pt x="1" y="597"/>
                  </a:lnTo>
                  <a:lnTo>
                    <a:pt x="0" y="596"/>
                  </a:lnTo>
                  <a:close/>
                  <a:moveTo>
                    <a:pt x="0" y="545"/>
                  </a:moveTo>
                  <a:lnTo>
                    <a:pt x="0" y="515"/>
                  </a:lnTo>
                  <a:lnTo>
                    <a:pt x="1" y="513"/>
                  </a:lnTo>
                  <a:lnTo>
                    <a:pt x="3" y="513"/>
                  </a:lnTo>
                  <a:lnTo>
                    <a:pt x="4" y="513"/>
                  </a:lnTo>
                  <a:lnTo>
                    <a:pt x="4" y="515"/>
                  </a:lnTo>
                  <a:lnTo>
                    <a:pt x="4" y="545"/>
                  </a:lnTo>
                  <a:lnTo>
                    <a:pt x="4" y="546"/>
                  </a:lnTo>
                  <a:lnTo>
                    <a:pt x="3" y="548"/>
                  </a:lnTo>
                  <a:lnTo>
                    <a:pt x="1" y="548"/>
                  </a:lnTo>
                  <a:lnTo>
                    <a:pt x="1" y="546"/>
                  </a:lnTo>
                  <a:lnTo>
                    <a:pt x="0" y="545"/>
                  </a:lnTo>
                  <a:close/>
                  <a:moveTo>
                    <a:pt x="0" y="494"/>
                  </a:moveTo>
                  <a:lnTo>
                    <a:pt x="0" y="463"/>
                  </a:lnTo>
                  <a:lnTo>
                    <a:pt x="1" y="462"/>
                  </a:lnTo>
                  <a:lnTo>
                    <a:pt x="3" y="462"/>
                  </a:lnTo>
                  <a:lnTo>
                    <a:pt x="4" y="462"/>
                  </a:lnTo>
                  <a:lnTo>
                    <a:pt x="4" y="463"/>
                  </a:lnTo>
                  <a:lnTo>
                    <a:pt x="4" y="494"/>
                  </a:lnTo>
                  <a:lnTo>
                    <a:pt x="4" y="495"/>
                  </a:lnTo>
                  <a:lnTo>
                    <a:pt x="3" y="495"/>
                  </a:lnTo>
                  <a:lnTo>
                    <a:pt x="1" y="495"/>
                  </a:lnTo>
                  <a:lnTo>
                    <a:pt x="0" y="494"/>
                  </a:lnTo>
                  <a:close/>
                  <a:moveTo>
                    <a:pt x="0" y="442"/>
                  </a:moveTo>
                  <a:lnTo>
                    <a:pt x="0" y="412"/>
                  </a:lnTo>
                  <a:lnTo>
                    <a:pt x="1" y="411"/>
                  </a:lnTo>
                  <a:lnTo>
                    <a:pt x="3" y="409"/>
                  </a:lnTo>
                  <a:lnTo>
                    <a:pt x="3" y="411"/>
                  </a:lnTo>
                  <a:lnTo>
                    <a:pt x="4" y="411"/>
                  </a:lnTo>
                  <a:lnTo>
                    <a:pt x="4" y="412"/>
                  </a:lnTo>
                  <a:lnTo>
                    <a:pt x="4" y="442"/>
                  </a:lnTo>
                  <a:lnTo>
                    <a:pt x="4" y="444"/>
                  </a:lnTo>
                  <a:lnTo>
                    <a:pt x="3" y="444"/>
                  </a:lnTo>
                  <a:lnTo>
                    <a:pt x="1" y="444"/>
                  </a:lnTo>
                  <a:lnTo>
                    <a:pt x="0" y="442"/>
                  </a:lnTo>
                  <a:close/>
                  <a:moveTo>
                    <a:pt x="0" y="391"/>
                  </a:moveTo>
                  <a:lnTo>
                    <a:pt x="0" y="361"/>
                  </a:lnTo>
                  <a:lnTo>
                    <a:pt x="1" y="360"/>
                  </a:lnTo>
                  <a:lnTo>
                    <a:pt x="3" y="358"/>
                  </a:lnTo>
                  <a:lnTo>
                    <a:pt x="4" y="360"/>
                  </a:lnTo>
                  <a:lnTo>
                    <a:pt x="4" y="361"/>
                  </a:lnTo>
                  <a:lnTo>
                    <a:pt x="4" y="391"/>
                  </a:lnTo>
                  <a:lnTo>
                    <a:pt x="4" y="393"/>
                  </a:lnTo>
                  <a:lnTo>
                    <a:pt x="3" y="393"/>
                  </a:lnTo>
                  <a:lnTo>
                    <a:pt x="1" y="393"/>
                  </a:lnTo>
                  <a:lnTo>
                    <a:pt x="0" y="391"/>
                  </a:lnTo>
                  <a:close/>
                  <a:moveTo>
                    <a:pt x="0" y="339"/>
                  </a:moveTo>
                  <a:lnTo>
                    <a:pt x="0" y="309"/>
                  </a:lnTo>
                  <a:lnTo>
                    <a:pt x="1" y="307"/>
                  </a:lnTo>
                  <a:lnTo>
                    <a:pt x="3" y="307"/>
                  </a:lnTo>
                  <a:lnTo>
                    <a:pt x="4" y="307"/>
                  </a:lnTo>
                  <a:lnTo>
                    <a:pt x="4" y="309"/>
                  </a:lnTo>
                  <a:lnTo>
                    <a:pt x="4" y="339"/>
                  </a:lnTo>
                  <a:lnTo>
                    <a:pt x="4" y="340"/>
                  </a:lnTo>
                  <a:lnTo>
                    <a:pt x="3" y="342"/>
                  </a:lnTo>
                  <a:lnTo>
                    <a:pt x="1" y="340"/>
                  </a:lnTo>
                  <a:lnTo>
                    <a:pt x="0" y="339"/>
                  </a:lnTo>
                  <a:close/>
                  <a:moveTo>
                    <a:pt x="0" y="288"/>
                  </a:moveTo>
                  <a:lnTo>
                    <a:pt x="0" y="258"/>
                  </a:lnTo>
                  <a:lnTo>
                    <a:pt x="1" y="256"/>
                  </a:lnTo>
                  <a:lnTo>
                    <a:pt x="3" y="256"/>
                  </a:lnTo>
                  <a:lnTo>
                    <a:pt x="4" y="256"/>
                  </a:lnTo>
                  <a:lnTo>
                    <a:pt x="4" y="258"/>
                  </a:lnTo>
                  <a:lnTo>
                    <a:pt x="4" y="288"/>
                  </a:lnTo>
                  <a:lnTo>
                    <a:pt x="4" y="289"/>
                  </a:lnTo>
                  <a:lnTo>
                    <a:pt x="3" y="291"/>
                  </a:lnTo>
                  <a:lnTo>
                    <a:pt x="1" y="289"/>
                  </a:lnTo>
                  <a:lnTo>
                    <a:pt x="0" y="288"/>
                  </a:lnTo>
                  <a:close/>
                  <a:moveTo>
                    <a:pt x="0" y="237"/>
                  </a:moveTo>
                  <a:lnTo>
                    <a:pt x="0" y="207"/>
                  </a:lnTo>
                  <a:lnTo>
                    <a:pt x="1" y="205"/>
                  </a:lnTo>
                  <a:lnTo>
                    <a:pt x="3" y="205"/>
                  </a:lnTo>
                  <a:lnTo>
                    <a:pt x="4" y="205"/>
                  </a:lnTo>
                  <a:lnTo>
                    <a:pt x="4" y="207"/>
                  </a:lnTo>
                  <a:lnTo>
                    <a:pt x="4" y="237"/>
                  </a:lnTo>
                  <a:lnTo>
                    <a:pt x="4" y="238"/>
                  </a:lnTo>
                  <a:lnTo>
                    <a:pt x="3" y="238"/>
                  </a:lnTo>
                  <a:lnTo>
                    <a:pt x="1" y="238"/>
                  </a:lnTo>
                  <a:lnTo>
                    <a:pt x="0" y="237"/>
                  </a:lnTo>
                  <a:close/>
                  <a:moveTo>
                    <a:pt x="0" y="186"/>
                  </a:moveTo>
                  <a:lnTo>
                    <a:pt x="0" y="156"/>
                  </a:lnTo>
                  <a:lnTo>
                    <a:pt x="1" y="154"/>
                  </a:lnTo>
                  <a:lnTo>
                    <a:pt x="3" y="153"/>
                  </a:lnTo>
                  <a:lnTo>
                    <a:pt x="4" y="154"/>
                  </a:lnTo>
                  <a:lnTo>
                    <a:pt x="4" y="156"/>
                  </a:lnTo>
                  <a:lnTo>
                    <a:pt x="4" y="186"/>
                  </a:lnTo>
                  <a:lnTo>
                    <a:pt x="4" y="187"/>
                  </a:lnTo>
                  <a:lnTo>
                    <a:pt x="3" y="187"/>
                  </a:lnTo>
                  <a:lnTo>
                    <a:pt x="1" y="187"/>
                  </a:lnTo>
                  <a:lnTo>
                    <a:pt x="0" y="186"/>
                  </a:lnTo>
                  <a:close/>
                  <a:moveTo>
                    <a:pt x="0" y="133"/>
                  </a:moveTo>
                  <a:lnTo>
                    <a:pt x="0" y="105"/>
                  </a:lnTo>
                  <a:lnTo>
                    <a:pt x="1" y="103"/>
                  </a:lnTo>
                  <a:lnTo>
                    <a:pt x="3" y="102"/>
                  </a:lnTo>
                  <a:lnTo>
                    <a:pt x="4" y="103"/>
                  </a:lnTo>
                  <a:lnTo>
                    <a:pt x="4" y="105"/>
                  </a:lnTo>
                  <a:lnTo>
                    <a:pt x="4" y="133"/>
                  </a:lnTo>
                  <a:lnTo>
                    <a:pt x="4" y="135"/>
                  </a:lnTo>
                  <a:lnTo>
                    <a:pt x="3" y="136"/>
                  </a:lnTo>
                  <a:lnTo>
                    <a:pt x="1" y="135"/>
                  </a:lnTo>
                  <a:lnTo>
                    <a:pt x="0" y="133"/>
                  </a:lnTo>
                  <a:close/>
                  <a:moveTo>
                    <a:pt x="0" y="82"/>
                  </a:moveTo>
                  <a:lnTo>
                    <a:pt x="0" y="52"/>
                  </a:lnTo>
                  <a:lnTo>
                    <a:pt x="1" y="51"/>
                  </a:lnTo>
                  <a:lnTo>
                    <a:pt x="3" y="51"/>
                  </a:lnTo>
                  <a:lnTo>
                    <a:pt x="4" y="51"/>
                  </a:lnTo>
                  <a:lnTo>
                    <a:pt x="4" y="52"/>
                  </a:lnTo>
                  <a:lnTo>
                    <a:pt x="4" y="82"/>
                  </a:lnTo>
                  <a:lnTo>
                    <a:pt x="4" y="84"/>
                  </a:lnTo>
                  <a:lnTo>
                    <a:pt x="3" y="85"/>
                  </a:lnTo>
                  <a:lnTo>
                    <a:pt x="1" y="84"/>
                  </a:lnTo>
                  <a:lnTo>
                    <a:pt x="0" y="82"/>
                  </a:lnTo>
                  <a:close/>
                  <a:moveTo>
                    <a:pt x="0" y="31"/>
                  </a:moveTo>
                  <a:lnTo>
                    <a:pt x="0" y="1"/>
                  </a:lnTo>
                  <a:lnTo>
                    <a:pt x="1" y="0"/>
                  </a:lnTo>
                  <a:lnTo>
                    <a:pt x="3" y="0"/>
                  </a:lnTo>
                  <a:lnTo>
                    <a:pt x="4" y="0"/>
                  </a:lnTo>
                  <a:lnTo>
                    <a:pt x="4" y="1"/>
                  </a:lnTo>
                  <a:lnTo>
                    <a:pt x="4" y="31"/>
                  </a:lnTo>
                  <a:lnTo>
                    <a:pt x="4" y="33"/>
                  </a:lnTo>
                  <a:lnTo>
                    <a:pt x="3" y="33"/>
                  </a:lnTo>
                  <a:lnTo>
                    <a:pt x="1" y="33"/>
                  </a:lnTo>
                  <a:lnTo>
                    <a:pt x="0" y="31"/>
                  </a:lnTo>
                  <a:close/>
                </a:path>
              </a:pathLst>
            </a:custGeom>
            <a:solidFill>
              <a:srgbClr val="000000"/>
            </a:solidFill>
            <a:ln w="0">
              <a:solidFill>
                <a:srgbClr val="000000"/>
              </a:solidFill>
              <a:prstDash val="lg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5"/>
            <p:cNvSpPr>
              <a:spLocks noChangeArrowheads="1"/>
            </p:cNvSpPr>
            <p:nvPr/>
          </p:nvSpPr>
          <p:spPr bwMode="auto">
            <a:xfrm>
              <a:off x="3475321" y="2793494"/>
              <a:ext cx="114148" cy="113991"/>
            </a:xfrm>
            <a:prstGeom prst="rect">
              <a:avLst/>
            </a:prstGeom>
            <a:solidFill>
              <a:srgbClr val="FFFFFF"/>
            </a:solidFill>
            <a:ln w="19050">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 name="Text Box 31"/>
            <p:cNvSpPr txBox="1">
              <a:spLocks noChangeArrowheads="1"/>
            </p:cNvSpPr>
            <p:nvPr/>
          </p:nvSpPr>
          <p:spPr bwMode="auto">
            <a:xfrm>
              <a:off x="5139350" y="2790655"/>
              <a:ext cx="156637" cy="171619"/>
            </a:xfrm>
            <a:prstGeom prst="rect">
              <a:avLst/>
            </a:prstGeom>
            <a:solidFill>
              <a:schemeClr val="bg1"/>
            </a:solidFill>
            <a:ln w="190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800" b="0" i="1" u="none" strike="noStrike" cap="none" normalizeH="0" baseline="0" dirty="0" smtClean="0">
                  <a:ln>
                    <a:noFill/>
                  </a:ln>
                  <a:solidFill>
                    <a:schemeClr val="tx1"/>
                  </a:solidFill>
                  <a:effectLst/>
                  <a:latin typeface="Arial" pitchFamily="34" charset="0"/>
                  <a:ea typeface="Times New Roman" pitchFamily="18" charset="0"/>
                </a:rPr>
                <a:t>2</a:t>
              </a:r>
              <a:r>
                <a:rPr kumimoji="0" lang="sr-Latn-CS" sz="900" b="0" i="1" u="none" strike="noStrike" cap="none" normalizeH="0" baseline="0" dirty="0" smtClean="0">
                  <a:ln>
                    <a:noFill/>
                  </a:ln>
                  <a:solidFill>
                    <a:schemeClr val="tx1"/>
                  </a:solidFill>
                  <a:effectLst/>
                  <a:latin typeface="Arial" pitchFamily="34" charset="0"/>
                  <a:ea typeface="Times New Roman" pitchFamily="18" charset="0"/>
                  <a:sym typeface="Symbol" pitchFamily="18" charset="2"/>
                </a:rPr>
                <a:t></a:t>
              </a:r>
            </a:p>
          </p:txBody>
        </p:sp>
      </p:grpSp>
      <p:pic>
        <p:nvPicPr>
          <p:cNvPr id="180228" name="Picture 4"/>
          <p:cNvPicPr>
            <a:picLocks noChangeAspect="1" noChangeArrowheads="1"/>
          </p:cNvPicPr>
          <p:nvPr/>
        </p:nvPicPr>
        <p:blipFill>
          <a:blip r:embed="rId2"/>
          <a:srcRect/>
          <a:stretch>
            <a:fillRect/>
          </a:stretch>
        </p:blipFill>
        <p:spPr bwMode="auto">
          <a:xfrm>
            <a:off x="2971800" y="4038600"/>
            <a:ext cx="2932113" cy="165258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x-none" sz="4000" smtClean="0"/>
              <a:t>Motor</a:t>
            </a:r>
            <a:r>
              <a:rPr lang="sr-Latn-CS" sz="4000" dirty="0" smtClean="0"/>
              <a:t>i</a:t>
            </a:r>
            <a:r>
              <a:rPr lang="x-none" sz="4000" smtClean="0"/>
              <a:t> </a:t>
            </a:r>
            <a:r>
              <a:rPr lang="sr-Latn-CS" sz="4000" dirty="0" smtClean="0"/>
              <a:t>sa obrtnim poljem u statoru</a:t>
            </a:r>
            <a:endParaRPr lang="en-US" sz="4000" dirty="0"/>
          </a:p>
        </p:txBody>
      </p:sp>
      <p:sp>
        <p:nvSpPr>
          <p:cNvPr id="3" name="Content Placeholder 2"/>
          <p:cNvSpPr>
            <a:spLocks noGrp="1"/>
          </p:cNvSpPr>
          <p:nvPr>
            <p:ph idx="1"/>
          </p:nvPr>
        </p:nvSpPr>
        <p:spPr>
          <a:xfrm>
            <a:off x="457200" y="1600200"/>
            <a:ext cx="8534400" cy="4525963"/>
          </a:xfrm>
        </p:spPr>
        <p:txBody>
          <a:bodyPr/>
          <a:lstStyle/>
          <a:p>
            <a:r>
              <a:rPr lang="sr-Latn-CS" dirty="0" smtClean="0"/>
              <a:t>Na namotaje </a:t>
            </a:r>
            <a:r>
              <a:rPr lang="sr-Latn-CS" b="1" i="1" dirty="0" smtClean="0"/>
              <a:t>A</a:t>
            </a:r>
            <a:r>
              <a:rPr lang="sr-Latn-CS" dirty="0" smtClean="0"/>
              <a:t>, </a:t>
            </a:r>
            <a:r>
              <a:rPr lang="sr-Latn-CS" b="1" i="1" dirty="0" smtClean="0"/>
              <a:t>B</a:t>
            </a:r>
            <a:r>
              <a:rPr lang="sr-Latn-CS" dirty="0" smtClean="0"/>
              <a:t> i </a:t>
            </a:r>
            <a:r>
              <a:rPr lang="sr-Latn-CS" b="1" i="1" dirty="0" smtClean="0"/>
              <a:t>C</a:t>
            </a:r>
            <a:r>
              <a:rPr lang="sr-Latn-CS" dirty="0" smtClean="0"/>
              <a:t> se dovode struje sinusnog oblika fazno pomerene za 120</a:t>
            </a:r>
            <a:r>
              <a:rPr lang="sr-Latn-CS" dirty="0" smtClean="0">
                <a:sym typeface="Symbol"/>
              </a:rPr>
              <a:t></a:t>
            </a:r>
          </a:p>
          <a:p>
            <a:pPr lvl="1"/>
            <a:r>
              <a:rPr lang="sr-Latn-CS" sz="2400" dirty="0" smtClean="0">
                <a:sym typeface="Symbol"/>
              </a:rPr>
              <a:t>Ako je učestanost struja 50 Hz, polje napravi 50 obrtaja u sekundi (3000 o/min) - </a:t>
            </a:r>
            <a:r>
              <a:rPr lang="sr-Latn-CS" sz="2400" b="1" dirty="0" smtClean="0">
                <a:solidFill>
                  <a:srgbClr val="0070C0"/>
                </a:solidFill>
                <a:sym typeface="Symbol"/>
              </a:rPr>
              <a:t>SINHRONA</a:t>
            </a:r>
            <a:r>
              <a:rPr lang="sr-Latn-CS" sz="2400" dirty="0" smtClean="0">
                <a:solidFill>
                  <a:srgbClr val="0070C0"/>
                </a:solidFill>
                <a:sym typeface="Symbol"/>
              </a:rPr>
              <a:t> brzina</a:t>
            </a:r>
            <a:r>
              <a:rPr lang="sr-Latn-CS" dirty="0" smtClean="0">
                <a:solidFill>
                  <a:srgbClr val="0070C0"/>
                </a:solidFill>
                <a:sym typeface="Symbol"/>
              </a:rPr>
              <a:t> </a:t>
            </a:r>
            <a:r>
              <a:rPr lang="sr-Latn-CS" sz="2400" dirty="0" smtClean="0">
                <a:solidFill>
                  <a:srgbClr val="0070C0"/>
                </a:solidFill>
                <a:sym typeface="Symbol"/>
              </a:rPr>
              <a:t>obrtanja</a:t>
            </a:r>
            <a:endParaRPr lang="sr-Latn-CS" sz="2400" dirty="0" smtClean="0">
              <a:solidFill>
                <a:srgbClr val="0070C0"/>
              </a:solidFill>
            </a:endParaRPr>
          </a:p>
          <a:p>
            <a:r>
              <a:rPr lang="sr-Latn-CS" dirty="0" smtClean="0"/>
              <a:t>Statori sa više pari polova</a:t>
            </a:r>
            <a:endParaRPr lang="sr-Latn-CS" sz="2800" dirty="0" smtClean="0"/>
          </a:p>
          <a:p>
            <a:pPr lvl="1"/>
            <a:r>
              <a:rPr lang="sr-Latn-CS" sz="2400" dirty="0" smtClean="0"/>
              <a:t>Sa 2 para polova – namotaji </a:t>
            </a:r>
            <a:r>
              <a:rPr lang="sr-Latn-CS" sz="2400" b="1" i="1" dirty="0" smtClean="0"/>
              <a:t>A</a:t>
            </a:r>
            <a:r>
              <a:rPr lang="sr-Latn-CS" sz="2400" dirty="0" smtClean="0"/>
              <a:t>, </a:t>
            </a:r>
            <a:r>
              <a:rPr lang="sr-Latn-CS" sz="2400" b="1" i="1" dirty="0" smtClean="0"/>
              <a:t>B</a:t>
            </a:r>
            <a:r>
              <a:rPr lang="sr-Latn-CS" sz="2400" dirty="0" smtClean="0"/>
              <a:t> i </a:t>
            </a:r>
            <a:r>
              <a:rPr lang="sr-Latn-CS" sz="2400" b="1" i="1" dirty="0" smtClean="0"/>
              <a:t>C</a:t>
            </a:r>
            <a:r>
              <a:rPr lang="sr-Latn-CS" sz="2400" dirty="0" smtClean="0"/>
              <a:t> sabijeni na pola kruga, na drugoj polovini, ponovljeni</a:t>
            </a:r>
          </a:p>
          <a:p>
            <a:pPr lvl="1"/>
            <a:r>
              <a:rPr lang="sr-Latn-CS" sz="2400" dirty="0" smtClean="0"/>
              <a:t>Ekvivalentno motoru JS sa dva para polova.</a:t>
            </a:r>
          </a:p>
          <a:p>
            <a:pPr lvl="1"/>
            <a:r>
              <a:rPr lang="sr-Latn-CS" sz="2400" dirty="0" smtClean="0"/>
              <a:t>Sada je sinhrona brzina obrtanja 25 obrtaja u sekundi (1500 o/min) jer polje napravi samo pola kruga za jednu periodu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dirty="0" smtClean="0"/>
              <a:t>Namotoji motora sa jednim i dva para polova</a:t>
            </a:r>
            <a:endParaRPr lang="en-US" dirty="0"/>
          </a:p>
        </p:txBody>
      </p:sp>
      <p:sp>
        <p:nvSpPr>
          <p:cNvPr id="32805" name="Rectangle 3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3" name="Group 48"/>
          <p:cNvGrpSpPr/>
          <p:nvPr/>
        </p:nvGrpSpPr>
        <p:grpSpPr>
          <a:xfrm>
            <a:off x="1066800" y="2286000"/>
            <a:ext cx="7088909" cy="3429000"/>
            <a:chOff x="1066800" y="2057400"/>
            <a:chExt cx="7088909" cy="3429000"/>
          </a:xfrm>
        </p:grpSpPr>
        <p:pic>
          <p:nvPicPr>
            <p:cNvPr id="32770" name="Picture 2"/>
            <p:cNvPicPr>
              <a:picLocks noChangeAspect="1" noChangeArrowheads="1"/>
            </p:cNvPicPr>
            <p:nvPr/>
          </p:nvPicPr>
          <p:blipFill>
            <a:blip r:embed="rId3"/>
            <a:srcRect/>
            <a:stretch>
              <a:fillRect/>
            </a:stretch>
          </p:blipFill>
          <p:spPr bwMode="auto">
            <a:xfrm>
              <a:off x="1066800" y="2057400"/>
              <a:ext cx="7088909" cy="3429000"/>
            </a:xfrm>
            <a:prstGeom prst="rect">
              <a:avLst/>
            </a:prstGeom>
            <a:noFill/>
            <a:ln w="9525">
              <a:noFill/>
              <a:miter lim="800000"/>
              <a:headEnd/>
              <a:tailEnd/>
            </a:ln>
          </p:spPr>
        </p:pic>
        <p:sp>
          <p:nvSpPr>
            <p:cNvPr id="40" name="TextBox 39"/>
            <p:cNvSpPr txBox="1"/>
            <p:nvPr/>
          </p:nvSpPr>
          <p:spPr>
            <a:xfrm>
              <a:off x="3581400" y="3902673"/>
              <a:ext cx="147476" cy="246221"/>
            </a:xfrm>
            <a:prstGeom prst="rect">
              <a:avLst/>
            </a:prstGeom>
            <a:solidFill>
              <a:schemeClr val="bg1"/>
            </a:solidFill>
          </p:spPr>
          <p:txBody>
            <a:bodyPr wrap="none" lIns="0" tIns="0" rIns="0" bIns="0" rtlCol="0">
              <a:spAutoFit/>
            </a:bodyPr>
            <a:lstStyle/>
            <a:p>
              <a:r>
                <a:rPr lang="sr-Latn-CS" sz="1600" b="1" i="1" dirty="0" smtClean="0"/>
                <a:t>A</a:t>
              </a:r>
              <a:endParaRPr lang="en-US" sz="1600" b="1" i="1" dirty="0"/>
            </a:p>
          </p:txBody>
        </p:sp>
        <p:sp>
          <p:nvSpPr>
            <p:cNvPr id="41" name="TextBox 40"/>
            <p:cNvSpPr txBox="1"/>
            <p:nvPr/>
          </p:nvSpPr>
          <p:spPr>
            <a:xfrm>
              <a:off x="4702552" y="3429000"/>
              <a:ext cx="147476" cy="246221"/>
            </a:xfrm>
            <a:prstGeom prst="rect">
              <a:avLst/>
            </a:prstGeom>
            <a:solidFill>
              <a:schemeClr val="bg1"/>
            </a:solidFill>
          </p:spPr>
          <p:txBody>
            <a:bodyPr wrap="none" lIns="0" tIns="0" rIns="0" bIns="0" rtlCol="0">
              <a:spAutoFit/>
            </a:bodyPr>
            <a:lstStyle/>
            <a:p>
              <a:r>
                <a:rPr lang="sr-Latn-CS" sz="1600" b="1" i="1" dirty="0" smtClean="0"/>
                <a:t>A</a:t>
              </a:r>
              <a:endParaRPr lang="en-US" sz="1600" b="1" i="1" dirty="0"/>
            </a:p>
          </p:txBody>
        </p:sp>
        <p:sp>
          <p:nvSpPr>
            <p:cNvPr id="42" name="TextBox 41"/>
            <p:cNvSpPr txBox="1"/>
            <p:nvPr/>
          </p:nvSpPr>
          <p:spPr>
            <a:xfrm>
              <a:off x="7472524" y="3886200"/>
              <a:ext cx="147476" cy="246221"/>
            </a:xfrm>
            <a:prstGeom prst="rect">
              <a:avLst/>
            </a:prstGeom>
            <a:solidFill>
              <a:schemeClr val="bg1"/>
            </a:solidFill>
          </p:spPr>
          <p:txBody>
            <a:bodyPr wrap="none" lIns="0" tIns="0" rIns="0" bIns="0" rtlCol="0">
              <a:spAutoFit/>
            </a:bodyPr>
            <a:lstStyle/>
            <a:p>
              <a:r>
                <a:rPr lang="sr-Latn-CS" sz="1600" b="1" i="1" dirty="0" smtClean="0"/>
                <a:t>A</a:t>
              </a:r>
              <a:endParaRPr lang="en-US" sz="1600" b="1" i="1" dirty="0"/>
            </a:p>
          </p:txBody>
        </p:sp>
        <p:sp>
          <p:nvSpPr>
            <p:cNvPr id="43" name="TextBox 42"/>
            <p:cNvSpPr txBox="1"/>
            <p:nvPr/>
          </p:nvSpPr>
          <p:spPr>
            <a:xfrm>
              <a:off x="1644253" y="2286000"/>
              <a:ext cx="147476" cy="246221"/>
            </a:xfrm>
            <a:prstGeom prst="rect">
              <a:avLst/>
            </a:prstGeom>
            <a:solidFill>
              <a:schemeClr val="bg1"/>
            </a:solidFill>
          </p:spPr>
          <p:txBody>
            <a:bodyPr wrap="none" lIns="0" tIns="0" rIns="0" bIns="0" rtlCol="0">
              <a:spAutoFit/>
            </a:bodyPr>
            <a:lstStyle/>
            <a:p>
              <a:r>
                <a:rPr lang="sr-Latn-CS" sz="1600" b="1" i="1" dirty="0" smtClean="0"/>
                <a:t>B</a:t>
              </a:r>
              <a:endParaRPr lang="en-US" sz="1600" b="1" i="1" dirty="0"/>
            </a:p>
          </p:txBody>
        </p:sp>
        <p:sp>
          <p:nvSpPr>
            <p:cNvPr id="44" name="TextBox 43"/>
            <p:cNvSpPr txBox="1"/>
            <p:nvPr/>
          </p:nvSpPr>
          <p:spPr>
            <a:xfrm>
              <a:off x="6934200" y="2553729"/>
              <a:ext cx="147476" cy="246221"/>
            </a:xfrm>
            <a:prstGeom prst="rect">
              <a:avLst/>
            </a:prstGeom>
            <a:solidFill>
              <a:schemeClr val="bg1"/>
            </a:solidFill>
          </p:spPr>
          <p:txBody>
            <a:bodyPr wrap="none" lIns="0" tIns="0" rIns="0" bIns="0" rtlCol="0">
              <a:spAutoFit/>
            </a:bodyPr>
            <a:lstStyle/>
            <a:p>
              <a:r>
                <a:rPr lang="sr-Latn-CS" sz="1600" b="1" i="1" dirty="0" smtClean="0"/>
                <a:t>B</a:t>
              </a:r>
              <a:endParaRPr lang="en-US" sz="1600" b="1" i="1" dirty="0"/>
            </a:p>
          </p:txBody>
        </p:sp>
        <p:sp>
          <p:nvSpPr>
            <p:cNvPr id="45" name="TextBox 44"/>
            <p:cNvSpPr txBox="1"/>
            <p:nvPr/>
          </p:nvSpPr>
          <p:spPr>
            <a:xfrm>
              <a:off x="5186524" y="4761471"/>
              <a:ext cx="147476" cy="246221"/>
            </a:xfrm>
            <a:prstGeom prst="rect">
              <a:avLst/>
            </a:prstGeom>
            <a:solidFill>
              <a:schemeClr val="bg1"/>
            </a:solidFill>
          </p:spPr>
          <p:txBody>
            <a:bodyPr wrap="none" lIns="0" tIns="0" rIns="0" bIns="0" rtlCol="0">
              <a:spAutoFit/>
            </a:bodyPr>
            <a:lstStyle/>
            <a:p>
              <a:r>
                <a:rPr lang="sr-Latn-CS" sz="1600" b="1" i="1" dirty="0" smtClean="0"/>
                <a:t>B</a:t>
              </a:r>
              <a:endParaRPr lang="en-US" sz="1600" b="1" i="1" dirty="0"/>
            </a:p>
          </p:txBody>
        </p:sp>
        <p:sp>
          <p:nvSpPr>
            <p:cNvPr id="46" name="TextBox 45"/>
            <p:cNvSpPr txBox="1"/>
            <p:nvPr/>
          </p:nvSpPr>
          <p:spPr>
            <a:xfrm>
              <a:off x="5562600" y="2362200"/>
              <a:ext cx="147476" cy="246221"/>
            </a:xfrm>
            <a:prstGeom prst="rect">
              <a:avLst/>
            </a:prstGeom>
            <a:solidFill>
              <a:schemeClr val="bg1"/>
            </a:solidFill>
          </p:spPr>
          <p:txBody>
            <a:bodyPr wrap="none" lIns="0" tIns="0" rIns="0" bIns="0" rtlCol="0">
              <a:spAutoFit/>
            </a:bodyPr>
            <a:lstStyle/>
            <a:p>
              <a:r>
                <a:rPr lang="sr-Latn-CS" sz="1600" b="1" i="1" dirty="0" smtClean="0"/>
                <a:t>C</a:t>
              </a:r>
              <a:endParaRPr lang="en-US" sz="1600" b="1" i="1" dirty="0"/>
            </a:p>
          </p:txBody>
        </p:sp>
        <p:sp>
          <p:nvSpPr>
            <p:cNvPr id="47" name="TextBox 46"/>
            <p:cNvSpPr txBox="1"/>
            <p:nvPr/>
          </p:nvSpPr>
          <p:spPr>
            <a:xfrm>
              <a:off x="6604686" y="4953000"/>
              <a:ext cx="147476" cy="246221"/>
            </a:xfrm>
            <a:prstGeom prst="rect">
              <a:avLst/>
            </a:prstGeom>
            <a:solidFill>
              <a:schemeClr val="bg1"/>
            </a:solidFill>
          </p:spPr>
          <p:txBody>
            <a:bodyPr wrap="none" lIns="0" tIns="0" rIns="0" bIns="0" rtlCol="0">
              <a:spAutoFit/>
            </a:bodyPr>
            <a:lstStyle/>
            <a:p>
              <a:r>
                <a:rPr lang="sr-Latn-CS" sz="1600" b="1" i="1" dirty="0" smtClean="0"/>
                <a:t>C</a:t>
              </a:r>
              <a:endParaRPr lang="en-US" sz="1600" b="1" i="1" dirty="0"/>
            </a:p>
          </p:txBody>
        </p:sp>
        <p:sp>
          <p:nvSpPr>
            <p:cNvPr id="48" name="TextBox 47"/>
            <p:cNvSpPr txBox="1"/>
            <p:nvPr/>
          </p:nvSpPr>
          <p:spPr>
            <a:xfrm>
              <a:off x="1295400" y="4800600"/>
              <a:ext cx="147476" cy="246221"/>
            </a:xfrm>
            <a:prstGeom prst="rect">
              <a:avLst/>
            </a:prstGeom>
            <a:solidFill>
              <a:schemeClr val="bg1"/>
            </a:solidFill>
          </p:spPr>
          <p:txBody>
            <a:bodyPr wrap="none" lIns="0" tIns="0" rIns="0" bIns="0" rtlCol="0">
              <a:spAutoFit/>
            </a:bodyPr>
            <a:lstStyle/>
            <a:p>
              <a:r>
                <a:rPr lang="sr-Latn-CS" sz="1600" b="1" i="1" dirty="0" smtClean="0"/>
                <a:t>C</a:t>
              </a:r>
              <a:endParaRPr lang="en-US" sz="1600" b="1" i="1" dirty="0"/>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x-none" sz="4000" smtClean="0"/>
              <a:t>Motor</a:t>
            </a:r>
            <a:r>
              <a:rPr lang="sr-Latn-CS" sz="4000" dirty="0" smtClean="0"/>
              <a:t>i</a:t>
            </a:r>
            <a:r>
              <a:rPr lang="x-none" sz="4000" smtClean="0"/>
              <a:t> </a:t>
            </a:r>
            <a:r>
              <a:rPr lang="sr-Latn-CS" sz="4000" dirty="0" smtClean="0"/>
              <a:t>sa obrtnim poljem u statoru</a:t>
            </a:r>
            <a:endParaRPr lang="en-US" sz="4000" dirty="0"/>
          </a:p>
        </p:txBody>
      </p:sp>
      <p:sp>
        <p:nvSpPr>
          <p:cNvPr id="3" name="Content Placeholder 2"/>
          <p:cNvSpPr>
            <a:spLocks noGrp="1"/>
          </p:cNvSpPr>
          <p:nvPr>
            <p:ph idx="1"/>
          </p:nvPr>
        </p:nvSpPr>
        <p:spPr>
          <a:xfrm>
            <a:off x="457200" y="1600200"/>
            <a:ext cx="8534400" cy="4525963"/>
          </a:xfrm>
        </p:spPr>
        <p:txBody>
          <a:bodyPr/>
          <a:lstStyle/>
          <a:p>
            <a:r>
              <a:rPr lang="sr-Latn-CS" dirty="0" smtClean="0"/>
              <a:t>Asinhroni motori (</a:t>
            </a:r>
            <a:r>
              <a:rPr lang="sr-Latn-CS" b="1" i="1" dirty="0" smtClean="0"/>
              <a:t>AC</a:t>
            </a:r>
            <a:r>
              <a:rPr lang="sr-Latn-CS" dirty="0" smtClean="0"/>
              <a:t> </a:t>
            </a:r>
            <a:r>
              <a:rPr lang="sr-Latn-CS" sz="2800" i="1" dirty="0" smtClean="0">
                <a:solidFill>
                  <a:srgbClr val="0070C0"/>
                </a:solidFill>
              </a:rPr>
              <a:t>Alternating </a:t>
            </a:r>
            <a:r>
              <a:rPr lang="sr-Latn-CS" sz="2800" i="1" dirty="0" smtClean="0">
                <a:solidFill>
                  <a:srgbClr val="0070C0"/>
                </a:solidFill>
              </a:rPr>
              <a:t>Current</a:t>
            </a:r>
            <a:r>
              <a:rPr lang="sr-Latn-CS" dirty="0" smtClean="0"/>
              <a:t>)</a:t>
            </a:r>
          </a:p>
          <a:p>
            <a:pPr lvl="1"/>
            <a:r>
              <a:rPr lang="sr-Latn-CS" dirty="0" smtClean="0"/>
              <a:t>Sa kaveznim rotorom</a:t>
            </a:r>
          </a:p>
          <a:p>
            <a:pPr lvl="1"/>
            <a:r>
              <a:rPr lang="sr-Latn-CS" dirty="0" smtClean="0"/>
              <a:t>Sa namotanim rotorom i kliznim prstenovima</a:t>
            </a:r>
          </a:p>
          <a:p>
            <a:r>
              <a:rPr lang="sr-Latn-CS" dirty="0" smtClean="0"/>
              <a:t>Sinhroni motori sa stalnim magnetima na rotoru (</a:t>
            </a:r>
            <a:r>
              <a:rPr lang="sr-Latn-CS" b="1" i="1" dirty="0" smtClean="0"/>
              <a:t>PMS</a:t>
            </a:r>
            <a:r>
              <a:rPr lang="sr-Latn-CS" dirty="0" smtClean="0"/>
              <a:t> -</a:t>
            </a:r>
            <a:r>
              <a:rPr lang="sr-Latn-CS" sz="2800" dirty="0" smtClean="0"/>
              <a:t> </a:t>
            </a:r>
            <a:r>
              <a:rPr lang="sr-Latn-CS" sz="2800" i="1" dirty="0" smtClean="0">
                <a:solidFill>
                  <a:srgbClr val="0070C0"/>
                </a:solidFill>
              </a:rPr>
              <a:t>Permanent Magnet Synchronous</a:t>
            </a:r>
            <a:r>
              <a:rPr lang="sr-Latn-CS" sz="2800" dirty="0" smtClean="0"/>
              <a:t>)</a:t>
            </a:r>
          </a:p>
          <a:p>
            <a:pPr lvl="1"/>
            <a:r>
              <a:rPr lang="sr-Latn-CS" sz="2400" dirty="0" smtClean="0"/>
              <a:t>Sa isturenim magnetima</a:t>
            </a:r>
          </a:p>
          <a:p>
            <a:pPr lvl="1"/>
            <a:r>
              <a:rPr lang="sr-Latn-CS" sz="2400" dirty="0" smtClean="0"/>
              <a:t>Sa ugrađenim magnetima</a:t>
            </a:r>
          </a:p>
          <a:p>
            <a:r>
              <a:rPr lang="sr-Latn-CS" dirty="0" smtClean="0"/>
              <a:t>Sinhroni reluktantni motor (</a:t>
            </a:r>
            <a:r>
              <a:rPr lang="sr-Latn-CS" b="1" i="1" dirty="0" smtClean="0"/>
              <a:t>SRL</a:t>
            </a:r>
            <a:r>
              <a:rPr lang="sr-Latn-CS" dirty="0" smtClean="0"/>
              <a:t> – </a:t>
            </a:r>
            <a:r>
              <a:rPr lang="sr-Latn-CS" i="1" dirty="0" smtClean="0">
                <a:solidFill>
                  <a:srgbClr val="0070C0"/>
                </a:solidFill>
              </a:rPr>
              <a:t>Synchronous Reluctance motor</a:t>
            </a:r>
            <a:r>
              <a:rPr lang="sr-Latn-C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sr-Latn-CS" dirty="0" smtClean="0"/>
              <a:t>Mehanička karakteristika</a:t>
            </a:r>
            <a:endParaRPr lang="en-US" dirty="0"/>
          </a:p>
        </p:txBody>
      </p:sp>
      <p:sp>
        <p:nvSpPr>
          <p:cNvPr id="5" name="TextBox 4"/>
          <p:cNvSpPr txBox="1"/>
          <p:nvPr/>
        </p:nvSpPr>
        <p:spPr>
          <a:xfrm>
            <a:off x="457200" y="1447800"/>
            <a:ext cx="8229600" cy="523220"/>
          </a:xfrm>
          <a:prstGeom prst="rect">
            <a:avLst/>
          </a:prstGeom>
          <a:noFill/>
        </p:spPr>
        <p:txBody>
          <a:bodyPr wrap="square" rtlCol="0">
            <a:spAutoFit/>
          </a:bodyPr>
          <a:lstStyle/>
          <a:p>
            <a:r>
              <a:rPr lang="sr-Latn-CS" sz="2400" dirty="0" smtClean="0">
                <a:solidFill>
                  <a:srgbClr val="0000FF"/>
                </a:solidFill>
              </a:rPr>
              <a:t>Motoni (pogonski) moment  </a:t>
            </a:r>
            <a:r>
              <a:rPr lang="sr-Latn-CS" sz="2800" b="1" i="1" dirty="0" smtClean="0">
                <a:solidFill>
                  <a:srgbClr val="0000FF"/>
                </a:solidFill>
              </a:rPr>
              <a:t>M</a:t>
            </a:r>
            <a:r>
              <a:rPr lang="sr-Latn-CS" sz="2800" b="1" i="1" baseline="-25000" dirty="0" smtClean="0">
                <a:solidFill>
                  <a:srgbClr val="0000FF"/>
                </a:solidFill>
              </a:rPr>
              <a:t>e</a:t>
            </a:r>
            <a:r>
              <a:rPr lang="sr-Latn-CS" sz="2800" b="1" i="1" dirty="0" smtClean="0">
                <a:solidFill>
                  <a:srgbClr val="0000FF"/>
                </a:solidFill>
              </a:rPr>
              <a:t> </a:t>
            </a:r>
            <a:r>
              <a:rPr lang="sr-Latn-CS" sz="2400" dirty="0" smtClean="0">
                <a:solidFill>
                  <a:srgbClr val="0000FF"/>
                </a:solidFill>
              </a:rPr>
              <a:t> </a:t>
            </a:r>
            <a:endParaRPr lang="x-none" sz="2400" dirty="0" smtClean="0">
              <a:solidFill>
                <a:srgbClr val="0000FF"/>
              </a:solidFill>
            </a:endParaRPr>
          </a:p>
        </p:txBody>
      </p:sp>
      <p:sp>
        <p:nvSpPr>
          <p:cNvPr id="6" name="TextBox 5"/>
          <p:cNvSpPr txBox="1"/>
          <p:nvPr/>
        </p:nvSpPr>
        <p:spPr>
          <a:xfrm>
            <a:off x="457200" y="1905000"/>
            <a:ext cx="4800600" cy="461665"/>
          </a:xfrm>
          <a:prstGeom prst="rect">
            <a:avLst/>
          </a:prstGeom>
          <a:noFill/>
        </p:spPr>
        <p:txBody>
          <a:bodyPr wrap="square" rtlCol="0">
            <a:spAutoFit/>
          </a:bodyPr>
          <a:lstStyle/>
          <a:p>
            <a:r>
              <a:rPr lang="sr-Latn-CS" sz="2400" dirty="0" smtClean="0">
                <a:solidFill>
                  <a:srgbClr val="C00000"/>
                </a:solidFill>
              </a:rPr>
              <a:t>Moment opterećenja  </a:t>
            </a:r>
            <a:r>
              <a:rPr lang="sr-Latn-CS" sz="2400" b="1" i="1" dirty="0" smtClean="0">
                <a:solidFill>
                  <a:srgbClr val="C00000"/>
                </a:solidFill>
              </a:rPr>
              <a:t>M</a:t>
            </a:r>
            <a:r>
              <a:rPr lang="sr-Latn-CS" sz="2400" b="1" i="1" baseline="-25000" dirty="0" smtClean="0">
                <a:solidFill>
                  <a:srgbClr val="C00000"/>
                </a:solidFill>
              </a:rPr>
              <a:t>o</a:t>
            </a:r>
            <a:endParaRPr lang="x-none" sz="2400" dirty="0" smtClean="0">
              <a:solidFill>
                <a:srgbClr val="C00000"/>
              </a:solidFill>
            </a:endParaRPr>
          </a:p>
        </p:txBody>
      </p:sp>
      <p:cxnSp>
        <p:nvCxnSpPr>
          <p:cNvPr id="8" name="Straight Arrow Connector 7"/>
          <p:cNvCxnSpPr/>
          <p:nvPr/>
        </p:nvCxnSpPr>
        <p:spPr>
          <a:xfrm rot="5400000" flipH="1" flipV="1">
            <a:off x="1105694" y="4686300"/>
            <a:ext cx="3428206"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590800" y="6172200"/>
            <a:ext cx="46482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2824480" y="3361267"/>
            <a:ext cx="3779520" cy="2816013"/>
          </a:xfrm>
          <a:custGeom>
            <a:avLst/>
            <a:gdLst>
              <a:gd name="connsiteX0" fmla="*/ 0 w 3779520"/>
              <a:gd name="connsiteY0" fmla="*/ 1139613 h 2816013"/>
              <a:gd name="connsiteX1" fmla="*/ 1087120 w 3779520"/>
              <a:gd name="connsiteY1" fmla="*/ 1038013 h 2816013"/>
              <a:gd name="connsiteX2" fmla="*/ 2184400 w 3779520"/>
              <a:gd name="connsiteY2" fmla="*/ 296333 h 2816013"/>
              <a:gd name="connsiteX3" fmla="*/ 3779520 w 3779520"/>
              <a:gd name="connsiteY3" fmla="*/ 2816013 h 2816013"/>
              <a:gd name="connsiteX4" fmla="*/ 3779520 w 3779520"/>
              <a:gd name="connsiteY4" fmla="*/ 2816013 h 2816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520" h="2816013">
                <a:moveTo>
                  <a:pt x="0" y="1139613"/>
                </a:moveTo>
                <a:cubicBezTo>
                  <a:pt x="361526" y="1159086"/>
                  <a:pt x="723053" y="1178560"/>
                  <a:pt x="1087120" y="1038013"/>
                </a:cubicBezTo>
                <a:cubicBezTo>
                  <a:pt x="1451187" y="897466"/>
                  <a:pt x="1735667" y="0"/>
                  <a:pt x="2184400" y="296333"/>
                </a:cubicBezTo>
                <a:cubicBezTo>
                  <a:pt x="2633133" y="592666"/>
                  <a:pt x="3779520" y="2816013"/>
                  <a:pt x="3779520" y="2816013"/>
                </a:cubicBezTo>
                <a:lnTo>
                  <a:pt x="3779520" y="2816013"/>
                </a:lnTo>
              </a:path>
            </a:pathLst>
          </a:custGeom>
          <a:ln w="31750">
            <a:solidFill>
              <a:srgbClr val="0000FF"/>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2377509" y="2743200"/>
            <a:ext cx="461986" cy="369332"/>
          </a:xfrm>
          <a:prstGeom prst="rect">
            <a:avLst/>
          </a:prstGeom>
          <a:noFill/>
        </p:spPr>
        <p:txBody>
          <a:bodyPr wrap="none" rtlCol="0">
            <a:spAutoFit/>
          </a:bodyPr>
          <a:lstStyle/>
          <a:p>
            <a:r>
              <a:rPr lang="sr-Latn-CS" b="1" i="1" dirty="0" smtClean="0">
                <a:solidFill>
                  <a:srgbClr val="0000FF"/>
                </a:solidFill>
              </a:rPr>
              <a:t>M</a:t>
            </a:r>
            <a:r>
              <a:rPr lang="sr-Latn-CS" b="1" i="1" baseline="-25000" dirty="0" smtClean="0">
                <a:solidFill>
                  <a:srgbClr val="0000FF"/>
                </a:solidFill>
              </a:rPr>
              <a:t>e</a:t>
            </a:r>
            <a:endParaRPr lang="en-US" b="1" i="1" baseline="-25000" dirty="0">
              <a:solidFill>
                <a:srgbClr val="0000FF"/>
              </a:solidFill>
            </a:endParaRPr>
          </a:p>
        </p:txBody>
      </p:sp>
      <p:sp>
        <p:nvSpPr>
          <p:cNvPr id="14" name="TextBox 13"/>
          <p:cNvSpPr txBox="1"/>
          <p:nvPr/>
        </p:nvSpPr>
        <p:spPr>
          <a:xfrm>
            <a:off x="7162800" y="5791200"/>
            <a:ext cx="343364" cy="369332"/>
          </a:xfrm>
          <a:prstGeom prst="rect">
            <a:avLst/>
          </a:prstGeom>
          <a:noFill/>
        </p:spPr>
        <p:txBody>
          <a:bodyPr wrap="none" rtlCol="0">
            <a:spAutoFit/>
          </a:bodyPr>
          <a:lstStyle/>
          <a:p>
            <a:r>
              <a:rPr lang="sr-Latn-CS" b="1" i="1" dirty="0" smtClean="0">
                <a:sym typeface="Symbol"/>
              </a:rPr>
              <a:t></a:t>
            </a:r>
            <a:endParaRPr lang="en-US" b="1" i="1" dirty="0"/>
          </a:p>
        </p:txBody>
      </p:sp>
      <p:sp>
        <p:nvSpPr>
          <p:cNvPr id="30" name="Freeform 29"/>
          <p:cNvSpPr/>
          <p:nvPr/>
        </p:nvSpPr>
        <p:spPr>
          <a:xfrm>
            <a:off x="2824480" y="5140960"/>
            <a:ext cx="3870960" cy="958427"/>
          </a:xfrm>
          <a:custGeom>
            <a:avLst/>
            <a:gdLst>
              <a:gd name="connsiteX0" fmla="*/ 0 w 3870960"/>
              <a:gd name="connsiteY0" fmla="*/ 873760 h 958427"/>
              <a:gd name="connsiteX1" fmla="*/ 1971040 w 3870960"/>
              <a:gd name="connsiteY1" fmla="*/ 812800 h 958427"/>
              <a:gd name="connsiteX2" fmla="*/ 3870960 w 3870960"/>
              <a:gd name="connsiteY2" fmla="*/ 0 h 958427"/>
              <a:gd name="connsiteX3" fmla="*/ 3870960 w 3870960"/>
              <a:gd name="connsiteY3" fmla="*/ 0 h 958427"/>
            </a:gdLst>
            <a:ahLst/>
            <a:cxnLst>
              <a:cxn ang="0">
                <a:pos x="connsiteX0" y="connsiteY0"/>
              </a:cxn>
              <a:cxn ang="0">
                <a:pos x="connsiteX1" y="connsiteY1"/>
              </a:cxn>
              <a:cxn ang="0">
                <a:pos x="connsiteX2" y="connsiteY2"/>
              </a:cxn>
              <a:cxn ang="0">
                <a:pos x="connsiteX3" y="connsiteY3"/>
              </a:cxn>
            </a:cxnLst>
            <a:rect l="l" t="t" r="r" b="b"/>
            <a:pathLst>
              <a:path w="3870960" h="958427">
                <a:moveTo>
                  <a:pt x="0" y="873760"/>
                </a:moveTo>
                <a:cubicBezTo>
                  <a:pt x="662940" y="916093"/>
                  <a:pt x="1325880" y="958427"/>
                  <a:pt x="1971040" y="812800"/>
                </a:cubicBezTo>
                <a:cubicBezTo>
                  <a:pt x="2616200" y="667173"/>
                  <a:pt x="3870960" y="0"/>
                  <a:pt x="3870960" y="0"/>
                </a:cubicBezTo>
                <a:lnTo>
                  <a:pt x="3870960" y="0"/>
                </a:lnTo>
              </a:path>
            </a:pathLst>
          </a:custGeom>
          <a:ln w="31750">
            <a:solidFill>
              <a:srgbClr val="C0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p:cNvSpPr txBox="1"/>
          <p:nvPr/>
        </p:nvSpPr>
        <p:spPr>
          <a:xfrm>
            <a:off x="6400800" y="5257800"/>
            <a:ext cx="2590800" cy="338554"/>
          </a:xfrm>
          <a:prstGeom prst="rect">
            <a:avLst/>
          </a:prstGeom>
          <a:solidFill>
            <a:schemeClr val="accent5"/>
          </a:solidFill>
          <a:ln w="25400">
            <a:solidFill>
              <a:schemeClr val="tx1"/>
            </a:solidFill>
          </a:ln>
        </p:spPr>
        <p:txBody>
          <a:bodyPr wrap="square" rtlCol="0">
            <a:spAutoFit/>
          </a:bodyPr>
          <a:lstStyle/>
          <a:p>
            <a:r>
              <a:rPr lang="sr-Latn-CS" sz="1600" b="1" dirty="0" smtClean="0"/>
              <a:t>STACIONARNO STANJE</a:t>
            </a:r>
          </a:p>
        </p:txBody>
      </p:sp>
      <p:cxnSp>
        <p:nvCxnSpPr>
          <p:cNvPr id="54" name="Straight Arrow Connector 53"/>
          <p:cNvCxnSpPr>
            <a:endCxn id="45" idx="1"/>
          </p:cNvCxnSpPr>
          <p:nvPr/>
        </p:nvCxnSpPr>
        <p:spPr>
          <a:xfrm>
            <a:off x="6172200" y="5410200"/>
            <a:ext cx="228600" cy="16877"/>
          </a:xfrm>
          <a:prstGeom prst="straightConnector1">
            <a:avLst/>
          </a:prstGeom>
          <a:ln w="25400">
            <a:solidFill>
              <a:schemeClr val="tx1"/>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105400" y="3048000"/>
            <a:ext cx="1524000" cy="692497"/>
          </a:xfrm>
          <a:prstGeom prst="rect">
            <a:avLst/>
          </a:prstGeom>
          <a:noFill/>
          <a:ln>
            <a:solidFill>
              <a:schemeClr val="tx1"/>
            </a:solidFill>
          </a:ln>
        </p:spPr>
        <p:txBody>
          <a:bodyPr wrap="square" rtlCol="0">
            <a:spAutoFit/>
          </a:bodyPr>
          <a:lstStyle/>
          <a:p>
            <a:r>
              <a:rPr lang="sr-Latn-CS" sz="1900" dirty="0" smtClean="0">
                <a:solidFill>
                  <a:srgbClr val="0000FF"/>
                </a:solidFill>
              </a:rPr>
              <a:t>Pogonski moment  </a:t>
            </a:r>
            <a:r>
              <a:rPr lang="sr-Latn-CS" sz="2000" b="1" i="1" dirty="0" smtClean="0">
                <a:solidFill>
                  <a:srgbClr val="0000FF"/>
                </a:solidFill>
                <a:sym typeface="Symbol"/>
              </a:rPr>
              <a:t>M</a:t>
            </a:r>
            <a:r>
              <a:rPr lang="sr-Latn-CS" sz="2000" b="1" i="1" baseline="-25000" dirty="0" smtClean="0">
                <a:solidFill>
                  <a:srgbClr val="0000FF"/>
                </a:solidFill>
                <a:sym typeface="Symbol"/>
              </a:rPr>
              <a:t>e</a:t>
            </a:r>
            <a:endParaRPr lang="en-US" sz="2000" b="1" i="1" baseline="-25000" dirty="0" smtClean="0">
              <a:solidFill>
                <a:srgbClr val="0000FF"/>
              </a:solidFill>
            </a:endParaRPr>
          </a:p>
        </p:txBody>
      </p:sp>
      <p:sp>
        <p:nvSpPr>
          <p:cNvPr id="33" name="TextBox 32"/>
          <p:cNvSpPr txBox="1"/>
          <p:nvPr/>
        </p:nvSpPr>
        <p:spPr>
          <a:xfrm>
            <a:off x="3200400" y="5181600"/>
            <a:ext cx="1905000" cy="692497"/>
          </a:xfrm>
          <a:prstGeom prst="rect">
            <a:avLst/>
          </a:prstGeom>
          <a:noFill/>
          <a:ln>
            <a:solidFill>
              <a:schemeClr val="tx1"/>
            </a:solidFill>
          </a:ln>
        </p:spPr>
        <p:txBody>
          <a:bodyPr wrap="square" rtlCol="0">
            <a:spAutoFit/>
          </a:bodyPr>
          <a:lstStyle/>
          <a:p>
            <a:r>
              <a:rPr lang="sr-Latn-CS" sz="1900" dirty="0" smtClean="0">
                <a:solidFill>
                  <a:srgbClr val="C00000"/>
                </a:solidFill>
              </a:rPr>
              <a:t>Moment  opterećenja </a:t>
            </a:r>
            <a:r>
              <a:rPr lang="sr-Latn-CS" sz="2000" b="1" i="1" dirty="0" smtClean="0">
                <a:solidFill>
                  <a:srgbClr val="C00000"/>
                </a:solidFill>
                <a:sym typeface="Symbol"/>
              </a:rPr>
              <a:t>M</a:t>
            </a:r>
            <a:r>
              <a:rPr lang="sr-Latn-CS" sz="2000" b="1" i="1" baseline="-25000" dirty="0" smtClean="0">
                <a:solidFill>
                  <a:srgbClr val="C00000"/>
                </a:solidFill>
                <a:sym typeface="Symbol"/>
              </a:rPr>
              <a:t>o</a:t>
            </a:r>
            <a:endParaRPr lang="en-US" sz="2000" b="1" i="1" baseline="-25000" dirty="0" smtClean="0">
              <a:solidFill>
                <a:srgbClr val="C00000"/>
              </a:solidFill>
            </a:endParaRPr>
          </a:p>
        </p:txBody>
      </p:sp>
      <p:sp>
        <p:nvSpPr>
          <p:cNvPr id="34" name="TextBox 33"/>
          <p:cNvSpPr txBox="1"/>
          <p:nvPr/>
        </p:nvSpPr>
        <p:spPr>
          <a:xfrm>
            <a:off x="152400" y="3200400"/>
            <a:ext cx="2286000" cy="707886"/>
          </a:xfrm>
          <a:prstGeom prst="rect">
            <a:avLst/>
          </a:prstGeom>
          <a:noFill/>
        </p:spPr>
        <p:txBody>
          <a:bodyPr wrap="square" rtlCol="0">
            <a:spAutoFit/>
          </a:bodyPr>
          <a:lstStyle/>
          <a:p>
            <a:r>
              <a:rPr lang="sr-Latn-CS" dirty="0" smtClean="0"/>
              <a:t>Kada je  </a:t>
            </a:r>
            <a:r>
              <a:rPr lang="sr-Latn-CS" sz="2000" b="1" i="1" dirty="0" smtClean="0"/>
              <a:t>M</a:t>
            </a:r>
            <a:r>
              <a:rPr lang="sr-Latn-CS" sz="2000" b="1" i="1" baseline="-25000" dirty="0" smtClean="0"/>
              <a:t>e</a:t>
            </a:r>
            <a:r>
              <a:rPr lang="sr-Latn-CS" sz="2000" b="1" i="1" dirty="0" smtClean="0"/>
              <a:t> </a:t>
            </a:r>
            <a:r>
              <a:rPr lang="sr-Latn-CS" sz="2000" i="1" dirty="0" smtClean="0"/>
              <a:t>&gt;</a:t>
            </a:r>
            <a:r>
              <a:rPr lang="sr-Latn-CS" sz="2000" b="1" i="1" dirty="0" smtClean="0"/>
              <a:t>  M</a:t>
            </a:r>
            <a:r>
              <a:rPr lang="sr-Latn-CS" sz="2000" b="1" i="1" baseline="-25000" dirty="0" smtClean="0"/>
              <a:t>o </a:t>
            </a:r>
            <a:r>
              <a:rPr lang="sr-Latn-CS" sz="2000" i="1" dirty="0" smtClean="0"/>
              <a:t>motor ubrzava  </a:t>
            </a:r>
            <a:r>
              <a:rPr lang="sr-Latn-CS" dirty="0" smtClean="0"/>
              <a:t> </a:t>
            </a:r>
            <a:endParaRPr lang="x-none" dirty="0" smtClean="0"/>
          </a:p>
        </p:txBody>
      </p:sp>
      <p:sp>
        <p:nvSpPr>
          <p:cNvPr id="36" name="TextBox 35"/>
          <p:cNvSpPr txBox="1"/>
          <p:nvPr/>
        </p:nvSpPr>
        <p:spPr>
          <a:xfrm>
            <a:off x="152400" y="4114800"/>
            <a:ext cx="2286000" cy="707886"/>
          </a:xfrm>
          <a:prstGeom prst="rect">
            <a:avLst/>
          </a:prstGeom>
          <a:noFill/>
        </p:spPr>
        <p:txBody>
          <a:bodyPr wrap="square" rtlCol="0">
            <a:spAutoFit/>
          </a:bodyPr>
          <a:lstStyle/>
          <a:p>
            <a:r>
              <a:rPr lang="sr-Latn-CS" dirty="0" smtClean="0"/>
              <a:t>Kada je  </a:t>
            </a:r>
            <a:r>
              <a:rPr lang="sr-Latn-CS" sz="2000" b="1" i="1" dirty="0" smtClean="0"/>
              <a:t>M</a:t>
            </a:r>
            <a:r>
              <a:rPr lang="sr-Latn-CS" sz="2000" b="1" i="1" baseline="-25000" dirty="0" smtClean="0"/>
              <a:t>e</a:t>
            </a:r>
            <a:r>
              <a:rPr lang="sr-Latn-CS" sz="2000" b="1" i="1" dirty="0" smtClean="0"/>
              <a:t> </a:t>
            </a:r>
            <a:r>
              <a:rPr lang="sr-Latn-CS" sz="2000" i="1" dirty="0" smtClean="0"/>
              <a:t>&lt;</a:t>
            </a:r>
            <a:r>
              <a:rPr lang="sr-Latn-CS" sz="2000" b="1" i="1" dirty="0" smtClean="0"/>
              <a:t>  M</a:t>
            </a:r>
            <a:r>
              <a:rPr lang="sr-Latn-CS" sz="2000" b="1" i="1" baseline="-25000" dirty="0" smtClean="0"/>
              <a:t>o </a:t>
            </a:r>
            <a:r>
              <a:rPr lang="sr-Latn-CS" sz="2000" i="1" dirty="0" smtClean="0"/>
              <a:t>motor usporava  </a:t>
            </a:r>
            <a:r>
              <a:rPr lang="sr-Latn-CS" dirty="0" smtClean="0"/>
              <a:t> </a:t>
            </a:r>
            <a:endParaRPr lang="x-none" dirty="0" smtClean="0"/>
          </a:p>
        </p:txBody>
      </p:sp>
      <p:sp>
        <p:nvSpPr>
          <p:cNvPr id="38" name="TextBox 37"/>
          <p:cNvSpPr txBox="1"/>
          <p:nvPr/>
        </p:nvSpPr>
        <p:spPr>
          <a:xfrm>
            <a:off x="152400" y="5181600"/>
            <a:ext cx="2286000" cy="1323439"/>
          </a:xfrm>
          <a:prstGeom prst="rect">
            <a:avLst/>
          </a:prstGeom>
          <a:noFill/>
        </p:spPr>
        <p:txBody>
          <a:bodyPr wrap="square" rtlCol="0">
            <a:spAutoFit/>
          </a:bodyPr>
          <a:lstStyle/>
          <a:p>
            <a:r>
              <a:rPr lang="sr-Latn-CS" dirty="0" smtClean="0"/>
              <a:t>Pri   </a:t>
            </a:r>
            <a:r>
              <a:rPr lang="sr-Latn-CS" sz="2000" b="1" i="1" dirty="0" smtClean="0"/>
              <a:t>M</a:t>
            </a:r>
            <a:r>
              <a:rPr lang="sr-Latn-CS" sz="2000" b="1" i="1" baseline="-25000" dirty="0" smtClean="0"/>
              <a:t>e</a:t>
            </a:r>
            <a:r>
              <a:rPr lang="sr-Latn-CS" sz="2000" b="1" i="1" dirty="0" smtClean="0"/>
              <a:t> </a:t>
            </a:r>
            <a:r>
              <a:rPr lang="sr-Latn-CS" sz="2000" i="1" dirty="0" smtClean="0"/>
              <a:t>=</a:t>
            </a:r>
            <a:r>
              <a:rPr lang="sr-Latn-CS" sz="2000" b="1" i="1" dirty="0" smtClean="0"/>
              <a:t>  M</a:t>
            </a:r>
            <a:r>
              <a:rPr lang="sr-Latn-CS" sz="2000" b="1" i="1" baseline="-25000" dirty="0" smtClean="0"/>
              <a:t>o </a:t>
            </a:r>
            <a:r>
              <a:rPr lang="sr-Latn-CS" sz="2000" i="1" dirty="0" smtClean="0"/>
              <a:t>brzina obrtanja ostaje konstantna</a:t>
            </a:r>
          </a:p>
          <a:p>
            <a:r>
              <a:rPr lang="sr-Latn-CS" sz="2000" i="1" dirty="0" smtClean="0"/>
              <a:t>STAC. STANJE</a:t>
            </a:r>
            <a:endParaRPr lang="x-none" dirty="0" smtClean="0"/>
          </a:p>
        </p:txBody>
      </p:sp>
      <p:sp>
        <p:nvSpPr>
          <p:cNvPr id="18" name="TextBox 17"/>
          <p:cNvSpPr txBox="1"/>
          <p:nvPr/>
        </p:nvSpPr>
        <p:spPr>
          <a:xfrm>
            <a:off x="2819400" y="2743200"/>
            <a:ext cx="471604" cy="369332"/>
          </a:xfrm>
          <a:prstGeom prst="rect">
            <a:avLst/>
          </a:prstGeom>
          <a:noFill/>
        </p:spPr>
        <p:txBody>
          <a:bodyPr wrap="none" rtlCol="0">
            <a:spAutoFit/>
          </a:bodyPr>
          <a:lstStyle/>
          <a:p>
            <a:r>
              <a:rPr lang="sr-Latn-CS" b="1" i="1" dirty="0" smtClean="0">
                <a:solidFill>
                  <a:srgbClr val="C00000"/>
                </a:solidFill>
              </a:rPr>
              <a:t>M</a:t>
            </a:r>
            <a:r>
              <a:rPr lang="sr-Latn-CS" b="1" i="1" baseline="-25000" dirty="0" smtClean="0">
                <a:solidFill>
                  <a:srgbClr val="C00000"/>
                </a:solidFill>
              </a:rPr>
              <a:t>o</a:t>
            </a:r>
            <a:endParaRPr lang="en-US" b="1" i="1" baseline="-25000" dirty="0">
              <a:solidFill>
                <a:srgbClr val="C0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lstStyle/>
          <a:p>
            <a:r>
              <a:rPr lang="sr-Latn-CS" sz="5400" dirty="0" smtClean="0"/>
              <a:t>SINHRONI reluktantni motori</a:t>
            </a:r>
            <a:endParaRPr lang="en-US" sz="4800" dirty="0"/>
          </a:p>
        </p:txBody>
      </p:sp>
    </p:spTree>
    <p:extLst>
      <p:ext uri="{BB962C8B-B14F-4D97-AF65-F5344CB8AC3E}">
        <p14:creationId xmlns="" xmlns:p14="http://schemas.microsoft.com/office/powerpoint/2010/main" val="18199986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
          <p:cNvPicPr>
            <a:picLocks noChangeAspect="1" noChangeArrowheads="1"/>
          </p:cNvPicPr>
          <p:nvPr/>
        </p:nvPicPr>
        <p:blipFill>
          <a:blip r:embed="rId3" cstate="print"/>
          <a:srcRect/>
          <a:stretch>
            <a:fillRect/>
          </a:stretch>
        </p:blipFill>
        <p:spPr bwMode="auto">
          <a:xfrm>
            <a:off x="228600" y="762000"/>
            <a:ext cx="8567738" cy="3581400"/>
          </a:xfrm>
          <a:prstGeom prst="rect">
            <a:avLst/>
          </a:prstGeom>
          <a:noFill/>
          <a:ln w="9525">
            <a:noFill/>
            <a:miter lim="800000"/>
            <a:headEnd/>
            <a:tailEnd/>
          </a:ln>
        </p:spPr>
      </p:pic>
      <p:sp>
        <p:nvSpPr>
          <p:cNvPr id="17411" name="Rectangle 3"/>
          <p:cNvSpPr>
            <a:spLocks noChangeArrowheads="1"/>
          </p:cNvSpPr>
          <p:nvPr/>
        </p:nvSpPr>
        <p:spPr bwMode="auto">
          <a:xfrm>
            <a:off x="304800" y="4656138"/>
            <a:ext cx="8534400" cy="1462087"/>
          </a:xfrm>
          <a:prstGeom prst="rect">
            <a:avLst/>
          </a:prstGeom>
          <a:noFill/>
          <a:ln w="9525">
            <a:noFill/>
            <a:miter lim="800000"/>
            <a:headEnd/>
            <a:tailEnd/>
          </a:ln>
        </p:spPr>
        <p:txBody>
          <a:bodyPr anchor="ctr">
            <a:spAutoFit/>
          </a:bodyPr>
          <a:lstStyle/>
          <a:p>
            <a:r>
              <a:rPr lang="sr-Latn-CS" sz="2400">
                <a:cs typeface="Times New Roman" pitchFamily="18" charset="0"/>
              </a:rPr>
              <a:t>Namotaj 1     </a:t>
            </a:r>
            <a:r>
              <a:rPr lang="sr-Latn-CS" sz="2400" b="1">
                <a:latin typeface="Courier New" pitchFamily="49" charset="0"/>
                <a:ea typeface="Times New Roman" pitchFamily="18" charset="0"/>
                <a:cs typeface="Courier New" pitchFamily="49" charset="0"/>
              </a:rPr>
              <a:t>1 0 0 1 0 0 1 0</a:t>
            </a:r>
            <a:endParaRPr lang="en-US" sz="2400" b="1">
              <a:latin typeface="Courier New" pitchFamily="49" charset="0"/>
              <a:cs typeface="Courier New" pitchFamily="49" charset="0"/>
            </a:endParaRPr>
          </a:p>
          <a:p>
            <a:pPr eaLnBrk="0" hangingPunct="0"/>
            <a:r>
              <a:rPr lang="sr-Latn-CS" sz="2400">
                <a:cs typeface="Times New Roman" pitchFamily="18" charset="0"/>
              </a:rPr>
              <a:t>Namotaj 2     </a:t>
            </a:r>
            <a:r>
              <a:rPr lang="sr-Latn-CS" sz="2400" b="1">
                <a:latin typeface="Courier New" pitchFamily="49" charset="0"/>
                <a:cs typeface="Times New Roman" pitchFamily="18" charset="0"/>
              </a:rPr>
              <a:t>0 1 0 0 1 0 0 1</a:t>
            </a:r>
            <a:endParaRPr lang="en-US" sz="2400" b="1">
              <a:latin typeface="Courier New" pitchFamily="49" charset="0"/>
              <a:cs typeface="Courier New" pitchFamily="49" charset="0"/>
            </a:endParaRPr>
          </a:p>
          <a:p>
            <a:pPr eaLnBrk="0" hangingPunct="0"/>
            <a:r>
              <a:rPr lang="sr-Latn-CS" sz="2400">
                <a:cs typeface="Times New Roman" pitchFamily="18" charset="0"/>
              </a:rPr>
              <a:t>Namotaj 3     </a:t>
            </a:r>
            <a:r>
              <a:rPr lang="sr-Latn-CS" sz="2400" b="1">
                <a:latin typeface="Courier New" pitchFamily="49" charset="0"/>
                <a:cs typeface="Times New Roman" pitchFamily="18" charset="0"/>
              </a:rPr>
              <a:t>0 0 1 0 0 1 0 0</a:t>
            </a:r>
            <a:endParaRPr lang="en-US" sz="2400" b="1">
              <a:latin typeface="Courier New" pitchFamily="49" charset="0"/>
              <a:cs typeface="Courier New" pitchFamily="49" charset="0"/>
            </a:endParaRPr>
          </a:p>
          <a:p>
            <a:pPr eaLnBrk="0" hangingPunct="0"/>
            <a:endParaRPr lang="en-US"/>
          </a:p>
        </p:txBody>
      </p:sp>
      <p:sp>
        <p:nvSpPr>
          <p:cNvPr id="32773" name="Line 5"/>
          <p:cNvSpPr>
            <a:spLocks noChangeShapeType="1"/>
          </p:cNvSpPr>
          <p:nvPr/>
        </p:nvSpPr>
        <p:spPr bwMode="auto">
          <a:xfrm flipH="1">
            <a:off x="4572000" y="2514600"/>
            <a:ext cx="2362200" cy="0"/>
          </a:xfrm>
          <a:prstGeom prst="line">
            <a:avLst/>
          </a:prstGeom>
          <a:noFill/>
          <a:ln w="28575">
            <a:solidFill>
              <a:schemeClr val="accent2"/>
            </a:solidFill>
            <a:round/>
            <a:headEnd/>
            <a:tailEnd/>
          </a:ln>
        </p:spPr>
        <p:txBody>
          <a:bodyPr/>
          <a:lstStyle/>
          <a:p>
            <a:endParaRPr lang="en-US"/>
          </a:p>
        </p:txBody>
      </p:sp>
      <p:sp>
        <p:nvSpPr>
          <p:cNvPr id="32774" name="Line 6"/>
          <p:cNvSpPr>
            <a:spLocks noChangeShapeType="1"/>
          </p:cNvSpPr>
          <p:nvPr/>
        </p:nvSpPr>
        <p:spPr bwMode="auto">
          <a:xfrm flipH="1" flipV="1">
            <a:off x="4819650" y="1323975"/>
            <a:ext cx="2114550" cy="1190625"/>
          </a:xfrm>
          <a:prstGeom prst="line">
            <a:avLst/>
          </a:prstGeom>
          <a:noFill/>
          <a:ln w="28575">
            <a:solidFill>
              <a:schemeClr val="accent2"/>
            </a:solidFill>
            <a:round/>
            <a:headEnd/>
            <a:tailEnd/>
          </a:ln>
        </p:spPr>
        <p:txBody>
          <a:bodyPr/>
          <a:lstStyle/>
          <a:p>
            <a:endParaRPr lang="en-US"/>
          </a:p>
        </p:txBody>
      </p:sp>
      <p:sp>
        <p:nvSpPr>
          <p:cNvPr id="32779" name="Arc 11"/>
          <p:cNvSpPr>
            <a:spLocks/>
          </p:cNvSpPr>
          <p:nvPr/>
        </p:nvSpPr>
        <p:spPr bwMode="auto">
          <a:xfrm rot="-6661671">
            <a:off x="4781550" y="1651001"/>
            <a:ext cx="820737" cy="760412"/>
          </a:xfrm>
          <a:custGeom>
            <a:avLst/>
            <a:gdLst>
              <a:gd name="T0" fmla="*/ 26072 w 21123"/>
              <a:gd name="T1" fmla="*/ 0 h 21590"/>
              <a:gd name="T2" fmla="*/ 820737 w 21123"/>
              <a:gd name="T3" fmla="*/ 601462 h 21590"/>
              <a:gd name="T4" fmla="*/ 0 w 21123"/>
              <a:gd name="T5" fmla="*/ 760412 h 21590"/>
              <a:gd name="T6" fmla="*/ 0 60000 65536"/>
              <a:gd name="T7" fmla="*/ 0 60000 65536"/>
              <a:gd name="T8" fmla="*/ 0 60000 65536"/>
              <a:gd name="T9" fmla="*/ 0 w 21123"/>
              <a:gd name="T10" fmla="*/ 0 h 21590"/>
              <a:gd name="T11" fmla="*/ 21123 w 21123"/>
              <a:gd name="T12" fmla="*/ 21590 h 21590"/>
            </a:gdLst>
            <a:ahLst/>
            <a:cxnLst>
              <a:cxn ang="T6">
                <a:pos x="T0" y="T1"/>
              </a:cxn>
              <a:cxn ang="T7">
                <a:pos x="T2" y="T3"/>
              </a:cxn>
              <a:cxn ang="T8">
                <a:pos x="T4" y="T5"/>
              </a:cxn>
            </a:cxnLst>
            <a:rect l="T9" t="T10" r="T11" b="T12"/>
            <a:pathLst>
              <a:path w="21123" h="21590" fill="none" extrusionOk="0">
                <a:moveTo>
                  <a:pt x="670" y="0"/>
                </a:moveTo>
                <a:cubicBezTo>
                  <a:pt x="10605" y="309"/>
                  <a:pt x="19046" y="7357"/>
                  <a:pt x="21123" y="17076"/>
                </a:cubicBezTo>
              </a:path>
              <a:path w="21123" h="21590" stroke="0" extrusionOk="0">
                <a:moveTo>
                  <a:pt x="670" y="0"/>
                </a:moveTo>
                <a:cubicBezTo>
                  <a:pt x="10605" y="309"/>
                  <a:pt x="19046" y="7357"/>
                  <a:pt x="21123" y="17076"/>
                </a:cubicBezTo>
                <a:lnTo>
                  <a:pt x="0" y="21590"/>
                </a:lnTo>
                <a:close/>
              </a:path>
            </a:pathLst>
          </a:custGeom>
          <a:noFill/>
          <a:ln w="38100">
            <a:solidFill>
              <a:schemeClr val="accent2"/>
            </a:solidFill>
            <a:round/>
            <a:headEnd/>
            <a:tailEnd type="stealth" w="lg" len="lg"/>
          </a:ln>
        </p:spPr>
        <p:txBody>
          <a:bodyPr wrap="none" anchor="ctr"/>
          <a:lstStyle/>
          <a:p>
            <a:endParaRPr lang="en-US"/>
          </a:p>
        </p:txBody>
      </p:sp>
      <p:sp>
        <p:nvSpPr>
          <p:cNvPr id="17416" name="Text Box 12"/>
          <p:cNvSpPr txBox="1">
            <a:spLocks noChangeArrowheads="1"/>
          </p:cNvSpPr>
          <p:nvPr/>
        </p:nvSpPr>
        <p:spPr bwMode="auto">
          <a:xfrm>
            <a:off x="6248400" y="4419600"/>
            <a:ext cx="2406650" cy="641350"/>
          </a:xfrm>
          <a:prstGeom prst="rect">
            <a:avLst/>
          </a:prstGeom>
          <a:noFill/>
          <a:ln w="9525">
            <a:noFill/>
            <a:miter lim="800000"/>
            <a:headEnd/>
            <a:tailEnd/>
          </a:ln>
        </p:spPr>
        <p:txBody>
          <a:bodyPr wrap="none">
            <a:spAutoFit/>
          </a:bodyPr>
          <a:lstStyle/>
          <a:p>
            <a:r>
              <a:rPr lang="sr-Latn-CS"/>
              <a:t>6 polova statora</a:t>
            </a:r>
          </a:p>
          <a:p>
            <a:r>
              <a:rPr lang="sr-Latn-CS"/>
              <a:t>4 </a:t>
            </a:r>
            <a:r>
              <a:rPr lang="en-US"/>
              <a:t>isturena kraja</a:t>
            </a:r>
            <a:r>
              <a:rPr lang="sr-Latn-CS"/>
              <a:t> rotora</a:t>
            </a:r>
            <a:endParaRPr lang="en-US"/>
          </a:p>
        </p:txBody>
      </p:sp>
      <p:sp>
        <p:nvSpPr>
          <p:cNvPr id="32781" name="Text Box 13"/>
          <p:cNvSpPr txBox="1">
            <a:spLocks noChangeArrowheads="1"/>
          </p:cNvSpPr>
          <p:nvPr/>
        </p:nvSpPr>
        <p:spPr bwMode="auto">
          <a:xfrm>
            <a:off x="6324600" y="5486400"/>
            <a:ext cx="1444625" cy="369888"/>
          </a:xfrm>
          <a:prstGeom prst="rect">
            <a:avLst/>
          </a:prstGeom>
          <a:noFill/>
          <a:ln w="9525">
            <a:noFill/>
            <a:miter lim="800000"/>
            <a:headEnd/>
            <a:tailEnd/>
          </a:ln>
        </p:spPr>
        <p:txBody>
          <a:bodyPr wrap="none">
            <a:spAutoFit/>
          </a:bodyPr>
          <a:lstStyle/>
          <a:p>
            <a:r>
              <a:rPr lang="sr-Latn-CS" b="1">
                <a:solidFill>
                  <a:schemeClr val="accent2"/>
                </a:solidFill>
              </a:rPr>
              <a:t>KORAK </a:t>
            </a:r>
            <a:r>
              <a:rPr lang="en-US" b="1">
                <a:solidFill>
                  <a:schemeClr val="accent2"/>
                </a:solidFill>
              </a:rPr>
              <a:t>30</a:t>
            </a:r>
            <a:r>
              <a:rPr lang="en-US" b="1">
                <a:solidFill>
                  <a:schemeClr val="accent2"/>
                </a:solidFill>
                <a:cs typeface="Arial" charset="0"/>
              </a:rPr>
              <a:t>°</a:t>
            </a:r>
          </a:p>
        </p:txBody>
      </p:sp>
      <p:sp>
        <p:nvSpPr>
          <p:cNvPr id="32784" name="Text Box 16"/>
          <p:cNvSpPr txBox="1">
            <a:spLocks noChangeArrowheads="1"/>
          </p:cNvSpPr>
          <p:nvPr/>
        </p:nvSpPr>
        <p:spPr bwMode="auto">
          <a:xfrm>
            <a:off x="4572000" y="1447800"/>
            <a:ext cx="530225" cy="366713"/>
          </a:xfrm>
          <a:prstGeom prst="rect">
            <a:avLst/>
          </a:prstGeom>
          <a:noFill/>
          <a:ln w="9525">
            <a:noFill/>
            <a:miter lim="800000"/>
            <a:headEnd/>
            <a:tailEnd/>
          </a:ln>
        </p:spPr>
        <p:txBody>
          <a:bodyPr wrap="none">
            <a:spAutoFit/>
          </a:bodyPr>
          <a:lstStyle/>
          <a:p>
            <a:r>
              <a:rPr lang="en-US" b="1">
                <a:solidFill>
                  <a:schemeClr val="accent2"/>
                </a:solidFill>
              </a:rPr>
              <a:t>30</a:t>
            </a:r>
            <a:r>
              <a:rPr lang="en-US" b="1">
                <a:solidFill>
                  <a:schemeClr val="accent2"/>
                </a:solidFill>
                <a:cs typeface="Arial" charset="0"/>
              </a:rPr>
              <a:t>°</a:t>
            </a:r>
          </a:p>
        </p:txBody>
      </p:sp>
      <p:sp>
        <p:nvSpPr>
          <p:cNvPr id="11" name="Text Box 13"/>
          <p:cNvSpPr txBox="1">
            <a:spLocks noChangeArrowheads="1"/>
          </p:cNvSpPr>
          <p:nvPr/>
        </p:nvSpPr>
        <p:spPr bwMode="auto">
          <a:xfrm>
            <a:off x="6324600" y="6019800"/>
            <a:ext cx="2120900" cy="369888"/>
          </a:xfrm>
          <a:prstGeom prst="rect">
            <a:avLst/>
          </a:prstGeom>
          <a:noFill/>
          <a:ln w="9525">
            <a:noFill/>
            <a:miter lim="800000"/>
            <a:headEnd/>
            <a:tailEnd/>
          </a:ln>
        </p:spPr>
        <p:txBody>
          <a:bodyPr wrap="none">
            <a:spAutoFit/>
          </a:bodyPr>
          <a:lstStyle/>
          <a:p>
            <a:r>
              <a:rPr lang="en-US" b="1">
                <a:solidFill>
                  <a:schemeClr val="accent2"/>
                </a:solidFill>
              </a:rPr>
              <a:t>= 360</a:t>
            </a:r>
            <a:r>
              <a:rPr lang="en-US" b="1">
                <a:solidFill>
                  <a:schemeClr val="accent2"/>
                </a:solidFill>
                <a:cs typeface="Arial" charset="0"/>
              </a:rPr>
              <a:t>°/4 – </a:t>
            </a:r>
            <a:r>
              <a:rPr lang="en-US" b="1">
                <a:solidFill>
                  <a:schemeClr val="accent2"/>
                </a:solidFill>
              </a:rPr>
              <a:t>360</a:t>
            </a:r>
            <a:r>
              <a:rPr lang="en-US" b="1">
                <a:solidFill>
                  <a:schemeClr val="accent2"/>
                </a:solidFill>
                <a:cs typeface="Arial" charset="0"/>
              </a:rPr>
              <a:t>°/6 </a:t>
            </a:r>
          </a:p>
        </p:txBody>
      </p:sp>
      <p:cxnSp>
        <p:nvCxnSpPr>
          <p:cNvPr id="13" name="Straight Arrow Connector 12"/>
          <p:cNvCxnSpPr/>
          <p:nvPr/>
        </p:nvCxnSpPr>
        <p:spPr>
          <a:xfrm>
            <a:off x="2286000" y="4572000"/>
            <a:ext cx="3352800" cy="1588"/>
          </a:xfrm>
          <a:prstGeom prst="straightConnector1">
            <a:avLst/>
          </a:prstGeom>
          <a:ln w="254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00600" y="4267200"/>
            <a:ext cx="1066800" cy="369332"/>
          </a:xfrm>
          <a:prstGeom prst="rect">
            <a:avLst/>
          </a:prstGeom>
          <a:noFill/>
        </p:spPr>
        <p:txBody>
          <a:bodyPr wrap="square" rtlCol="0">
            <a:spAutoFit/>
          </a:bodyPr>
          <a:lstStyle/>
          <a:p>
            <a:r>
              <a:rPr lang="sr-Latn-CS" dirty="0" smtClean="0"/>
              <a:t>vreme</a:t>
            </a:r>
            <a:endParaRPr lang="en-US" dirty="0"/>
          </a:p>
        </p:txBody>
      </p:sp>
      <p:sp>
        <p:nvSpPr>
          <p:cNvPr id="16" name="Rectangle 15"/>
          <p:cNvSpPr/>
          <p:nvPr/>
        </p:nvSpPr>
        <p:spPr>
          <a:xfrm>
            <a:off x="2514600" y="4724400"/>
            <a:ext cx="304800" cy="10668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5600" y="4724400"/>
            <a:ext cx="2209800" cy="10668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txBox="1">
            <a:spLocks/>
          </p:cNvSpPr>
          <p:nvPr/>
        </p:nvSpPr>
        <p:spPr>
          <a:xfrm>
            <a:off x="457200" y="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r-Latn-CS" sz="4000" b="0" i="0" u="none" strike="noStrike" kern="0" cap="none" spc="0" normalizeH="0" baseline="0" noProof="0" dirty="0" smtClean="0">
                <a:ln>
                  <a:noFill/>
                </a:ln>
                <a:solidFill>
                  <a:schemeClr val="tx2"/>
                </a:solidFill>
                <a:effectLst/>
                <a:uLnTx/>
                <a:uFillTx/>
                <a:latin typeface="+mj-lt"/>
                <a:ea typeface="+mj-ea"/>
                <a:cs typeface="+mj-cs"/>
              </a:rPr>
              <a:t>Impulsni (koračni) reluktantni motor</a:t>
            </a:r>
            <a:endParaRPr kumimoji="0" lang="en-US" sz="40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7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7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781"/>
                                        </p:tgtEl>
                                        <p:attrNameLst>
                                          <p:attrName>style.visibility</p:attrName>
                                        </p:attrNameLst>
                                      </p:cBhvr>
                                      <p:to>
                                        <p:strVal val="visible"/>
                                      </p:to>
                                    </p:set>
                                  </p:childTnLst>
                                </p:cTn>
                              </p:par>
                            </p:childTnLst>
                          </p:cTn>
                        </p:par>
                        <p:par>
                          <p:cTn id="15" fill="hold">
                            <p:stCondLst>
                              <p:cond delay="0"/>
                            </p:stCondLst>
                            <p:childTnLst>
                              <p:par>
                                <p:cTn id="16" presetID="1" presetClass="exit"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P spid="32774" grpId="0" animBg="1"/>
      <p:bldP spid="32779" grpId="0" animBg="1"/>
      <p:bldP spid="32781" grpId="0"/>
      <p:bldP spid="32784" grpId="0"/>
      <p:bldP spid="11" grpId="0"/>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a:off x="304800" y="1143000"/>
            <a:ext cx="8650272" cy="5534025"/>
          </a:xfrm>
          <a:prstGeom prst="rect">
            <a:avLst/>
          </a:prstGeom>
          <a:noFill/>
          <a:ln w="9525">
            <a:noFill/>
            <a:miter lim="800000"/>
            <a:headEnd/>
            <a:tailEnd/>
          </a:ln>
          <a:effectLst/>
        </p:spPr>
      </p:pic>
      <p:sp>
        <p:nvSpPr>
          <p:cNvPr id="3" name="Title 1"/>
          <p:cNvSpPr txBox="1">
            <a:spLocks/>
          </p:cNvSpPr>
          <p:nvPr/>
        </p:nvSpPr>
        <p:spPr>
          <a:xfrm>
            <a:off x="457200" y="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r-Latn-CS" sz="4000" b="0" i="0" u="none" strike="noStrike" kern="0" cap="none" spc="0" normalizeH="0" baseline="0" noProof="0" smtClean="0">
                <a:ln>
                  <a:noFill/>
                </a:ln>
                <a:solidFill>
                  <a:schemeClr val="tx2"/>
                </a:solidFill>
                <a:effectLst/>
                <a:uLnTx/>
                <a:uFillTx/>
                <a:latin typeface="+mj-lt"/>
                <a:ea typeface="+mj-ea"/>
                <a:cs typeface="+mj-cs"/>
              </a:rPr>
              <a:t>Sinhroni reluktantni motor</a:t>
            </a:r>
            <a:endParaRPr kumimoji="0" lang="en-US" sz="40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533400" y="1676400"/>
            <a:ext cx="3550338" cy="4191000"/>
          </a:xfrm>
          <a:prstGeom prst="rect">
            <a:avLst/>
          </a:prstGeom>
          <a:noFill/>
          <a:ln w="9525">
            <a:noFill/>
            <a:miter lim="800000"/>
            <a:headEnd/>
            <a:tailEnd/>
          </a:ln>
          <a:effectLst/>
        </p:spPr>
      </p:pic>
      <p:pic>
        <p:nvPicPr>
          <p:cNvPr id="32771" name="Picture 3"/>
          <p:cNvPicPr>
            <a:picLocks noChangeAspect="1" noChangeArrowheads="1"/>
          </p:cNvPicPr>
          <p:nvPr/>
        </p:nvPicPr>
        <p:blipFill>
          <a:blip r:embed="rId4" cstate="print"/>
          <a:srcRect/>
          <a:stretch>
            <a:fillRect/>
          </a:stretch>
        </p:blipFill>
        <p:spPr bwMode="auto">
          <a:xfrm>
            <a:off x="4267200" y="1676400"/>
            <a:ext cx="4139414" cy="3962400"/>
          </a:xfrm>
          <a:prstGeom prst="rect">
            <a:avLst/>
          </a:prstGeom>
          <a:noFill/>
          <a:ln w="9525">
            <a:noFill/>
            <a:miter lim="800000"/>
            <a:headEnd/>
            <a:tailEnd/>
          </a:ln>
          <a:effectLst/>
        </p:spPr>
      </p:pic>
      <p:sp>
        <p:nvSpPr>
          <p:cNvPr id="6" name="TextBox 5"/>
          <p:cNvSpPr txBox="1"/>
          <p:nvPr/>
        </p:nvSpPr>
        <p:spPr>
          <a:xfrm>
            <a:off x="0" y="6611779"/>
            <a:ext cx="5410200" cy="246221"/>
          </a:xfrm>
          <a:prstGeom prst="rect">
            <a:avLst/>
          </a:prstGeom>
          <a:noFill/>
        </p:spPr>
        <p:txBody>
          <a:bodyPr wrap="square" rtlCol="0">
            <a:spAutoFit/>
          </a:bodyPr>
          <a:lstStyle/>
          <a:p>
            <a:r>
              <a:rPr lang="sr-Latn-CS" sz="1000" dirty="0" smtClean="0"/>
              <a:t>SLIKA: </a:t>
            </a:r>
            <a:r>
              <a:rPr lang="en-US" sz="1000" dirty="0" smtClean="0"/>
              <a:t>Nicola Bianchi </a:t>
            </a:r>
            <a:r>
              <a:rPr lang="sr-Latn-CS" sz="1000" dirty="0" smtClean="0"/>
              <a:t>“</a:t>
            </a:r>
            <a:r>
              <a:rPr lang="en-US" sz="1000" dirty="0" smtClean="0"/>
              <a:t>Synchronous Reluctance and PM Assisted</a:t>
            </a:r>
            <a:r>
              <a:rPr lang="sr-Latn-CS" sz="1000" dirty="0" smtClean="0"/>
              <a:t> </a:t>
            </a:r>
            <a:r>
              <a:rPr lang="en-US" sz="1000" dirty="0" smtClean="0"/>
              <a:t>Reluctance</a:t>
            </a:r>
            <a:r>
              <a:rPr lang="sr-Latn-CS" sz="1000" dirty="0" smtClean="0"/>
              <a:t> </a:t>
            </a:r>
            <a:r>
              <a:rPr lang="en-US" sz="1000" dirty="0" smtClean="0"/>
              <a:t> Motors</a:t>
            </a:r>
            <a:r>
              <a:rPr lang="sr-Latn-CS" sz="1000" dirty="0" smtClean="0"/>
              <a:t>”</a:t>
            </a:r>
            <a:endParaRPr lang="en-US" sz="1000" dirty="0"/>
          </a:p>
        </p:txBody>
      </p:sp>
      <p:sp>
        <p:nvSpPr>
          <p:cNvPr id="5" name="Title 1"/>
          <p:cNvSpPr>
            <a:spLocks noGrp="1"/>
          </p:cNvSpPr>
          <p:nvPr>
            <p:ph type="title"/>
          </p:nvPr>
        </p:nvSpPr>
        <p:spPr>
          <a:xfrm>
            <a:off x="457200" y="0"/>
            <a:ext cx="8229600" cy="1143000"/>
          </a:xfrm>
        </p:spPr>
        <p:txBody>
          <a:bodyPr/>
          <a:lstStyle/>
          <a:p>
            <a:r>
              <a:rPr lang="sr-Latn-CS" sz="4000" dirty="0" smtClean="0"/>
              <a:t>Sinhroni reluktantni motor</a:t>
            </a:r>
            <a:endParaRPr lang="en-US" sz="4000" dirty="0"/>
          </a:p>
        </p:txBody>
      </p:sp>
      <p:grpSp>
        <p:nvGrpSpPr>
          <p:cNvPr id="2" name="Group 24"/>
          <p:cNvGrpSpPr/>
          <p:nvPr/>
        </p:nvGrpSpPr>
        <p:grpSpPr>
          <a:xfrm>
            <a:off x="2752084" y="-76199"/>
            <a:ext cx="7380953" cy="7389836"/>
            <a:chOff x="2752084" y="-76199"/>
            <a:chExt cx="7380953" cy="7389836"/>
          </a:xfrm>
        </p:grpSpPr>
        <p:grpSp>
          <p:nvGrpSpPr>
            <p:cNvPr id="3" name="Group 14"/>
            <p:cNvGrpSpPr/>
            <p:nvPr/>
          </p:nvGrpSpPr>
          <p:grpSpPr>
            <a:xfrm>
              <a:off x="2752084" y="2268014"/>
              <a:ext cx="3046437" cy="2938283"/>
              <a:chOff x="2752084" y="2268014"/>
              <a:chExt cx="3046437" cy="2938283"/>
            </a:xfrm>
          </p:grpSpPr>
          <p:sp>
            <p:nvSpPr>
              <p:cNvPr id="12" name="Arc 11"/>
              <p:cNvSpPr/>
              <p:nvPr/>
            </p:nvSpPr>
            <p:spPr>
              <a:xfrm rot="1071373">
                <a:off x="3374385" y="2268014"/>
                <a:ext cx="2424136" cy="2923864"/>
              </a:xfrm>
              <a:prstGeom prst="arc">
                <a:avLst>
                  <a:gd name="adj1" fmla="val 16200000"/>
                  <a:gd name="adj2" fmla="val 3007691"/>
                </a:avLst>
              </a:prstGeom>
              <a:ln w="25400">
                <a:solidFill>
                  <a:srgbClr val="FFFF00"/>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rot="1071373">
                <a:off x="2752084" y="2282433"/>
                <a:ext cx="2424136" cy="2923864"/>
              </a:xfrm>
              <a:prstGeom prst="arc">
                <a:avLst>
                  <a:gd name="adj1" fmla="val 17207903"/>
                  <a:gd name="adj2" fmla="val 1692797"/>
                </a:avLst>
              </a:prstGeom>
              <a:ln w="25400">
                <a:solidFill>
                  <a:srgbClr val="FFFF00"/>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15"/>
            <p:cNvGrpSpPr/>
            <p:nvPr/>
          </p:nvGrpSpPr>
          <p:grpSpPr>
            <a:xfrm flipH="1">
              <a:off x="7086600" y="2197100"/>
              <a:ext cx="3046437" cy="2938283"/>
              <a:chOff x="2752084" y="2268014"/>
              <a:chExt cx="3046437" cy="2938283"/>
            </a:xfrm>
          </p:grpSpPr>
          <p:sp>
            <p:nvSpPr>
              <p:cNvPr id="17" name="Arc 16"/>
              <p:cNvSpPr/>
              <p:nvPr/>
            </p:nvSpPr>
            <p:spPr>
              <a:xfrm rot="1071373">
                <a:off x="3374385" y="2268014"/>
                <a:ext cx="2424136" cy="2923864"/>
              </a:xfrm>
              <a:prstGeom prst="arc">
                <a:avLst>
                  <a:gd name="adj1" fmla="val 16200000"/>
                  <a:gd name="adj2" fmla="val 3007691"/>
                </a:avLst>
              </a:prstGeom>
              <a:ln w="25400">
                <a:solidFill>
                  <a:srgbClr val="FFFF00"/>
                </a:solidFill>
                <a:headEnd type="arrow"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071373">
                <a:off x="2752084" y="2282433"/>
                <a:ext cx="2424136" cy="2923864"/>
              </a:xfrm>
              <a:prstGeom prst="arc">
                <a:avLst>
                  <a:gd name="adj1" fmla="val 17207903"/>
                  <a:gd name="adj2" fmla="val 1692797"/>
                </a:avLst>
              </a:prstGeom>
              <a:ln w="25400">
                <a:solidFill>
                  <a:srgbClr val="FFFF00"/>
                </a:solidFill>
                <a:headEnd type="arrow"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 name="Group 18"/>
            <p:cNvGrpSpPr/>
            <p:nvPr/>
          </p:nvGrpSpPr>
          <p:grpSpPr>
            <a:xfrm rot="16200000" flipH="1">
              <a:off x="5038623" y="-22122"/>
              <a:ext cx="3046437" cy="2938283"/>
              <a:chOff x="2752084" y="2268014"/>
              <a:chExt cx="3046437" cy="2938283"/>
            </a:xfrm>
          </p:grpSpPr>
          <p:sp>
            <p:nvSpPr>
              <p:cNvPr id="20" name="Arc 19"/>
              <p:cNvSpPr/>
              <p:nvPr/>
            </p:nvSpPr>
            <p:spPr>
              <a:xfrm rot="1071373">
                <a:off x="3374385" y="2268014"/>
                <a:ext cx="2424136" cy="2923864"/>
              </a:xfrm>
              <a:prstGeom prst="arc">
                <a:avLst>
                  <a:gd name="adj1" fmla="val 16200000"/>
                  <a:gd name="adj2" fmla="val 3007691"/>
                </a:avLst>
              </a:prstGeom>
              <a:ln w="25400">
                <a:solidFill>
                  <a:srgbClr val="FFFF00"/>
                </a:solidFill>
                <a:headEnd type="none" w="lg" len="lg"/>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rot="1071373">
                <a:off x="2752084" y="2282433"/>
                <a:ext cx="2424136" cy="2923864"/>
              </a:xfrm>
              <a:prstGeom prst="arc">
                <a:avLst>
                  <a:gd name="adj1" fmla="val 17207903"/>
                  <a:gd name="adj2" fmla="val 1692797"/>
                </a:avLst>
              </a:prstGeom>
              <a:ln w="25400">
                <a:solidFill>
                  <a:srgbClr val="FFFF00"/>
                </a:solidFill>
                <a:headEnd type="none" w="lg" len="lg"/>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21"/>
            <p:cNvGrpSpPr/>
            <p:nvPr/>
          </p:nvGrpSpPr>
          <p:grpSpPr>
            <a:xfrm rot="5400000" flipH="1" flipV="1">
              <a:off x="5051323" y="4321277"/>
              <a:ext cx="3046437" cy="2938283"/>
              <a:chOff x="2752084" y="2268014"/>
              <a:chExt cx="3046437" cy="2938283"/>
            </a:xfrm>
          </p:grpSpPr>
          <p:sp>
            <p:nvSpPr>
              <p:cNvPr id="23" name="Arc 22"/>
              <p:cNvSpPr/>
              <p:nvPr/>
            </p:nvSpPr>
            <p:spPr>
              <a:xfrm rot="1071373">
                <a:off x="3374385" y="2268014"/>
                <a:ext cx="2424136" cy="2923864"/>
              </a:xfrm>
              <a:prstGeom prst="arc">
                <a:avLst>
                  <a:gd name="adj1" fmla="val 16200000"/>
                  <a:gd name="adj2" fmla="val 3007691"/>
                </a:avLst>
              </a:prstGeom>
              <a:ln w="25400">
                <a:solidFill>
                  <a:srgbClr val="FFFF00"/>
                </a:solidFill>
                <a:headEnd type="arrow"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rot="1071373">
                <a:off x="2752084" y="2282433"/>
                <a:ext cx="2424136" cy="2923864"/>
              </a:xfrm>
              <a:prstGeom prst="arc">
                <a:avLst>
                  <a:gd name="adj1" fmla="val 17207903"/>
                  <a:gd name="adj2" fmla="val 1692797"/>
                </a:avLst>
              </a:prstGeom>
              <a:ln w="25400">
                <a:solidFill>
                  <a:srgbClr val="FFFF00"/>
                </a:solidFill>
                <a:headEnd type="arrow"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7" name="Arc 26"/>
          <p:cNvSpPr/>
          <p:nvPr/>
        </p:nvSpPr>
        <p:spPr>
          <a:xfrm rot="18654893">
            <a:off x="4218460" y="1306041"/>
            <a:ext cx="4667545" cy="4854523"/>
          </a:xfrm>
          <a:prstGeom prst="arc">
            <a:avLst>
              <a:gd name="adj1" fmla="val 15090554"/>
              <a:gd name="adj2" fmla="val 866623"/>
            </a:avLst>
          </a:prstGeom>
          <a:ln w="57150">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25"/>
          <p:cNvGrpSpPr/>
          <p:nvPr/>
        </p:nvGrpSpPr>
        <p:grpSpPr>
          <a:xfrm>
            <a:off x="4432300" y="1638300"/>
            <a:ext cx="4038600" cy="3962400"/>
            <a:chOff x="4432300" y="1638300"/>
            <a:chExt cx="4038600" cy="3962400"/>
          </a:xfrm>
        </p:grpSpPr>
        <p:sp>
          <p:nvSpPr>
            <p:cNvPr id="8" name="TextBox 7"/>
            <p:cNvSpPr txBox="1"/>
            <p:nvPr/>
          </p:nvSpPr>
          <p:spPr>
            <a:xfrm>
              <a:off x="7848600" y="1752600"/>
              <a:ext cx="349648" cy="492443"/>
            </a:xfrm>
            <a:prstGeom prst="rect">
              <a:avLst/>
            </a:prstGeom>
            <a:solidFill>
              <a:schemeClr val="bg1"/>
            </a:solidFill>
          </p:spPr>
          <p:txBody>
            <a:bodyPr wrap="square" lIns="45720" tIns="0" rIns="64008" bIns="0" rtlCol="0">
              <a:spAutoFit/>
            </a:bodyPr>
            <a:lstStyle/>
            <a:p>
              <a:r>
                <a:rPr lang="sr-Latn-CS" sz="3200" b="1" i="1" dirty="0" smtClean="0">
                  <a:solidFill>
                    <a:srgbClr val="FF0000"/>
                  </a:solidFill>
                </a:rPr>
                <a:t>S</a:t>
              </a:r>
              <a:endParaRPr lang="en-US" sz="3200" b="1" i="1" dirty="0">
                <a:solidFill>
                  <a:srgbClr val="FF0000"/>
                </a:solidFill>
              </a:endParaRPr>
            </a:p>
          </p:txBody>
        </p:sp>
        <p:sp>
          <p:nvSpPr>
            <p:cNvPr id="9" name="TextBox 8"/>
            <p:cNvSpPr txBox="1"/>
            <p:nvPr/>
          </p:nvSpPr>
          <p:spPr>
            <a:xfrm>
              <a:off x="4724400" y="4953000"/>
              <a:ext cx="349648" cy="492443"/>
            </a:xfrm>
            <a:prstGeom prst="rect">
              <a:avLst/>
            </a:prstGeom>
            <a:solidFill>
              <a:schemeClr val="bg1">
                <a:alpha val="83000"/>
              </a:schemeClr>
            </a:solidFill>
          </p:spPr>
          <p:txBody>
            <a:bodyPr wrap="square" lIns="45720" tIns="0" rIns="64008" bIns="0" rtlCol="0">
              <a:spAutoFit/>
            </a:bodyPr>
            <a:lstStyle/>
            <a:p>
              <a:r>
                <a:rPr lang="sr-Latn-CS" sz="3200" b="1" i="1" dirty="0" smtClean="0">
                  <a:solidFill>
                    <a:srgbClr val="FF0000"/>
                  </a:solidFill>
                </a:rPr>
                <a:t>S</a:t>
              </a:r>
              <a:endParaRPr lang="en-US" sz="3200" b="1" i="1" dirty="0">
                <a:solidFill>
                  <a:srgbClr val="FF0000"/>
                </a:solidFill>
              </a:endParaRPr>
            </a:p>
          </p:txBody>
        </p:sp>
        <p:sp>
          <p:nvSpPr>
            <p:cNvPr id="10" name="TextBox 9"/>
            <p:cNvSpPr txBox="1"/>
            <p:nvPr/>
          </p:nvSpPr>
          <p:spPr>
            <a:xfrm>
              <a:off x="7848600" y="4953000"/>
              <a:ext cx="370486" cy="492443"/>
            </a:xfrm>
            <a:prstGeom prst="rect">
              <a:avLst/>
            </a:prstGeom>
            <a:solidFill>
              <a:schemeClr val="bg1"/>
            </a:solidFill>
          </p:spPr>
          <p:txBody>
            <a:bodyPr wrap="square" lIns="45720" tIns="0" rIns="64008" bIns="0" rtlCol="0">
              <a:spAutoFit/>
            </a:bodyPr>
            <a:lstStyle/>
            <a:p>
              <a:r>
                <a:rPr lang="sr-Latn-CS" sz="3200" b="1" i="1" dirty="0" smtClean="0">
                  <a:solidFill>
                    <a:srgbClr val="00B050"/>
                  </a:solidFill>
                </a:rPr>
                <a:t>N</a:t>
              </a:r>
              <a:endParaRPr lang="en-US" sz="3200" b="1" i="1" dirty="0">
                <a:solidFill>
                  <a:srgbClr val="00B050"/>
                </a:solidFill>
              </a:endParaRPr>
            </a:p>
          </p:txBody>
        </p:sp>
        <p:sp>
          <p:nvSpPr>
            <p:cNvPr id="11" name="Oval 10"/>
            <p:cNvSpPr/>
            <p:nvPr/>
          </p:nvSpPr>
          <p:spPr>
            <a:xfrm>
              <a:off x="4432300" y="1638300"/>
              <a:ext cx="4038600" cy="396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58714" y="1752600"/>
              <a:ext cx="370486" cy="492443"/>
            </a:xfrm>
            <a:prstGeom prst="rect">
              <a:avLst/>
            </a:prstGeom>
            <a:solidFill>
              <a:schemeClr val="bg1"/>
            </a:solidFill>
          </p:spPr>
          <p:txBody>
            <a:bodyPr wrap="square" lIns="45720" tIns="0" rIns="64008" bIns="0" rtlCol="0">
              <a:spAutoFit/>
            </a:bodyPr>
            <a:lstStyle/>
            <a:p>
              <a:r>
                <a:rPr lang="sr-Latn-CS" sz="3200" b="1" i="1" dirty="0" smtClean="0">
                  <a:solidFill>
                    <a:srgbClr val="00B050"/>
                  </a:solidFill>
                </a:rPr>
                <a:t>N</a:t>
              </a:r>
              <a:endParaRPr lang="en-US" sz="3200" b="1" i="1" dirty="0">
                <a:solidFill>
                  <a:srgbClr val="00B05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1066800"/>
            <a:ext cx="9112483" cy="5219700"/>
          </a:xfrm>
          <a:prstGeom prst="rect">
            <a:avLst/>
          </a:prstGeom>
          <a:noFill/>
          <a:ln w="9525">
            <a:noFill/>
            <a:miter lim="800000"/>
            <a:headEnd/>
            <a:tailEnd/>
          </a:ln>
          <a:effectLst/>
        </p:spPr>
      </p:pic>
      <p:sp>
        <p:nvSpPr>
          <p:cNvPr id="5" name="TextBox 4"/>
          <p:cNvSpPr txBox="1"/>
          <p:nvPr/>
        </p:nvSpPr>
        <p:spPr>
          <a:xfrm>
            <a:off x="0" y="6611779"/>
            <a:ext cx="5410200" cy="246221"/>
          </a:xfrm>
          <a:prstGeom prst="rect">
            <a:avLst/>
          </a:prstGeom>
          <a:noFill/>
        </p:spPr>
        <p:txBody>
          <a:bodyPr wrap="square" rtlCol="0">
            <a:spAutoFit/>
          </a:bodyPr>
          <a:lstStyle/>
          <a:p>
            <a:r>
              <a:rPr lang="sr-Latn-CS" sz="1000" dirty="0" smtClean="0"/>
              <a:t>SLIKA: Siemens  AG “</a:t>
            </a:r>
            <a:r>
              <a:rPr lang="en-US" sz="1000" dirty="0" smtClean="0"/>
              <a:t>Synchronous Reluctance Motors</a:t>
            </a:r>
            <a:r>
              <a:rPr lang="sr-Latn-CS" sz="1000" dirty="0" smtClean="0"/>
              <a:t>”, 2015.</a:t>
            </a:r>
            <a:endParaRPr lang="en-US" sz="1000" dirty="0"/>
          </a:p>
        </p:txBody>
      </p:sp>
      <p:sp>
        <p:nvSpPr>
          <p:cNvPr id="4" name="Title 1"/>
          <p:cNvSpPr>
            <a:spLocks noGrp="1"/>
          </p:cNvSpPr>
          <p:nvPr>
            <p:ph type="title"/>
          </p:nvPr>
        </p:nvSpPr>
        <p:spPr>
          <a:xfrm>
            <a:off x="457200" y="0"/>
            <a:ext cx="8229600" cy="1143000"/>
          </a:xfrm>
        </p:spPr>
        <p:txBody>
          <a:bodyPr/>
          <a:lstStyle/>
          <a:p>
            <a:r>
              <a:rPr lang="sr-Latn-CS" sz="4000" dirty="0" smtClean="0"/>
              <a:t>Sinhroni reluktantni motor</a:t>
            </a:r>
            <a:endParaRPr lang="en-US" sz="4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normAutofit fontScale="90000"/>
          </a:bodyPr>
          <a:lstStyle/>
          <a:p>
            <a:r>
              <a:rPr lang="sr-Latn-CS" sz="5400" dirty="0" smtClean="0"/>
              <a:t>Sinhroni m</a:t>
            </a:r>
            <a:r>
              <a:rPr lang="x-none" sz="5400" smtClean="0"/>
              <a:t>otor</a:t>
            </a:r>
            <a:r>
              <a:rPr lang="sr-Latn-CS" sz="5400" dirty="0" smtClean="0"/>
              <a:t>i</a:t>
            </a:r>
            <a:r>
              <a:rPr lang="x-none" sz="5400" smtClean="0"/>
              <a:t> </a:t>
            </a:r>
            <a:r>
              <a:rPr lang="sr-Latn-CS" sz="5400" dirty="0" smtClean="0"/>
              <a:t>sa stalnim magnetima na rotoru</a:t>
            </a:r>
            <a:endParaRPr lang="en-US" sz="4800" dirty="0"/>
          </a:p>
        </p:txBody>
      </p:sp>
    </p:spTree>
    <p:extLst>
      <p:ext uri="{BB962C8B-B14F-4D97-AF65-F5344CB8AC3E}">
        <p14:creationId xmlns="" xmlns:p14="http://schemas.microsoft.com/office/powerpoint/2010/main" val="18199986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sr-Latn-CS" sz="4000" dirty="0" smtClean="0"/>
              <a:t>Motor sa magnetima na rotoru</a:t>
            </a:r>
            <a:endParaRPr lang="en-US" sz="4000" dirty="0"/>
          </a:p>
        </p:txBody>
      </p:sp>
      <p:pic>
        <p:nvPicPr>
          <p:cNvPr id="34818" name="Picture 2"/>
          <p:cNvPicPr>
            <a:picLocks noChangeAspect="1" noChangeArrowheads="1"/>
          </p:cNvPicPr>
          <p:nvPr/>
        </p:nvPicPr>
        <p:blipFill>
          <a:blip r:embed="rId3" cstate="print"/>
          <a:srcRect b="15443"/>
          <a:stretch>
            <a:fillRect/>
          </a:stretch>
        </p:blipFill>
        <p:spPr bwMode="auto">
          <a:xfrm>
            <a:off x="0" y="1223963"/>
            <a:ext cx="9153525" cy="3729037"/>
          </a:xfrm>
          <a:prstGeom prst="rect">
            <a:avLst/>
          </a:prstGeom>
          <a:noFill/>
          <a:ln w="9525">
            <a:noFill/>
            <a:miter lim="800000"/>
            <a:headEnd/>
            <a:tailEnd/>
          </a:ln>
          <a:effectLst/>
        </p:spPr>
      </p:pic>
      <p:sp>
        <p:nvSpPr>
          <p:cNvPr id="5" name="TextBox 4"/>
          <p:cNvSpPr txBox="1"/>
          <p:nvPr/>
        </p:nvSpPr>
        <p:spPr>
          <a:xfrm>
            <a:off x="0" y="6611779"/>
            <a:ext cx="5410200" cy="246221"/>
          </a:xfrm>
          <a:prstGeom prst="rect">
            <a:avLst/>
          </a:prstGeom>
          <a:noFill/>
        </p:spPr>
        <p:txBody>
          <a:bodyPr wrap="square" rtlCol="0">
            <a:spAutoFit/>
          </a:bodyPr>
          <a:lstStyle/>
          <a:p>
            <a:r>
              <a:rPr lang="sr-Latn-CS" sz="1000" dirty="0" smtClean="0"/>
              <a:t>SLIKA: Chris Mi et all “Hybrid Electric Vehicle – Principles  and Applications”</a:t>
            </a:r>
            <a:endParaRPr lang="en-US" sz="1000" dirty="0"/>
          </a:p>
        </p:txBody>
      </p:sp>
      <p:sp>
        <p:nvSpPr>
          <p:cNvPr id="6" name="TextBox 5"/>
          <p:cNvSpPr txBox="1"/>
          <p:nvPr/>
        </p:nvSpPr>
        <p:spPr>
          <a:xfrm>
            <a:off x="287764" y="2284968"/>
            <a:ext cx="1351652" cy="369332"/>
          </a:xfrm>
          <a:prstGeom prst="rect">
            <a:avLst/>
          </a:prstGeom>
          <a:noFill/>
        </p:spPr>
        <p:txBody>
          <a:bodyPr wrap="none" rtlCol="0">
            <a:spAutoFit/>
          </a:bodyPr>
          <a:lstStyle/>
          <a:p>
            <a:r>
              <a:rPr lang="sr-Latn-CS" dirty="0" smtClean="0">
                <a:solidFill>
                  <a:srgbClr val="0070C0"/>
                </a:solidFill>
              </a:rPr>
              <a:t>Magneti (1)</a:t>
            </a:r>
            <a:endParaRPr lang="en-US" dirty="0">
              <a:solidFill>
                <a:srgbClr val="0070C0"/>
              </a:solidFill>
            </a:endParaRPr>
          </a:p>
        </p:txBody>
      </p:sp>
      <p:sp>
        <p:nvSpPr>
          <p:cNvPr id="7" name="TextBox 6"/>
          <p:cNvSpPr txBox="1"/>
          <p:nvPr/>
        </p:nvSpPr>
        <p:spPr>
          <a:xfrm>
            <a:off x="2171700" y="3429000"/>
            <a:ext cx="1295400" cy="646331"/>
          </a:xfrm>
          <a:prstGeom prst="rect">
            <a:avLst/>
          </a:prstGeom>
          <a:noFill/>
        </p:spPr>
        <p:txBody>
          <a:bodyPr wrap="square" rtlCol="0">
            <a:spAutoFit/>
          </a:bodyPr>
          <a:lstStyle/>
          <a:p>
            <a:pPr algn="ctr"/>
            <a:r>
              <a:rPr lang="sr-Latn-CS" dirty="0" smtClean="0">
                <a:solidFill>
                  <a:srgbClr val="0070C0"/>
                </a:solidFill>
              </a:rPr>
              <a:t>Gvozdeno jezgro (2)</a:t>
            </a:r>
            <a:endParaRPr lang="en-US" dirty="0">
              <a:solidFill>
                <a:srgbClr val="0070C0"/>
              </a:solidFill>
            </a:endParaRPr>
          </a:p>
        </p:txBody>
      </p:sp>
      <p:sp>
        <p:nvSpPr>
          <p:cNvPr id="8" name="TextBox 7"/>
          <p:cNvSpPr txBox="1"/>
          <p:nvPr/>
        </p:nvSpPr>
        <p:spPr>
          <a:xfrm>
            <a:off x="7315200" y="1371600"/>
            <a:ext cx="1828800" cy="646331"/>
          </a:xfrm>
          <a:prstGeom prst="rect">
            <a:avLst/>
          </a:prstGeom>
          <a:noFill/>
        </p:spPr>
        <p:txBody>
          <a:bodyPr wrap="square" rtlCol="0">
            <a:spAutoFit/>
          </a:bodyPr>
          <a:lstStyle/>
          <a:p>
            <a:pPr algn="ctr"/>
            <a:r>
              <a:rPr lang="sr-Latn-CS" dirty="0" smtClean="0">
                <a:solidFill>
                  <a:srgbClr val="0070C0"/>
                </a:solidFill>
              </a:rPr>
              <a:t>Ne-magnetni materijal (4 i 5)</a:t>
            </a:r>
            <a:endParaRPr lang="en-US" dirty="0">
              <a:solidFill>
                <a:srgbClr val="0070C0"/>
              </a:solidFill>
            </a:endParaRPr>
          </a:p>
        </p:txBody>
      </p:sp>
      <p:sp>
        <p:nvSpPr>
          <p:cNvPr id="9" name="TextBox 8"/>
          <p:cNvSpPr txBox="1"/>
          <p:nvPr/>
        </p:nvSpPr>
        <p:spPr>
          <a:xfrm>
            <a:off x="3657600" y="1600200"/>
            <a:ext cx="1828800" cy="369332"/>
          </a:xfrm>
          <a:prstGeom prst="rect">
            <a:avLst/>
          </a:prstGeom>
          <a:noFill/>
        </p:spPr>
        <p:txBody>
          <a:bodyPr wrap="square" rtlCol="0">
            <a:spAutoFit/>
          </a:bodyPr>
          <a:lstStyle/>
          <a:p>
            <a:pPr algn="ctr"/>
            <a:r>
              <a:rPr lang="sr-Latn-CS" dirty="0" smtClean="0">
                <a:solidFill>
                  <a:srgbClr val="0070C0"/>
                </a:solidFill>
              </a:rPr>
              <a:t>Vratilo (3)</a:t>
            </a:r>
            <a:endParaRPr lang="en-US" dirty="0">
              <a:solidFill>
                <a:srgbClr val="0070C0"/>
              </a:solidFill>
            </a:endParaRPr>
          </a:p>
        </p:txBody>
      </p:sp>
      <p:sp>
        <p:nvSpPr>
          <p:cNvPr id="10" name="TextBox 9"/>
          <p:cNvSpPr txBox="1"/>
          <p:nvPr/>
        </p:nvSpPr>
        <p:spPr>
          <a:xfrm>
            <a:off x="304800" y="4876800"/>
            <a:ext cx="4419600" cy="1384995"/>
          </a:xfrm>
          <a:prstGeom prst="rect">
            <a:avLst/>
          </a:prstGeom>
          <a:solidFill>
            <a:schemeClr val="bg1"/>
          </a:solidFill>
        </p:spPr>
        <p:txBody>
          <a:bodyPr wrap="square" rtlCol="0">
            <a:spAutoFit/>
          </a:bodyPr>
          <a:lstStyle/>
          <a:p>
            <a:pPr algn="ctr"/>
            <a:r>
              <a:rPr lang="sr-Latn-CS" sz="2800" dirty="0" smtClean="0">
                <a:solidFill>
                  <a:srgbClr val="0070C0"/>
                </a:solidFill>
              </a:rPr>
              <a:t>Rotor sa lepljenim (površinski montiranim) magnetima</a:t>
            </a:r>
            <a:endParaRPr lang="en-US" sz="2800" dirty="0">
              <a:solidFill>
                <a:srgbClr val="0070C0"/>
              </a:solidFill>
            </a:endParaRPr>
          </a:p>
        </p:txBody>
      </p:sp>
      <p:sp>
        <p:nvSpPr>
          <p:cNvPr id="11" name="TextBox 10"/>
          <p:cNvSpPr txBox="1"/>
          <p:nvPr/>
        </p:nvSpPr>
        <p:spPr>
          <a:xfrm>
            <a:off x="4495800" y="5105400"/>
            <a:ext cx="4648200" cy="954107"/>
          </a:xfrm>
          <a:prstGeom prst="rect">
            <a:avLst/>
          </a:prstGeom>
          <a:solidFill>
            <a:schemeClr val="bg1"/>
          </a:solidFill>
        </p:spPr>
        <p:txBody>
          <a:bodyPr wrap="square" rtlCol="0">
            <a:spAutoFit/>
          </a:bodyPr>
          <a:lstStyle/>
          <a:p>
            <a:pPr algn="ctr"/>
            <a:r>
              <a:rPr lang="sr-Latn-CS" sz="2800" dirty="0" smtClean="0">
                <a:solidFill>
                  <a:srgbClr val="0070C0"/>
                </a:solidFill>
              </a:rPr>
              <a:t>Rotor sa utopljenim magnetima                 </a:t>
            </a:r>
            <a:endParaRPr lang="en-US" sz="28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sr-Latn-CS" sz="4000" dirty="0" smtClean="0"/>
              <a:t>Motor sa magnetima na rotoru</a:t>
            </a:r>
            <a:endParaRPr lang="en-US" sz="4000" dirty="0"/>
          </a:p>
        </p:txBody>
      </p:sp>
      <p:pic>
        <p:nvPicPr>
          <p:cNvPr id="32770" name="Picture 2"/>
          <p:cNvPicPr>
            <a:picLocks noChangeAspect="1" noChangeArrowheads="1"/>
          </p:cNvPicPr>
          <p:nvPr/>
        </p:nvPicPr>
        <p:blipFill>
          <a:blip r:embed="rId2" cstate="print"/>
          <a:srcRect/>
          <a:stretch>
            <a:fillRect/>
          </a:stretch>
        </p:blipFill>
        <p:spPr bwMode="auto">
          <a:xfrm>
            <a:off x="1195388" y="1938338"/>
            <a:ext cx="6753225" cy="2981325"/>
          </a:xfrm>
          <a:prstGeom prst="rect">
            <a:avLst/>
          </a:prstGeom>
          <a:noFill/>
          <a:ln w="9525">
            <a:noFill/>
            <a:miter lim="800000"/>
            <a:headEnd/>
            <a:tailEnd/>
          </a:ln>
          <a:effectLst/>
        </p:spPr>
      </p:pic>
      <p:sp>
        <p:nvSpPr>
          <p:cNvPr id="8" name="TextBox 7"/>
          <p:cNvSpPr txBox="1"/>
          <p:nvPr/>
        </p:nvSpPr>
        <p:spPr>
          <a:xfrm>
            <a:off x="0" y="6611779"/>
            <a:ext cx="5410200" cy="246221"/>
          </a:xfrm>
          <a:prstGeom prst="rect">
            <a:avLst/>
          </a:prstGeom>
          <a:noFill/>
        </p:spPr>
        <p:txBody>
          <a:bodyPr wrap="square" rtlCol="0">
            <a:spAutoFit/>
          </a:bodyPr>
          <a:lstStyle/>
          <a:p>
            <a:r>
              <a:rPr lang="sr-Latn-CS" sz="1000" dirty="0" smtClean="0"/>
              <a:t>SLIKA: Chris Mi et all “Hybrid Electric Vehicle – Principles  and Applications”</a:t>
            </a:r>
            <a:endParaRPr lang="en-US" sz="1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sr-Latn-CS" sz="4000" dirty="0" smtClean="0"/>
              <a:t>Motor sa magnetima na rotoru</a:t>
            </a:r>
            <a:endParaRPr lang="en-US" sz="4000" dirty="0"/>
          </a:p>
        </p:txBody>
      </p:sp>
      <p:pic>
        <p:nvPicPr>
          <p:cNvPr id="33794" name="Picture 2"/>
          <p:cNvPicPr>
            <a:picLocks noChangeAspect="1" noChangeArrowheads="1"/>
          </p:cNvPicPr>
          <p:nvPr/>
        </p:nvPicPr>
        <p:blipFill>
          <a:blip r:embed="rId2" cstate="print"/>
          <a:srcRect/>
          <a:stretch>
            <a:fillRect/>
          </a:stretch>
        </p:blipFill>
        <p:spPr bwMode="auto">
          <a:xfrm>
            <a:off x="609600" y="1905000"/>
            <a:ext cx="3048000" cy="2962275"/>
          </a:xfrm>
          <a:prstGeom prst="rect">
            <a:avLst/>
          </a:prstGeom>
          <a:noFill/>
          <a:ln w="9525">
            <a:noFill/>
            <a:miter lim="800000"/>
            <a:headEnd/>
            <a:tailEnd/>
          </a:ln>
          <a:effectLst/>
        </p:spPr>
      </p:pic>
      <p:pic>
        <p:nvPicPr>
          <p:cNvPr id="33795" name="Picture 3"/>
          <p:cNvPicPr>
            <a:picLocks noChangeAspect="1" noChangeArrowheads="1"/>
          </p:cNvPicPr>
          <p:nvPr/>
        </p:nvPicPr>
        <p:blipFill>
          <a:blip r:embed="rId3" cstate="print"/>
          <a:srcRect/>
          <a:stretch>
            <a:fillRect/>
          </a:stretch>
        </p:blipFill>
        <p:spPr bwMode="auto">
          <a:xfrm>
            <a:off x="4724400" y="1828800"/>
            <a:ext cx="3124200" cy="3155971"/>
          </a:xfrm>
          <a:prstGeom prst="rect">
            <a:avLst/>
          </a:prstGeom>
          <a:noFill/>
          <a:ln w="9525">
            <a:noFill/>
            <a:miter lim="800000"/>
            <a:headEnd/>
            <a:tailEnd/>
          </a:ln>
          <a:effectLst/>
        </p:spPr>
      </p:pic>
      <p:sp>
        <p:nvSpPr>
          <p:cNvPr id="6" name="TextBox 5"/>
          <p:cNvSpPr txBox="1"/>
          <p:nvPr/>
        </p:nvSpPr>
        <p:spPr>
          <a:xfrm>
            <a:off x="0" y="6611779"/>
            <a:ext cx="5410200" cy="246221"/>
          </a:xfrm>
          <a:prstGeom prst="rect">
            <a:avLst/>
          </a:prstGeom>
          <a:noFill/>
        </p:spPr>
        <p:txBody>
          <a:bodyPr wrap="square" rtlCol="0">
            <a:spAutoFit/>
          </a:bodyPr>
          <a:lstStyle/>
          <a:p>
            <a:r>
              <a:rPr lang="sr-Latn-CS" sz="1000" dirty="0" smtClean="0"/>
              <a:t>SLIKA: Chris Mi et all “Hybrid Electric Vehicle – Principles  and Applications”</a:t>
            </a:r>
            <a:endParaRPr lang="en-US" sz="1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sr-Latn-CS" sz="4000" dirty="0" smtClean="0"/>
              <a:t>Motor BMW-i3 2016. stator</a:t>
            </a:r>
            <a:endParaRPr lang="en-US" sz="4000" dirty="0"/>
          </a:p>
        </p:txBody>
      </p:sp>
      <p:pic>
        <p:nvPicPr>
          <p:cNvPr id="104450" name="Picture 2"/>
          <p:cNvPicPr>
            <a:picLocks noChangeAspect="1" noChangeArrowheads="1"/>
          </p:cNvPicPr>
          <p:nvPr/>
        </p:nvPicPr>
        <p:blipFill>
          <a:blip r:embed="rId2"/>
          <a:srcRect/>
          <a:stretch>
            <a:fillRect/>
          </a:stretch>
        </p:blipFill>
        <p:spPr bwMode="auto">
          <a:xfrm>
            <a:off x="511366" y="3894233"/>
            <a:ext cx="3429000" cy="2571750"/>
          </a:xfrm>
          <a:prstGeom prst="rect">
            <a:avLst/>
          </a:prstGeom>
          <a:noFill/>
          <a:ln w="9525">
            <a:noFill/>
            <a:miter lim="800000"/>
            <a:headEnd/>
            <a:tailEnd/>
          </a:ln>
          <a:effectLst/>
        </p:spPr>
      </p:pic>
      <p:pic>
        <p:nvPicPr>
          <p:cNvPr id="104451" name="Picture 3"/>
          <p:cNvPicPr>
            <a:picLocks noChangeAspect="1" noChangeArrowheads="1"/>
          </p:cNvPicPr>
          <p:nvPr/>
        </p:nvPicPr>
        <p:blipFill>
          <a:blip r:embed="rId3"/>
          <a:srcRect/>
          <a:stretch>
            <a:fillRect/>
          </a:stretch>
        </p:blipFill>
        <p:spPr bwMode="auto">
          <a:xfrm>
            <a:off x="533400" y="990600"/>
            <a:ext cx="3400751" cy="2895600"/>
          </a:xfrm>
          <a:prstGeom prst="rect">
            <a:avLst/>
          </a:prstGeom>
          <a:noFill/>
          <a:ln w="9525">
            <a:noFill/>
            <a:miter lim="800000"/>
            <a:headEnd/>
            <a:tailEnd/>
          </a:ln>
          <a:effectLst/>
        </p:spPr>
      </p:pic>
      <p:sp>
        <p:nvSpPr>
          <p:cNvPr id="7" name="TextBox 6"/>
          <p:cNvSpPr txBox="1"/>
          <p:nvPr/>
        </p:nvSpPr>
        <p:spPr>
          <a:xfrm>
            <a:off x="4343400" y="2590800"/>
            <a:ext cx="4419600" cy="2062103"/>
          </a:xfrm>
          <a:prstGeom prst="rect">
            <a:avLst/>
          </a:prstGeom>
          <a:solidFill>
            <a:schemeClr val="bg1"/>
          </a:solidFill>
        </p:spPr>
        <p:txBody>
          <a:bodyPr wrap="square" rtlCol="0">
            <a:spAutoFit/>
          </a:bodyPr>
          <a:lstStyle/>
          <a:p>
            <a:pPr algn="ctr"/>
            <a:r>
              <a:rPr lang="sr-Latn-CS" sz="3200" dirty="0" smtClean="0"/>
              <a:t>125 kW, 250 Nm</a:t>
            </a:r>
          </a:p>
          <a:p>
            <a:pPr algn="ctr"/>
            <a:r>
              <a:rPr lang="sr-Latn-CS" sz="3200" dirty="0" smtClean="0"/>
              <a:t>6 pari polova</a:t>
            </a:r>
          </a:p>
          <a:p>
            <a:pPr algn="ctr"/>
            <a:r>
              <a:rPr lang="sr-Latn-CS" sz="3200" dirty="0" smtClean="0"/>
              <a:t>72 zuba na statoru </a:t>
            </a:r>
          </a:p>
          <a:p>
            <a:pPr algn="ct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sr-Latn-CS" dirty="0" smtClean="0"/>
              <a:t>Tipovi opterećenja</a:t>
            </a:r>
            <a:endParaRPr lang="en-US" dirty="0"/>
          </a:p>
        </p:txBody>
      </p:sp>
      <p:sp>
        <p:nvSpPr>
          <p:cNvPr id="3" name="Content Placeholder 2"/>
          <p:cNvSpPr>
            <a:spLocks noGrp="1"/>
          </p:cNvSpPr>
          <p:nvPr>
            <p:ph idx="1"/>
          </p:nvPr>
        </p:nvSpPr>
        <p:spPr>
          <a:xfrm>
            <a:off x="381000" y="1600200"/>
            <a:ext cx="3810000" cy="5029200"/>
          </a:xfrm>
        </p:spPr>
        <p:txBody>
          <a:bodyPr/>
          <a:lstStyle/>
          <a:p>
            <a:pPr>
              <a:buNone/>
            </a:pPr>
            <a:r>
              <a:rPr lang="sr-Latn-CS" b="1" i="1" dirty="0" smtClean="0"/>
              <a:t>STATIČKO</a:t>
            </a:r>
          </a:p>
          <a:p>
            <a:r>
              <a:rPr lang="sr-Latn-CS" dirty="0" smtClean="0"/>
              <a:t>Potencijalno</a:t>
            </a:r>
          </a:p>
          <a:p>
            <a:r>
              <a:rPr lang="sr-Latn-CS" dirty="0" smtClean="0"/>
              <a:t>Reaktivno</a:t>
            </a:r>
          </a:p>
          <a:p>
            <a:pPr lvl="1"/>
            <a:r>
              <a:rPr lang="sr-Latn-CS" dirty="0" smtClean="0">
                <a:solidFill>
                  <a:schemeClr val="accent2"/>
                </a:solidFill>
              </a:rPr>
              <a:t>Konstantno</a:t>
            </a:r>
          </a:p>
          <a:p>
            <a:pPr lvl="1"/>
            <a:r>
              <a:rPr lang="sr-Latn-CS" dirty="0" smtClean="0">
                <a:solidFill>
                  <a:srgbClr val="008000"/>
                </a:solidFill>
              </a:rPr>
              <a:t>Linearno</a:t>
            </a:r>
          </a:p>
          <a:p>
            <a:pPr lvl="1"/>
            <a:r>
              <a:rPr lang="sr-Latn-CS" dirty="0" smtClean="0">
                <a:solidFill>
                  <a:srgbClr val="7030A0"/>
                </a:solidFill>
              </a:rPr>
              <a:t>Kvadratno</a:t>
            </a:r>
          </a:p>
          <a:p>
            <a:pPr>
              <a:buNone/>
            </a:pPr>
            <a:r>
              <a:rPr lang="sr-Latn-CS" b="1" i="1" dirty="0" smtClean="0">
                <a:solidFill>
                  <a:srgbClr val="C00000"/>
                </a:solidFill>
              </a:rPr>
              <a:t>DINAMIČKO</a:t>
            </a:r>
          </a:p>
          <a:p>
            <a:pPr>
              <a:buNone/>
            </a:pPr>
            <a:r>
              <a:rPr lang="sr-Latn-CS" b="1" dirty="0" smtClean="0">
                <a:solidFill>
                  <a:srgbClr val="C00000"/>
                </a:solidFill>
              </a:rPr>
              <a:t>	</a:t>
            </a:r>
            <a:r>
              <a:rPr lang="sr-Latn-CS" dirty="0" smtClean="0">
                <a:solidFill>
                  <a:srgbClr val="C00000"/>
                </a:solidFill>
              </a:rPr>
              <a:t>Postoji samo dok se brzina menja !</a:t>
            </a:r>
          </a:p>
          <a:p>
            <a:pPr lvl="1"/>
            <a:endParaRPr lang="sr-Latn-CS" dirty="0" smtClean="0"/>
          </a:p>
        </p:txBody>
      </p:sp>
      <p:cxnSp>
        <p:nvCxnSpPr>
          <p:cNvPr id="4" name="Straight Arrow Connector 3"/>
          <p:cNvCxnSpPr/>
          <p:nvPr/>
        </p:nvCxnSpPr>
        <p:spPr>
          <a:xfrm rot="5400000" flipH="1" flipV="1">
            <a:off x="4077494" y="3619500"/>
            <a:ext cx="4342606"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4038600" y="3886994"/>
            <a:ext cx="46482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5000" y="1296194"/>
            <a:ext cx="471604" cy="369332"/>
          </a:xfrm>
          <a:prstGeom prst="rect">
            <a:avLst/>
          </a:prstGeom>
          <a:noFill/>
        </p:spPr>
        <p:txBody>
          <a:bodyPr wrap="none" rtlCol="0">
            <a:spAutoFit/>
          </a:bodyPr>
          <a:lstStyle/>
          <a:p>
            <a:r>
              <a:rPr lang="sr-Latn-CS" b="1" i="1" dirty="0" smtClean="0"/>
              <a:t>M</a:t>
            </a:r>
            <a:r>
              <a:rPr lang="sr-Latn-CS" b="1" i="1" baseline="-25000" dirty="0" smtClean="0"/>
              <a:t>o</a:t>
            </a:r>
            <a:endParaRPr lang="en-US" b="1" i="1" baseline="-25000" dirty="0"/>
          </a:p>
        </p:txBody>
      </p:sp>
      <p:sp>
        <p:nvSpPr>
          <p:cNvPr id="7" name="TextBox 6"/>
          <p:cNvSpPr txBox="1"/>
          <p:nvPr/>
        </p:nvSpPr>
        <p:spPr>
          <a:xfrm>
            <a:off x="8610600" y="3505994"/>
            <a:ext cx="343364" cy="369332"/>
          </a:xfrm>
          <a:prstGeom prst="rect">
            <a:avLst/>
          </a:prstGeom>
          <a:noFill/>
        </p:spPr>
        <p:txBody>
          <a:bodyPr wrap="none" rtlCol="0">
            <a:spAutoFit/>
          </a:bodyPr>
          <a:lstStyle/>
          <a:p>
            <a:r>
              <a:rPr lang="sr-Latn-CS" b="1" i="1" dirty="0" smtClean="0">
                <a:sym typeface="Symbol"/>
              </a:rPr>
              <a:t></a:t>
            </a:r>
            <a:endParaRPr lang="en-US" b="1" i="1" dirty="0"/>
          </a:p>
        </p:txBody>
      </p:sp>
      <p:sp>
        <p:nvSpPr>
          <p:cNvPr id="8" name="TextBox 7"/>
          <p:cNvSpPr txBox="1"/>
          <p:nvPr/>
        </p:nvSpPr>
        <p:spPr>
          <a:xfrm>
            <a:off x="3733800" y="1676400"/>
            <a:ext cx="2438400" cy="1200329"/>
          </a:xfrm>
          <a:prstGeom prst="rect">
            <a:avLst/>
          </a:prstGeom>
          <a:noFill/>
        </p:spPr>
        <p:txBody>
          <a:bodyPr wrap="square" rtlCol="0">
            <a:spAutoFit/>
          </a:bodyPr>
          <a:lstStyle/>
          <a:p>
            <a:pPr marL="0" lvl="1"/>
            <a:r>
              <a:rPr lang="sr-Latn-CS" b="1" dirty="0" smtClean="0"/>
              <a:t>Potencijalno:</a:t>
            </a:r>
          </a:p>
          <a:p>
            <a:pPr marL="0" lvl="1"/>
            <a:r>
              <a:rPr lang="sr-Latn-CS" dirty="0" smtClean="0"/>
              <a:t>Uvek isti znak momenta opterećenja</a:t>
            </a:r>
          </a:p>
          <a:p>
            <a:pPr marL="0" lvl="1"/>
            <a:r>
              <a:rPr lang="sr-Latn-CS" dirty="0" smtClean="0"/>
              <a:t>(liftovi, dizalice)</a:t>
            </a:r>
          </a:p>
        </p:txBody>
      </p:sp>
      <p:sp>
        <p:nvSpPr>
          <p:cNvPr id="10" name="TextBox 9"/>
          <p:cNvSpPr txBox="1"/>
          <p:nvPr/>
        </p:nvSpPr>
        <p:spPr>
          <a:xfrm>
            <a:off x="7543800" y="1677194"/>
            <a:ext cx="1600200" cy="646331"/>
          </a:xfrm>
          <a:prstGeom prst="rect">
            <a:avLst/>
          </a:prstGeom>
          <a:noFill/>
        </p:spPr>
        <p:txBody>
          <a:bodyPr wrap="square" rtlCol="0">
            <a:spAutoFit/>
          </a:bodyPr>
          <a:lstStyle/>
          <a:p>
            <a:pPr marL="0" lvl="1"/>
            <a:r>
              <a:rPr lang="sr-Latn-CS" b="1" dirty="0" smtClean="0">
                <a:solidFill>
                  <a:srgbClr val="008000"/>
                </a:solidFill>
              </a:rPr>
              <a:t>Linearno</a:t>
            </a:r>
          </a:p>
          <a:p>
            <a:pPr marL="0" lvl="1"/>
            <a:r>
              <a:rPr lang="sr-Latn-CS" dirty="0" smtClean="0">
                <a:solidFill>
                  <a:srgbClr val="008000"/>
                </a:solidFill>
              </a:rPr>
              <a:t>(trake, trenje) </a:t>
            </a:r>
          </a:p>
        </p:txBody>
      </p:sp>
      <p:cxnSp>
        <p:nvCxnSpPr>
          <p:cNvPr id="15" name="Straight Connector 14"/>
          <p:cNvCxnSpPr/>
          <p:nvPr/>
        </p:nvCxnSpPr>
        <p:spPr>
          <a:xfrm>
            <a:off x="4114800" y="2820194"/>
            <a:ext cx="44196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48400" y="3124994"/>
            <a:ext cx="2286000" cy="1588"/>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962400" y="4725194"/>
            <a:ext cx="2286000" cy="1588"/>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5448300" y="3925094"/>
            <a:ext cx="1600200" cy="1588"/>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962400" y="2362994"/>
            <a:ext cx="4800600" cy="2895600"/>
          </a:xfrm>
          <a:prstGeom prst="line">
            <a:avLst/>
          </a:prstGeom>
          <a:ln w="38100">
            <a:solidFill>
              <a:srgbClr val="008000"/>
            </a:solidFill>
            <a:tailEnd type="none"/>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6260123" y="3283256"/>
            <a:ext cx="2250831" cy="609600"/>
          </a:xfrm>
          <a:custGeom>
            <a:avLst/>
            <a:gdLst>
              <a:gd name="connsiteX0" fmla="*/ 0 w 2250831"/>
              <a:gd name="connsiteY0" fmla="*/ 609600 h 609600"/>
              <a:gd name="connsiteX1" fmla="*/ 773723 w 2250831"/>
              <a:gd name="connsiteY1" fmla="*/ 515815 h 609600"/>
              <a:gd name="connsiteX2" fmla="*/ 1524000 w 2250831"/>
              <a:gd name="connsiteY2" fmla="*/ 316523 h 609600"/>
              <a:gd name="connsiteX3" fmla="*/ 2250831 w 2250831"/>
              <a:gd name="connsiteY3" fmla="*/ 0 h 609600"/>
            </a:gdLst>
            <a:ahLst/>
            <a:cxnLst>
              <a:cxn ang="0">
                <a:pos x="connsiteX0" y="connsiteY0"/>
              </a:cxn>
              <a:cxn ang="0">
                <a:pos x="connsiteX1" y="connsiteY1"/>
              </a:cxn>
              <a:cxn ang="0">
                <a:pos x="connsiteX2" y="connsiteY2"/>
              </a:cxn>
              <a:cxn ang="0">
                <a:pos x="connsiteX3" y="connsiteY3"/>
              </a:cxn>
            </a:cxnLst>
            <a:rect l="l" t="t" r="r" b="b"/>
            <a:pathLst>
              <a:path w="2250831" h="609600">
                <a:moveTo>
                  <a:pt x="0" y="609600"/>
                </a:moveTo>
                <a:cubicBezTo>
                  <a:pt x="259861" y="587130"/>
                  <a:pt x="519723" y="564661"/>
                  <a:pt x="773723" y="515815"/>
                </a:cubicBezTo>
                <a:cubicBezTo>
                  <a:pt x="1027723" y="466969"/>
                  <a:pt x="1277815" y="402492"/>
                  <a:pt x="1524000" y="316523"/>
                </a:cubicBezTo>
                <a:cubicBezTo>
                  <a:pt x="1770185" y="230554"/>
                  <a:pt x="2010508" y="115277"/>
                  <a:pt x="2250831" y="0"/>
                </a:cubicBezTo>
              </a:path>
            </a:pathLst>
          </a:custGeom>
          <a:ln w="41275">
            <a:solidFill>
              <a:srgbClr val="7030A0"/>
            </a:solidFill>
            <a:prstDash val="lg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3429000" y="3505994"/>
            <a:ext cx="2362200" cy="646331"/>
          </a:xfrm>
          <a:prstGeom prst="rect">
            <a:avLst/>
          </a:prstGeom>
          <a:solidFill>
            <a:schemeClr val="bg1"/>
          </a:solidFill>
        </p:spPr>
        <p:txBody>
          <a:bodyPr wrap="square" rIns="0" rtlCol="0">
            <a:spAutoFit/>
          </a:bodyPr>
          <a:lstStyle/>
          <a:p>
            <a:pPr marL="0" lvl="1"/>
            <a:r>
              <a:rPr lang="sr-Latn-CS" b="1" dirty="0" smtClean="0">
                <a:solidFill>
                  <a:srgbClr val="7030A0"/>
                </a:solidFill>
              </a:rPr>
              <a:t>Kvadratno </a:t>
            </a:r>
            <a:r>
              <a:rPr lang="sr-Latn-CS" dirty="0" smtClean="0">
                <a:solidFill>
                  <a:srgbClr val="7030A0"/>
                </a:solidFill>
              </a:rPr>
              <a:t>(ventilatori i pumpe)</a:t>
            </a:r>
          </a:p>
        </p:txBody>
      </p:sp>
      <p:sp>
        <p:nvSpPr>
          <p:cNvPr id="26" name="Freeform 25"/>
          <p:cNvSpPr/>
          <p:nvPr/>
        </p:nvSpPr>
        <p:spPr>
          <a:xfrm rot="10800000">
            <a:off x="3962400" y="3886994"/>
            <a:ext cx="2250831" cy="609600"/>
          </a:xfrm>
          <a:custGeom>
            <a:avLst/>
            <a:gdLst>
              <a:gd name="connsiteX0" fmla="*/ 0 w 2250831"/>
              <a:gd name="connsiteY0" fmla="*/ 609600 h 609600"/>
              <a:gd name="connsiteX1" fmla="*/ 773723 w 2250831"/>
              <a:gd name="connsiteY1" fmla="*/ 515815 h 609600"/>
              <a:gd name="connsiteX2" fmla="*/ 1524000 w 2250831"/>
              <a:gd name="connsiteY2" fmla="*/ 316523 h 609600"/>
              <a:gd name="connsiteX3" fmla="*/ 2250831 w 2250831"/>
              <a:gd name="connsiteY3" fmla="*/ 0 h 609600"/>
            </a:gdLst>
            <a:ahLst/>
            <a:cxnLst>
              <a:cxn ang="0">
                <a:pos x="connsiteX0" y="connsiteY0"/>
              </a:cxn>
              <a:cxn ang="0">
                <a:pos x="connsiteX1" y="connsiteY1"/>
              </a:cxn>
              <a:cxn ang="0">
                <a:pos x="connsiteX2" y="connsiteY2"/>
              </a:cxn>
              <a:cxn ang="0">
                <a:pos x="connsiteX3" y="connsiteY3"/>
              </a:cxn>
            </a:cxnLst>
            <a:rect l="l" t="t" r="r" b="b"/>
            <a:pathLst>
              <a:path w="2250831" h="609600">
                <a:moveTo>
                  <a:pt x="0" y="609600"/>
                </a:moveTo>
                <a:cubicBezTo>
                  <a:pt x="259861" y="587130"/>
                  <a:pt x="519723" y="564661"/>
                  <a:pt x="773723" y="515815"/>
                </a:cubicBezTo>
                <a:cubicBezTo>
                  <a:pt x="1027723" y="466969"/>
                  <a:pt x="1277815" y="402492"/>
                  <a:pt x="1524000" y="316523"/>
                </a:cubicBezTo>
                <a:cubicBezTo>
                  <a:pt x="1770185" y="230554"/>
                  <a:pt x="2010508" y="115277"/>
                  <a:pt x="2250831" y="0"/>
                </a:cubicBezTo>
              </a:path>
            </a:pathLst>
          </a:custGeom>
          <a:ln w="41275">
            <a:solidFill>
              <a:srgbClr val="7030A0"/>
            </a:solidFill>
            <a:prstDash val="lg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29" name="Object 28"/>
          <p:cNvGraphicFramePr>
            <a:graphicFrameLocks noChangeAspect="1"/>
          </p:cNvGraphicFramePr>
          <p:nvPr/>
        </p:nvGraphicFramePr>
        <p:xfrm>
          <a:off x="4514850" y="3321050"/>
          <a:ext cx="114300" cy="215900"/>
        </p:xfrm>
        <a:graphic>
          <a:graphicData uri="http://schemas.openxmlformats.org/presentationml/2006/ole">
            <p:oleObj spid="_x0000_s1035" name="Equation" r:id="rId4" imgW="114151" imgH="215619" progId="Equation.3">
              <p:embed/>
            </p:oleObj>
          </a:graphicData>
        </a:graphic>
      </p:graphicFrame>
      <p:sp>
        <p:nvSpPr>
          <p:cNvPr id="30" name="TextBox 29"/>
          <p:cNvSpPr txBox="1"/>
          <p:nvPr/>
        </p:nvSpPr>
        <p:spPr>
          <a:xfrm>
            <a:off x="4495800" y="5867400"/>
            <a:ext cx="2741456" cy="646331"/>
          </a:xfrm>
          <a:prstGeom prst="rect">
            <a:avLst/>
          </a:prstGeom>
          <a:noFill/>
        </p:spPr>
        <p:txBody>
          <a:bodyPr wrap="none" rtlCol="0">
            <a:spAutoFit/>
          </a:bodyPr>
          <a:lstStyle/>
          <a:p>
            <a:r>
              <a:rPr lang="sr-Latn-CS" sz="3600" b="1" i="1" dirty="0" smtClean="0">
                <a:solidFill>
                  <a:srgbClr val="C00000"/>
                </a:solidFill>
              </a:rPr>
              <a:t>M</a:t>
            </a:r>
            <a:r>
              <a:rPr lang="sr-Latn-CS" sz="3600" b="1" i="1" baseline="-25000" dirty="0" smtClean="0">
                <a:solidFill>
                  <a:srgbClr val="C00000"/>
                </a:solidFill>
              </a:rPr>
              <a:t>o</a:t>
            </a:r>
            <a:r>
              <a:rPr lang="sr-Latn-CS" sz="3600" b="1" i="1" dirty="0" smtClean="0">
                <a:solidFill>
                  <a:srgbClr val="C00000"/>
                </a:solidFill>
              </a:rPr>
              <a:t> </a:t>
            </a:r>
            <a:r>
              <a:rPr lang="sr-Latn-CS" sz="3600" dirty="0" smtClean="0">
                <a:solidFill>
                  <a:srgbClr val="C00000"/>
                </a:solidFill>
              </a:rPr>
              <a:t>= </a:t>
            </a:r>
            <a:r>
              <a:rPr lang="sr-Latn-CS" sz="3600" b="1" i="1" dirty="0" smtClean="0">
                <a:solidFill>
                  <a:srgbClr val="C00000"/>
                </a:solidFill>
              </a:rPr>
              <a:t>J</a:t>
            </a:r>
            <a:r>
              <a:rPr lang="sr-Latn-CS" sz="3600" dirty="0" smtClean="0">
                <a:solidFill>
                  <a:srgbClr val="C00000"/>
                </a:solidFill>
                <a:sym typeface="Symbol"/>
              </a:rPr>
              <a:t></a:t>
            </a:r>
            <a:r>
              <a:rPr lang="sr-Latn-CS" sz="3600" dirty="0" smtClean="0">
                <a:solidFill>
                  <a:srgbClr val="C00000"/>
                </a:solidFill>
              </a:rPr>
              <a:t>d</a:t>
            </a:r>
            <a:r>
              <a:rPr lang="sr-Latn-CS" sz="3600" b="1" i="1" dirty="0" smtClean="0">
                <a:solidFill>
                  <a:srgbClr val="C00000"/>
                </a:solidFill>
                <a:sym typeface="Symbol"/>
              </a:rPr>
              <a:t></a:t>
            </a:r>
            <a:r>
              <a:rPr lang="sr-Latn-CS" sz="3600" dirty="0" smtClean="0">
                <a:solidFill>
                  <a:srgbClr val="C00000"/>
                </a:solidFill>
                <a:sym typeface="Symbol"/>
              </a:rPr>
              <a:t>/d</a:t>
            </a:r>
            <a:r>
              <a:rPr lang="sr-Latn-CS" sz="3600" b="1" i="1" dirty="0" smtClean="0">
                <a:solidFill>
                  <a:srgbClr val="C00000"/>
                </a:solidFill>
                <a:sym typeface="Symbol"/>
              </a:rPr>
              <a:t>t</a:t>
            </a:r>
            <a:endParaRPr lang="en-US" sz="3600" b="1" i="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5" grpId="0" animBg="1"/>
      <p:bldP spid="11" grpId="0" animBg="1"/>
      <p:bldP spid="26" grpId="0" animBg="1"/>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229600" cy="1143000"/>
          </a:xfrm>
        </p:spPr>
        <p:txBody>
          <a:bodyPr/>
          <a:lstStyle/>
          <a:p>
            <a:r>
              <a:rPr lang="sr-Latn-CS" sz="4000" dirty="0" smtClean="0"/>
              <a:t>Motor BMW-i3 2016. rotor</a:t>
            </a:r>
            <a:endParaRPr lang="en-US" sz="4000" dirty="0"/>
          </a:p>
        </p:txBody>
      </p:sp>
      <p:pic>
        <p:nvPicPr>
          <p:cNvPr id="105474" name="Picture 2"/>
          <p:cNvPicPr>
            <a:picLocks noChangeAspect="1" noChangeArrowheads="1"/>
          </p:cNvPicPr>
          <p:nvPr/>
        </p:nvPicPr>
        <p:blipFill>
          <a:blip r:embed="rId2"/>
          <a:srcRect/>
          <a:stretch>
            <a:fillRect/>
          </a:stretch>
        </p:blipFill>
        <p:spPr bwMode="auto">
          <a:xfrm>
            <a:off x="3464910" y="1219200"/>
            <a:ext cx="5549627" cy="5372100"/>
          </a:xfrm>
          <a:prstGeom prst="rect">
            <a:avLst/>
          </a:prstGeom>
          <a:noFill/>
          <a:ln w="9525">
            <a:noFill/>
            <a:miter lim="800000"/>
            <a:headEnd/>
            <a:tailEnd/>
          </a:ln>
          <a:effectLst/>
        </p:spPr>
      </p:pic>
      <p:pic>
        <p:nvPicPr>
          <p:cNvPr id="5" name="Picture 4"/>
          <p:cNvPicPr>
            <a:picLocks noChangeAspect="1" noChangeArrowheads="1"/>
          </p:cNvPicPr>
          <p:nvPr/>
        </p:nvPicPr>
        <p:blipFill>
          <a:blip r:embed="rId3"/>
          <a:srcRect/>
          <a:stretch>
            <a:fillRect/>
          </a:stretch>
        </p:blipFill>
        <p:spPr bwMode="auto">
          <a:xfrm>
            <a:off x="304800" y="1219200"/>
            <a:ext cx="3151069" cy="2362200"/>
          </a:xfrm>
          <a:prstGeom prst="rect">
            <a:avLst/>
          </a:prstGeom>
          <a:noFill/>
          <a:ln w="9525">
            <a:noFill/>
            <a:miter lim="800000"/>
            <a:headEnd/>
            <a:tailEnd/>
          </a:ln>
          <a:effectLst/>
        </p:spPr>
      </p:pic>
      <p:sp>
        <p:nvSpPr>
          <p:cNvPr id="6" name="TextBox 5"/>
          <p:cNvSpPr txBox="1"/>
          <p:nvPr/>
        </p:nvSpPr>
        <p:spPr>
          <a:xfrm>
            <a:off x="304800" y="4038600"/>
            <a:ext cx="3200400" cy="2062103"/>
          </a:xfrm>
          <a:prstGeom prst="rect">
            <a:avLst/>
          </a:prstGeom>
          <a:solidFill>
            <a:schemeClr val="bg1"/>
          </a:solidFill>
        </p:spPr>
        <p:txBody>
          <a:bodyPr wrap="square" rtlCol="0">
            <a:spAutoFit/>
          </a:bodyPr>
          <a:lstStyle/>
          <a:p>
            <a:pPr algn="ctr"/>
            <a:r>
              <a:rPr lang="sr-Latn-CS" sz="3200" dirty="0" smtClean="0"/>
              <a:t>2 magneta po polu, jedan veći, drugi manji</a:t>
            </a:r>
          </a:p>
          <a:p>
            <a:pPr algn="ctr"/>
            <a:endParaRPr lang="en-US" sz="32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srcRect/>
          <a:stretch>
            <a:fillRect/>
          </a:stretch>
        </p:blipFill>
        <p:spPr bwMode="auto">
          <a:xfrm>
            <a:off x="4800600" y="1066800"/>
            <a:ext cx="3428999" cy="2563019"/>
          </a:xfrm>
          <a:prstGeom prst="rect">
            <a:avLst/>
          </a:prstGeom>
          <a:noFill/>
          <a:ln w="9525">
            <a:noFill/>
            <a:miter lim="800000"/>
            <a:headEnd/>
            <a:tailEnd/>
          </a:ln>
          <a:effectLst/>
        </p:spPr>
      </p:pic>
      <p:pic>
        <p:nvPicPr>
          <p:cNvPr id="106499" name="Picture 3"/>
          <p:cNvPicPr>
            <a:picLocks noChangeAspect="1" noChangeArrowheads="1"/>
          </p:cNvPicPr>
          <p:nvPr/>
        </p:nvPicPr>
        <p:blipFill>
          <a:blip r:embed="rId3"/>
          <a:srcRect/>
          <a:stretch>
            <a:fillRect/>
          </a:stretch>
        </p:blipFill>
        <p:spPr bwMode="auto">
          <a:xfrm>
            <a:off x="1143000" y="1066800"/>
            <a:ext cx="3414674" cy="2552312"/>
          </a:xfrm>
          <a:prstGeom prst="rect">
            <a:avLst/>
          </a:prstGeom>
          <a:noFill/>
          <a:ln w="9525">
            <a:noFill/>
            <a:miter lim="800000"/>
            <a:headEnd/>
            <a:tailEnd/>
          </a:ln>
          <a:effectLst/>
        </p:spPr>
      </p:pic>
      <p:pic>
        <p:nvPicPr>
          <p:cNvPr id="106500" name="Picture 4"/>
          <p:cNvPicPr>
            <a:picLocks noChangeAspect="1" noChangeArrowheads="1"/>
          </p:cNvPicPr>
          <p:nvPr/>
        </p:nvPicPr>
        <p:blipFill>
          <a:blip r:embed="rId4"/>
          <a:srcRect/>
          <a:stretch>
            <a:fillRect/>
          </a:stretch>
        </p:blipFill>
        <p:spPr bwMode="auto">
          <a:xfrm>
            <a:off x="4800600" y="3657600"/>
            <a:ext cx="3466165" cy="2590800"/>
          </a:xfrm>
          <a:prstGeom prst="rect">
            <a:avLst/>
          </a:prstGeom>
          <a:noFill/>
          <a:ln w="9525">
            <a:noFill/>
            <a:miter lim="800000"/>
            <a:headEnd/>
            <a:tailEnd/>
          </a:ln>
          <a:effectLst/>
        </p:spPr>
      </p:pic>
      <p:pic>
        <p:nvPicPr>
          <p:cNvPr id="106501" name="Picture 5"/>
          <p:cNvPicPr>
            <a:picLocks noChangeAspect="1" noChangeArrowheads="1"/>
          </p:cNvPicPr>
          <p:nvPr/>
        </p:nvPicPr>
        <p:blipFill>
          <a:blip r:embed="rId5"/>
          <a:srcRect/>
          <a:stretch>
            <a:fillRect/>
          </a:stretch>
        </p:blipFill>
        <p:spPr bwMode="auto">
          <a:xfrm>
            <a:off x="1143000" y="3657600"/>
            <a:ext cx="3466166" cy="2590800"/>
          </a:xfrm>
          <a:prstGeom prst="rect">
            <a:avLst/>
          </a:prstGeom>
          <a:noFill/>
          <a:ln w="9525">
            <a:noFill/>
            <a:miter lim="800000"/>
            <a:headEnd/>
            <a:tailEnd/>
          </a:ln>
          <a:effectLst/>
        </p:spPr>
      </p:pic>
      <p:sp>
        <p:nvSpPr>
          <p:cNvPr id="11" name="TextBox 10"/>
          <p:cNvSpPr txBox="1"/>
          <p:nvPr/>
        </p:nvSpPr>
        <p:spPr>
          <a:xfrm>
            <a:off x="228600" y="4724400"/>
            <a:ext cx="914400" cy="646331"/>
          </a:xfrm>
          <a:prstGeom prst="rect">
            <a:avLst/>
          </a:prstGeom>
          <a:solidFill>
            <a:schemeClr val="bg1"/>
          </a:solidFill>
        </p:spPr>
        <p:txBody>
          <a:bodyPr wrap="square" rtlCol="0">
            <a:spAutoFit/>
          </a:bodyPr>
          <a:lstStyle/>
          <a:p>
            <a:pPr algn="ctr"/>
            <a:r>
              <a:rPr lang="sr-Latn-CS" sz="2000" b="1" dirty="0" smtClean="0"/>
              <a:t>MG2</a:t>
            </a:r>
          </a:p>
          <a:p>
            <a:pPr algn="ctr"/>
            <a:r>
              <a:rPr lang="sr-Latn-CS" sz="1600" dirty="0" smtClean="0"/>
              <a:t>(Motor)</a:t>
            </a:r>
            <a:endParaRPr lang="en-US" sz="1600" dirty="0"/>
          </a:p>
        </p:txBody>
      </p:sp>
      <p:sp>
        <p:nvSpPr>
          <p:cNvPr id="12" name="TextBox 11"/>
          <p:cNvSpPr txBox="1"/>
          <p:nvPr/>
        </p:nvSpPr>
        <p:spPr>
          <a:xfrm>
            <a:off x="1828800" y="609600"/>
            <a:ext cx="2209800" cy="400110"/>
          </a:xfrm>
          <a:prstGeom prst="rect">
            <a:avLst/>
          </a:prstGeom>
          <a:solidFill>
            <a:schemeClr val="bg1"/>
          </a:solidFill>
        </p:spPr>
        <p:txBody>
          <a:bodyPr wrap="square" rtlCol="0">
            <a:spAutoFit/>
          </a:bodyPr>
          <a:lstStyle/>
          <a:p>
            <a:pPr algn="ctr"/>
            <a:r>
              <a:rPr lang="sr-Latn-CS" sz="2000" b="1" dirty="0" smtClean="0"/>
              <a:t>Prius 2004</a:t>
            </a:r>
            <a:endParaRPr lang="en-US" sz="2000" b="1" dirty="0"/>
          </a:p>
        </p:txBody>
      </p:sp>
      <p:sp>
        <p:nvSpPr>
          <p:cNvPr id="13" name="TextBox 12"/>
          <p:cNvSpPr txBox="1"/>
          <p:nvPr/>
        </p:nvSpPr>
        <p:spPr>
          <a:xfrm>
            <a:off x="5410200" y="609600"/>
            <a:ext cx="2209800" cy="400110"/>
          </a:xfrm>
          <a:prstGeom prst="rect">
            <a:avLst/>
          </a:prstGeom>
          <a:solidFill>
            <a:schemeClr val="bg1"/>
          </a:solidFill>
        </p:spPr>
        <p:txBody>
          <a:bodyPr wrap="square" rtlCol="0">
            <a:spAutoFit/>
          </a:bodyPr>
          <a:lstStyle/>
          <a:p>
            <a:pPr algn="ctr"/>
            <a:r>
              <a:rPr lang="sr-Latn-CS" sz="2000" b="1" dirty="0" smtClean="0"/>
              <a:t>Prius 2010</a:t>
            </a:r>
            <a:endParaRPr lang="en-US" sz="2000" b="1" dirty="0"/>
          </a:p>
        </p:txBody>
      </p:sp>
      <p:sp>
        <p:nvSpPr>
          <p:cNvPr id="6" name="TextBox 5"/>
          <p:cNvSpPr txBox="1"/>
          <p:nvPr/>
        </p:nvSpPr>
        <p:spPr>
          <a:xfrm>
            <a:off x="3832034" y="5334000"/>
            <a:ext cx="762000" cy="461665"/>
          </a:xfrm>
          <a:prstGeom prst="rect">
            <a:avLst/>
          </a:prstGeom>
          <a:solidFill>
            <a:schemeClr val="bg1"/>
          </a:solidFill>
        </p:spPr>
        <p:txBody>
          <a:bodyPr wrap="square" rtlCol="0">
            <a:spAutoFit/>
          </a:bodyPr>
          <a:lstStyle/>
          <a:p>
            <a:pPr algn="ctr"/>
            <a:r>
              <a:rPr lang="sr-Latn-CS" sz="1200" dirty="0" smtClean="0"/>
              <a:t>50 kW 400 Nm</a:t>
            </a:r>
          </a:p>
        </p:txBody>
      </p:sp>
      <p:sp>
        <p:nvSpPr>
          <p:cNvPr id="14" name="TextBox 13"/>
          <p:cNvSpPr txBox="1"/>
          <p:nvPr/>
        </p:nvSpPr>
        <p:spPr>
          <a:xfrm>
            <a:off x="3451034" y="5791200"/>
            <a:ext cx="1143000" cy="461665"/>
          </a:xfrm>
          <a:prstGeom prst="rect">
            <a:avLst/>
          </a:prstGeom>
          <a:solidFill>
            <a:schemeClr val="bg1"/>
          </a:solidFill>
        </p:spPr>
        <p:txBody>
          <a:bodyPr wrap="square" rtlCol="0">
            <a:spAutoFit/>
          </a:bodyPr>
          <a:lstStyle/>
          <a:p>
            <a:pPr algn="ctr"/>
            <a:r>
              <a:rPr lang="sr-Latn-CS" sz="1200" dirty="0" smtClean="0"/>
              <a:t>6000 o/min </a:t>
            </a:r>
          </a:p>
          <a:p>
            <a:pPr algn="ctr"/>
            <a:r>
              <a:rPr lang="sr-Latn-CS" sz="1200" dirty="0" smtClean="0"/>
              <a:t>4 pari polova</a:t>
            </a:r>
            <a:endParaRPr lang="en-US" sz="1200" dirty="0"/>
          </a:p>
        </p:txBody>
      </p:sp>
      <p:sp>
        <p:nvSpPr>
          <p:cNvPr id="15" name="TextBox 14"/>
          <p:cNvSpPr txBox="1"/>
          <p:nvPr/>
        </p:nvSpPr>
        <p:spPr>
          <a:xfrm>
            <a:off x="0" y="1981200"/>
            <a:ext cx="1295400" cy="646331"/>
          </a:xfrm>
          <a:prstGeom prst="rect">
            <a:avLst/>
          </a:prstGeom>
          <a:solidFill>
            <a:schemeClr val="bg1"/>
          </a:solidFill>
        </p:spPr>
        <p:txBody>
          <a:bodyPr wrap="square" rtlCol="0">
            <a:spAutoFit/>
          </a:bodyPr>
          <a:lstStyle/>
          <a:p>
            <a:pPr lvl="0" algn="ctr"/>
            <a:r>
              <a:rPr lang="sr-Latn-CS" sz="2000" b="1" dirty="0" smtClean="0"/>
              <a:t>MG1</a:t>
            </a:r>
          </a:p>
          <a:p>
            <a:pPr lvl="0" algn="ctr"/>
            <a:r>
              <a:rPr lang="sr-Latn-CS" sz="1600" dirty="0" smtClean="0">
                <a:solidFill>
                  <a:srgbClr val="000000"/>
                </a:solidFill>
              </a:rPr>
              <a:t>(Generator)</a:t>
            </a:r>
            <a:endParaRPr lang="en-US" sz="2000" b="1" dirty="0"/>
          </a:p>
        </p:txBody>
      </p:sp>
      <p:sp>
        <p:nvSpPr>
          <p:cNvPr id="16" name="TextBox 15"/>
          <p:cNvSpPr txBox="1"/>
          <p:nvPr/>
        </p:nvSpPr>
        <p:spPr>
          <a:xfrm>
            <a:off x="7489634" y="5334000"/>
            <a:ext cx="762000" cy="461665"/>
          </a:xfrm>
          <a:prstGeom prst="rect">
            <a:avLst/>
          </a:prstGeom>
          <a:solidFill>
            <a:schemeClr val="bg1"/>
          </a:solidFill>
        </p:spPr>
        <p:txBody>
          <a:bodyPr wrap="square" rtlCol="0">
            <a:spAutoFit/>
          </a:bodyPr>
          <a:lstStyle/>
          <a:p>
            <a:pPr algn="ctr"/>
            <a:r>
              <a:rPr lang="sr-Latn-CS" sz="1200" dirty="0" smtClean="0"/>
              <a:t>60 kW 207 Nm    </a:t>
            </a:r>
          </a:p>
        </p:txBody>
      </p:sp>
      <p:sp>
        <p:nvSpPr>
          <p:cNvPr id="17" name="TextBox 16"/>
          <p:cNvSpPr txBox="1"/>
          <p:nvPr/>
        </p:nvSpPr>
        <p:spPr>
          <a:xfrm>
            <a:off x="7162800" y="5791200"/>
            <a:ext cx="1143000" cy="461665"/>
          </a:xfrm>
          <a:prstGeom prst="rect">
            <a:avLst/>
          </a:prstGeom>
          <a:solidFill>
            <a:schemeClr val="bg1"/>
          </a:solidFill>
        </p:spPr>
        <p:txBody>
          <a:bodyPr wrap="square" rtlCol="0">
            <a:spAutoFit/>
          </a:bodyPr>
          <a:lstStyle/>
          <a:p>
            <a:pPr algn="ctr"/>
            <a:r>
              <a:rPr lang="sr-Latn-CS" sz="1200" dirty="0" smtClean="0"/>
              <a:t>13500 o/min </a:t>
            </a:r>
          </a:p>
          <a:p>
            <a:pPr algn="ctr"/>
            <a:r>
              <a:rPr lang="sr-Latn-CS" sz="1200" dirty="0" smtClean="0"/>
              <a:t>4 pari polova</a:t>
            </a:r>
            <a:endParaRPr lang="en-US" sz="1200" dirty="0"/>
          </a:p>
        </p:txBody>
      </p:sp>
      <p:sp>
        <p:nvSpPr>
          <p:cNvPr id="18" name="TextBox 17"/>
          <p:cNvSpPr txBox="1"/>
          <p:nvPr/>
        </p:nvSpPr>
        <p:spPr>
          <a:xfrm>
            <a:off x="3810000" y="2667000"/>
            <a:ext cx="762000" cy="276999"/>
          </a:xfrm>
          <a:prstGeom prst="rect">
            <a:avLst/>
          </a:prstGeom>
          <a:solidFill>
            <a:schemeClr val="bg1"/>
          </a:solidFill>
        </p:spPr>
        <p:txBody>
          <a:bodyPr wrap="square" rtlCol="0">
            <a:spAutoFit/>
          </a:bodyPr>
          <a:lstStyle/>
          <a:p>
            <a:pPr algn="ctr"/>
            <a:r>
              <a:rPr lang="sr-Latn-CS" sz="1200" dirty="0" smtClean="0"/>
              <a:t>33 kW</a:t>
            </a:r>
          </a:p>
        </p:txBody>
      </p:sp>
      <p:sp>
        <p:nvSpPr>
          <p:cNvPr id="19" name="TextBox 18"/>
          <p:cNvSpPr txBox="1"/>
          <p:nvPr/>
        </p:nvSpPr>
        <p:spPr>
          <a:xfrm>
            <a:off x="7467600" y="2667000"/>
            <a:ext cx="762000" cy="276999"/>
          </a:xfrm>
          <a:prstGeom prst="rect">
            <a:avLst/>
          </a:prstGeom>
          <a:solidFill>
            <a:schemeClr val="bg1"/>
          </a:solidFill>
        </p:spPr>
        <p:txBody>
          <a:bodyPr wrap="square" rtlCol="0">
            <a:spAutoFit/>
          </a:bodyPr>
          <a:lstStyle/>
          <a:p>
            <a:pPr algn="ctr"/>
            <a:r>
              <a:rPr lang="sr-Latn-CS" sz="1200" dirty="0" smtClean="0"/>
              <a:t>42 kW</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srcRect/>
          <a:stretch>
            <a:fillRect/>
          </a:stretch>
        </p:blipFill>
        <p:spPr bwMode="auto">
          <a:xfrm>
            <a:off x="3581400" y="685800"/>
            <a:ext cx="2895600" cy="2895600"/>
          </a:xfrm>
          <a:prstGeom prst="rect">
            <a:avLst/>
          </a:prstGeom>
          <a:noFill/>
          <a:ln w="9525">
            <a:noFill/>
            <a:miter lim="800000"/>
            <a:headEnd/>
            <a:tailEnd/>
          </a:ln>
          <a:effectLst/>
        </p:spPr>
      </p:pic>
      <p:pic>
        <p:nvPicPr>
          <p:cNvPr id="107523" name="Picture 3"/>
          <p:cNvPicPr>
            <a:picLocks noChangeAspect="1" noChangeArrowheads="1"/>
          </p:cNvPicPr>
          <p:nvPr/>
        </p:nvPicPr>
        <p:blipFill>
          <a:blip r:embed="rId4"/>
          <a:srcRect/>
          <a:stretch>
            <a:fillRect/>
          </a:stretch>
        </p:blipFill>
        <p:spPr bwMode="auto">
          <a:xfrm>
            <a:off x="762000" y="685800"/>
            <a:ext cx="2819400" cy="2910348"/>
          </a:xfrm>
          <a:prstGeom prst="rect">
            <a:avLst/>
          </a:prstGeom>
          <a:noFill/>
          <a:ln w="9525">
            <a:noFill/>
            <a:miter lim="800000"/>
            <a:headEnd/>
            <a:tailEnd/>
          </a:ln>
          <a:effectLst/>
        </p:spPr>
      </p:pic>
      <p:pic>
        <p:nvPicPr>
          <p:cNvPr id="107524" name="Picture 4"/>
          <p:cNvPicPr>
            <a:picLocks noChangeAspect="1" noChangeArrowheads="1"/>
          </p:cNvPicPr>
          <p:nvPr/>
        </p:nvPicPr>
        <p:blipFill>
          <a:blip r:embed="rId5"/>
          <a:srcRect/>
          <a:stretch>
            <a:fillRect/>
          </a:stretch>
        </p:blipFill>
        <p:spPr bwMode="auto">
          <a:xfrm>
            <a:off x="762000" y="3733800"/>
            <a:ext cx="5867400" cy="2545912"/>
          </a:xfrm>
          <a:prstGeom prst="rect">
            <a:avLst/>
          </a:prstGeom>
          <a:noFill/>
          <a:ln w="9525">
            <a:noFill/>
            <a:miter lim="800000"/>
            <a:headEnd/>
            <a:tailEnd/>
          </a:ln>
          <a:effectLst/>
        </p:spPr>
      </p:pic>
      <p:sp>
        <p:nvSpPr>
          <p:cNvPr id="7" name="TextBox 6"/>
          <p:cNvSpPr txBox="1"/>
          <p:nvPr/>
        </p:nvSpPr>
        <p:spPr>
          <a:xfrm>
            <a:off x="6629400" y="1792069"/>
            <a:ext cx="2209800" cy="646331"/>
          </a:xfrm>
          <a:prstGeom prst="rect">
            <a:avLst/>
          </a:prstGeom>
          <a:solidFill>
            <a:schemeClr val="bg1"/>
          </a:solidFill>
        </p:spPr>
        <p:txBody>
          <a:bodyPr wrap="square" rtlCol="0">
            <a:spAutoFit/>
          </a:bodyPr>
          <a:lstStyle/>
          <a:p>
            <a:pPr lvl="0" algn="ctr"/>
            <a:r>
              <a:rPr lang="sr-Latn-CS" sz="2000" b="1" dirty="0" smtClean="0"/>
              <a:t>Prus 2010. MG2 </a:t>
            </a:r>
          </a:p>
          <a:p>
            <a:pPr lvl="0" algn="ctr"/>
            <a:r>
              <a:rPr lang="sr-Latn-CS" sz="1600" dirty="0" smtClean="0">
                <a:solidFill>
                  <a:srgbClr val="000000"/>
                </a:solidFill>
              </a:rPr>
              <a:t>(Stator i rotor)</a:t>
            </a:r>
            <a:endParaRPr lang="en-US" sz="2000" b="1" dirty="0"/>
          </a:p>
        </p:txBody>
      </p:sp>
      <p:sp>
        <p:nvSpPr>
          <p:cNvPr id="8" name="TextBox 7"/>
          <p:cNvSpPr txBox="1"/>
          <p:nvPr/>
        </p:nvSpPr>
        <p:spPr>
          <a:xfrm>
            <a:off x="6781800" y="4648200"/>
            <a:ext cx="2057400" cy="1138773"/>
          </a:xfrm>
          <a:prstGeom prst="rect">
            <a:avLst/>
          </a:prstGeom>
          <a:solidFill>
            <a:schemeClr val="bg1"/>
          </a:solidFill>
        </p:spPr>
        <p:txBody>
          <a:bodyPr wrap="square" rtlCol="0">
            <a:spAutoFit/>
          </a:bodyPr>
          <a:lstStyle/>
          <a:p>
            <a:pPr lvl="0" algn="ctr"/>
            <a:r>
              <a:rPr lang="sr-Latn-CS" sz="2000" b="1" dirty="0" smtClean="0"/>
              <a:t>Laminati rotora</a:t>
            </a:r>
          </a:p>
          <a:p>
            <a:pPr lvl="0" algn="ctr"/>
            <a:r>
              <a:rPr lang="sr-Latn-CS" sz="1600" dirty="0" smtClean="0">
                <a:solidFill>
                  <a:srgbClr val="000000"/>
                </a:solidFill>
              </a:rPr>
              <a:t>2007. Camry </a:t>
            </a:r>
          </a:p>
          <a:p>
            <a:pPr lvl="0" algn="ctr"/>
            <a:r>
              <a:rPr lang="sr-Latn-CS" sz="1600" dirty="0" smtClean="0">
                <a:solidFill>
                  <a:srgbClr val="000000"/>
                </a:solidFill>
              </a:rPr>
              <a:t>2008. Lexus i </a:t>
            </a:r>
          </a:p>
          <a:p>
            <a:pPr lvl="0" algn="ctr"/>
            <a:r>
              <a:rPr lang="sr-Latn-CS" sz="1600" dirty="0" smtClean="0">
                <a:solidFill>
                  <a:srgbClr val="000000"/>
                </a:solidFill>
              </a:rPr>
              <a:t>2010. Prius</a:t>
            </a:r>
            <a:endParaRPr lang="en-US" sz="2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lstStyle/>
          <a:p>
            <a:r>
              <a:rPr lang="x-none" sz="5400" dirty="0" smtClean="0"/>
              <a:t>Asinhroni motor</a:t>
            </a:r>
            <a:endParaRPr lang="en-US" sz="4800" dirty="0"/>
          </a:p>
        </p:txBody>
      </p:sp>
    </p:spTree>
    <p:extLst>
      <p:ext uri="{BB962C8B-B14F-4D97-AF65-F5344CB8AC3E}">
        <p14:creationId xmlns:p14="http://schemas.microsoft.com/office/powerpoint/2010/main" xmlns="" val="28249828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m_sl2"/>
          <p:cNvPicPr>
            <a:picLocks noChangeAspect="1" noChangeArrowheads="1"/>
          </p:cNvPicPr>
          <p:nvPr/>
        </p:nvPicPr>
        <p:blipFill>
          <a:blip r:embed="rId3" cstate="print"/>
          <a:srcRect l="4536" t="1366" r="6422" b="2487"/>
          <a:stretch>
            <a:fillRect/>
          </a:stretch>
        </p:blipFill>
        <p:spPr bwMode="auto">
          <a:xfrm>
            <a:off x="279400" y="571500"/>
            <a:ext cx="8693150" cy="6257925"/>
          </a:xfrm>
          <a:prstGeom prst="rect">
            <a:avLst/>
          </a:prstGeom>
          <a:noFill/>
          <a:ln w="9525">
            <a:noFill/>
            <a:miter lim="800000"/>
            <a:headEnd/>
            <a:tailEnd/>
          </a:ln>
        </p:spPr>
      </p:pic>
      <p:sp>
        <p:nvSpPr>
          <p:cNvPr id="10243" name="Text Box 3"/>
          <p:cNvSpPr txBox="1">
            <a:spLocks noChangeArrowheads="1"/>
          </p:cNvSpPr>
          <p:nvPr/>
        </p:nvSpPr>
        <p:spPr bwMode="auto">
          <a:xfrm>
            <a:off x="619125" y="111125"/>
            <a:ext cx="7780338" cy="457200"/>
          </a:xfrm>
          <a:prstGeom prst="rect">
            <a:avLst/>
          </a:prstGeom>
          <a:noFill/>
          <a:ln w="9525" algn="ctr">
            <a:noFill/>
            <a:miter lim="800000"/>
            <a:headEnd/>
            <a:tailEnd/>
          </a:ln>
        </p:spPr>
        <p:txBody>
          <a:bodyPr>
            <a:spAutoFit/>
          </a:bodyPr>
          <a:lstStyle/>
          <a:p>
            <a:pPr indent="457200">
              <a:spcBef>
                <a:spcPct val="50000"/>
              </a:spcBef>
            </a:pPr>
            <a:r>
              <a:rPr lang="sr-Latn-CS" sz="2400" b="1"/>
              <a:t>POPREČNI PRESEK ASINHRONOG MOTORA</a:t>
            </a:r>
            <a:endParaRPr lang="en-US" sz="2400" b="1"/>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2"/>
          <p:cNvPicPr>
            <a:picLocks noChangeAspect="1" noChangeArrowheads="1"/>
          </p:cNvPicPr>
          <p:nvPr/>
        </p:nvPicPr>
        <p:blipFill>
          <a:blip r:embed="rId3" cstate="print"/>
          <a:srcRect/>
          <a:stretch>
            <a:fillRect/>
          </a:stretch>
        </p:blipFill>
        <p:spPr bwMode="auto">
          <a:xfrm>
            <a:off x="7162800" y="2743200"/>
            <a:ext cx="1752600" cy="1744189"/>
          </a:xfrm>
          <a:prstGeom prst="rect">
            <a:avLst/>
          </a:prstGeom>
          <a:noFill/>
          <a:ln w="9525">
            <a:noFill/>
            <a:miter lim="800000"/>
            <a:headEnd/>
            <a:tailEnd/>
          </a:ln>
          <a:effectLst/>
        </p:spPr>
      </p:pic>
      <p:pic>
        <p:nvPicPr>
          <p:cNvPr id="99" name="Picture 2"/>
          <p:cNvPicPr>
            <a:picLocks noChangeAspect="1" noChangeArrowheads="1"/>
          </p:cNvPicPr>
          <p:nvPr/>
        </p:nvPicPr>
        <p:blipFill>
          <a:blip r:embed="rId3" cstate="print"/>
          <a:srcRect/>
          <a:stretch>
            <a:fillRect/>
          </a:stretch>
        </p:blipFill>
        <p:spPr bwMode="auto">
          <a:xfrm>
            <a:off x="7010400" y="2809875"/>
            <a:ext cx="1752600" cy="1744189"/>
          </a:xfrm>
          <a:prstGeom prst="rect">
            <a:avLst/>
          </a:prstGeom>
          <a:noFill/>
          <a:ln w="9525">
            <a:noFill/>
            <a:miter lim="800000"/>
            <a:headEnd/>
            <a:tailEnd/>
          </a:ln>
          <a:effectLst/>
        </p:spPr>
      </p:pic>
      <p:sp>
        <p:nvSpPr>
          <p:cNvPr id="56" name="Slide Number Placeholder 5"/>
          <p:cNvSpPr>
            <a:spLocks noGrp="1"/>
          </p:cNvSpPr>
          <p:nvPr>
            <p:ph type="sldNum" sz="quarter" idx="12"/>
          </p:nvPr>
        </p:nvSpPr>
        <p:spPr/>
        <p:txBody>
          <a:bodyPr/>
          <a:lstStyle/>
          <a:p>
            <a:fld id="{19DB93D3-A0E5-452D-91CE-4AAB06B67010}" type="slidenum">
              <a:rPr lang="en-US"/>
              <a:pPr/>
              <a:t>45</a:t>
            </a:fld>
            <a:endParaRPr lang="en-US"/>
          </a:p>
        </p:txBody>
      </p:sp>
      <p:sp>
        <p:nvSpPr>
          <p:cNvPr id="50178" name="Rectangle 2"/>
          <p:cNvSpPr>
            <a:spLocks noGrp="1" noChangeArrowheads="1"/>
          </p:cNvSpPr>
          <p:nvPr>
            <p:ph type="title"/>
          </p:nvPr>
        </p:nvSpPr>
        <p:spPr>
          <a:xfrm>
            <a:off x="539917" y="0"/>
            <a:ext cx="8229600" cy="1143000"/>
          </a:xfrm>
        </p:spPr>
        <p:txBody>
          <a:bodyPr/>
          <a:lstStyle/>
          <a:p>
            <a:r>
              <a:rPr lang="en-US" sz="4000" dirty="0" smtClean="0">
                <a:latin typeface="Arial" charset="0"/>
              </a:rPr>
              <a:t>K</a:t>
            </a:r>
            <a:r>
              <a:rPr lang="sr-Latn-CS" sz="4000" dirty="0" smtClean="0">
                <a:latin typeface="Arial" charset="0"/>
              </a:rPr>
              <a:t>onstrukcija kaveznog </a:t>
            </a:r>
            <a:r>
              <a:rPr lang="en-GB" sz="4000" dirty="0" smtClean="0">
                <a:latin typeface="Arial" charset="0"/>
              </a:rPr>
              <a:t>rotor</a:t>
            </a:r>
            <a:r>
              <a:rPr lang="sr-Latn-CS" sz="4000" dirty="0" smtClean="0">
                <a:latin typeface="Arial" charset="0"/>
              </a:rPr>
              <a:t>a</a:t>
            </a:r>
            <a:endParaRPr lang="en-GB" sz="4000" dirty="0">
              <a:latin typeface="Arial" charset="0"/>
            </a:endParaRPr>
          </a:p>
        </p:txBody>
      </p:sp>
      <p:sp>
        <p:nvSpPr>
          <p:cNvPr id="50180" name="Text Box 4"/>
          <p:cNvSpPr txBox="1">
            <a:spLocks noChangeArrowheads="1"/>
          </p:cNvSpPr>
          <p:nvPr/>
        </p:nvSpPr>
        <p:spPr bwMode="auto">
          <a:xfrm>
            <a:off x="6113462" y="4791075"/>
            <a:ext cx="1992312" cy="738664"/>
          </a:xfrm>
          <a:prstGeom prst="rect">
            <a:avLst/>
          </a:prstGeom>
          <a:noFill/>
          <a:ln w="12700">
            <a:noFill/>
            <a:miter lim="800000"/>
            <a:headEnd/>
            <a:tailEnd/>
          </a:ln>
          <a:effectLst/>
        </p:spPr>
        <p:txBody>
          <a:bodyPr>
            <a:spAutoFit/>
          </a:bodyPr>
          <a:lstStyle/>
          <a:p>
            <a:pPr>
              <a:spcBef>
                <a:spcPct val="50000"/>
              </a:spcBef>
            </a:pPr>
            <a:r>
              <a:rPr lang="sr-Latn-CS" sz="1400" b="1" i="1" dirty="0" smtClean="0">
                <a:solidFill>
                  <a:schemeClr val="tx1"/>
                </a:solidFill>
                <a:latin typeface="Arial" charset="0"/>
              </a:rPr>
              <a:t>Od naslaganih tankih limova sa visokim sadržajem silikona</a:t>
            </a:r>
            <a:endParaRPr lang="en-US" sz="1400" b="1" i="1" dirty="0">
              <a:solidFill>
                <a:schemeClr val="tx1"/>
              </a:solidFill>
              <a:latin typeface="Arial" charset="0"/>
            </a:endParaRPr>
          </a:p>
        </p:txBody>
      </p:sp>
      <p:sp>
        <p:nvSpPr>
          <p:cNvPr id="50181" name="Text Box 5"/>
          <p:cNvSpPr txBox="1">
            <a:spLocks noChangeArrowheads="1"/>
          </p:cNvSpPr>
          <p:nvPr/>
        </p:nvSpPr>
        <p:spPr bwMode="auto">
          <a:xfrm>
            <a:off x="457200" y="3421063"/>
            <a:ext cx="1890712" cy="641350"/>
          </a:xfrm>
          <a:prstGeom prst="rect">
            <a:avLst/>
          </a:prstGeom>
          <a:noFill/>
          <a:ln w="12700">
            <a:noFill/>
            <a:miter lim="800000"/>
            <a:headEnd/>
            <a:tailEnd/>
          </a:ln>
          <a:effectLst/>
        </p:spPr>
        <p:txBody>
          <a:bodyPr>
            <a:spAutoFit/>
          </a:bodyPr>
          <a:lstStyle/>
          <a:p>
            <a:pPr>
              <a:spcBef>
                <a:spcPct val="50000"/>
              </a:spcBef>
            </a:pPr>
            <a:r>
              <a:rPr lang="en-US" b="1" i="1">
                <a:solidFill>
                  <a:schemeClr val="tx1"/>
                </a:solidFill>
                <a:latin typeface="Arial" charset="0"/>
              </a:rPr>
              <a:t>Aluminijumske rotorske šipke</a:t>
            </a:r>
          </a:p>
        </p:txBody>
      </p:sp>
      <p:sp>
        <p:nvSpPr>
          <p:cNvPr id="50182" name="Oval 6"/>
          <p:cNvSpPr>
            <a:spLocks noChangeArrowheads="1"/>
          </p:cNvSpPr>
          <p:nvPr/>
        </p:nvSpPr>
        <p:spPr bwMode="auto">
          <a:xfrm>
            <a:off x="2605087" y="3417888"/>
            <a:ext cx="2741612" cy="2741613"/>
          </a:xfrm>
          <a:prstGeom prst="ellipse">
            <a:avLst/>
          </a:prstGeom>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2700000" scaled="1"/>
          </a:gradFill>
          <a:ln w="12700">
            <a:round/>
            <a:headEnd/>
            <a:tailEnd/>
          </a:ln>
          <a:effectLst/>
          <a:scene3d>
            <a:camera prst="legacyObliqueTopRight"/>
            <a:lightRig rig="legacyNormal2" dir="t"/>
          </a:scene3d>
          <a:sp3d extrusionH="3630600" prstMaterial="legacyMetal">
            <a:bevelT w="13500" h="13500" prst="angle"/>
            <a:bevelB w="13500" h="13500" prst="angle"/>
            <a:extrusionClr>
              <a:srgbClr val="CBCBCB"/>
            </a:extrusionClr>
          </a:sp3d>
        </p:spPr>
        <p:txBody>
          <a:bodyPr wrap="none" anchor="ctr">
            <a:flatTx/>
          </a:bodyPr>
          <a:lstStyle/>
          <a:p>
            <a:endParaRPr lang="en-US"/>
          </a:p>
        </p:txBody>
      </p:sp>
      <p:sp>
        <p:nvSpPr>
          <p:cNvPr id="50183" name="AutoShape 7"/>
          <p:cNvSpPr>
            <a:spLocks noChangeArrowheads="1"/>
          </p:cNvSpPr>
          <p:nvPr/>
        </p:nvSpPr>
        <p:spPr bwMode="auto">
          <a:xfrm>
            <a:off x="3859212" y="3548063"/>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84" name="AutoShape 8"/>
          <p:cNvSpPr>
            <a:spLocks noChangeArrowheads="1"/>
          </p:cNvSpPr>
          <p:nvPr/>
        </p:nvSpPr>
        <p:spPr bwMode="auto">
          <a:xfrm rot="16200000">
            <a:off x="2981325" y="4418013"/>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85" name="AutoShape 9"/>
          <p:cNvSpPr>
            <a:spLocks noChangeArrowheads="1"/>
          </p:cNvSpPr>
          <p:nvPr/>
        </p:nvSpPr>
        <p:spPr bwMode="auto">
          <a:xfrm flipV="1">
            <a:off x="3859212" y="5299075"/>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86" name="AutoShape 10"/>
          <p:cNvSpPr>
            <a:spLocks noChangeArrowheads="1"/>
          </p:cNvSpPr>
          <p:nvPr/>
        </p:nvSpPr>
        <p:spPr bwMode="auto">
          <a:xfrm rot="18994062">
            <a:off x="3254375" y="3778250"/>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87" name="AutoShape 11"/>
          <p:cNvSpPr>
            <a:spLocks noChangeArrowheads="1"/>
          </p:cNvSpPr>
          <p:nvPr/>
        </p:nvSpPr>
        <p:spPr bwMode="auto">
          <a:xfrm rot="20318438">
            <a:off x="3527425" y="3590925"/>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88" name="AutoShape 12"/>
          <p:cNvSpPr>
            <a:spLocks noChangeArrowheads="1"/>
          </p:cNvSpPr>
          <p:nvPr/>
        </p:nvSpPr>
        <p:spPr bwMode="auto">
          <a:xfrm rot="5400000">
            <a:off x="4741862" y="4397375"/>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89" name="AutoShape 13"/>
          <p:cNvSpPr>
            <a:spLocks noChangeArrowheads="1"/>
          </p:cNvSpPr>
          <p:nvPr/>
        </p:nvSpPr>
        <p:spPr bwMode="auto">
          <a:xfrm rot="13594062">
            <a:off x="3254375" y="5024438"/>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0" name="AutoShape 14"/>
          <p:cNvSpPr>
            <a:spLocks noChangeArrowheads="1"/>
          </p:cNvSpPr>
          <p:nvPr/>
        </p:nvSpPr>
        <p:spPr bwMode="auto">
          <a:xfrm rot="2605938" flipH="1">
            <a:off x="4452937" y="3792538"/>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1" name="AutoShape 15"/>
          <p:cNvSpPr>
            <a:spLocks noChangeArrowheads="1"/>
          </p:cNvSpPr>
          <p:nvPr/>
        </p:nvSpPr>
        <p:spPr bwMode="auto">
          <a:xfrm rot="8194062">
            <a:off x="4495800" y="5053013"/>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2" name="AutoShape 16"/>
          <p:cNvSpPr>
            <a:spLocks noChangeArrowheads="1"/>
          </p:cNvSpPr>
          <p:nvPr/>
        </p:nvSpPr>
        <p:spPr bwMode="auto">
          <a:xfrm rot="1281562" flipH="1">
            <a:off x="4192587" y="3605213"/>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3" name="AutoShape 17"/>
          <p:cNvSpPr>
            <a:spLocks noChangeArrowheads="1"/>
          </p:cNvSpPr>
          <p:nvPr/>
        </p:nvSpPr>
        <p:spPr bwMode="auto">
          <a:xfrm rot="14918438">
            <a:off x="3065462" y="4735513"/>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4" name="AutoShape 18"/>
          <p:cNvSpPr>
            <a:spLocks noChangeArrowheads="1"/>
          </p:cNvSpPr>
          <p:nvPr/>
        </p:nvSpPr>
        <p:spPr bwMode="auto">
          <a:xfrm rot="9518438">
            <a:off x="4221162" y="5227638"/>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5" name="AutoShape 19"/>
          <p:cNvSpPr>
            <a:spLocks noChangeArrowheads="1"/>
          </p:cNvSpPr>
          <p:nvPr/>
        </p:nvSpPr>
        <p:spPr bwMode="auto">
          <a:xfrm rot="14918438" flipH="1" flipV="1">
            <a:off x="4670425" y="4052888"/>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6" name="AutoShape 20"/>
          <p:cNvSpPr>
            <a:spLocks noChangeArrowheads="1"/>
          </p:cNvSpPr>
          <p:nvPr/>
        </p:nvSpPr>
        <p:spPr bwMode="auto">
          <a:xfrm rot="6681562" flipH="1">
            <a:off x="4699000" y="4735513"/>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7" name="AutoShape 21"/>
          <p:cNvSpPr>
            <a:spLocks noChangeArrowheads="1"/>
          </p:cNvSpPr>
          <p:nvPr/>
        </p:nvSpPr>
        <p:spPr bwMode="auto">
          <a:xfrm rot="12081562" flipH="1">
            <a:off x="3527425" y="5227638"/>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8" name="AutoShape 22"/>
          <p:cNvSpPr>
            <a:spLocks noChangeArrowheads="1"/>
          </p:cNvSpPr>
          <p:nvPr/>
        </p:nvSpPr>
        <p:spPr bwMode="auto">
          <a:xfrm rot="6681562" flipV="1">
            <a:off x="3065462" y="4067175"/>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9" name="Oval 23"/>
          <p:cNvSpPr>
            <a:spLocks noChangeAspect="1" noChangeArrowheads="1"/>
          </p:cNvSpPr>
          <p:nvPr/>
        </p:nvSpPr>
        <p:spPr bwMode="auto">
          <a:xfrm>
            <a:off x="3544887" y="5000625"/>
            <a:ext cx="274637" cy="266700"/>
          </a:xfrm>
          <a:prstGeom prst="ellipse">
            <a:avLst/>
          </a:prstGeom>
          <a:gradFill rotWithShape="0">
            <a:gsLst>
              <a:gs pos="0">
                <a:srgbClr val="CBCBCB">
                  <a:gamma/>
                  <a:shade val="18039"/>
                  <a:invGamma/>
                </a:srgbClr>
              </a:gs>
              <a:gs pos="100000">
                <a:srgbClr val="CBCBCB"/>
              </a:gs>
            </a:gsLst>
            <a:lin ang="2700000" scaled="1"/>
          </a:gradFill>
          <a:ln w="12700">
            <a:round/>
            <a:headEnd/>
            <a:tailEnd/>
          </a:ln>
          <a:effectLst/>
          <a:scene3d>
            <a:camera prst="legacyObliqueTopRight"/>
            <a:lightRig rig="legacyFlat3" dir="b"/>
          </a:scene3d>
          <a:sp3d extrusionH="887400" prstMaterial="legacyMatte">
            <a:bevelT w="13500" h="13500" prst="angle"/>
            <a:bevelB w="13500" h="13500" prst="angle"/>
            <a:extrusionClr>
              <a:srgbClr val="CBCBCB"/>
            </a:extrusionClr>
          </a:sp3d>
        </p:spPr>
        <p:txBody>
          <a:bodyPr wrap="none" anchor="ctr">
            <a:flatTx/>
          </a:bodyPr>
          <a:lstStyle/>
          <a:p>
            <a:pPr algn="ctr"/>
            <a:endParaRPr lang="en-US" b="1" i="1">
              <a:solidFill>
                <a:srgbClr val="FFFF00"/>
              </a:solidFill>
              <a:latin typeface="Arial" charset="0"/>
            </a:endParaRPr>
          </a:p>
        </p:txBody>
      </p:sp>
      <p:sp>
        <p:nvSpPr>
          <p:cNvPr id="50200" name="Rectangle 24"/>
          <p:cNvSpPr>
            <a:spLocks noChangeArrowheads="1"/>
          </p:cNvSpPr>
          <p:nvPr/>
        </p:nvSpPr>
        <p:spPr bwMode="auto">
          <a:xfrm>
            <a:off x="3644900" y="5003800"/>
            <a:ext cx="74612" cy="74613"/>
          </a:xfrm>
          <a:prstGeom prst="rect">
            <a:avLst/>
          </a:prstGeom>
          <a:solidFill>
            <a:srgbClr val="636363"/>
          </a:solidFill>
          <a:ln w="12700">
            <a:miter lim="800000"/>
            <a:headEnd/>
            <a:tailEnd/>
          </a:ln>
          <a:effectLst/>
          <a:scene3d>
            <a:camera prst="legacyObliqueTopRight"/>
            <a:lightRig rig="legacyFlat4" dir="t"/>
          </a:scene3d>
          <a:sp3d extrusionH="887400" prstMaterial="legacyMatte">
            <a:bevelT w="13500" h="13500" prst="angle"/>
            <a:bevelB w="13500" h="13500" prst="angle"/>
            <a:extrusionClr>
              <a:srgbClr val="636363"/>
            </a:extrusionClr>
          </a:sp3d>
        </p:spPr>
        <p:txBody>
          <a:bodyPr wrap="none" anchor="ctr">
            <a:flatTx/>
          </a:bodyPr>
          <a:lstStyle/>
          <a:p>
            <a:endParaRPr lang="en-US"/>
          </a:p>
        </p:txBody>
      </p:sp>
      <p:sp>
        <p:nvSpPr>
          <p:cNvPr id="50201" name="Oval 25"/>
          <p:cNvSpPr>
            <a:spLocks noChangeArrowheads="1"/>
          </p:cNvSpPr>
          <p:nvPr/>
        </p:nvSpPr>
        <p:spPr bwMode="auto">
          <a:xfrm>
            <a:off x="3086100" y="3941763"/>
            <a:ext cx="1789112" cy="1789113"/>
          </a:xfrm>
          <a:prstGeom prst="ellipse">
            <a:avLst/>
          </a:prstGeom>
          <a:noFill/>
          <a:ln w="152400" cmpd="sng">
            <a:solidFill>
              <a:schemeClr val="bg2">
                <a:lumMod val="50000"/>
              </a:schemeClr>
            </a:solidFill>
            <a:prstDash val="solid"/>
            <a:round/>
            <a:headEnd/>
            <a:tailEnd/>
          </a:ln>
          <a:effectLst/>
        </p:spPr>
        <p:txBody>
          <a:bodyPr wrap="none" anchor="ctr"/>
          <a:lstStyle/>
          <a:p>
            <a:endParaRPr lang="en-US"/>
          </a:p>
        </p:txBody>
      </p:sp>
      <p:sp>
        <p:nvSpPr>
          <p:cNvPr id="50202" name="Line 26"/>
          <p:cNvSpPr>
            <a:spLocks noChangeShapeType="1"/>
          </p:cNvSpPr>
          <p:nvPr/>
        </p:nvSpPr>
        <p:spPr bwMode="auto">
          <a:xfrm flipV="1">
            <a:off x="2130425" y="4981575"/>
            <a:ext cx="920750" cy="0"/>
          </a:xfrm>
          <a:prstGeom prst="line">
            <a:avLst/>
          </a:prstGeom>
          <a:noFill/>
          <a:ln w="12700">
            <a:solidFill>
              <a:schemeClr val="accent2"/>
            </a:solidFill>
            <a:round/>
            <a:headEnd/>
            <a:tailEnd type="triangle" w="med" len="med"/>
          </a:ln>
          <a:effectLst/>
        </p:spPr>
        <p:txBody>
          <a:bodyPr wrap="none" anchor="ctr"/>
          <a:lstStyle/>
          <a:p>
            <a:endParaRPr lang="en-US"/>
          </a:p>
        </p:txBody>
      </p:sp>
      <p:sp>
        <p:nvSpPr>
          <p:cNvPr id="50203" name="Text Box 27"/>
          <p:cNvSpPr txBox="1">
            <a:spLocks noChangeArrowheads="1"/>
          </p:cNvSpPr>
          <p:nvPr/>
        </p:nvSpPr>
        <p:spPr bwMode="auto">
          <a:xfrm>
            <a:off x="457200" y="4664075"/>
            <a:ext cx="1890712" cy="641350"/>
          </a:xfrm>
          <a:prstGeom prst="rect">
            <a:avLst/>
          </a:prstGeom>
          <a:noFill/>
          <a:ln w="12700">
            <a:noFill/>
            <a:miter lim="800000"/>
            <a:headEnd/>
            <a:tailEnd/>
          </a:ln>
          <a:effectLst/>
        </p:spPr>
        <p:txBody>
          <a:bodyPr>
            <a:spAutoFit/>
          </a:bodyPr>
          <a:lstStyle/>
          <a:p>
            <a:pPr>
              <a:spcBef>
                <a:spcPct val="50000"/>
              </a:spcBef>
            </a:pPr>
            <a:r>
              <a:rPr lang="en-US" b="1" i="1" dirty="0" err="1">
                <a:solidFill>
                  <a:schemeClr val="tx1"/>
                </a:solidFill>
                <a:latin typeface="Arial" charset="0"/>
              </a:rPr>
              <a:t>Aluminijumski</a:t>
            </a:r>
            <a:r>
              <a:rPr lang="en-US" b="1" i="1" dirty="0">
                <a:solidFill>
                  <a:schemeClr val="tx1"/>
                </a:solidFill>
                <a:latin typeface="Arial" charset="0"/>
              </a:rPr>
              <a:t> </a:t>
            </a:r>
            <a:r>
              <a:rPr lang="en-US" b="1" i="1" dirty="0" err="1">
                <a:solidFill>
                  <a:schemeClr val="tx1"/>
                </a:solidFill>
                <a:latin typeface="Arial" charset="0"/>
              </a:rPr>
              <a:t>kružni</a:t>
            </a:r>
            <a:r>
              <a:rPr lang="en-US" b="1" i="1" dirty="0">
                <a:solidFill>
                  <a:schemeClr val="tx1"/>
                </a:solidFill>
                <a:latin typeface="Arial" charset="0"/>
              </a:rPr>
              <a:t> </a:t>
            </a:r>
            <a:r>
              <a:rPr lang="en-US" b="1" i="1" dirty="0" err="1">
                <a:solidFill>
                  <a:schemeClr val="tx1"/>
                </a:solidFill>
                <a:latin typeface="Arial" charset="0"/>
              </a:rPr>
              <a:t>završeci</a:t>
            </a:r>
            <a:endParaRPr lang="en-US" b="1" i="1" dirty="0">
              <a:solidFill>
                <a:schemeClr val="tx1"/>
              </a:solidFill>
              <a:latin typeface="Arial" charset="0"/>
            </a:endParaRPr>
          </a:p>
        </p:txBody>
      </p:sp>
      <p:sp>
        <p:nvSpPr>
          <p:cNvPr id="50205" name="Text Box 29"/>
          <p:cNvSpPr txBox="1">
            <a:spLocks noChangeArrowheads="1"/>
          </p:cNvSpPr>
          <p:nvPr/>
        </p:nvSpPr>
        <p:spPr bwMode="auto">
          <a:xfrm>
            <a:off x="457200" y="5273675"/>
            <a:ext cx="1992312" cy="461665"/>
          </a:xfrm>
          <a:prstGeom prst="rect">
            <a:avLst/>
          </a:prstGeom>
          <a:noFill/>
          <a:ln w="12700">
            <a:noFill/>
            <a:miter lim="800000"/>
            <a:headEnd/>
            <a:tailEnd/>
          </a:ln>
          <a:effectLst/>
        </p:spPr>
        <p:txBody>
          <a:bodyPr>
            <a:spAutoFit/>
          </a:bodyPr>
          <a:lstStyle/>
          <a:p>
            <a:pPr>
              <a:spcBef>
                <a:spcPct val="50000"/>
              </a:spcBef>
            </a:pPr>
            <a:r>
              <a:rPr lang="sr-Latn-CS" sz="1200" b="1" i="1" dirty="0" smtClean="0">
                <a:solidFill>
                  <a:schemeClr val="accent2"/>
                </a:solidFill>
                <a:latin typeface="Arial" charset="0"/>
              </a:rPr>
              <a:t>Kratkospojene šipke na oba kraja rotora</a:t>
            </a:r>
            <a:endParaRPr lang="en-US" sz="1200" b="1" i="1" dirty="0">
              <a:solidFill>
                <a:schemeClr val="accent2"/>
              </a:solidFill>
              <a:latin typeface="Arial" charset="0"/>
            </a:endParaRPr>
          </a:p>
        </p:txBody>
      </p:sp>
      <p:sp>
        <p:nvSpPr>
          <p:cNvPr id="50208" name="Line 32"/>
          <p:cNvSpPr>
            <a:spLocks noChangeShapeType="1"/>
          </p:cNvSpPr>
          <p:nvPr/>
        </p:nvSpPr>
        <p:spPr bwMode="auto">
          <a:xfrm flipV="1">
            <a:off x="4324350" y="2139950"/>
            <a:ext cx="850900" cy="1457325"/>
          </a:xfrm>
          <a:prstGeom prst="line">
            <a:avLst/>
          </a:prstGeom>
          <a:noFill/>
          <a:ln w="12700">
            <a:solidFill>
              <a:schemeClr val="bg2"/>
            </a:solidFill>
            <a:prstDash val="dash"/>
            <a:round/>
            <a:headEnd/>
            <a:tailEnd/>
          </a:ln>
          <a:effectLst/>
        </p:spPr>
        <p:txBody>
          <a:bodyPr wrap="none" anchor="ctr"/>
          <a:lstStyle/>
          <a:p>
            <a:endParaRPr lang="en-US"/>
          </a:p>
        </p:txBody>
      </p:sp>
      <p:sp>
        <p:nvSpPr>
          <p:cNvPr id="50209" name="Line 33"/>
          <p:cNvSpPr>
            <a:spLocks noChangeShapeType="1"/>
          </p:cNvSpPr>
          <p:nvPr/>
        </p:nvSpPr>
        <p:spPr bwMode="auto">
          <a:xfrm flipV="1">
            <a:off x="4578350" y="2133600"/>
            <a:ext cx="879475" cy="1528763"/>
          </a:xfrm>
          <a:prstGeom prst="line">
            <a:avLst/>
          </a:prstGeom>
          <a:noFill/>
          <a:ln w="12700">
            <a:solidFill>
              <a:schemeClr val="bg2"/>
            </a:solidFill>
            <a:prstDash val="dash"/>
            <a:round/>
            <a:headEnd/>
            <a:tailEnd/>
          </a:ln>
          <a:effectLst/>
        </p:spPr>
        <p:txBody>
          <a:bodyPr wrap="none" anchor="ctr"/>
          <a:lstStyle/>
          <a:p>
            <a:endParaRPr lang="en-US"/>
          </a:p>
        </p:txBody>
      </p:sp>
      <p:sp>
        <p:nvSpPr>
          <p:cNvPr id="50210" name="Line 34"/>
          <p:cNvSpPr>
            <a:spLocks noChangeShapeType="1"/>
          </p:cNvSpPr>
          <p:nvPr/>
        </p:nvSpPr>
        <p:spPr bwMode="auto">
          <a:xfrm flipV="1">
            <a:off x="5246687" y="2889250"/>
            <a:ext cx="1227137" cy="2281238"/>
          </a:xfrm>
          <a:prstGeom prst="line">
            <a:avLst/>
          </a:prstGeom>
          <a:noFill/>
          <a:ln w="12700">
            <a:solidFill>
              <a:schemeClr val="bg2"/>
            </a:solidFill>
            <a:prstDash val="dash"/>
            <a:round/>
            <a:headEnd/>
            <a:tailEnd/>
          </a:ln>
          <a:effectLst/>
        </p:spPr>
        <p:txBody>
          <a:bodyPr wrap="none" anchor="ctr"/>
          <a:lstStyle/>
          <a:p>
            <a:endParaRPr lang="en-US"/>
          </a:p>
        </p:txBody>
      </p:sp>
      <p:sp>
        <p:nvSpPr>
          <p:cNvPr id="50211" name="Line 35"/>
          <p:cNvSpPr>
            <a:spLocks noChangeShapeType="1"/>
          </p:cNvSpPr>
          <p:nvPr/>
        </p:nvSpPr>
        <p:spPr bwMode="auto">
          <a:xfrm flipV="1">
            <a:off x="5545137" y="3243263"/>
            <a:ext cx="1065212" cy="1878013"/>
          </a:xfrm>
          <a:prstGeom prst="line">
            <a:avLst/>
          </a:prstGeom>
          <a:noFill/>
          <a:ln w="12700">
            <a:solidFill>
              <a:schemeClr val="bg2"/>
            </a:solidFill>
            <a:prstDash val="dash"/>
            <a:round/>
            <a:headEnd/>
            <a:tailEnd/>
          </a:ln>
          <a:effectLst/>
        </p:spPr>
        <p:txBody>
          <a:bodyPr wrap="none" anchor="ctr"/>
          <a:lstStyle/>
          <a:p>
            <a:endParaRPr lang="en-US"/>
          </a:p>
        </p:txBody>
      </p:sp>
      <p:sp>
        <p:nvSpPr>
          <p:cNvPr id="50212" name="Line 36"/>
          <p:cNvSpPr>
            <a:spLocks noChangeShapeType="1"/>
          </p:cNvSpPr>
          <p:nvPr/>
        </p:nvSpPr>
        <p:spPr bwMode="auto">
          <a:xfrm flipV="1">
            <a:off x="4773612" y="2200275"/>
            <a:ext cx="908050" cy="1600200"/>
          </a:xfrm>
          <a:prstGeom prst="line">
            <a:avLst/>
          </a:prstGeom>
          <a:noFill/>
          <a:ln w="12700">
            <a:solidFill>
              <a:schemeClr val="bg2"/>
            </a:solidFill>
            <a:prstDash val="dash"/>
            <a:round/>
            <a:headEnd/>
            <a:tailEnd/>
          </a:ln>
          <a:effectLst/>
        </p:spPr>
        <p:txBody>
          <a:bodyPr wrap="none" anchor="ctr"/>
          <a:lstStyle/>
          <a:p>
            <a:endParaRPr lang="en-US"/>
          </a:p>
        </p:txBody>
      </p:sp>
      <p:sp>
        <p:nvSpPr>
          <p:cNvPr id="50213" name="Line 37"/>
          <p:cNvSpPr>
            <a:spLocks noChangeShapeType="1"/>
          </p:cNvSpPr>
          <p:nvPr/>
        </p:nvSpPr>
        <p:spPr bwMode="auto">
          <a:xfrm flipV="1">
            <a:off x="4926012" y="2281238"/>
            <a:ext cx="950912" cy="1671638"/>
          </a:xfrm>
          <a:prstGeom prst="line">
            <a:avLst/>
          </a:prstGeom>
          <a:noFill/>
          <a:ln w="12700">
            <a:solidFill>
              <a:schemeClr val="bg2"/>
            </a:solidFill>
            <a:prstDash val="dash"/>
            <a:round/>
            <a:headEnd/>
            <a:tailEnd/>
          </a:ln>
          <a:effectLst/>
        </p:spPr>
        <p:txBody>
          <a:bodyPr wrap="none" anchor="ctr"/>
          <a:lstStyle/>
          <a:p>
            <a:endParaRPr lang="en-US"/>
          </a:p>
        </p:txBody>
      </p:sp>
      <p:sp>
        <p:nvSpPr>
          <p:cNvPr id="50214" name="Line 38"/>
          <p:cNvSpPr>
            <a:spLocks noChangeShapeType="1"/>
          </p:cNvSpPr>
          <p:nvPr/>
        </p:nvSpPr>
        <p:spPr bwMode="auto">
          <a:xfrm flipV="1">
            <a:off x="5135562" y="2432050"/>
            <a:ext cx="950912" cy="1701800"/>
          </a:xfrm>
          <a:prstGeom prst="line">
            <a:avLst/>
          </a:prstGeom>
          <a:noFill/>
          <a:ln w="12700">
            <a:solidFill>
              <a:schemeClr val="bg2"/>
            </a:solidFill>
            <a:prstDash val="dash"/>
            <a:round/>
            <a:headEnd/>
            <a:tailEnd/>
          </a:ln>
          <a:effectLst/>
        </p:spPr>
        <p:txBody>
          <a:bodyPr wrap="none" anchor="ctr"/>
          <a:lstStyle/>
          <a:p>
            <a:endParaRPr lang="en-US"/>
          </a:p>
        </p:txBody>
      </p:sp>
      <p:sp>
        <p:nvSpPr>
          <p:cNvPr id="50215" name="Line 39"/>
          <p:cNvSpPr>
            <a:spLocks noChangeShapeType="1"/>
          </p:cNvSpPr>
          <p:nvPr/>
        </p:nvSpPr>
        <p:spPr bwMode="auto">
          <a:xfrm flipV="1">
            <a:off x="5245100" y="2555875"/>
            <a:ext cx="993775" cy="1789113"/>
          </a:xfrm>
          <a:prstGeom prst="line">
            <a:avLst/>
          </a:prstGeom>
          <a:noFill/>
          <a:ln w="12700">
            <a:solidFill>
              <a:schemeClr val="bg2"/>
            </a:solidFill>
            <a:prstDash val="dash"/>
            <a:round/>
            <a:headEnd/>
            <a:tailEnd/>
          </a:ln>
          <a:effectLst/>
        </p:spPr>
        <p:txBody>
          <a:bodyPr wrap="none" anchor="ctr"/>
          <a:lstStyle/>
          <a:p>
            <a:endParaRPr lang="en-US"/>
          </a:p>
        </p:txBody>
      </p:sp>
      <p:sp>
        <p:nvSpPr>
          <p:cNvPr id="50216" name="Line 40"/>
          <p:cNvSpPr>
            <a:spLocks noChangeShapeType="1"/>
          </p:cNvSpPr>
          <p:nvPr/>
        </p:nvSpPr>
        <p:spPr bwMode="auto">
          <a:xfrm flipV="1">
            <a:off x="5267325" y="2692400"/>
            <a:ext cx="1036637" cy="1919288"/>
          </a:xfrm>
          <a:prstGeom prst="line">
            <a:avLst/>
          </a:prstGeom>
          <a:noFill/>
          <a:ln w="12700">
            <a:solidFill>
              <a:schemeClr val="bg2"/>
            </a:solidFill>
            <a:prstDash val="dash"/>
            <a:round/>
            <a:headEnd/>
            <a:tailEnd/>
          </a:ln>
          <a:effectLst/>
        </p:spPr>
        <p:txBody>
          <a:bodyPr wrap="none" anchor="ctr"/>
          <a:lstStyle/>
          <a:p>
            <a:endParaRPr lang="en-US"/>
          </a:p>
        </p:txBody>
      </p:sp>
      <p:sp>
        <p:nvSpPr>
          <p:cNvPr id="50217" name="Line 41"/>
          <p:cNvSpPr>
            <a:spLocks noChangeShapeType="1"/>
          </p:cNvSpPr>
          <p:nvPr/>
        </p:nvSpPr>
        <p:spPr bwMode="auto">
          <a:xfrm flipV="1">
            <a:off x="5260975" y="2771775"/>
            <a:ext cx="1123950" cy="2092325"/>
          </a:xfrm>
          <a:prstGeom prst="line">
            <a:avLst/>
          </a:prstGeom>
          <a:noFill/>
          <a:ln w="12700">
            <a:solidFill>
              <a:schemeClr val="bg2"/>
            </a:solidFill>
            <a:prstDash val="dash"/>
            <a:round/>
            <a:headEnd/>
            <a:tailEnd/>
          </a:ln>
          <a:effectLst/>
        </p:spPr>
        <p:txBody>
          <a:bodyPr wrap="none" anchor="ctr"/>
          <a:lstStyle/>
          <a:p>
            <a:endParaRPr lang="en-US"/>
          </a:p>
        </p:txBody>
      </p:sp>
      <p:sp>
        <p:nvSpPr>
          <p:cNvPr id="50218" name="Line 42"/>
          <p:cNvSpPr>
            <a:spLocks noChangeShapeType="1"/>
          </p:cNvSpPr>
          <p:nvPr/>
        </p:nvSpPr>
        <p:spPr bwMode="auto">
          <a:xfrm flipV="1">
            <a:off x="4116387" y="2162175"/>
            <a:ext cx="808037" cy="1398588"/>
          </a:xfrm>
          <a:prstGeom prst="line">
            <a:avLst/>
          </a:prstGeom>
          <a:noFill/>
          <a:ln w="12700">
            <a:solidFill>
              <a:schemeClr val="bg2"/>
            </a:solidFill>
            <a:prstDash val="dash"/>
            <a:round/>
            <a:headEnd/>
            <a:tailEnd/>
          </a:ln>
          <a:effectLst/>
        </p:spPr>
        <p:txBody>
          <a:bodyPr wrap="none" anchor="ctr"/>
          <a:lstStyle/>
          <a:p>
            <a:endParaRPr lang="en-US"/>
          </a:p>
        </p:txBody>
      </p:sp>
      <p:sp>
        <p:nvSpPr>
          <p:cNvPr id="50219" name="Line 43"/>
          <p:cNvSpPr>
            <a:spLocks noChangeShapeType="1"/>
          </p:cNvSpPr>
          <p:nvPr/>
        </p:nvSpPr>
        <p:spPr bwMode="auto">
          <a:xfrm flipV="1">
            <a:off x="3879850" y="2286000"/>
            <a:ext cx="722312" cy="1254125"/>
          </a:xfrm>
          <a:prstGeom prst="line">
            <a:avLst/>
          </a:prstGeom>
          <a:noFill/>
          <a:ln w="12700">
            <a:solidFill>
              <a:schemeClr val="bg2"/>
            </a:solidFill>
            <a:prstDash val="dash"/>
            <a:round/>
            <a:headEnd/>
            <a:tailEnd/>
          </a:ln>
          <a:effectLst/>
        </p:spPr>
        <p:txBody>
          <a:bodyPr wrap="none" anchor="ctr"/>
          <a:lstStyle/>
          <a:p>
            <a:endParaRPr lang="en-US"/>
          </a:p>
        </p:txBody>
      </p:sp>
      <p:sp>
        <p:nvSpPr>
          <p:cNvPr id="50220" name="Line 44"/>
          <p:cNvSpPr>
            <a:spLocks noChangeShapeType="1"/>
          </p:cNvSpPr>
          <p:nvPr/>
        </p:nvSpPr>
        <p:spPr bwMode="auto">
          <a:xfrm flipV="1">
            <a:off x="3657600" y="2641600"/>
            <a:ext cx="534987" cy="906463"/>
          </a:xfrm>
          <a:prstGeom prst="line">
            <a:avLst/>
          </a:prstGeom>
          <a:noFill/>
          <a:ln w="12700">
            <a:solidFill>
              <a:schemeClr val="bg2"/>
            </a:solidFill>
            <a:prstDash val="dash"/>
            <a:round/>
            <a:headEnd/>
            <a:tailEnd/>
          </a:ln>
          <a:effectLst/>
        </p:spPr>
        <p:txBody>
          <a:bodyPr wrap="none" anchor="ctr"/>
          <a:lstStyle/>
          <a:p>
            <a:endParaRPr lang="en-US"/>
          </a:p>
        </p:txBody>
      </p:sp>
      <p:sp>
        <p:nvSpPr>
          <p:cNvPr id="50221" name="Line 45"/>
          <p:cNvSpPr>
            <a:spLocks noChangeShapeType="1"/>
          </p:cNvSpPr>
          <p:nvPr/>
        </p:nvSpPr>
        <p:spPr bwMode="auto">
          <a:xfrm flipV="1">
            <a:off x="3421062" y="3067050"/>
            <a:ext cx="333375" cy="588963"/>
          </a:xfrm>
          <a:prstGeom prst="line">
            <a:avLst/>
          </a:prstGeom>
          <a:noFill/>
          <a:ln w="12700">
            <a:solidFill>
              <a:schemeClr val="bg2"/>
            </a:solidFill>
            <a:prstDash val="dash"/>
            <a:round/>
            <a:headEnd/>
            <a:tailEnd/>
          </a:ln>
          <a:effectLst/>
        </p:spPr>
        <p:txBody>
          <a:bodyPr wrap="none" anchor="ctr"/>
          <a:lstStyle/>
          <a:p>
            <a:endParaRPr lang="en-US"/>
          </a:p>
        </p:txBody>
      </p:sp>
      <p:sp>
        <p:nvSpPr>
          <p:cNvPr id="50222" name="Line 46"/>
          <p:cNvSpPr>
            <a:spLocks noChangeShapeType="1"/>
          </p:cNvSpPr>
          <p:nvPr/>
        </p:nvSpPr>
        <p:spPr bwMode="auto">
          <a:xfrm flipV="1">
            <a:off x="3241675" y="3363913"/>
            <a:ext cx="217487" cy="387350"/>
          </a:xfrm>
          <a:prstGeom prst="line">
            <a:avLst/>
          </a:prstGeom>
          <a:noFill/>
          <a:ln w="12700">
            <a:solidFill>
              <a:schemeClr val="bg2"/>
            </a:solidFill>
            <a:prstDash val="dash"/>
            <a:round/>
            <a:headEnd/>
            <a:tailEnd/>
          </a:ln>
          <a:effectLst/>
        </p:spPr>
        <p:txBody>
          <a:bodyPr wrap="none" anchor="ctr"/>
          <a:lstStyle/>
          <a:p>
            <a:endParaRPr lang="en-US"/>
          </a:p>
        </p:txBody>
      </p:sp>
      <p:sp>
        <p:nvSpPr>
          <p:cNvPr id="50223" name="Line 47"/>
          <p:cNvSpPr>
            <a:spLocks noChangeShapeType="1"/>
          </p:cNvSpPr>
          <p:nvPr/>
        </p:nvSpPr>
        <p:spPr bwMode="auto">
          <a:xfrm flipV="1">
            <a:off x="5883275" y="3452813"/>
            <a:ext cx="763587" cy="1373188"/>
          </a:xfrm>
          <a:prstGeom prst="line">
            <a:avLst/>
          </a:prstGeom>
          <a:noFill/>
          <a:ln w="12700">
            <a:solidFill>
              <a:schemeClr val="bg2"/>
            </a:solidFill>
            <a:prstDash val="dash"/>
            <a:round/>
            <a:headEnd/>
            <a:tailEnd/>
          </a:ln>
          <a:effectLst/>
        </p:spPr>
        <p:txBody>
          <a:bodyPr wrap="none" anchor="ctr"/>
          <a:lstStyle/>
          <a:p>
            <a:endParaRPr lang="en-US"/>
          </a:p>
        </p:txBody>
      </p:sp>
      <p:sp>
        <p:nvSpPr>
          <p:cNvPr id="50224" name="Line 48"/>
          <p:cNvSpPr>
            <a:spLocks noChangeShapeType="1"/>
          </p:cNvSpPr>
          <p:nvPr/>
        </p:nvSpPr>
        <p:spPr bwMode="auto">
          <a:xfrm flipV="1">
            <a:off x="6176962" y="3719513"/>
            <a:ext cx="433387" cy="779463"/>
          </a:xfrm>
          <a:prstGeom prst="line">
            <a:avLst/>
          </a:prstGeom>
          <a:noFill/>
          <a:ln w="12700">
            <a:solidFill>
              <a:schemeClr val="bg2"/>
            </a:solidFill>
            <a:prstDash val="dash"/>
            <a:round/>
            <a:headEnd/>
            <a:tailEnd/>
          </a:ln>
          <a:effectLst/>
        </p:spPr>
        <p:txBody>
          <a:bodyPr wrap="none" anchor="ctr"/>
          <a:lstStyle/>
          <a:p>
            <a:endParaRPr lang="en-US"/>
          </a:p>
        </p:txBody>
      </p:sp>
      <p:sp>
        <p:nvSpPr>
          <p:cNvPr id="50225" name="Line 49"/>
          <p:cNvSpPr>
            <a:spLocks noChangeShapeType="1"/>
          </p:cNvSpPr>
          <p:nvPr/>
        </p:nvSpPr>
        <p:spPr bwMode="auto">
          <a:xfrm flipV="1">
            <a:off x="5191125" y="3033713"/>
            <a:ext cx="1355725" cy="2470150"/>
          </a:xfrm>
          <a:prstGeom prst="line">
            <a:avLst/>
          </a:prstGeom>
          <a:noFill/>
          <a:ln w="12700">
            <a:solidFill>
              <a:schemeClr val="bg2"/>
            </a:solidFill>
            <a:prstDash val="dash"/>
            <a:round/>
            <a:headEnd/>
            <a:tailEnd/>
          </a:ln>
          <a:effectLst/>
        </p:spPr>
        <p:txBody>
          <a:bodyPr wrap="none" anchor="ctr"/>
          <a:lstStyle/>
          <a:p>
            <a:endParaRPr lang="en-US"/>
          </a:p>
        </p:txBody>
      </p:sp>
      <p:sp>
        <p:nvSpPr>
          <p:cNvPr id="50227" name="AutoShape 51"/>
          <p:cNvSpPr>
            <a:spLocks/>
          </p:cNvSpPr>
          <p:nvPr/>
        </p:nvSpPr>
        <p:spPr bwMode="auto">
          <a:xfrm rot="2591383">
            <a:off x="5767387" y="4276725"/>
            <a:ext cx="231775" cy="1687513"/>
          </a:xfrm>
          <a:prstGeom prst="rightBrace">
            <a:avLst>
              <a:gd name="adj1" fmla="val 60674"/>
              <a:gd name="adj2" fmla="val 50000"/>
            </a:avLst>
          </a:prstGeom>
          <a:noFill/>
          <a:ln w="28575">
            <a:solidFill>
              <a:schemeClr val="bg2">
                <a:lumMod val="50000"/>
              </a:schemeClr>
            </a:solidFill>
            <a:round/>
            <a:headEnd/>
            <a:tailEnd/>
          </a:ln>
          <a:effectLst/>
        </p:spPr>
        <p:txBody>
          <a:bodyPr wrap="none" anchor="ctr"/>
          <a:lstStyle/>
          <a:p>
            <a:endParaRPr lang="en-US"/>
          </a:p>
        </p:txBody>
      </p:sp>
      <p:sp>
        <p:nvSpPr>
          <p:cNvPr id="50228" name="Line 52"/>
          <p:cNvSpPr>
            <a:spLocks noChangeShapeType="1"/>
          </p:cNvSpPr>
          <p:nvPr/>
        </p:nvSpPr>
        <p:spPr bwMode="auto">
          <a:xfrm flipV="1">
            <a:off x="2073275" y="3763963"/>
            <a:ext cx="1439862" cy="0"/>
          </a:xfrm>
          <a:prstGeom prst="line">
            <a:avLst/>
          </a:prstGeom>
          <a:noFill/>
          <a:ln w="12700">
            <a:solidFill>
              <a:schemeClr val="accent2"/>
            </a:solidFill>
            <a:round/>
            <a:headEnd/>
            <a:tailEnd type="triangle" w="med" len="med"/>
          </a:ln>
          <a:effectLst/>
        </p:spPr>
        <p:txBody>
          <a:bodyPr wrap="none" anchor="ctr"/>
          <a:lstStyle/>
          <a:p>
            <a:endParaRPr lang="en-US"/>
          </a:p>
        </p:txBody>
      </p:sp>
      <p:pic>
        <p:nvPicPr>
          <p:cNvPr id="96" name="Picture 2"/>
          <p:cNvPicPr>
            <a:picLocks noChangeAspect="1" noChangeArrowheads="1"/>
          </p:cNvPicPr>
          <p:nvPr/>
        </p:nvPicPr>
        <p:blipFill>
          <a:blip r:embed="rId3" cstate="print"/>
          <a:srcRect/>
          <a:stretch>
            <a:fillRect/>
          </a:stretch>
        </p:blipFill>
        <p:spPr bwMode="auto">
          <a:xfrm>
            <a:off x="6858000" y="2895600"/>
            <a:ext cx="1752600" cy="1744189"/>
          </a:xfrm>
          <a:prstGeom prst="rect">
            <a:avLst/>
          </a:prstGeom>
          <a:noFill/>
          <a:ln w="9525">
            <a:noFill/>
            <a:miter lim="800000"/>
            <a:headEnd/>
            <a:tailEnd/>
          </a:ln>
          <a:effectLst/>
        </p:spPr>
      </p:pic>
      <p:sp>
        <p:nvSpPr>
          <p:cNvPr id="97" name="Text Box 4"/>
          <p:cNvSpPr txBox="1">
            <a:spLocks noChangeArrowheads="1"/>
          </p:cNvSpPr>
          <p:nvPr/>
        </p:nvSpPr>
        <p:spPr bwMode="auto">
          <a:xfrm>
            <a:off x="6781800" y="2362200"/>
            <a:ext cx="838200" cy="307777"/>
          </a:xfrm>
          <a:prstGeom prst="rect">
            <a:avLst/>
          </a:prstGeom>
          <a:noFill/>
          <a:ln w="12700">
            <a:noFill/>
            <a:miter lim="800000"/>
            <a:headEnd/>
            <a:tailEnd/>
          </a:ln>
          <a:effectLst/>
        </p:spPr>
        <p:txBody>
          <a:bodyPr wrap="square">
            <a:spAutoFit/>
          </a:bodyPr>
          <a:lstStyle/>
          <a:p>
            <a:pPr>
              <a:spcBef>
                <a:spcPct val="50000"/>
              </a:spcBef>
            </a:pPr>
            <a:r>
              <a:rPr lang="sr-Latn-CS" sz="1400" b="1" i="1" dirty="0" smtClean="0">
                <a:solidFill>
                  <a:schemeClr val="tx1"/>
                </a:solidFill>
                <a:latin typeface="Arial" charset="0"/>
              </a:rPr>
              <a:t>prorez</a:t>
            </a:r>
            <a:endParaRPr lang="en-US" sz="1400" b="1" i="1" dirty="0">
              <a:solidFill>
                <a:schemeClr val="tx1"/>
              </a:solidFill>
              <a:latin typeface="Arial" charset="0"/>
            </a:endParaRPr>
          </a:p>
        </p:txBody>
      </p:sp>
      <p:sp>
        <p:nvSpPr>
          <p:cNvPr id="98" name="Text Box 4"/>
          <p:cNvSpPr txBox="1">
            <a:spLocks noChangeArrowheads="1"/>
          </p:cNvSpPr>
          <p:nvPr/>
        </p:nvSpPr>
        <p:spPr bwMode="auto">
          <a:xfrm>
            <a:off x="8001000" y="2362200"/>
            <a:ext cx="838200" cy="307777"/>
          </a:xfrm>
          <a:prstGeom prst="rect">
            <a:avLst/>
          </a:prstGeom>
          <a:noFill/>
          <a:ln w="12700">
            <a:noFill/>
            <a:miter lim="800000"/>
            <a:headEnd/>
            <a:tailEnd/>
          </a:ln>
          <a:effectLst/>
        </p:spPr>
        <p:txBody>
          <a:bodyPr wrap="square">
            <a:spAutoFit/>
          </a:bodyPr>
          <a:lstStyle/>
          <a:p>
            <a:pPr>
              <a:spcBef>
                <a:spcPct val="50000"/>
              </a:spcBef>
            </a:pPr>
            <a:r>
              <a:rPr lang="sr-Latn-CS" sz="1400" b="1" i="1" dirty="0" smtClean="0">
                <a:solidFill>
                  <a:schemeClr val="tx1"/>
                </a:solidFill>
                <a:latin typeface="Arial" charset="0"/>
              </a:rPr>
              <a:t>lim</a:t>
            </a:r>
            <a:endParaRPr lang="en-US" sz="1400" b="1" i="1" dirty="0">
              <a:solidFill>
                <a:schemeClr val="tx1"/>
              </a:solidFill>
              <a:latin typeface="Arial" charset="0"/>
            </a:endParaRPr>
          </a:p>
        </p:txBody>
      </p:sp>
      <p:cxnSp>
        <p:nvCxnSpPr>
          <p:cNvPr id="101" name="Straight Arrow Connector 100"/>
          <p:cNvCxnSpPr>
            <a:stCxn id="97" idx="2"/>
          </p:cNvCxnSpPr>
          <p:nvPr/>
        </p:nvCxnSpPr>
        <p:spPr>
          <a:xfrm rot="16200000" flipH="1">
            <a:off x="7107139" y="2763738"/>
            <a:ext cx="454223" cy="2667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5400000">
            <a:off x="7848600" y="2667000"/>
            <a:ext cx="3810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20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2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2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1" grpId="0" animBg="1"/>
      <p:bldP spid="50202" grpId="0" animBg="1"/>
      <p:bldP spid="50203" grpId="0"/>
      <p:bldP spid="50205" grpId="0"/>
      <p:bldP spid="97" grpId="0"/>
      <p:bldP spid="98"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val 3"/>
          <p:cNvSpPr/>
          <p:nvPr/>
        </p:nvSpPr>
        <p:spPr>
          <a:xfrm>
            <a:off x="381000" y="1905000"/>
            <a:ext cx="2619375" cy="2609850"/>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7"/>
          <p:cNvSpPr>
            <a:spLocks noChangeArrowheads="1"/>
          </p:cNvSpPr>
          <p:nvPr/>
        </p:nvSpPr>
        <p:spPr bwMode="auto">
          <a:xfrm>
            <a:off x="1562323" y="1971069"/>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6" name="AutoShape 8"/>
          <p:cNvSpPr>
            <a:spLocks noChangeArrowheads="1"/>
          </p:cNvSpPr>
          <p:nvPr/>
        </p:nvSpPr>
        <p:spPr bwMode="auto">
          <a:xfrm rot="16200000">
            <a:off x="684436" y="2841019"/>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7" name="AutoShape 9"/>
          <p:cNvSpPr>
            <a:spLocks noChangeArrowheads="1"/>
          </p:cNvSpPr>
          <p:nvPr/>
        </p:nvSpPr>
        <p:spPr bwMode="auto">
          <a:xfrm flipV="1">
            <a:off x="1562323" y="3722081"/>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8" name="AutoShape 10"/>
          <p:cNvSpPr>
            <a:spLocks noChangeArrowheads="1"/>
          </p:cNvSpPr>
          <p:nvPr/>
        </p:nvSpPr>
        <p:spPr bwMode="auto">
          <a:xfrm rot="18994062">
            <a:off x="957486" y="2201256"/>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9" name="AutoShape 11"/>
          <p:cNvSpPr>
            <a:spLocks noChangeArrowheads="1"/>
          </p:cNvSpPr>
          <p:nvPr/>
        </p:nvSpPr>
        <p:spPr bwMode="auto">
          <a:xfrm rot="20318438">
            <a:off x="1230536" y="2013931"/>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0" name="AutoShape 12"/>
          <p:cNvSpPr>
            <a:spLocks noChangeArrowheads="1"/>
          </p:cNvSpPr>
          <p:nvPr/>
        </p:nvSpPr>
        <p:spPr bwMode="auto">
          <a:xfrm rot="5400000">
            <a:off x="2444973" y="2820381"/>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1" name="AutoShape 13"/>
          <p:cNvSpPr>
            <a:spLocks noChangeArrowheads="1"/>
          </p:cNvSpPr>
          <p:nvPr/>
        </p:nvSpPr>
        <p:spPr bwMode="auto">
          <a:xfrm rot="13594062">
            <a:off x="957486" y="3447444"/>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2" name="AutoShape 14"/>
          <p:cNvSpPr>
            <a:spLocks noChangeArrowheads="1"/>
          </p:cNvSpPr>
          <p:nvPr/>
        </p:nvSpPr>
        <p:spPr bwMode="auto">
          <a:xfrm rot="2605938" flipH="1">
            <a:off x="2156048" y="2215544"/>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3" name="AutoShape 15"/>
          <p:cNvSpPr>
            <a:spLocks noChangeArrowheads="1"/>
          </p:cNvSpPr>
          <p:nvPr/>
        </p:nvSpPr>
        <p:spPr bwMode="auto">
          <a:xfrm rot="8194062">
            <a:off x="2198911" y="3476019"/>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4" name="AutoShape 16"/>
          <p:cNvSpPr>
            <a:spLocks noChangeArrowheads="1"/>
          </p:cNvSpPr>
          <p:nvPr/>
        </p:nvSpPr>
        <p:spPr bwMode="auto">
          <a:xfrm rot="1281562" flipH="1">
            <a:off x="1895698" y="2028219"/>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5" name="AutoShape 17"/>
          <p:cNvSpPr>
            <a:spLocks noChangeArrowheads="1"/>
          </p:cNvSpPr>
          <p:nvPr/>
        </p:nvSpPr>
        <p:spPr bwMode="auto">
          <a:xfrm rot="14918438">
            <a:off x="768573" y="3158519"/>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6" name="AutoShape 18"/>
          <p:cNvSpPr>
            <a:spLocks noChangeArrowheads="1"/>
          </p:cNvSpPr>
          <p:nvPr/>
        </p:nvSpPr>
        <p:spPr bwMode="auto">
          <a:xfrm rot="9518438">
            <a:off x="1924273" y="3650644"/>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7" name="AutoShape 19"/>
          <p:cNvSpPr>
            <a:spLocks noChangeArrowheads="1"/>
          </p:cNvSpPr>
          <p:nvPr/>
        </p:nvSpPr>
        <p:spPr bwMode="auto">
          <a:xfrm rot="14918438" flipH="1" flipV="1">
            <a:off x="2373536" y="2475894"/>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8" name="AutoShape 20"/>
          <p:cNvSpPr>
            <a:spLocks noChangeArrowheads="1"/>
          </p:cNvSpPr>
          <p:nvPr/>
        </p:nvSpPr>
        <p:spPr bwMode="auto">
          <a:xfrm rot="6681562" flipH="1">
            <a:off x="2402111" y="3158519"/>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9" name="AutoShape 21"/>
          <p:cNvSpPr>
            <a:spLocks noChangeArrowheads="1"/>
          </p:cNvSpPr>
          <p:nvPr/>
        </p:nvSpPr>
        <p:spPr bwMode="auto">
          <a:xfrm rot="12081562" flipH="1">
            <a:off x="1230536" y="3650644"/>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20" name="AutoShape 22"/>
          <p:cNvSpPr>
            <a:spLocks noChangeArrowheads="1"/>
          </p:cNvSpPr>
          <p:nvPr/>
        </p:nvSpPr>
        <p:spPr bwMode="auto">
          <a:xfrm rot="6681562" flipV="1">
            <a:off x="768573" y="2490181"/>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pic>
        <p:nvPicPr>
          <p:cNvPr id="1026" name="Picture 2"/>
          <p:cNvPicPr>
            <a:picLocks noChangeAspect="1" noChangeArrowheads="1"/>
          </p:cNvPicPr>
          <p:nvPr/>
        </p:nvPicPr>
        <p:blipFill>
          <a:blip r:embed="rId2"/>
          <a:srcRect/>
          <a:stretch>
            <a:fillRect/>
          </a:stretch>
        </p:blipFill>
        <p:spPr bwMode="auto">
          <a:xfrm>
            <a:off x="4495801" y="1295400"/>
            <a:ext cx="1752600" cy="1744189"/>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BEBA8EAE-BF5A-486C-A8C5-ECC9F3942E4B}">
                <a14:imgProps xmlns:a14="http://schemas.microsoft.com/office/drawing/2010/main" xmlns="">
                  <a14:imgLayer r:embed="">
                    <a14:imgEffect>
                      <a14:sharpenSoften amount="17000"/>
                    </a14:imgEffect>
                    <a14:imgEffect>
                      <a14:brightnessContrast bright="1000" contrast="18000"/>
                    </a14:imgEffect>
                  </a14:imgLayer>
                </a14:imgProps>
              </a:ext>
              <a:ext uri="{28A0092B-C50C-407E-A947-70E740481C1C}">
                <a14:useLocalDpi xmlns:a14="http://schemas.microsoft.com/office/drawing/2010/main" xmlns="" val="0"/>
              </a:ext>
            </a:extLst>
          </a:blip>
          <a:srcRect t="233" b="-2501"/>
          <a:stretch/>
        </p:blipFill>
        <p:spPr bwMode="auto">
          <a:xfrm>
            <a:off x="455488" y="1602769"/>
            <a:ext cx="8307733" cy="41302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455488" y="1447800"/>
            <a:ext cx="1449512"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09354" y="1488468"/>
            <a:ext cx="838200" cy="492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09354" y="2057400"/>
            <a:ext cx="267446"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a:spLocks noGrp="1" noChangeArrowheads="1"/>
          </p:cNvSpPr>
          <p:nvPr>
            <p:ph type="title"/>
          </p:nvPr>
        </p:nvSpPr>
        <p:spPr>
          <a:xfrm>
            <a:off x="539917" y="0"/>
            <a:ext cx="8229600" cy="1143000"/>
          </a:xfrm>
        </p:spPr>
        <p:txBody>
          <a:bodyPr/>
          <a:lstStyle/>
          <a:p>
            <a:r>
              <a:rPr lang="sr-Latn-CS" sz="4000" dirty="0" smtClean="0">
                <a:latin typeface="Arial" charset="0"/>
              </a:rPr>
              <a:t>Oblik limova kaveznog </a:t>
            </a:r>
            <a:r>
              <a:rPr lang="en-GB" sz="4000" dirty="0" smtClean="0">
                <a:latin typeface="Arial" charset="0"/>
              </a:rPr>
              <a:t>rotor</a:t>
            </a:r>
            <a:r>
              <a:rPr lang="sr-Latn-CS" sz="4000" dirty="0" smtClean="0">
                <a:latin typeface="Arial" charset="0"/>
              </a:rPr>
              <a:t>a</a:t>
            </a:r>
            <a:endParaRPr lang="en-GB" sz="4000" dirty="0">
              <a:latin typeface="Arial" charset="0"/>
            </a:endParaRPr>
          </a:p>
        </p:txBody>
      </p:sp>
    </p:spTree>
    <p:extLst>
      <p:ext uri="{BB962C8B-B14F-4D97-AF65-F5344CB8AC3E}">
        <p14:creationId xmlns:p14="http://schemas.microsoft.com/office/powerpoint/2010/main" xmlns="" val="22848033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fld id="{BD8D8306-D4CA-4844-BC69-EB4181E20D70}" type="slidenum">
              <a:rPr lang="en-US"/>
              <a:pPr/>
              <a:t>48</a:t>
            </a:fld>
            <a:endParaRPr lang="en-US"/>
          </a:p>
        </p:txBody>
      </p:sp>
      <p:sp>
        <p:nvSpPr>
          <p:cNvPr id="133122" name="Rectangle 2"/>
          <p:cNvSpPr>
            <a:spLocks noGrp="1" noChangeArrowheads="1"/>
          </p:cNvSpPr>
          <p:nvPr>
            <p:ph type="title"/>
          </p:nvPr>
        </p:nvSpPr>
        <p:spPr>
          <a:xfrm>
            <a:off x="838200" y="152400"/>
            <a:ext cx="7772400" cy="1143000"/>
          </a:xfrm>
        </p:spPr>
        <p:txBody>
          <a:bodyPr/>
          <a:lstStyle/>
          <a:p>
            <a:pPr>
              <a:lnSpc>
                <a:spcPct val="80000"/>
              </a:lnSpc>
            </a:pPr>
            <a:r>
              <a:rPr lang="en-US" sz="4000" dirty="0" smtClean="0">
                <a:latin typeface="Arial" charset="0"/>
              </a:rPr>
              <a:t>V</a:t>
            </a:r>
            <a:r>
              <a:rPr lang="sr-Latn-CS" sz="4000" dirty="0" smtClean="0">
                <a:latin typeface="Arial" charset="0"/>
              </a:rPr>
              <a:t>eza </a:t>
            </a:r>
            <a:r>
              <a:rPr lang="sr-Latn-CS" sz="4000" dirty="0">
                <a:latin typeface="Arial" charset="0"/>
              </a:rPr>
              <a:t>u</a:t>
            </a:r>
            <a:r>
              <a:rPr lang="sr-Latn-CS" sz="6600" dirty="0">
                <a:latin typeface="Arial" charset="0"/>
              </a:rPr>
              <a:t> </a:t>
            </a:r>
            <a:r>
              <a:rPr lang="sr-Latn-CS" sz="4000" dirty="0">
                <a:latin typeface="Arial" charset="0"/>
              </a:rPr>
              <a:t>zvezdu (</a:t>
            </a:r>
            <a:r>
              <a:rPr lang="sr-Latn-CS" sz="4000" b="1" dirty="0">
                <a:latin typeface="Arial" charset="0"/>
              </a:rPr>
              <a:t>Y</a:t>
            </a:r>
            <a:r>
              <a:rPr lang="sr-Latn-CS" sz="4000" dirty="0">
                <a:latin typeface="Arial" charset="0"/>
              </a:rPr>
              <a:t>) i trougao (</a:t>
            </a:r>
            <a:r>
              <a:rPr lang="sr-Latn-CS" sz="4000" b="1" dirty="0">
                <a:latin typeface="Arial" charset="0"/>
                <a:sym typeface="Symbol" pitchFamily="18" charset="2"/>
              </a:rPr>
              <a:t></a:t>
            </a:r>
            <a:r>
              <a:rPr lang="sr-Latn-CS" sz="4000" dirty="0">
                <a:latin typeface="Arial" charset="0"/>
              </a:rPr>
              <a:t>) i tablica motora</a:t>
            </a:r>
            <a:endParaRPr lang="en-GB" sz="3200" dirty="0">
              <a:latin typeface="Arial" charset="0"/>
            </a:endParaRPr>
          </a:p>
        </p:txBody>
      </p:sp>
      <p:grpSp>
        <p:nvGrpSpPr>
          <p:cNvPr id="2" name="Group 140"/>
          <p:cNvGrpSpPr>
            <a:grpSpLocks/>
          </p:cNvGrpSpPr>
          <p:nvPr/>
        </p:nvGrpSpPr>
        <p:grpSpPr bwMode="auto">
          <a:xfrm>
            <a:off x="468313" y="1700213"/>
            <a:ext cx="4122737" cy="4859337"/>
            <a:chOff x="295" y="1071"/>
            <a:chExt cx="2597" cy="3061"/>
          </a:xfrm>
        </p:grpSpPr>
        <p:pic>
          <p:nvPicPr>
            <p:cNvPr id="133245" name="Picture 125"/>
            <p:cNvPicPr>
              <a:picLocks noChangeAspect="1" noChangeArrowheads="1"/>
            </p:cNvPicPr>
            <p:nvPr/>
          </p:nvPicPr>
          <p:blipFill>
            <a:blip r:embed="rId4"/>
            <a:srcRect/>
            <a:stretch>
              <a:fillRect/>
            </a:stretch>
          </p:blipFill>
          <p:spPr bwMode="auto">
            <a:xfrm>
              <a:off x="295" y="1071"/>
              <a:ext cx="2597" cy="3061"/>
            </a:xfrm>
            <a:prstGeom prst="rect">
              <a:avLst/>
            </a:prstGeom>
            <a:noFill/>
            <a:ln w="25400">
              <a:noFill/>
              <a:miter lim="800000"/>
              <a:headEnd type="none" w="sm" len="sm"/>
              <a:tailEnd type="none" w="sm" len="sm"/>
            </a:ln>
            <a:effectLst/>
          </p:spPr>
        </p:pic>
        <p:grpSp>
          <p:nvGrpSpPr>
            <p:cNvPr id="3" name="Group 130"/>
            <p:cNvGrpSpPr>
              <a:grpSpLocks/>
            </p:cNvGrpSpPr>
            <p:nvPr/>
          </p:nvGrpSpPr>
          <p:grpSpPr bwMode="auto">
            <a:xfrm>
              <a:off x="1196" y="3684"/>
              <a:ext cx="120" cy="107"/>
              <a:chOff x="1196" y="3684"/>
              <a:chExt cx="120" cy="107"/>
            </a:xfrm>
          </p:grpSpPr>
          <p:sp>
            <p:nvSpPr>
              <p:cNvPr id="133247" name="Line 127"/>
              <p:cNvSpPr>
                <a:spLocks noChangeShapeType="1"/>
              </p:cNvSpPr>
              <p:nvPr/>
            </p:nvSpPr>
            <p:spPr bwMode="auto">
              <a:xfrm flipH="1">
                <a:off x="1228" y="3684"/>
                <a:ext cx="25" cy="106"/>
              </a:xfrm>
              <a:prstGeom prst="line">
                <a:avLst/>
              </a:prstGeom>
              <a:noFill/>
              <a:ln w="25400">
                <a:solidFill>
                  <a:schemeClr val="tx1"/>
                </a:solidFill>
                <a:round/>
                <a:headEnd type="none" w="sm" len="sm"/>
                <a:tailEnd type="none" w="sm" len="sm"/>
              </a:ln>
              <a:effectLst/>
            </p:spPr>
            <p:txBody>
              <a:bodyPr>
                <a:spAutoFit/>
              </a:bodyPr>
              <a:lstStyle/>
              <a:p>
                <a:endParaRPr lang="en-US"/>
              </a:p>
            </p:txBody>
          </p:sp>
          <p:sp>
            <p:nvSpPr>
              <p:cNvPr id="133248" name="Line 128"/>
              <p:cNvSpPr>
                <a:spLocks noChangeShapeType="1"/>
              </p:cNvSpPr>
              <p:nvPr/>
            </p:nvSpPr>
            <p:spPr bwMode="auto">
              <a:xfrm flipH="1" flipV="1">
                <a:off x="1196" y="3694"/>
                <a:ext cx="31" cy="97"/>
              </a:xfrm>
              <a:prstGeom prst="line">
                <a:avLst/>
              </a:prstGeom>
              <a:noFill/>
              <a:ln w="25400">
                <a:solidFill>
                  <a:schemeClr val="tx1"/>
                </a:solidFill>
                <a:round/>
                <a:headEnd type="none" w="sm" len="sm"/>
                <a:tailEnd type="none" w="sm" len="sm"/>
              </a:ln>
              <a:effectLst/>
            </p:spPr>
            <p:txBody>
              <a:bodyPr>
                <a:spAutoFit/>
              </a:bodyPr>
              <a:lstStyle/>
              <a:p>
                <a:endParaRPr lang="en-US"/>
              </a:p>
            </p:txBody>
          </p:sp>
          <p:sp>
            <p:nvSpPr>
              <p:cNvPr id="133249" name="Line 129"/>
              <p:cNvSpPr>
                <a:spLocks noChangeShapeType="1"/>
              </p:cNvSpPr>
              <p:nvPr/>
            </p:nvSpPr>
            <p:spPr bwMode="auto">
              <a:xfrm>
                <a:off x="1257" y="3688"/>
                <a:ext cx="59" cy="0"/>
              </a:xfrm>
              <a:prstGeom prst="line">
                <a:avLst/>
              </a:prstGeom>
              <a:noFill/>
              <a:ln w="25400">
                <a:solidFill>
                  <a:schemeClr val="tx1"/>
                </a:solidFill>
                <a:round/>
                <a:headEnd type="none" w="sm" len="sm"/>
                <a:tailEnd type="none" w="sm" len="sm"/>
              </a:ln>
              <a:effectLst/>
            </p:spPr>
            <p:txBody>
              <a:bodyPr>
                <a:spAutoFit/>
              </a:bodyPr>
              <a:lstStyle/>
              <a:p>
                <a:endParaRPr lang="en-US"/>
              </a:p>
            </p:txBody>
          </p:sp>
        </p:grpSp>
        <p:grpSp>
          <p:nvGrpSpPr>
            <p:cNvPr id="4" name="Group 131"/>
            <p:cNvGrpSpPr>
              <a:grpSpLocks/>
            </p:cNvGrpSpPr>
            <p:nvPr/>
          </p:nvGrpSpPr>
          <p:grpSpPr bwMode="auto">
            <a:xfrm>
              <a:off x="720" y="3680"/>
              <a:ext cx="120" cy="107"/>
              <a:chOff x="1196" y="3684"/>
              <a:chExt cx="120" cy="107"/>
            </a:xfrm>
          </p:grpSpPr>
          <p:sp>
            <p:nvSpPr>
              <p:cNvPr id="133252" name="Line 132"/>
              <p:cNvSpPr>
                <a:spLocks noChangeShapeType="1"/>
              </p:cNvSpPr>
              <p:nvPr/>
            </p:nvSpPr>
            <p:spPr bwMode="auto">
              <a:xfrm flipH="1">
                <a:off x="1228" y="3684"/>
                <a:ext cx="25" cy="106"/>
              </a:xfrm>
              <a:prstGeom prst="line">
                <a:avLst/>
              </a:prstGeom>
              <a:noFill/>
              <a:ln w="25400">
                <a:solidFill>
                  <a:schemeClr val="tx1"/>
                </a:solidFill>
                <a:round/>
                <a:headEnd type="none" w="sm" len="sm"/>
                <a:tailEnd type="none" w="sm" len="sm"/>
              </a:ln>
              <a:effectLst/>
            </p:spPr>
            <p:txBody>
              <a:bodyPr>
                <a:spAutoFit/>
              </a:bodyPr>
              <a:lstStyle/>
              <a:p>
                <a:endParaRPr lang="en-US"/>
              </a:p>
            </p:txBody>
          </p:sp>
          <p:sp>
            <p:nvSpPr>
              <p:cNvPr id="133253" name="Line 133"/>
              <p:cNvSpPr>
                <a:spLocks noChangeShapeType="1"/>
              </p:cNvSpPr>
              <p:nvPr/>
            </p:nvSpPr>
            <p:spPr bwMode="auto">
              <a:xfrm flipH="1" flipV="1">
                <a:off x="1196" y="3694"/>
                <a:ext cx="31" cy="97"/>
              </a:xfrm>
              <a:prstGeom prst="line">
                <a:avLst/>
              </a:prstGeom>
              <a:noFill/>
              <a:ln w="25400">
                <a:solidFill>
                  <a:schemeClr val="tx1"/>
                </a:solidFill>
                <a:round/>
                <a:headEnd type="none" w="sm" len="sm"/>
                <a:tailEnd type="none" w="sm" len="sm"/>
              </a:ln>
              <a:effectLst/>
            </p:spPr>
            <p:txBody>
              <a:bodyPr>
                <a:spAutoFit/>
              </a:bodyPr>
              <a:lstStyle/>
              <a:p>
                <a:endParaRPr lang="en-US"/>
              </a:p>
            </p:txBody>
          </p:sp>
          <p:sp>
            <p:nvSpPr>
              <p:cNvPr id="133254" name="Line 134"/>
              <p:cNvSpPr>
                <a:spLocks noChangeShapeType="1"/>
              </p:cNvSpPr>
              <p:nvPr/>
            </p:nvSpPr>
            <p:spPr bwMode="auto">
              <a:xfrm>
                <a:off x="1257" y="3688"/>
                <a:ext cx="59" cy="0"/>
              </a:xfrm>
              <a:prstGeom prst="line">
                <a:avLst/>
              </a:prstGeom>
              <a:noFill/>
              <a:ln w="25400">
                <a:solidFill>
                  <a:schemeClr val="tx1"/>
                </a:solidFill>
                <a:round/>
                <a:headEnd type="none" w="sm" len="sm"/>
                <a:tailEnd type="none" w="sm" len="sm"/>
              </a:ln>
              <a:effectLst/>
            </p:spPr>
            <p:txBody>
              <a:bodyPr>
                <a:spAutoFit/>
              </a:bodyPr>
              <a:lstStyle/>
              <a:p>
                <a:endParaRPr lang="en-US"/>
              </a:p>
            </p:txBody>
          </p:sp>
        </p:grpSp>
        <p:grpSp>
          <p:nvGrpSpPr>
            <p:cNvPr id="5" name="Group 135"/>
            <p:cNvGrpSpPr>
              <a:grpSpLocks/>
            </p:cNvGrpSpPr>
            <p:nvPr/>
          </p:nvGrpSpPr>
          <p:grpSpPr bwMode="auto">
            <a:xfrm>
              <a:off x="1946" y="3586"/>
              <a:ext cx="120" cy="107"/>
              <a:chOff x="1196" y="3684"/>
              <a:chExt cx="120" cy="107"/>
            </a:xfrm>
          </p:grpSpPr>
          <p:sp>
            <p:nvSpPr>
              <p:cNvPr id="133257" name="Line 137"/>
              <p:cNvSpPr>
                <a:spLocks noChangeShapeType="1"/>
              </p:cNvSpPr>
              <p:nvPr/>
            </p:nvSpPr>
            <p:spPr bwMode="auto">
              <a:xfrm flipH="1" flipV="1">
                <a:off x="1196" y="3694"/>
                <a:ext cx="31" cy="97"/>
              </a:xfrm>
              <a:prstGeom prst="line">
                <a:avLst/>
              </a:prstGeom>
              <a:noFill/>
              <a:ln w="25400">
                <a:solidFill>
                  <a:schemeClr val="tx1"/>
                </a:solidFill>
                <a:round/>
                <a:headEnd type="none" w="sm" len="sm"/>
                <a:tailEnd type="none" w="sm" len="sm"/>
              </a:ln>
              <a:effectLst/>
            </p:spPr>
            <p:txBody>
              <a:bodyPr>
                <a:spAutoFit/>
              </a:bodyPr>
              <a:lstStyle/>
              <a:p>
                <a:endParaRPr lang="en-US"/>
              </a:p>
            </p:txBody>
          </p:sp>
          <p:sp>
            <p:nvSpPr>
              <p:cNvPr id="133258" name="Line 138"/>
              <p:cNvSpPr>
                <a:spLocks noChangeShapeType="1"/>
              </p:cNvSpPr>
              <p:nvPr/>
            </p:nvSpPr>
            <p:spPr bwMode="auto">
              <a:xfrm>
                <a:off x="1257" y="3688"/>
                <a:ext cx="59" cy="0"/>
              </a:xfrm>
              <a:prstGeom prst="line">
                <a:avLst/>
              </a:prstGeom>
              <a:noFill/>
              <a:ln w="25400">
                <a:solidFill>
                  <a:schemeClr val="tx1"/>
                </a:solidFill>
                <a:round/>
                <a:headEnd type="none" w="sm" len="sm"/>
                <a:tailEnd type="none" w="sm" len="sm"/>
              </a:ln>
              <a:effectLst/>
            </p:spPr>
            <p:txBody>
              <a:bodyPr>
                <a:spAutoFit/>
              </a:bodyPr>
              <a:lstStyle/>
              <a:p>
                <a:endParaRPr lang="en-US"/>
              </a:p>
            </p:txBody>
          </p:sp>
          <p:sp>
            <p:nvSpPr>
              <p:cNvPr id="133256" name="Line 136"/>
              <p:cNvSpPr>
                <a:spLocks noChangeShapeType="1"/>
              </p:cNvSpPr>
              <p:nvPr/>
            </p:nvSpPr>
            <p:spPr bwMode="auto">
              <a:xfrm flipH="1">
                <a:off x="1228" y="3684"/>
                <a:ext cx="25" cy="106"/>
              </a:xfrm>
              <a:prstGeom prst="line">
                <a:avLst/>
              </a:prstGeom>
              <a:noFill/>
              <a:ln w="25400">
                <a:solidFill>
                  <a:schemeClr val="tx1"/>
                </a:solidFill>
                <a:round/>
                <a:headEnd type="none" w="sm" len="sm"/>
                <a:tailEnd type="none" w="sm" len="sm"/>
              </a:ln>
              <a:effectLst/>
            </p:spPr>
            <p:txBody>
              <a:bodyPr>
                <a:spAutoFit/>
              </a:bodyPr>
              <a:lstStyle/>
              <a:p>
                <a:endParaRPr lang="en-US"/>
              </a:p>
            </p:txBody>
          </p:sp>
        </p:grpSp>
        <p:sp>
          <p:nvSpPr>
            <p:cNvPr id="133259" name="Rectangle 139"/>
            <p:cNvSpPr>
              <a:spLocks noChangeArrowheads="1"/>
            </p:cNvSpPr>
            <p:nvPr/>
          </p:nvSpPr>
          <p:spPr bwMode="auto">
            <a:xfrm>
              <a:off x="703" y="3521"/>
              <a:ext cx="181" cy="272"/>
            </a:xfrm>
            <a:prstGeom prst="rect">
              <a:avLst/>
            </a:prstGeom>
            <a:solidFill>
              <a:schemeClr val="bg1"/>
            </a:solidFill>
            <a:ln w="25400">
              <a:noFill/>
              <a:miter lim="800000"/>
              <a:headEnd type="none" w="sm" len="sm"/>
              <a:tailEnd type="none" w="sm" len="sm"/>
            </a:ln>
            <a:effectLst/>
          </p:spPr>
          <p:txBody>
            <a:bodyPr wrap="none" anchor="ctr">
              <a:spAutoFit/>
            </a:bodyPr>
            <a:lstStyle/>
            <a:p>
              <a:endParaRPr lang="en-US"/>
            </a:p>
          </p:txBody>
        </p:sp>
      </p:grpSp>
      <p:pic>
        <p:nvPicPr>
          <p:cNvPr id="133261" name="Picture 141"/>
          <p:cNvPicPr>
            <a:picLocks noChangeAspect="1" noChangeArrowheads="1"/>
          </p:cNvPicPr>
          <p:nvPr/>
        </p:nvPicPr>
        <p:blipFill>
          <a:blip r:embed="rId5"/>
          <a:srcRect/>
          <a:stretch>
            <a:fillRect/>
          </a:stretch>
        </p:blipFill>
        <p:spPr bwMode="auto">
          <a:xfrm>
            <a:off x="4859338" y="2060575"/>
            <a:ext cx="3895725" cy="3854450"/>
          </a:xfrm>
          <a:prstGeom prst="rect">
            <a:avLst/>
          </a:prstGeom>
          <a:noFill/>
          <a:ln w="25400">
            <a:noFill/>
            <a:miter lim="800000"/>
            <a:headEnd type="none" w="sm" len="sm"/>
            <a:tailEnd type="none" w="sm" len="sm"/>
          </a:ln>
          <a:effectLst/>
        </p:spPr>
      </p:pic>
      <p:sp>
        <p:nvSpPr>
          <p:cNvPr id="20" name="TextBox 19"/>
          <p:cNvSpPr txBox="1"/>
          <p:nvPr/>
        </p:nvSpPr>
        <p:spPr>
          <a:xfrm>
            <a:off x="483576" y="1896208"/>
            <a:ext cx="423193" cy="246221"/>
          </a:xfrm>
          <a:prstGeom prst="rect">
            <a:avLst/>
          </a:prstGeom>
          <a:solidFill>
            <a:schemeClr val="bg1"/>
          </a:solidFill>
        </p:spPr>
        <p:txBody>
          <a:bodyPr wrap="none" lIns="0" tIns="0" rIns="0" bIns="0" rtlCol="0">
            <a:spAutoFit/>
          </a:bodyPr>
          <a:lstStyle/>
          <a:p>
            <a:r>
              <a:rPr lang="sr-Latn-CS" sz="1600" dirty="0" smtClean="0">
                <a:latin typeface="Times New Roman" pitchFamily="18" charset="0"/>
                <a:cs typeface="Times New Roman" pitchFamily="18" charset="0"/>
              </a:rPr>
              <a:t>M/M</a:t>
            </a:r>
            <a:endParaRPr lang="en-US" sz="1600" dirty="0">
              <a:latin typeface="Times New Roman" pitchFamily="18" charset="0"/>
              <a:cs typeface="Times New Roman" pitchFamily="18" charset="0"/>
            </a:endParaRPr>
          </a:p>
        </p:txBody>
      </p:sp>
      <p:sp>
        <p:nvSpPr>
          <p:cNvPr id="22" name="TextBox 21"/>
          <p:cNvSpPr txBox="1"/>
          <p:nvPr/>
        </p:nvSpPr>
        <p:spPr>
          <a:xfrm>
            <a:off x="3056792" y="3352800"/>
            <a:ext cx="182742" cy="246221"/>
          </a:xfrm>
          <a:prstGeom prst="rect">
            <a:avLst/>
          </a:prstGeom>
          <a:solidFill>
            <a:schemeClr val="bg1"/>
          </a:solidFill>
        </p:spPr>
        <p:txBody>
          <a:bodyPr wrap="none" lIns="0" tIns="0" rIns="0" bIns="0" rtlCol="0">
            <a:spAutoFit/>
          </a:bodyPr>
          <a:lstStyle/>
          <a:p>
            <a:r>
              <a:rPr lang="sr-Latn-CS" sz="1600" dirty="0" smtClean="0">
                <a:latin typeface="Times New Roman" pitchFamily="18" charset="0"/>
                <a:cs typeface="Times New Roman" pitchFamily="18" charset="0"/>
              </a:rPr>
              <a:t>M</a:t>
            </a:r>
            <a:endParaRPr lang="en-US" sz="1600" dirty="0">
              <a:latin typeface="Times New Roman" pitchFamily="18" charset="0"/>
              <a:cs typeface="Times New Roman" pitchFamily="18" charset="0"/>
            </a:endParaRPr>
          </a:p>
        </p:txBody>
      </p:sp>
      <p:sp>
        <p:nvSpPr>
          <p:cNvPr id="23" name="TextBox 22"/>
          <p:cNvSpPr txBox="1"/>
          <p:nvPr/>
        </p:nvSpPr>
        <p:spPr>
          <a:xfrm>
            <a:off x="3048000" y="2209800"/>
            <a:ext cx="182742" cy="246221"/>
          </a:xfrm>
          <a:prstGeom prst="rect">
            <a:avLst/>
          </a:prstGeom>
          <a:solidFill>
            <a:schemeClr val="bg1"/>
          </a:solidFill>
        </p:spPr>
        <p:txBody>
          <a:bodyPr wrap="none" lIns="0" tIns="0" rIns="0" bIns="0" rtlCol="0">
            <a:spAutoFit/>
          </a:bodyPr>
          <a:lstStyle/>
          <a:p>
            <a:r>
              <a:rPr lang="sr-Latn-CS" sz="1600" dirty="0" smtClean="0">
                <a:latin typeface="Times New Roman" pitchFamily="18" charset="0"/>
                <a:cs typeface="Times New Roman" pitchFamily="18" charset="0"/>
              </a:rPr>
              <a:t>M</a:t>
            </a:r>
            <a:endParaRPr lang="en-US" sz="1600" dirty="0">
              <a:latin typeface="Times New Roman" pitchFamily="18" charset="0"/>
              <a:cs typeface="Times New Roman" pitchFamily="18" charset="0"/>
            </a:endParaRPr>
          </a:p>
        </p:txBody>
      </p:sp>
      <p:sp>
        <p:nvSpPr>
          <p:cNvPr id="24" name="TextBox 23"/>
          <p:cNvSpPr txBox="1"/>
          <p:nvPr/>
        </p:nvSpPr>
        <p:spPr>
          <a:xfrm>
            <a:off x="4249616" y="4349264"/>
            <a:ext cx="115416" cy="215444"/>
          </a:xfrm>
          <a:prstGeom prst="rect">
            <a:avLst/>
          </a:prstGeom>
          <a:solidFill>
            <a:schemeClr val="bg1"/>
          </a:solidFill>
        </p:spPr>
        <p:txBody>
          <a:bodyPr wrap="none" lIns="0" tIns="0" rIns="0" bIns="0" rtlCol="0">
            <a:spAutoFit/>
          </a:bodyPr>
          <a:lstStyle/>
          <a:p>
            <a:r>
              <a:rPr lang="sr-Latn-CS" sz="1400" dirty="0" smtClean="0">
                <a:latin typeface="Times New Roman" pitchFamily="18" charset="0"/>
                <a:cs typeface="Times New Roman" pitchFamily="18" charset="0"/>
              </a:rPr>
              <a:t>s </a:t>
            </a:r>
            <a:endParaRPr lang="en-US" sz="1400" dirty="0">
              <a:latin typeface="Times New Roman" pitchFamily="18" charset="0"/>
              <a:cs typeface="Times New Roman" pitchFamily="18" charset="0"/>
            </a:endParaRPr>
          </a:p>
        </p:txBody>
      </p:sp>
      <p:sp>
        <p:nvSpPr>
          <p:cNvPr id="25" name="TextBox 24"/>
          <p:cNvSpPr txBox="1"/>
          <p:nvPr/>
        </p:nvSpPr>
        <p:spPr>
          <a:xfrm>
            <a:off x="3733800" y="4267200"/>
            <a:ext cx="89768" cy="215444"/>
          </a:xfrm>
          <a:prstGeom prst="rect">
            <a:avLst/>
          </a:prstGeom>
          <a:noFill/>
        </p:spPr>
        <p:txBody>
          <a:bodyPr wrap="none" lIns="0" tIns="0" rIns="0" bIns="0" rtlCol="0">
            <a:spAutoFit/>
          </a:bodyPr>
          <a:lstStyle/>
          <a:p>
            <a:r>
              <a:rPr lang="sr-Latn-CS" sz="1400" dirty="0" smtClean="0">
                <a:latin typeface="Times New Roman" pitchFamily="18" charset="0"/>
                <a:cs typeface="Times New Roman" pitchFamily="18" charset="0"/>
              </a:rPr>
              <a:t>1</a:t>
            </a:r>
            <a:endParaRPr lang="en-US" sz="1400" dirty="0">
              <a:latin typeface="Times New Roman" pitchFamily="18" charset="0"/>
              <a:cs typeface="Times New Roman" pitchFamily="18" charset="0"/>
            </a:endParaRPr>
          </a:p>
        </p:txBody>
      </p:sp>
      <p:graphicFrame>
        <p:nvGraphicFramePr>
          <p:cNvPr id="26" name="Object 25"/>
          <p:cNvGraphicFramePr>
            <a:graphicFrameLocks noChangeAspect="1"/>
          </p:cNvGraphicFramePr>
          <p:nvPr/>
        </p:nvGraphicFramePr>
        <p:xfrm>
          <a:off x="3048000" y="5410200"/>
          <a:ext cx="270588" cy="457200"/>
        </p:xfrm>
        <a:graphic>
          <a:graphicData uri="http://schemas.openxmlformats.org/presentationml/2006/ole">
            <p:oleObj spid="_x0000_s32770" name="Equation" r:id="rId6" imgW="368280" imgH="622080" progId="Equation.3">
              <p:embed/>
            </p:oleObj>
          </a:graphicData>
        </a:graphic>
      </p:graphicFrame>
      <p:graphicFrame>
        <p:nvGraphicFramePr>
          <p:cNvPr id="27" name="Object 26"/>
          <p:cNvGraphicFramePr>
            <a:graphicFrameLocks noChangeAspect="1"/>
          </p:cNvGraphicFramePr>
          <p:nvPr/>
        </p:nvGraphicFramePr>
        <p:xfrm>
          <a:off x="1833563" y="5562600"/>
          <a:ext cx="269875" cy="457200"/>
        </p:xfrm>
        <a:graphic>
          <a:graphicData uri="http://schemas.openxmlformats.org/presentationml/2006/ole">
            <p:oleObj spid="_x0000_s32771" name="Equation" r:id="rId7" imgW="368280" imgH="622080" progId="Equation.3">
              <p:embed/>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1295400" y="1600200"/>
            <a:ext cx="6677025" cy="4634439"/>
          </a:xfrm>
          <a:prstGeom prst="rect">
            <a:avLst/>
          </a:prstGeom>
          <a:noFill/>
          <a:ln w="9525">
            <a:noFill/>
            <a:miter lim="800000"/>
            <a:headEnd/>
            <a:tailEnd/>
          </a:ln>
          <a:effectLst/>
        </p:spPr>
      </p:pic>
      <p:sp>
        <p:nvSpPr>
          <p:cNvPr id="3" name="Rectangle 2"/>
          <p:cNvSpPr>
            <a:spLocks noGrp="1" noChangeArrowheads="1"/>
          </p:cNvSpPr>
          <p:nvPr>
            <p:ph type="title"/>
          </p:nvPr>
        </p:nvSpPr>
        <p:spPr>
          <a:xfrm>
            <a:off x="539917" y="0"/>
            <a:ext cx="8229600" cy="1143000"/>
          </a:xfrm>
        </p:spPr>
        <p:txBody>
          <a:bodyPr/>
          <a:lstStyle/>
          <a:p>
            <a:r>
              <a:rPr lang="sr-Latn-CS" sz="4000" dirty="0" smtClean="0">
                <a:latin typeface="Arial" charset="0"/>
              </a:rPr>
              <a:t>Priključna kutija</a:t>
            </a:r>
            <a:endParaRPr lang="en-GB" sz="4000" dirty="0">
              <a:latin typeface="Arial" charset="0"/>
            </a:endParaRPr>
          </a:p>
        </p:txBody>
      </p:sp>
      <p:sp>
        <p:nvSpPr>
          <p:cNvPr id="4" name="TextBox 3"/>
          <p:cNvSpPr txBox="1"/>
          <p:nvPr/>
        </p:nvSpPr>
        <p:spPr>
          <a:xfrm>
            <a:off x="4267200" y="4114800"/>
            <a:ext cx="228600" cy="307777"/>
          </a:xfrm>
          <a:prstGeom prst="rect">
            <a:avLst/>
          </a:prstGeom>
          <a:solidFill>
            <a:schemeClr val="bg1"/>
          </a:solidFill>
        </p:spPr>
        <p:txBody>
          <a:bodyPr wrap="square" lIns="9144" tIns="0" rIns="9144" bIns="0" rtlCol="0">
            <a:spAutoFit/>
          </a:bodyPr>
          <a:lstStyle/>
          <a:p>
            <a:r>
              <a:rPr lang="sr-Latn-CS" sz="2000" b="1" i="1" dirty="0" smtClean="0"/>
              <a:t>a</a:t>
            </a:r>
            <a:endParaRPr lang="en-US" sz="2000" b="1" i="1" dirty="0"/>
          </a:p>
        </p:txBody>
      </p:sp>
      <p:sp>
        <p:nvSpPr>
          <p:cNvPr id="5" name="TextBox 4"/>
          <p:cNvSpPr txBox="1"/>
          <p:nvPr/>
        </p:nvSpPr>
        <p:spPr>
          <a:xfrm>
            <a:off x="4953000" y="3657600"/>
            <a:ext cx="228600" cy="307777"/>
          </a:xfrm>
          <a:prstGeom prst="rect">
            <a:avLst/>
          </a:prstGeom>
          <a:solidFill>
            <a:schemeClr val="bg1"/>
          </a:solidFill>
        </p:spPr>
        <p:txBody>
          <a:bodyPr wrap="square" lIns="9144" tIns="0" rIns="9144" bIns="0" rtlCol="0">
            <a:spAutoFit/>
          </a:bodyPr>
          <a:lstStyle/>
          <a:p>
            <a:r>
              <a:rPr lang="sr-Latn-CS" sz="2000" b="1" i="1" dirty="0" smtClean="0"/>
              <a:t>b</a:t>
            </a:r>
            <a:endParaRPr lang="en-US" sz="2000" b="1" i="1" dirty="0"/>
          </a:p>
        </p:txBody>
      </p:sp>
      <p:sp>
        <p:nvSpPr>
          <p:cNvPr id="6" name="TextBox 5"/>
          <p:cNvSpPr txBox="1"/>
          <p:nvPr/>
        </p:nvSpPr>
        <p:spPr>
          <a:xfrm>
            <a:off x="5562600" y="3276600"/>
            <a:ext cx="228600" cy="307777"/>
          </a:xfrm>
          <a:prstGeom prst="rect">
            <a:avLst/>
          </a:prstGeom>
          <a:solidFill>
            <a:schemeClr val="bg1"/>
          </a:solidFill>
        </p:spPr>
        <p:txBody>
          <a:bodyPr wrap="square" lIns="9144" tIns="0" rIns="9144" bIns="0" rtlCol="0">
            <a:spAutoFit/>
          </a:bodyPr>
          <a:lstStyle/>
          <a:p>
            <a:r>
              <a:rPr lang="sr-Latn-CS" sz="2000" b="1" i="1" dirty="0" smtClean="0"/>
              <a:t>c</a:t>
            </a:r>
            <a:endParaRPr lang="en-US" sz="2000" b="1" i="1" dirty="0"/>
          </a:p>
        </p:txBody>
      </p:sp>
      <p:sp>
        <p:nvSpPr>
          <p:cNvPr id="7" name="TextBox 6"/>
          <p:cNvSpPr txBox="1"/>
          <p:nvPr/>
        </p:nvSpPr>
        <p:spPr>
          <a:xfrm>
            <a:off x="4267200" y="3124200"/>
            <a:ext cx="304800" cy="307777"/>
          </a:xfrm>
          <a:prstGeom prst="rect">
            <a:avLst/>
          </a:prstGeom>
          <a:solidFill>
            <a:schemeClr val="bg1"/>
          </a:solidFill>
        </p:spPr>
        <p:txBody>
          <a:bodyPr wrap="square" lIns="9144" tIns="0" rIns="9144" bIns="0" rtlCol="0">
            <a:spAutoFit/>
          </a:bodyPr>
          <a:lstStyle/>
          <a:p>
            <a:r>
              <a:rPr lang="sr-Latn-CS" sz="2000" b="1" i="1" dirty="0" smtClean="0"/>
              <a:t>a</a:t>
            </a:r>
            <a:r>
              <a:rPr lang="sr-Latn-CS" sz="2000" b="1" i="1" baseline="-25000" dirty="0" smtClean="0"/>
              <a:t>1</a:t>
            </a:r>
            <a:endParaRPr lang="en-US" sz="2000" b="1" i="1" baseline="-25000" dirty="0"/>
          </a:p>
        </p:txBody>
      </p:sp>
      <p:sp>
        <p:nvSpPr>
          <p:cNvPr id="8" name="TextBox 7"/>
          <p:cNvSpPr txBox="1"/>
          <p:nvPr/>
        </p:nvSpPr>
        <p:spPr>
          <a:xfrm>
            <a:off x="4876800" y="2819400"/>
            <a:ext cx="304800" cy="307777"/>
          </a:xfrm>
          <a:prstGeom prst="rect">
            <a:avLst/>
          </a:prstGeom>
          <a:solidFill>
            <a:schemeClr val="bg1"/>
          </a:solidFill>
        </p:spPr>
        <p:txBody>
          <a:bodyPr wrap="square" lIns="9144" tIns="0" rIns="9144" bIns="0" rtlCol="0">
            <a:spAutoFit/>
          </a:bodyPr>
          <a:lstStyle/>
          <a:p>
            <a:r>
              <a:rPr lang="sr-Latn-CS" sz="2000" b="1" i="1" dirty="0" smtClean="0"/>
              <a:t>b</a:t>
            </a:r>
            <a:r>
              <a:rPr lang="sr-Latn-CS" sz="2000" b="1" i="1" baseline="-25000" dirty="0" smtClean="0"/>
              <a:t>1</a:t>
            </a:r>
            <a:endParaRPr lang="en-US" sz="2000" b="1" i="1" baseline="-25000" dirty="0"/>
          </a:p>
        </p:txBody>
      </p:sp>
      <p:sp>
        <p:nvSpPr>
          <p:cNvPr id="9" name="TextBox 8"/>
          <p:cNvSpPr txBox="1"/>
          <p:nvPr/>
        </p:nvSpPr>
        <p:spPr>
          <a:xfrm>
            <a:off x="3581400" y="3581400"/>
            <a:ext cx="304800" cy="307777"/>
          </a:xfrm>
          <a:prstGeom prst="rect">
            <a:avLst/>
          </a:prstGeom>
          <a:solidFill>
            <a:schemeClr val="bg1"/>
          </a:solidFill>
        </p:spPr>
        <p:txBody>
          <a:bodyPr wrap="square" lIns="9144" tIns="0" rIns="9144" bIns="0" rtlCol="0">
            <a:spAutoFit/>
          </a:bodyPr>
          <a:lstStyle/>
          <a:p>
            <a:r>
              <a:rPr lang="sr-Latn-CS" sz="2000" b="1" i="1" dirty="0" smtClean="0"/>
              <a:t>c</a:t>
            </a:r>
            <a:r>
              <a:rPr lang="sr-Latn-CS" sz="2000" b="1" i="1" baseline="-25000" dirty="0" smtClean="0"/>
              <a:t>1</a:t>
            </a:r>
            <a:endParaRPr lang="en-US" sz="2000" b="1" i="1"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sr-Latn-CS" dirty="0" smtClean="0"/>
              <a:t>Mehanička karakteristika -</a:t>
            </a:r>
            <a:r>
              <a:rPr lang="sr-Latn-CS" b="1" dirty="0" smtClean="0"/>
              <a:t>kvadranti</a:t>
            </a:r>
            <a:endParaRPr lang="en-US" b="1" dirty="0"/>
          </a:p>
        </p:txBody>
      </p:sp>
      <p:sp>
        <p:nvSpPr>
          <p:cNvPr id="6" name="TextBox 5"/>
          <p:cNvSpPr txBox="1"/>
          <p:nvPr/>
        </p:nvSpPr>
        <p:spPr>
          <a:xfrm>
            <a:off x="4876800" y="1981200"/>
            <a:ext cx="2133600" cy="1846659"/>
          </a:xfrm>
          <a:prstGeom prst="rect">
            <a:avLst/>
          </a:prstGeom>
          <a:noFill/>
        </p:spPr>
        <p:txBody>
          <a:bodyPr wrap="square" rtlCol="0">
            <a:spAutoFit/>
          </a:bodyPr>
          <a:lstStyle/>
          <a:p>
            <a:r>
              <a:rPr lang="sr-Latn-CS" sz="2400" b="1" dirty="0" smtClean="0"/>
              <a:t>I kvadrant:</a:t>
            </a:r>
          </a:p>
          <a:p>
            <a:r>
              <a:rPr lang="sr-Latn-CS" dirty="0" smtClean="0">
                <a:solidFill>
                  <a:srgbClr val="0000FF"/>
                </a:solidFill>
              </a:rPr>
              <a:t>MOTORNI REŽIM </a:t>
            </a:r>
          </a:p>
          <a:p>
            <a:r>
              <a:rPr lang="sr-Latn-CS" dirty="0" smtClean="0"/>
              <a:t>Moment koji pravi motor je u istom smeru kao i smer obrtanja </a:t>
            </a:r>
            <a:endParaRPr lang="x-none" dirty="0" smtClean="0"/>
          </a:p>
        </p:txBody>
      </p:sp>
      <p:cxnSp>
        <p:nvCxnSpPr>
          <p:cNvPr id="8" name="Straight Arrow Connector 7"/>
          <p:cNvCxnSpPr>
            <a:endCxn id="13" idx="3"/>
          </p:cNvCxnSpPr>
          <p:nvPr/>
        </p:nvCxnSpPr>
        <p:spPr>
          <a:xfrm rot="5400000" flipH="1" flipV="1">
            <a:off x="2189431" y="4166641"/>
            <a:ext cx="4692929" cy="817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752600" y="4114800"/>
            <a:ext cx="57912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114800" y="1676400"/>
            <a:ext cx="461986" cy="369332"/>
          </a:xfrm>
          <a:prstGeom prst="rect">
            <a:avLst/>
          </a:prstGeom>
          <a:noFill/>
        </p:spPr>
        <p:txBody>
          <a:bodyPr wrap="none" rtlCol="0">
            <a:spAutoFit/>
          </a:bodyPr>
          <a:lstStyle/>
          <a:p>
            <a:r>
              <a:rPr lang="sr-Latn-CS" b="1" i="1" dirty="0" smtClean="0"/>
              <a:t>M</a:t>
            </a:r>
            <a:r>
              <a:rPr lang="sr-Latn-CS" b="1" i="1" baseline="-25000" dirty="0" smtClean="0"/>
              <a:t>e</a:t>
            </a:r>
            <a:endParaRPr lang="en-US" b="1" i="1" baseline="-25000" dirty="0"/>
          </a:p>
        </p:txBody>
      </p:sp>
      <p:sp>
        <p:nvSpPr>
          <p:cNvPr id="14" name="TextBox 13"/>
          <p:cNvSpPr txBox="1"/>
          <p:nvPr/>
        </p:nvSpPr>
        <p:spPr>
          <a:xfrm>
            <a:off x="7391400" y="3733800"/>
            <a:ext cx="343364" cy="369332"/>
          </a:xfrm>
          <a:prstGeom prst="rect">
            <a:avLst/>
          </a:prstGeom>
          <a:noFill/>
        </p:spPr>
        <p:txBody>
          <a:bodyPr wrap="none" rtlCol="0">
            <a:spAutoFit/>
          </a:bodyPr>
          <a:lstStyle/>
          <a:p>
            <a:r>
              <a:rPr lang="sr-Latn-CS" b="1" i="1" dirty="0" smtClean="0">
                <a:sym typeface="Symbol"/>
              </a:rPr>
              <a:t></a:t>
            </a:r>
            <a:endParaRPr lang="en-US" b="1" i="1" dirty="0"/>
          </a:p>
        </p:txBody>
      </p:sp>
      <p:sp>
        <p:nvSpPr>
          <p:cNvPr id="16" name="TextBox 15"/>
          <p:cNvSpPr txBox="1"/>
          <p:nvPr/>
        </p:nvSpPr>
        <p:spPr>
          <a:xfrm>
            <a:off x="1981200" y="4419600"/>
            <a:ext cx="2133600" cy="1846659"/>
          </a:xfrm>
          <a:prstGeom prst="rect">
            <a:avLst/>
          </a:prstGeom>
          <a:noFill/>
        </p:spPr>
        <p:txBody>
          <a:bodyPr wrap="square" rtlCol="0">
            <a:spAutoFit/>
          </a:bodyPr>
          <a:lstStyle/>
          <a:p>
            <a:r>
              <a:rPr lang="sr-Latn-CS" sz="2400" b="1" dirty="0" smtClean="0"/>
              <a:t>III kvadrant:</a:t>
            </a:r>
          </a:p>
          <a:p>
            <a:r>
              <a:rPr lang="sr-Latn-CS" dirty="0" smtClean="0">
                <a:solidFill>
                  <a:srgbClr val="0000FF"/>
                </a:solidFill>
              </a:rPr>
              <a:t>MOTORNI REŽIM </a:t>
            </a:r>
            <a:r>
              <a:rPr lang="sr-Latn-CS" dirty="0" smtClean="0"/>
              <a:t>Moment koji pravi motor je u istom smeru kao i smer obrtanja </a:t>
            </a:r>
            <a:endParaRPr lang="x-none" dirty="0" smtClean="0"/>
          </a:p>
        </p:txBody>
      </p:sp>
      <p:sp>
        <p:nvSpPr>
          <p:cNvPr id="17" name="TextBox 16"/>
          <p:cNvSpPr txBox="1"/>
          <p:nvPr/>
        </p:nvSpPr>
        <p:spPr>
          <a:xfrm>
            <a:off x="1981200" y="1981200"/>
            <a:ext cx="2438400" cy="1846659"/>
          </a:xfrm>
          <a:prstGeom prst="rect">
            <a:avLst/>
          </a:prstGeom>
          <a:noFill/>
        </p:spPr>
        <p:txBody>
          <a:bodyPr wrap="square" rtlCol="0">
            <a:spAutoFit/>
          </a:bodyPr>
          <a:lstStyle/>
          <a:p>
            <a:r>
              <a:rPr lang="sr-Latn-CS" sz="2400" b="1" dirty="0" smtClean="0"/>
              <a:t>II kvadrant:</a:t>
            </a:r>
          </a:p>
          <a:p>
            <a:r>
              <a:rPr lang="sr-Latn-CS" dirty="0" smtClean="0">
                <a:solidFill>
                  <a:srgbClr val="0000FF"/>
                </a:solidFill>
              </a:rPr>
              <a:t>GENERATORSKI REŽIM </a:t>
            </a:r>
          </a:p>
          <a:p>
            <a:r>
              <a:rPr lang="sr-Latn-CS" dirty="0" smtClean="0"/>
              <a:t>Motor pravi moment suprotnog smera od smera obrtanja </a:t>
            </a:r>
            <a:endParaRPr lang="x-none" dirty="0" smtClean="0"/>
          </a:p>
        </p:txBody>
      </p:sp>
      <p:sp>
        <p:nvSpPr>
          <p:cNvPr id="18" name="TextBox 17"/>
          <p:cNvSpPr txBox="1"/>
          <p:nvPr/>
        </p:nvSpPr>
        <p:spPr>
          <a:xfrm>
            <a:off x="4876800" y="4419600"/>
            <a:ext cx="2286000" cy="1846659"/>
          </a:xfrm>
          <a:prstGeom prst="rect">
            <a:avLst/>
          </a:prstGeom>
          <a:noFill/>
        </p:spPr>
        <p:txBody>
          <a:bodyPr wrap="square" rtlCol="0">
            <a:spAutoFit/>
          </a:bodyPr>
          <a:lstStyle/>
          <a:p>
            <a:r>
              <a:rPr lang="sr-Latn-CS" sz="2400" b="1" dirty="0" smtClean="0"/>
              <a:t>IV kvadrant:</a:t>
            </a:r>
          </a:p>
          <a:p>
            <a:r>
              <a:rPr lang="sr-Latn-CS" dirty="0" smtClean="0">
                <a:solidFill>
                  <a:srgbClr val="0000FF"/>
                </a:solidFill>
              </a:rPr>
              <a:t>GENERATORSKI REŽIM </a:t>
            </a:r>
          </a:p>
          <a:p>
            <a:r>
              <a:rPr lang="sr-Latn-CS" dirty="0" smtClean="0"/>
              <a:t>Motor pravi moment suprotnog smera od smera obrtanja </a:t>
            </a:r>
            <a:endParaRPr lang="x-none" dirty="0" smtClean="0"/>
          </a:p>
        </p:txBody>
      </p:sp>
      <p:grpSp>
        <p:nvGrpSpPr>
          <p:cNvPr id="38" name="Group 37"/>
          <p:cNvGrpSpPr/>
          <p:nvPr/>
        </p:nvGrpSpPr>
        <p:grpSpPr>
          <a:xfrm>
            <a:off x="7310414" y="2514600"/>
            <a:ext cx="1300186" cy="914400"/>
            <a:chOff x="7310414" y="2514600"/>
            <a:chExt cx="1300186" cy="914400"/>
          </a:xfrm>
        </p:grpSpPr>
        <p:sp>
          <p:nvSpPr>
            <p:cNvPr id="19" name="Arc 18"/>
            <p:cNvSpPr/>
            <p:nvPr/>
          </p:nvSpPr>
          <p:spPr>
            <a:xfrm>
              <a:off x="7696200" y="2514600"/>
              <a:ext cx="914400" cy="914400"/>
            </a:xfrm>
            <a:prstGeom prst="arc">
              <a:avLst>
                <a:gd name="adj1" fmla="val 16200000"/>
                <a:gd name="adj2" fmla="val 12446719"/>
              </a:avLst>
            </a:prstGeom>
            <a:ln w="317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a:off x="7913077" y="2719754"/>
              <a:ext cx="533400" cy="533400"/>
            </a:xfrm>
            <a:prstGeom prst="arc">
              <a:avLst>
                <a:gd name="adj1" fmla="val 16200000"/>
                <a:gd name="adj2" fmla="val 12446719"/>
              </a:avLst>
            </a:prstGeom>
            <a:ln w="317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7310414" y="2514600"/>
              <a:ext cx="461986" cy="369332"/>
            </a:xfrm>
            <a:prstGeom prst="rect">
              <a:avLst/>
            </a:prstGeom>
            <a:noFill/>
          </p:spPr>
          <p:txBody>
            <a:bodyPr wrap="none" rtlCol="0">
              <a:spAutoFit/>
            </a:bodyPr>
            <a:lstStyle/>
            <a:p>
              <a:r>
                <a:rPr lang="sr-Latn-CS" b="1" i="1" dirty="0" smtClean="0"/>
                <a:t>M</a:t>
              </a:r>
              <a:r>
                <a:rPr lang="sr-Latn-CS" b="1" i="1" baseline="-25000" dirty="0" smtClean="0"/>
                <a:t>e</a:t>
              </a:r>
              <a:endParaRPr lang="en-US" b="1" i="1" baseline="-25000" dirty="0"/>
            </a:p>
          </p:txBody>
        </p:sp>
        <p:sp>
          <p:nvSpPr>
            <p:cNvPr id="22" name="TextBox 21"/>
            <p:cNvSpPr txBox="1"/>
            <p:nvPr/>
          </p:nvSpPr>
          <p:spPr>
            <a:xfrm>
              <a:off x="7895492" y="2667000"/>
              <a:ext cx="343364" cy="369332"/>
            </a:xfrm>
            <a:prstGeom prst="rect">
              <a:avLst/>
            </a:prstGeom>
            <a:noFill/>
          </p:spPr>
          <p:txBody>
            <a:bodyPr wrap="none" rtlCol="0">
              <a:spAutoFit/>
            </a:bodyPr>
            <a:lstStyle/>
            <a:p>
              <a:r>
                <a:rPr lang="sr-Latn-CS" b="1" i="1" dirty="0" smtClean="0">
                  <a:sym typeface="Symbol"/>
                </a:rPr>
                <a:t></a:t>
              </a:r>
              <a:endParaRPr lang="en-US" b="1" i="1" baseline="-25000" dirty="0"/>
            </a:p>
          </p:txBody>
        </p:sp>
      </p:grpSp>
      <p:grpSp>
        <p:nvGrpSpPr>
          <p:cNvPr id="40" name="Group 39"/>
          <p:cNvGrpSpPr/>
          <p:nvPr/>
        </p:nvGrpSpPr>
        <p:grpSpPr>
          <a:xfrm>
            <a:off x="609600" y="4572000"/>
            <a:ext cx="914400" cy="1219200"/>
            <a:chOff x="609600" y="4572000"/>
            <a:chExt cx="914400" cy="1219200"/>
          </a:xfrm>
        </p:grpSpPr>
        <p:sp>
          <p:nvSpPr>
            <p:cNvPr id="27" name="Arc 26"/>
            <p:cNvSpPr/>
            <p:nvPr/>
          </p:nvSpPr>
          <p:spPr>
            <a:xfrm>
              <a:off x="609600" y="4876800"/>
              <a:ext cx="914400" cy="914400"/>
            </a:xfrm>
            <a:prstGeom prst="arc">
              <a:avLst>
                <a:gd name="adj1" fmla="val 16200000"/>
                <a:gd name="adj2" fmla="val 12446719"/>
              </a:avLst>
            </a:prstGeom>
            <a:ln w="317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a:off x="814754" y="5081954"/>
              <a:ext cx="533400" cy="533400"/>
            </a:xfrm>
            <a:prstGeom prst="arc">
              <a:avLst>
                <a:gd name="adj1" fmla="val 16200000"/>
                <a:gd name="adj2" fmla="val 12446719"/>
              </a:avLst>
            </a:prstGeom>
            <a:ln w="317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685800" y="4572000"/>
              <a:ext cx="461986" cy="369332"/>
            </a:xfrm>
            <a:prstGeom prst="rect">
              <a:avLst/>
            </a:prstGeom>
            <a:noFill/>
          </p:spPr>
          <p:txBody>
            <a:bodyPr wrap="none" rtlCol="0">
              <a:spAutoFit/>
            </a:bodyPr>
            <a:lstStyle/>
            <a:p>
              <a:r>
                <a:rPr lang="sr-Latn-CS" b="1" i="1" dirty="0" smtClean="0"/>
                <a:t>M</a:t>
              </a:r>
              <a:r>
                <a:rPr lang="sr-Latn-CS" b="1" i="1" baseline="-25000" dirty="0" smtClean="0"/>
                <a:t>e</a:t>
              </a:r>
              <a:endParaRPr lang="en-US" b="1" i="1" baseline="-25000" dirty="0"/>
            </a:p>
          </p:txBody>
        </p:sp>
        <p:sp>
          <p:nvSpPr>
            <p:cNvPr id="30" name="TextBox 29"/>
            <p:cNvSpPr txBox="1"/>
            <p:nvPr/>
          </p:nvSpPr>
          <p:spPr>
            <a:xfrm>
              <a:off x="808892" y="5029200"/>
              <a:ext cx="343364" cy="369332"/>
            </a:xfrm>
            <a:prstGeom prst="rect">
              <a:avLst/>
            </a:prstGeom>
            <a:noFill/>
          </p:spPr>
          <p:txBody>
            <a:bodyPr wrap="none" rtlCol="0">
              <a:spAutoFit/>
            </a:bodyPr>
            <a:lstStyle/>
            <a:p>
              <a:r>
                <a:rPr lang="sr-Latn-CS" b="1" i="1" dirty="0" smtClean="0">
                  <a:sym typeface="Symbol"/>
                </a:rPr>
                <a:t></a:t>
              </a:r>
              <a:endParaRPr lang="en-US" b="1" i="1" baseline="-25000" dirty="0"/>
            </a:p>
          </p:txBody>
        </p:sp>
      </p:grpSp>
      <p:grpSp>
        <p:nvGrpSpPr>
          <p:cNvPr id="39" name="Group 38"/>
          <p:cNvGrpSpPr/>
          <p:nvPr/>
        </p:nvGrpSpPr>
        <p:grpSpPr>
          <a:xfrm>
            <a:off x="223814" y="2438400"/>
            <a:ext cx="1300186" cy="914400"/>
            <a:chOff x="223814" y="2438400"/>
            <a:chExt cx="1300186" cy="914400"/>
          </a:xfrm>
        </p:grpSpPr>
        <p:sp>
          <p:nvSpPr>
            <p:cNvPr id="31" name="Arc 30"/>
            <p:cNvSpPr/>
            <p:nvPr/>
          </p:nvSpPr>
          <p:spPr>
            <a:xfrm>
              <a:off x="609600" y="2438400"/>
              <a:ext cx="914400" cy="914400"/>
            </a:xfrm>
            <a:prstGeom prst="arc">
              <a:avLst>
                <a:gd name="adj1" fmla="val 16200000"/>
                <a:gd name="adj2" fmla="val 12446719"/>
              </a:avLst>
            </a:prstGeom>
            <a:ln w="317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a:off x="223814" y="2438400"/>
              <a:ext cx="461986" cy="369332"/>
            </a:xfrm>
            <a:prstGeom prst="rect">
              <a:avLst/>
            </a:prstGeom>
            <a:noFill/>
          </p:spPr>
          <p:txBody>
            <a:bodyPr wrap="none" rtlCol="0">
              <a:spAutoFit/>
            </a:bodyPr>
            <a:lstStyle/>
            <a:p>
              <a:r>
                <a:rPr lang="sr-Latn-CS" b="1" i="1" dirty="0" smtClean="0"/>
                <a:t>M</a:t>
              </a:r>
              <a:r>
                <a:rPr lang="sr-Latn-CS" b="1" i="1" baseline="-25000" dirty="0" smtClean="0"/>
                <a:t>e</a:t>
              </a:r>
              <a:endParaRPr lang="en-US" b="1" i="1" baseline="-25000" dirty="0"/>
            </a:p>
          </p:txBody>
        </p:sp>
        <p:sp>
          <p:nvSpPr>
            <p:cNvPr id="34" name="TextBox 33"/>
            <p:cNvSpPr txBox="1"/>
            <p:nvPr/>
          </p:nvSpPr>
          <p:spPr>
            <a:xfrm>
              <a:off x="808892" y="2590800"/>
              <a:ext cx="343364" cy="369332"/>
            </a:xfrm>
            <a:prstGeom prst="rect">
              <a:avLst/>
            </a:prstGeom>
            <a:noFill/>
          </p:spPr>
          <p:txBody>
            <a:bodyPr wrap="none" rtlCol="0">
              <a:spAutoFit/>
            </a:bodyPr>
            <a:lstStyle/>
            <a:p>
              <a:r>
                <a:rPr lang="sr-Latn-CS" b="1" i="1" dirty="0" smtClean="0">
                  <a:sym typeface="Symbol"/>
                </a:rPr>
                <a:t></a:t>
              </a:r>
              <a:endParaRPr lang="en-US" b="1" i="1" baseline="-25000" dirty="0"/>
            </a:p>
          </p:txBody>
        </p:sp>
        <p:sp>
          <p:nvSpPr>
            <p:cNvPr id="35" name="Arc 34"/>
            <p:cNvSpPr/>
            <p:nvPr/>
          </p:nvSpPr>
          <p:spPr>
            <a:xfrm>
              <a:off x="814754" y="2643554"/>
              <a:ext cx="533400" cy="533400"/>
            </a:xfrm>
            <a:prstGeom prst="arc">
              <a:avLst>
                <a:gd name="adj1" fmla="val 16200000"/>
                <a:gd name="adj2" fmla="val 12446719"/>
              </a:avLst>
            </a:prstGeom>
            <a:ln w="317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1" name="Group 40"/>
          <p:cNvGrpSpPr/>
          <p:nvPr/>
        </p:nvGrpSpPr>
        <p:grpSpPr>
          <a:xfrm>
            <a:off x="7696200" y="4888468"/>
            <a:ext cx="914400" cy="1207532"/>
            <a:chOff x="7696200" y="4888468"/>
            <a:chExt cx="914400" cy="1207532"/>
          </a:xfrm>
        </p:grpSpPr>
        <p:sp>
          <p:nvSpPr>
            <p:cNvPr id="25" name="TextBox 24"/>
            <p:cNvSpPr txBox="1"/>
            <p:nvPr/>
          </p:nvSpPr>
          <p:spPr>
            <a:xfrm>
              <a:off x="7772400" y="4888468"/>
              <a:ext cx="461986" cy="369332"/>
            </a:xfrm>
            <a:prstGeom prst="rect">
              <a:avLst/>
            </a:prstGeom>
            <a:noFill/>
          </p:spPr>
          <p:txBody>
            <a:bodyPr wrap="none" rtlCol="0">
              <a:spAutoFit/>
            </a:bodyPr>
            <a:lstStyle/>
            <a:p>
              <a:r>
                <a:rPr lang="sr-Latn-CS" b="1" i="1" dirty="0" smtClean="0"/>
                <a:t>M</a:t>
              </a:r>
              <a:r>
                <a:rPr lang="sr-Latn-CS" b="1" i="1" baseline="-25000" dirty="0" smtClean="0"/>
                <a:t>e</a:t>
              </a:r>
              <a:endParaRPr lang="en-US" b="1" i="1" baseline="-25000" dirty="0"/>
            </a:p>
          </p:txBody>
        </p:sp>
        <p:sp>
          <p:nvSpPr>
            <p:cNvPr id="26" name="TextBox 25"/>
            <p:cNvSpPr txBox="1"/>
            <p:nvPr/>
          </p:nvSpPr>
          <p:spPr>
            <a:xfrm>
              <a:off x="7895492" y="5334000"/>
              <a:ext cx="343364" cy="369332"/>
            </a:xfrm>
            <a:prstGeom prst="rect">
              <a:avLst/>
            </a:prstGeom>
            <a:noFill/>
          </p:spPr>
          <p:txBody>
            <a:bodyPr wrap="none" rtlCol="0">
              <a:spAutoFit/>
            </a:bodyPr>
            <a:lstStyle/>
            <a:p>
              <a:r>
                <a:rPr lang="sr-Latn-CS" b="1" i="1" dirty="0" smtClean="0">
                  <a:sym typeface="Symbol"/>
                </a:rPr>
                <a:t></a:t>
              </a:r>
              <a:endParaRPr lang="en-US" b="1" i="1" baseline="-25000" dirty="0"/>
            </a:p>
          </p:txBody>
        </p:sp>
        <p:sp>
          <p:nvSpPr>
            <p:cNvPr id="36" name="Arc 35"/>
            <p:cNvSpPr/>
            <p:nvPr/>
          </p:nvSpPr>
          <p:spPr>
            <a:xfrm>
              <a:off x="7901354" y="5375031"/>
              <a:ext cx="533400" cy="533400"/>
            </a:xfrm>
            <a:prstGeom prst="arc">
              <a:avLst>
                <a:gd name="adj1" fmla="val 16200000"/>
                <a:gd name="adj2" fmla="val 12446719"/>
              </a:avLst>
            </a:prstGeom>
            <a:ln w="317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p:cNvSpPr/>
            <p:nvPr/>
          </p:nvSpPr>
          <p:spPr>
            <a:xfrm>
              <a:off x="7696200" y="5181600"/>
              <a:ext cx="914400" cy="914400"/>
            </a:xfrm>
            <a:prstGeom prst="arc">
              <a:avLst>
                <a:gd name="adj1" fmla="val 16200000"/>
                <a:gd name="adj2" fmla="val 12446719"/>
              </a:avLst>
            </a:prstGeom>
            <a:ln w="317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lide Number Placeholder 5"/>
          <p:cNvSpPr>
            <a:spLocks noGrp="1"/>
          </p:cNvSpPr>
          <p:nvPr>
            <p:ph type="sldNum" sz="quarter" idx="12"/>
          </p:nvPr>
        </p:nvSpPr>
        <p:spPr/>
        <p:txBody>
          <a:bodyPr/>
          <a:lstStyle/>
          <a:p>
            <a:fld id="{2793A9A1-3600-439D-BDB1-FB551A59F2A4}" type="slidenum">
              <a:rPr lang="en-US"/>
              <a:pPr/>
              <a:t>50</a:t>
            </a:fld>
            <a:endParaRPr lang="en-US"/>
          </a:p>
        </p:txBody>
      </p:sp>
      <p:sp>
        <p:nvSpPr>
          <p:cNvPr id="56322" name="Rectangle 2"/>
          <p:cNvSpPr>
            <a:spLocks noGrp="1" noChangeArrowheads="1"/>
          </p:cNvSpPr>
          <p:nvPr>
            <p:ph type="title"/>
          </p:nvPr>
        </p:nvSpPr>
        <p:spPr/>
        <p:txBody>
          <a:bodyPr/>
          <a:lstStyle/>
          <a:p>
            <a:r>
              <a:rPr lang="en-US" dirty="0" err="1" smtClean="0">
                <a:latin typeface="Arial" charset="0"/>
              </a:rPr>
              <a:t>Veli</a:t>
            </a:r>
            <a:r>
              <a:rPr lang="x-none" dirty="0" smtClean="0">
                <a:latin typeface="Arial" charset="0"/>
              </a:rPr>
              <a:t>č</a:t>
            </a:r>
            <a:r>
              <a:rPr lang="en-US" dirty="0" err="1" smtClean="0">
                <a:latin typeface="Arial" charset="0"/>
              </a:rPr>
              <a:t>ina</a:t>
            </a:r>
            <a:r>
              <a:rPr lang="en-US" dirty="0" smtClean="0">
                <a:latin typeface="Arial" charset="0"/>
              </a:rPr>
              <a:t> </a:t>
            </a:r>
            <a:r>
              <a:rPr lang="en-US" dirty="0" err="1" smtClean="0">
                <a:latin typeface="Arial" charset="0"/>
              </a:rPr>
              <a:t>ku</a:t>
            </a:r>
            <a:r>
              <a:rPr lang="x-none" dirty="0" smtClean="0">
                <a:latin typeface="Arial" charset="0"/>
              </a:rPr>
              <a:t>ćišta a</a:t>
            </a:r>
            <a:r>
              <a:rPr lang="sr-Latn-CS" dirty="0" smtClean="0">
                <a:latin typeface="Arial" charset="0"/>
              </a:rPr>
              <a:t>sinhroniog  </a:t>
            </a:r>
            <a:r>
              <a:rPr lang="en-GB" dirty="0" smtClean="0">
                <a:latin typeface="Arial" charset="0"/>
              </a:rPr>
              <a:t>motor</a:t>
            </a:r>
            <a:r>
              <a:rPr lang="x-none" dirty="0" smtClean="0">
                <a:latin typeface="Arial" charset="0"/>
              </a:rPr>
              <a:t>a</a:t>
            </a:r>
            <a:endParaRPr lang="en-GB" sz="2400" dirty="0">
              <a:latin typeface="Arial" charset="0"/>
            </a:endParaRPr>
          </a:p>
        </p:txBody>
      </p:sp>
      <p:sp>
        <p:nvSpPr>
          <p:cNvPr id="56323" name="Rectangle 3"/>
          <p:cNvSpPr>
            <a:spLocks noGrp="1" noChangeArrowheads="1"/>
          </p:cNvSpPr>
          <p:nvPr>
            <p:ph type="body" idx="1"/>
          </p:nvPr>
        </p:nvSpPr>
        <p:spPr>
          <a:xfrm>
            <a:off x="685800" y="1752600"/>
            <a:ext cx="7772400" cy="4114800"/>
          </a:xfrm>
        </p:spPr>
        <p:txBody>
          <a:bodyPr/>
          <a:lstStyle/>
          <a:p>
            <a:r>
              <a:rPr lang="sr-Latn-CS" sz="1800" dirty="0" smtClean="0">
                <a:latin typeface="Arial" charset="0"/>
              </a:rPr>
              <a:t>Asinhroni motori sa većim brojem polova su veći u odnosu na motore sa manjnim brojem polova iste snage</a:t>
            </a:r>
            <a:endParaRPr lang="sr-Latn-CS" sz="2800" b="1" dirty="0">
              <a:latin typeface="Yu Optima" pitchFamily="34" charset="0"/>
            </a:endParaRPr>
          </a:p>
          <a:p>
            <a:pPr>
              <a:buFontTx/>
              <a:buNone/>
            </a:pPr>
            <a:endParaRPr lang="sr-Latn-CS" dirty="0"/>
          </a:p>
          <a:p>
            <a:endParaRPr lang="en-GB" dirty="0"/>
          </a:p>
        </p:txBody>
      </p:sp>
      <p:grpSp>
        <p:nvGrpSpPr>
          <p:cNvPr id="2" name="Group 4"/>
          <p:cNvGrpSpPr>
            <a:grpSpLocks/>
          </p:cNvGrpSpPr>
          <p:nvPr/>
        </p:nvGrpSpPr>
        <p:grpSpPr bwMode="auto">
          <a:xfrm>
            <a:off x="3635375" y="3213100"/>
            <a:ext cx="1824038" cy="1712913"/>
            <a:chOff x="1775" y="2103"/>
            <a:chExt cx="1348" cy="1337"/>
          </a:xfrm>
        </p:grpSpPr>
        <p:sp>
          <p:nvSpPr>
            <p:cNvPr id="56325" name="Oval 5"/>
            <p:cNvSpPr>
              <a:spLocks noChangeArrowheads="1"/>
            </p:cNvSpPr>
            <p:nvPr/>
          </p:nvSpPr>
          <p:spPr bwMode="auto">
            <a:xfrm>
              <a:off x="2153" y="2103"/>
              <a:ext cx="970" cy="959"/>
            </a:xfrm>
            <a:prstGeom prst="ellipse">
              <a:avLst/>
            </a:prstGeom>
            <a:gradFill rotWithShape="0">
              <a:gsLst>
                <a:gs pos="0">
                  <a:schemeClr val="tx2"/>
                </a:gs>
                <a:gs pos="100000">
                  <a:schemeClr val="tx2">
                    <a:gamma/>
                    <a:tint val="66667"/>
                    <a:invGamma/>
                  </a:schemeClr>
                </a:gs>
              </a:gsLst>
              <a:path path="rect">
                <a:fillToRect r="100000" b="100000"/>
              </a:path>
            </a:gradFill>
            <a:ln w="12700">
              <a:round/>
              <a:headEnd/>
              <a:tailEnd/>
            </a:ln>
            <a:effectLst/>
            <a:scene3d>
              <a:camera prst="legacyObliqueTopRight"/>
              <a:lightRig rig="legacyFlat3" dir="b"/>
            </a:scene3d>
            <a:sp3d extrusionH="430200" prstMaterial="legacyMatte">
              <a:bevelT w="13500" h="13500" prst="angle"/>
              <a:bevelB w="13500" h="13500" prst="angle"/>
              <a:extrusionClr>
                <a:srgbClr val="464646"/>
              </a:extrusionClr>
            </a:sp3d>
          </p:spPr>
          <p:txBody>
            <a:bodyPr wrap="none" anchor="ctr">
              <a:flatTx/>
            </a:bodyPr>
            <a:lstStyle/>
            <a:p>
              <a:endParaRPr lang="en-US"/>
            </a:p>
          </p:txBody>
        </p:sp>
        <p:sp>
          <p:nvSpPr>
            <p:cNvPr id="56326" name="AutoShape 6"/>
            <p:cNvSpPr>
              <a:spLocks noChangeArrowheads="1"/>
            </p:cNvSpPr>
            <p:nvPr/>
          </p:nvSpPr>
          <p:spPr bwMode="auto">
            <a:xfrm flipV="1">
              <a:off x="1813" y="3212"/>
              <a:ext cx="1064" cy="21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374C4F"/>
                </a:gs>
                <a:gs pos="100000">
                  <a:srgbClr val="374C4F">
                    <a:gamma/>
                    <a:shade val="46275"/>
                    <a:invGamma/>
                  </a:srgbClr>
                </a:gs>
              </a:gsLst>
              <a:lin ang="5400000" scaled="1"/>
            </a:gradFill>
            <a:ln w="12700">
              <a:miter lim="800000"/>
              <a:headEnd/>
              <a:tailEnd/>
            </a:ln>
            <a:effectLst/>
            <a:scene3d>
              <a:camera prst="legacyObliqueTopRight"/>
              <a:lightRig rig="legacyFlat3" dir="b"/>
            </a:scene3d>
            <a:sp3d extrusionH="1801800" prstMaterial="legacyMatte">
              <a:bevelT w="13500" h="13500" prst="angle"/>
              <a:bevelB w="13500" h="13500" prst="angle"/>
              <a:extrusionClr>
                <a:srgbClr val="374C4F"/>
              </a:extrusionClr>
            </a:sp3d>
          </p:spPr>
          <p:txBody>
            <a:bodyPr wrap="none" anchor="ctr">
              <a:flatTx/>
            </a:bodyPr>
            <a:lstStyle/>
            <a:p>
              <a:endParaRPr lang="en-US"/>
            </a:p>
          </p:txBody>
        </p:sp>
        <p:sp>
          <p:nvSpPr>
            <p:cNvPr id="56327" name="AutoShape 7"/>
            <p:cNvSpPr>
              <a:spLocks noChangeArrowheads="1"/>
            </p:cNvSpPr>
            <p:nvPr/>
          </p:nvSpPr>
          <p:spPr bwMode="auto">
            <a:xfrm>
              <a:off x="1775" y="2345"/>
              <a:ext cx="1091" cy="1095"/>
            </a:xfrm>
            <a:prstGeom prst="star32">
              <a:avLst>
                <a:gd name="adj" fmla="val 39704"/>
              </a:avLst>
            </a:prstGeom>
            <a:gradFill rotWithShape="0">
              <a:gsLst>
                <a:gs pos="0">
                  <a:schemeClr val="bg2"/>
                </a:gs>
                <a:gs pos="100000">
                  <a:schemeClr val="bg2">
                    <a:gamma/>
                    <a:shade val="18039"/>
                    <a:invGamma/>
                  </a:schemeClr>
                </a:gs>
              </a:gsLst>
              <a:path path="shape">
                <a:fillToRect l="50000" t="50000" r="50000" b="50000"/>
              </a:path>
            </a:gradFill>
            <a:ln w="12700">
              <a:miter lim="800000"/>
              <a:headEnd/>
              <a:tailEnd/>
            </a:ln>
            <a:effectLst/>
            <a:scene3d>
              <a:camera prst="legacyObliqueTopRight"/>
              <a:lightRig rig="legacyFlat2" dir="t"/>
            </a:scene3d>
            <a:sp3d extrusionH="1801800" prstMaterial="legacyMatte">
              <a:bevelT w="13500" h="13500" prst="angle"/>
              <a:bevelB w="13500" h="13500" prst="angle"/>
              <a:extrusionClr>
                <a:srgbClr val="464646"/>
              </a:extrusionClr>
            </a:sp3d>
          </p:spPr>
          <p:txBody>
            <a:bodyPr wrap="none" anchor="ctr">
              <a:flatTx/>
            </a:bodyPr>
            <a:lstStyle/>
            <a:p>
              <a:endParaRPr lang="en-US"/>
            </a:p>
          </p:txBody>
        </p:sp>
        <p:sp>
          <p:nvSpPr>
            <p:cNvPr id="56328" name="Oval 8"/>
            <p:cNvSpPr>
              <a:spLocks noChangeArrowheads="1"/>
            </p:cNvSpPr>
            <p:nvPr/>
          </p:nvSpPr>
          <p:spPr bwMode="auto">
            <a:xfrm>
              <a:off x="1803" y="2443"/>
              <a:ext cx="970" cy="959"/>
            </a:xfrm>
            <a:prstGeom prst="ellipse">
              <a:avLst/>
            </a:prstGeom>
            <a:gradFill rotWithShape="0">
              <a:gsLst>
                <a:gs pos="0">
                  <a:schemeClr val="tx2"/>
                </a:gs>
                <a:gs pos="100000">
                  <a:schemeClr val="tx2">
                    <a:gamma/>
                    <a:tint val="66667"/>
                    <a:invGamma/>
                  </a:schemeClr>
                </a:gs>
              </a:gsLst>
              <a:path path="rect">
                <a:fillToRect r="100000" b="100000"/>
              </a:path>
            </a:gradFill>
            <a:ln w="12700">
              <a:round/>
              <a:headEnd/>
              <a:tailEnd/>
            </a:ln>
            <a:effectLst/>
            <a:scene3d>
              <a:camera prst="legacyObliqueTopRight"/>
              <a:lightRig rig="legacyFlat3" dir="b"/>
            </a:scene3d>
            <a:sp3d extrusionH="201600" prstMaterial="legacyMatte">
              <a:bevelT w="13500" h="13500" prst="angle"/>
              <a:bevelB w="13500" h="13500" prst="angle"/>
              <a:extrusionClr>
                <a:srgbClr val="464646"/>
              </a:extrusionClr>
            </a:sp3d>
          </p:spPr>
          <p:txBody>
            <a:bodyPr wrap="none" anchor="ctr">
              <a:flatTx/>
            </a:bodyPr>
            <a:lstStyle/>
            <a:p>
              <a:endParaRPr lang="en-US"/>
            </a:p>
          </p:txBody>
        </p:sp>
        <p:sp>
          <p:nvSpPr>
            <p:cNvPr id="56329" name="Oval 9"/>
            <p:cNvSpPr>
              <a:spLocks noChangeArrowheads="1"/>
            </p:cNvSpPr>
            <p:nvPr/>
          </p:nvSpPr>
          <p:spPr bwMode="auto">
            <a:xfrm>
              <a:off x="1984" y="2660"/>
              <a:ext cx="595" cy="589"/>
            </a:xfrm>
            <a:prstGeom prst="ellipse">
              <a:avLst/>
            </a:prstGeom>
            <a:gradFill rotWithShape="0">
              <a:gsLst>
                <a:gs pos="0">
                  <a:schemeClr val="tx1"/>
                </a:gs>
                <a:gs pos="100000">
                  <a:schemeClr val="tx1">
                    <a:gamma/>
                    <a:tint val="63529"/>
                    <a:invGamma/>
                  </a:schemeClr>
                </a:gs>
              </a:gsLst>
              <a:path path="rect">
                <a:fillToRect r="100000" b="100000"/>
              </a:path>
            </a:gradFill>
            <a:ln w="12700">
              <a:round/>
              <a:headEnd/>
              <a:tailEnd/>
            </a:ln>
            <a:effectLst/>
            <a:scene3d>
              <a:camera prst="legacyObliqueTopRight"/>
              <a:lightRig rig="legacyFlat3" dir="b"/>
            </a:scene3d>
            <a:sp3d extrusionH="36500" prstMaterial="legacyMatte">
              <a:bevelT w="13500" h="13500" prst="angle"/>
              <a:bevelB w="13500" h="13500" prst="angle"/>
              <a:extrusionClr>
                <a:srgbClr val="464646"/>
              </a:extrusionClr>
            </a:sp3d>
          </p:spPr>
          <p:txBody>
            <a:bodyPr wrap="none" anchor="ctr">
              <a:flatTx/>
            </a:bodyPr>
            <a:lstStyle/>
            <a:p>
              <a:endParaRPr lang="en-US"/>
            </a:p>
          </p:txBody>
        </p:sp>
        <p:sp>
          <p:nvSpPr>
            <p:cNvPr id="56330" name="Oval 10"/>
            <p:cNvSpPr>
              <a:spLocks noChangeArrowheads="1"/>
            </p:cNvSpPr>
            <p:nvPr/>
          </p:nvSpPr>
          <p:spPr bwMode="auto">
            <a:xfrm>
              <a:off x="2130" y="2811"/>
              <a:ext cx="284" cy="282"/>
            </a:xfrm>
            <a:prstGeom prst="ellipse">
              <a:avLst/>
            </a:prstGeom>
            <a:gradFill rotWithShape="0">
              <a:gsLst>
                <a:gs pos="0">
                  <a:schemeClr val="tx1"/>
                </a:gs>
                <a:gs pos="100000">
                  <a:schemeClr val="tx1">
                    <a:gamma/>
                    <a:tint val="63529"/>
                    <a:invGamma/>
                  </a:schemeClr>
                </a:gs>
              </a:gsLst>
              <a:path path="rect">
                <a:fillToRect r="100000" b="100000"/>
              </a:path>
            </a:gradFill>
            <a:ln w="12700">
              <a:round/>
              <a:headEnd/>
              <a:tailEnd/>
            </a:ln>
            <a:effectLst/>
            <a:scene3d>
              <a:camera prst="legacyObliqueTopRight"/>
              <a:lightRig rig="legacyFlat3" dir="b"/>
            </a:scene3d>
            <a:sp3d extrusionH="36500" prstMaterial="legacyMatte">
              <a:bevelT w="13500" h="13500" prst="angle"/>
              <a:bevelB w="13500" h="13500" prst="angle"/>
              <a:extrusionClr>
                <a:srgbClr val="464646"/>
              </a:extrusionClr>
            </a:sp3d>
          </p:spPr>
          <p:txBody>
            <a:bodyPr wrap="none" anchor="ctr">
              <a:flatTx/>
            </a:bodyPr>
            <a:lstStyle/>
            <a:p>
              <a:endParaRPr lang="en-US"/>
            </a:p>
          </p:txBody>
        </p:sp>
        <p:sp>
          <p:nvSpPr>
            <p:cNvPr id="56331" name="Oval 11"/>
            <p:cNvSpPr>
              <a:spLocks noChangeArrowheads="1"/>
            </p:cNvSpPr>
            <p:nvPr/>
          </p:nvSpPr>
          <p:spPr bwMode="auto">
            <a:xfrm>
              <a:off x="2044" y="3046"/>
              <a:ext cx="138" cy="138"/>
            </a:xfrm>
            <a:prstGeom prst="ellipse">
              <a:avLst/>
            </a:prstGeom>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2700000" scaled="1"/>
            </a:gradFill>
            <a:ln w="12700">
              <a:round/>
              <a:headEnd/>
              <a:tailEnd/>
            </a:ln>
            <a:effectLst/>
            <a:scene3d>
              <a:camera prst="legacyObliqueTopRight"/>
              <a:lightRig rig="legacyFlat3" dir="b"/>
            </a:scene3d>
            <a:sp3d extrusionH="735000" prstMaterial="legacyMatte">
              <a:bevelT w="13500" h="13500" prst="angle"/>
              <a:bevelB w="13500" h="13500" prst="angle"/>
              <a:extrusionClr>
                <a:srgbClr val="CBCBCB"/>
              </a:extrusionClr>
            </a:sp3d>
          </p:spPr>
          <p:txBody>
            <a:bodyPr wrap="none" anchor="ctr">
              <a:flatTx/>
            </a:bodyPr>
            <a:lstStyle/>
            <a:p>
              <a:endParaRPr lang="en-US"/>
            </a:p>
          </p:txBody>
        </p:sp>
        <p:sp>
          <p:nvSpPr>
            <p:cNvPr id="56332" name="Rectangle 12"/>
            <p:cNvSpPr>
              <a:spLocks noChangeArrowheads="1"/>
            </p:cNvSpPr>
            <p:nvPr/>
          </p:nvSpPr>
          <p:spPr bwMode="auto">
            <a:xfrm>
              <a:off x="2088" y="3057"/>
              <a:ext cx="38" cy="38"/>
            </a:xfrm>
            <a:prstGeom prst="rect">
              <a:avLst/>
            </a:prstGeom>
            <a:solidFill>
              <a:schemeClr val="bg2"/>
            </a:solidFill>
            <a:ln w="12700">
              <a:noFill/>
              <a:miter lim="800000"/>
              <a:headEnd/>
              <a:tailEnd/>
            </a:ln>
            <a:effectLst/>
            <a:scene3d>
              <a:camera prst="legacyObliqueTopRight"/>
              <a:lightRig rig="legacyFlat2" dir="t"/>
            </a:scene3d>
            <a:sp3d prstMaterial="legacyMatte">
              <a:bevelT w="13500" h="13500" prst="angle"/>
              <a:bevelB w="13500" h="13500" prst="angle"/>
              <a:extrusionClr>
                <a:schemeClr val="bg2"/>
              </a:extrusionClr>
            </a:sp3d>
          </p:spPr>
          <p:txBody>
            <a:bodyPr wrap="none" anchor="ctr">
              <a:flatTx/>
            </a:bodyPr>
            <a:lstStyle/>
            <a:p>
              <a:endParaRPr lang="en-US"/>
            </a:p>
          </p:txBody>
        </p:sp>
        <p:sp>
          <p:nvSpPr>
            <p:cNvPr id="56333" name="AutoShape 13"/>
            <p:cNvSpPr>
              <a:spLocks noChangeArrowheads="1"/>
            </p:cNvSpPr>
            <p:nvPr/>
          </p:nvSpPr>
          <p:spPr bwMode="auto">
            <a:xfrm rot="8278524" flipH="1">
              <a:off x="2066" y="2996"/>
              <a:ext cx="212" cy="38"/>
            </a:xfrm>
            <a:prstGeom prst="parallelogram">
              <a:avLst>
                <a:gd name="adj" fmla="val 139474"/>
              </a:avLst>
            </a:prstGeom>
            <a:solidFill>
              <a:srgbClr val="7E7E7E"/>
            </a:solidFill>
            <a:ln w="12700">
              <a:noFill/>
              <a:miter lim="800000"/>
              <a:headEnd/>
              <a:tailEnd/>
            </a:ln>
            <a:effectLst/>
          </p:spPr>
          <p:txBody>
            <a:bodyPr wrap="none" anchor="ctr"/>
            <a:lstStyle/>
            <a:p>
              <a:endParaRPr lang="en-US"/>
            </a:p>
          </p:txBody>
        </p:sp>
      </p:grpSp>
      <p:grpSp>
        <p:nvGrpSpPr>
          <p:cNvPr id="3" name="Group 14"/>
          <p:cNvGrpSpPr>
            <a:grpSpLocks/>
          </p:cNvGrpSpPr>
          <p:nvPr/>
        </p:nvGrpSpPr>
        <p:grpSpPr bwMode="auto">
          <a:xfrm>
            <a:off x="5795963" y="2514600"/>
            <a:ext cx="2509837" cy="2376488"/>
            <a:chOff x="3461" y="1044"/>
            <a:chExt cx="1649" cy="1647"/>
          </a:xfrm>
        </p:grpSpPr>
        <p:sp>
          <p:nvSpPr>
            <p:cNvPr id="56335" name="Oval 15"/>
            <p:cNvSpPr>
              <a:spLocks noChangeArrowheads="1"/>
            </p:cNvSpPr>
            <p:nvPr/>
          </p:nvSpPr>
          <p:spPr bwMode="auto">
            <a:xfrm>
              <a:off x="3910" y="1044"/>
              <a:ext cx="1200" cy="1187"/>
            </a:xfrm>
            <a:prstGeom prst="ellipse">
              <a:avLst/>
            </a:prstGeom>
            <a:gradFill rotWithShape="0">
              <a:gsLst>
                <a:gs pos="0">
                  <a:schemeClr val="tx2"/>
                </a:gs>
                <a:gs pos="100000">
                  <a:schemeClr val="tx2">
                    <a:gamma/>
                    <a:tint val="66667"/>
                    <a:invGamma/>
                  </a:schemeClr>
                </a:gs>
              </a:gsLst>
              <a:path path="rect">
                <a:fillToRect r="100000" b="100000"/>
              </a:path>
            </a:gradFill>
            <a:ln w="12700">
              <a:round/>
              <a:headEnd/>
              <a:tailEnd/>
            </a:ln>
            <a:effectLst/>
            <a:scene3d>
              <a:camera prst="legacyObliqueTopRight"/>
              <a:lightRig rig="legacyFlat3" dir="b"/>
            </a:scene3d>
            <a:sp3d extrusionH="430200" prstMaterial="legacyMatte">
              <a:bevelT w="13500" h="13500" prst="angle"/>
              <a:bevelB w="13500" h="13500" prst="angle"/>
              <a:extrusionClr>
                <a:srgbClr val="464646"/>
              </a:extrusionClr>
            </a:sp3d>
          </p:spPr>
          <p:txBody>
            <a:bodyPr wrap="none" anchor="ctr">
              <a:flatTx/>
            </a:bodyPr>
            <a:lstStyle/>
            <a:p>
              <a:endParaRPr lang="en-US"/>
            </a:p>
          </p:txBody>
        </p:sp>
        <p:sp>
          <p:nvSpPr>
            <p:cNvPr id="56336" name="AutoShape 16"/>
            <p:cNvSpPr>
              <a:spLocks noChangeArrowheads="1"/>
            </p:cNvSpPr>
            <p:nvPr/>
          </p:nvSpPr>
          <p:spPr bwMode="auto">
            <a:xfrm flipV="1">
              <a:off x="3489" y="2417"/>
              <a:ext cx="1316" cy="26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545454">
                    <a:gamma/>
                    <a:shade val="46275"/>
                    <a:invGamma/>
                  </a:srgbClr>
                </a:gs>
                <a:gs pos="100000">
                  <a:srgbClr val="545454"/>
                </a:gs>
              </a:gsLst>
              <a:lin ang="2700000" scaled="1"/>
            </a:gradFill>
            <a:ln w="12700">
              <a:miter lim="800000"/>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grpSp>
          <p:nvGrpSpPr>
            <p:cNvPr id="4" name="Group 17"/>
            <p:cNvGrpSpPr>
              <a:grpSpLocks/>
            </p:cNvGrpSpPr>
            <p:nvPr/>
          </p:nvGrpSpPr>
          <p:grpSpPr bwMode="auto">
            <a:xfrm>
              <a:off x="3461" y="1342"/>
              <a:ext cx="1434" cy="1349"/>
              <a:chOff x="3380" y="1270"/>
              <a:chExt cx="1434" cy="1349"/>
            </a:xfrm>
          </p:grpSpPr>
          <p:grpSp>
            <p:nvGrpSpPr>
              <p:cNvPr id="5" name="Group 18"/>
              <p:cNvGrpSpPr>
                <a:grpSpLocks/>
              </p:cNvGrpSpPr>
              <p:nvPr/>
            </p:nvGrpSpPr>
            <p:grpSpPr bwMode="auto">
              <a:xfrm>
                <a:off x="3380" y="1270"/>
                <a:ext cx="1434" cy="1349"/>
                <a:chOff x="2126" y="597"/>
                <a:chExt cx="1434" cy="1349"/>
              </a:xfrm>
            </p:grpSpPr>
            <p:grpSp>
              <p:nvGrpSpPr>
                <p:cNvPr id="6" name="Group 19"/>
                <p:cNvGrpSpPr>
                  <a:grpSpLocks/>
                </p:cNvGrpSpPr>
                <p:nvPr/>
              </p:nvGrpSpPr>
              <p:grpSpPr bwMode="auto">
                <a:xfrm rot="-5400000">
                  <a:off x="1932" y="1184"/>
                  <a:ext cx="614" cy="226"/>
                  <a:chOff x="2600" y="597"/>
                  <a:chExt cx="614" cy="226"/>
                </a:xfrm>
              </p:grpSpPr>
              <p:sp>
                <p:nvSpPr>
                  <p:cNvPr id="56340" name="Line 20"/>
                  <p:cNvSpPr>
                    <a:spLocks noChangeShapeType="1"/>
                  </p:cNvSpPr>
                  <p:nvPr/>
                </p:nvSpPr>
                <p:spPr bwMode="auto">
                  <a:xfrm>
                    <a:off x="2600" y="637"/>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41" name="Line 21"/>
                  <p:cNvSpPr>
                    <a:spLocks noChangeShapeType="1"/>
                  </p:cNvSpPr>
                  <p:nvPr/>
                </p:nvSpPr>
                <p:spPr bwMode="auto">
                  <a:xfrm>
                    <a:off x="2678" y="614"/>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42" name="Line 22"/>
                  <p:cNvSpPr>
                    <a:spLocks noChangeShapeType="1"/>
                  </p:cNvSpPr>
                  <p:nvPr/>
                </p:nvSpPr>
                <p:spPr bwMode="auto">
                  <a:xfrm>
                    <a:off x="2773" y="600"/>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43" name="Line 23"/>
                  <p:cNvSpPr>
                    <a:spLocks noChangeShapeType="1"/>
                  </p:cNvSpPr>
                  <p:nvPr/>
                </p:nvSpPr>
                <p:spPr bwMode="auto">
                  <a:xfrm>
                    <a:off x="2852" y="597"/>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44" name="Line 24"/>
                  <p:cNvSpPr>
                    <a:spLocks noChangeShapeType="1"/>
                  </p:cNvSpPr>
                  <p:nvPr/>
                </p:nvSpPr>
                <p:spPr bwMode="auto">
                  <a:xfrm>
                    <a:off x="2939" y="611"/>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45" name="Line 25"/>
                  <p:cNvSpPr>
                    <a:spLocks noChangeShapeType="1"/>
                  </p:cNvSpPr>
                  <p:nvPr/>
                </p:nvSpPr>
                <p:spPr bwMode="auto">
                  <a:xfrm>
                    <a:off x="3009" y="616"/>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46" name="Line 26"/>
                  <p:cNvSpPr>
                    <a:spLocks noChangeShapeType="1"/>
                  </p:cNvSpPr>
                  <p:nvPr/>
                </p:nvSpPr>
                <p:spPr bwMode="auto">
                  <a:xfrm>
                    <a:off x="3086" y="640"/>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47" name="Line 27"/>
                  <p:cNvSpPr>
                    <a:spLocks noChangeShapeType="1"/>
                  </p:cNvSpPr>
                  <p:nvPr/>
                </p:nvSpPr>
                <p:spPr bwMode="auto">
                  <a:xfrm>
                    <a:off x="3154" y="654"/>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48" name="Line 28"/>
                  <p:cNvSpPr>
                    <a:spLocks noChangeShapeType="1"/>
                  </p:cNvSpPr>
                  <p:nvPr/>
                </p:nvSpPr>
                <p:spPr bwMode="auto">
                  <a:xfrm>
                    <a:off x="3214" y="686"/>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grpSp>
            <p:sp>
              <p:nvSpPr>
                <p:cNvPr id="56349" name="Oval 29"/>
                <p:cNvSpPr>
                  <a:spLocks noChangeArrowheads="1"/>
                </p:cNvSpPr>
                <p:nvPr/>
              </p:nvSpPr>
              <p:spPr bwMode="auto">
                <a:xfrm>
                  <a:off x="2226" y="700"/>
                  <a:ext cx="1246" cy="1246"/>
                </a:xfrm>
                <a:prstGeom prst="ellipse">
                  <a:avLst/>
                </a:prstGeom>
                <a:gradFill rotWithShape="0">
                  <a:gsLst>
                    <a:gs pos="0">
                      <a:srgbClr val="545454">
                        <a:gamma/>
                        <a:shade val="12157"/>
                        <a:invGamma/>
                      </a:srgbClr>
                    </a:gs>
                    <a:gs pos="100000">
                      <a:srgbClr val="545454"/>
                    </a:gs>
                  </a:gsLst>
                  <a:lin ang="2700000" scaled="1"/>
                </a:gradFill>
                <a:ln w="12700">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grpSp>
              <p:nvGrpSpPr>
                <p:cNvPr id="7" name="Group 30"/>
                <p:cNvGrpSpPr>
                  <a:grpSpLocks/>
                </p:cNvGrpSpPr>
                <p:nvPr/>
              </p:nvGrpSpPr>
              <p:grpSpPr bwMode="auto">
                <a:xfrm>
                  <a:off x="2600" y="597"/>
                  <a:ext cx="614" cy="226"/>
                  <a:chOff x="2600" y="597"/>
                  <a:chExt cx="614" cy="226"/>
                </a:xfrm>
              </p:grpSpPr>
              <p:sp>
                <p:nvSpPr>
                  <p:cNvPr id="56351" name="Line 31"/>
                  <p:cNvSpPr>
                    <a:spLocks noChangeShapeType="1"/>
                  </p:cNvSpPr>
                  <p:nvPr/>
                </p:nvSpPr>
                <p:spPr bwMode="auto">
                  <a:xfrm>
                    <a:off x="2600" y="637"/>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52" name="Line 32"/>
                  <p:cNvSpPr>
                    <a:spLocks noChangeShapeType="1"/>
                  </p:cNvSpPr>
                  <p:nvPr/>
                </p:nvSpPr>
                <p:spPr bwMode="auto">
                  <a:xfrm>
                    <a:off x="2678" y="614"/>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53" name="Line 33"/>
                  <p:cNvSpPr>
                    <a:spLocks noChangeShapeType="1"/>
                  </p:cNvSpPr>
                  <p:nvPr/>
                </p:nvSpPr>
                <p:spPr bwMode="auto">
                  <a:xfrm>
                    <a:off x="2773" y="600"/>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54" name="Line 34"/>
                  <p:cNvSpPr>
                    <a:spLocks noChangeShapeType="1"/>
                  </p:cNvSpPr>
                  <p:nvPr/>
                </p:nvSpPr>
                <p:spPr bwMode="auto">
                  <a:xfrm>
                    <a:off x="2852" y="597"/>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55" name="Line 35"/>
                  <p:cNvSpPr>
                    <a:spLocks noChangeShapeType="1"/>
                  </p:cNvSpPr>
                  <p:nvPr/>
                </p:nvSpPr>
                <p:spPr bwMode="auto">
                  <a:xfrm>
                    <a:off x="2939" y="611"/>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56" name="Line 36"/>
                  <p:cNvSpPr>
                    <a:spLocks noChangeShapeType="1"/>
                  </p:cNvSpPr>
                  <p:nvPr/>
                </p:nvSpPr>
                <p:spPr bwMode="auto">
                  <a:xfrm>
                    <a:off x="3009" y="616"/>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57" name="Line 37"/>
                  <p:cNvSpPr>
                    <a:spLocks noChangeShapeType="1"/>
                  </p:cNvSpPr>
                  <p:nvPr/>
                </p:nvSpPr>
                <p:spPr bwMode="auto">
                  <a:xfrm>
                    <a:off x="3086" y="640"/>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58" name="Line 38"/>
                  <p:cNvSpPr>
                    <a:spLocks noChangeShapeType="1"/>
                  </p:cNvSpPr>
                  <p:nvPr/>
                </p:nvSpPr>
                <p:spPr bwMode="auto">
                  <a:xfrm>
                    <a:off x="3154" y="654"/>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59" name="Line 39"/>
                  <p:cNvSpPr>
                    <a:spLocks noChangeShapeType="1"/>
                  </p:cNvSpPr>
                  <p:nvPr/>
                </p:nvSpPr>
                <p:spPr bwMode="auto">
                  <a:xfrm>
                    <a:off x="3214" y="686"/>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grpSp>
            <p:grpSp>
              <p:nvGrpSpPr>
                <p:cNvPr id="8" name="Group 40"/>
                <p:cNvGrpSpPr>
                  <a:grpSpLocks/>
                </p:cNvGrpSpPr>
                <p:nvPr/>
              </p:nvGrpSpPr>
              <p:grpSpPr bwMode="auto">
                <a:xfrm>
                  <a:off x="3334" y="1061"/>
                  <a:ext cx="226" cy="614"/>
                  <a:chOff x="3334" y="1034"/>
                  <a:chExt cx="226" cy="614"/>
                </a:xfrm>
              </p:grpSpPr>
              <p:sp>
                <p:nvSpPr>
                  <p:cNvPr id="56361" name="Line 41"/>
                  <p:cNvSpPr>
                    <a:spLocks noChangeShapeType="1"/>
                  </p:cNvSpPr>
                  <p:nvPr/>
                </p:nvSpPr>
                <p:spPr bwMode="auto">
                  <a:xfrm rot="5400000">
                    <a:off x="3403" y="1579"/>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62" name="Line 42"/>
                  <p:cNvSpPr>
                    <a:spLocks noChangeShapeType="1"/>
                  </p:cNvSpPr>
                  <p:nvPr/>
                </p:nvSpPr>
                <p:spPr bwMode="auto">
                  <a:xfrm rot="5400000">
                    <a:off x="3435" y="1519"/>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63" name="Line 43"/>
                  <p:cNvSpPr>
                    <a:spLocks noChangeShapeType="1"/>
                  </p:cNvSpPr>
                  <p:nvPr/>
                </p:nvSpPr>
                <p:spPr bwMode="auto">
                  <a:xfrm rot="5400000">
                    <a:off x="3449" y="1451"/>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64" name="Line 44"/>
                  <p:cNvSpPr>
                    <a:spLocks noChangeShapeType="1"/>
                  </p:cNvSpPr>
                  <p:nvPr/>
                </p:nvSpPr>
                <p:spPr bwMode="auto">
                  <a:xfrm rot="5400000">
                    <a:off x="3473" y="1374"/>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65" name="Line 45"/>
                  <p:cNvSpPr>
                    <a:spLocks noChangeShapeType="1"/>
                  </p:cNvSpPr>
                  <p:nvPr/>
                </p:nvSpPr>
                <p:spPr bwMode="auto">
                  <a:xfrm rot="5400000">
                    <a:off x="3478" y="1304"/>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66" name="Line 46"/>
                  <p:cNvSpPr>
                    <a:spLocks noChangeShapeType="1"/>
                  </p:cNvSpPr>
                  <p:nvPr/>
                </p:nvSpPr>
                <p:spPr bwMode="auto">
                  <a:xfrm rot="5400000">
                    <a:off x="3492" y="1217"/>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67" name="Line 47"/>
                  <p:cNvSpPr>
                    <a:spLocks noChangeShapeType="1"/>
                  </p:cNvSpPr>
                  <p:nvPr/>
                </p:nvSpPr>
                <p:spPr bwMode="auto">
                  <a:xfrm rot="5400000">
                    <a:off x="3489" y="1138"/>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68" name="Line 48"/>
                  <p:cNvSpPr>
                    <a:spLocks noChangeShapeType="1"/>
                  </p:cNvSpPr>
                  <p:nvPr/>
                </p:nvSpPr>
                <p:spPr bwMode="auto">
                  <a:xfrm rot="5400000">
                    <a:off x="3475" y="1043"/>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69" name="Line 49"/>
                  <p:cNvSpPr>
                    <a:spLocks noChangeShapeType="1"/>
                  </p:cNvSpPr>
                  <p:nvPr/>
                </p:nvSpPr>
                <p:spPr bwMode="auto">
                  <a:xfrm rot="5400000">
                    <a:off x="3452" y="965"/>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grpSp>
          </p:grpSp>
          <p:grpSp>
            <p:nvGrpSpPr>
              <p:cNvPr id="9" name="Group 50"/>
              <p:cNvGrpSpPr>
                <a:grpSpLocks/>
              </p:cNvGrpSpPr>
              <p:nvPr/>
            </p:nvGrpSpPr>
            <p:grpSpPr bwMode="auto">
              <a:xfrm>
                <a:off x="3477" y="1419"/>
                <a:ext cx="1200" cy="1187"/>
                <a:chOff x="3477" y="1465"/>
                <a:chExt cx="1200" cy="1187"/>
              </a:xfrm>
            </p:grpSpPr>
            <p:sp>
              <p:nvSpPr>
                <p:cNvPr id="56371" name="Oval 51"/>
                <p:cNvSpPr>
                  <a:spLocks noChangeArrowheads="1"/>
                </p:cNvSpPr>
                <p:nvPr/>
              </p:nvSpPr>
              <p:spPr bwMode="auto">
                <a:xfrm>
                  <a:off x="3477" y="1465"/>
                  <a:ext cx="1200" cy="1187"/>
                </a:xfrm>
                <a:prstGeom prst="ellipse">
                  <a:avLst/>
                </a:prstGeom>
                <a:gradFill rotWithShape="0">
                  <a:gsLst>
                    <a:gs pos="0">
                      <a:schemeClr val="tx2"/>
                    </a:gs>
                    <a:gs pos="100000">
                      <a:schemeClr val="tx2">
                        <a:gamma/>
                        <a:tint val="66667"/>
                        <a:invGamma/>
                      </a:schemeClr>
                    </a:gs>
                  </a:gsLst>
                  <a:path path="rect">
                    <a:fillToRect r="100000" b="100000"/>
                  </a:path>
                </a:gradFill>
                <a:ln w="12700">
                  <a:round/>
                  <a:headEnd/>
                  <a:tailEnd/>
                </a:ln>
                <a:effectLst/>
                <a:scene3d>
                  <a:camera prst="legacyObliqueTopRight"/>
                  <a:lightRig rig="legacyFlat3" dir="b"/>
                </a:scene3d>
                <a:sp3d extrusionH="201600" prstMaterial="legacyMatte">
                  <a:bevelT w="13500" h="13500" prst="angle"/>
                  <a:bevelB w="13500" h="13500" prst="angle"/>
                  <a:extrusionClr>
                    <a:srgbClr val="464646"/>
                  </a:extrusionClr>
                </a:sp3d>
              </p:spPr>
              <p:txBody>
                <a:bodyPr wrap="none" anchor="ctr">
                  <a:flatTx/>
                </a:bodyPr>
                <a:lstStyle/>
                <a:p>
                  <a:endParaRPr lang="en-US"/>
                </a:p>
              </p:txBody>
            </p:sp>
            <p:sp>
              <p:nvSpPr>
                <p:cNvPr id="56372" name="Oval 52"/>
                <p:cNvSpPr>
                  <a:spLocks noChangeArrowheads="1"/>
                </p:cNvSpPr>
                <p:nvPr/>
              </p:nvSpPr>
              <p:spPr bwMode="auto">
                <a:xfrm>
                  <a:off x="3700" y="1734"/>
                  <a:ext cx="737" cy="729"/>
                </a:xfrm>
                <a:prstGeom prst="ellipse">
                  <a:avLst/>
                </a:prstGeom>
                <a:gradFill rotWithShape="0">
                  <a:gsLst>
                    <a:gs pos="0">
                      <a:schemeClr val="tx1"/>
                    </a:gs>
                    <a:gs pos="100000">
                      <a:schemeClr val="tx1">
                        <a:gamma/>
                        <a:tint val="63529"/>
                        <a:invGamma/>
                      </a:schemeClr>
                    </a:gs>
                  </a:gsLst>
                  <a:path path="rect">
                    <a:fillToRect r="100000" b="100000"/>
                  </a:path>
                </a:gradFill>
                <a:ln w="12700">
                  <a:round/>
                  <a:headEnd/>
                  <a:tailEnd/>
                </a:ln>
                <a:effectLst/>
                <a:scene3d>
                  <a:camera prst="legacyObliqueTopRight"/>
                  <a:lightRig rig="legacyFlat3" dir="b"/>
                </a:scene3d>
                <a:sp3d extrusionH="36500" prstMaterial="legacyMatte">
                  <a:bevelT w="13500" h="13500" prst="angle"/>
                  <a:bevelB w="13500" h="13500" prst="angle"/>
                  <a:extrusionClr>
                    <a:srgbClr val="464646"/>
                  </a:extrusionClr>
                </a:sp3d>
              </p:spPr>
              <p:txBody>
                <a:bodyPr wrap="none" anchor="ctr">
                  <a:flatTx/>
                </a:bodyPr>
                <a:lstStyle/>
                <a:p>
                  <a:endParaRPr lang="en-US"/>
                </a:p>
              </p:txBody>
            </p:sp>
            <p:sp>
              <p:nvSpPr>
                <p:cNvPr id="56373" name="Oval 53"/>
                <p:cNvSpPr>
                  <a:spLocks noChangeArrowheads="1"/>
                </p:cNvSpPr>
                <p:nvPr/>
              </p:nvSpPr>
              <p:spPr bwMode="auto">
                <a:xfrm>
                  <a:off x="3881" y="1921"/>
                  <a:ext cx="352" cy="348"/>
                </a:xfrm>
                <a:prstGeom prst="ellipse">
                  <a:avLst/>
                </a:prstGeom>
                <a:gradFill rotWithShape="0">
                  <a:gsLst>
                    <a:gs pos="0">
                      <a:schemeClr val="tx1"/>
                    </a:gs>
                    <a:gs pos="100000">
                      <a:schemeClr val="tx1">
                        <a:gamma/>
                        <a:tint val="63529"/>
                        <a:invGamma/>
                      </a:schemeClr>
                    </a:gs>
                  </a:gsLst>
                  <a:path path="rect">
                    <a:fillToRect r="100000" b="100000"/>
                  </a:path>
                </a:gradFill>
                <a:ln w="12700">
                  <a:round/>
                  <a:headEnd/>
                  <a:tailEnd/>
                </a:ln>
                <a:effectLst/>
                <a:scene3d>
                  <a:camera prst="legacyObliqueTopRight"/>
                  <a:lightRig rig="legacyFlat3" dir="b"/>
                </a:scene3d>
                <a:sp3d extrusionH="36500" prstMaterial="legacyMatte">
                  <a:bevelT w="13500" h="13500" prst="angle"/>
                  <a:bevelB w="13500" h="13500" prst="angle"/>
                  <a:extrusionClr>
                    <a:srgbClr val="464646"/>
                  </a:extrusionClr>
                </a:sp3d>
              </p:spPr>
              <p:txBody>
                <a:bodyPr wrap="none" anchor="ctr">
                  <a:flatTx/>
                </a:bodyPr>
                <a:lstStyle/>
                <a:p>
                  <a:endParaRPr lang="en-US"/>
                </a:p>
              </p:txBody>
            </p:sp>
            <p:sp>
              <p:nvSpPr>
                <p:cNvPr id="56374" name="Oval 54"/>
                <p:cNvSpPr>
                  <a:spLocks noChangeArrowheads="1"/>
                </p:cNvSpPr>
                <p:nvPr/>
              </p:nvSpPr>
              <p:spPr bwMode="auto">
                <a:xfrm>
                  <a:off x="3775" y="2211"/>
                  <a:ext cx="171" cy="171"/>
                </a:xfrm>
                <a:prstGeom prst="ellipse">
                  <a:avLst/>
                </a:prstGeom>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2700000" scaled="1"/>
                </a:gradFill>
                <a:ln w="12700">
                  <a:round/>
                  <a:headEnd/>
                  <a:tailEnd/>
                </a:ln>
                <a:effectLst/>
                <a:scene3d>
                  <a:camera prst="legacyObliqueTopRight"/>
                  <a:lightRig rig="legacyFlat3" dir="b"/>
                </a:scene3d>
                <a:sp3d extrusionH="887400" prstMaterial="legacyMatte">
                  <a:bevelT w="13500" h="13500" prst="angle"/>
                  <a:bevelB w="13500" h="13500" prst="angle"/>
                  <a:extrusionClr>
                    <a:srgbClr val="CBCBCB"/>
                  </a:extrusionClr>
                </a:sp3d>
              </p:spPr>
              <p:txBody>
                <a:bodyPr wrap="none" anchor="ctr">
                  <a:flatTx/>
                </a:bodyPr>
                <a:lstStyle/>
                <a:p>
                  <a:endParaRPr lang="en-US"/>
                </a:p>
              </p:txBody>
            </p:sp>
            <p:sp>
              <p:nvSpPr>
                <p:cNvPr id="56375" name="Rectangle 55"/>
                <p:cNvSpPr>
                  <a:spLocks noChangeArrowheads="1"/>
                </p:cNvSpPr>
                <p:nvPr/>
              </p:nvSpPr>
              <p:spPr bwMode="auto">
                <a:xfrm>
                  <a:off x="3829" y="2225"/>
                  <a:ext cx="47" cy="47"/>
                </a:xfrm>
                <a:prstGeom prst="rect">
                  <a:avLst/>
                </a:prstGeom>
                <a:solidFill>
                  <a:schemeClr val="bg2"/>
                </a:solidFill>
                <a:ln w="12700">
                  <a:noFill/>
                  <a:miter lim="800000"/>
                  <a:headEnd/>
                  <a:tailEnd/>
                </a:ln>
                <a:effectLst/>
                <a:scene3d>
                  <a:camera prst="legacyObliqueTopRight"/>
                  <a:lightRig rig="legacyFlat2" dir="t"/>
                </a:scene3d>
                <a:sp3d prstMaterial="legacyMatte">
                  <a:bevelT w="13500" h="13500" prst="angle"/>
                  <a:bevelB w="13500" h="13500" prst="angle"/>
                  <a:extrusionClr>
                    <a:schemeClr val="bg2"/>
                  </a:extrusionClr>
                </a:sp3d>
              </p:spPr>
              <p:txBody>
                <a:bodyPr wrap="none" anchor="ctr">
                  <a:flatTx/>
                </a:bodyPr>
                <a:lstStyle/>
                <a:p>
                  <a:endParaRPr lang="en-US"/>
                </a:p>
              </p:txBody>
            </p:sp>
            <p:sp>
              <p:nvSpPr>
                <p:cNvPr id="56376" name="AutoShape 56"/>
                <p:cNvSpPr>
                  <a:spLocks noChangeArrowheads="1"/>
                </p:cNvSpPr>
                <p:nvPr/>
              </p:nvSpPr>
              <p:spPr bwMode="auto">
                <a:xfrm rot="8278524" flipH="1">
                  <a:off x="3802" y="2150"/>
                  <a:ext cx="262" cy="47"/>
                </a:xfrm>
                <a:prstGeom prst="parallelogram">
                  <a:avLst>
                    <a:gd name="adj" fmla="val 139362"/>
                  </a:avLst>
                </a:prstGeom>
                <a:solidFill>
                  <a:srgbClr val="7E7E7E"/>
                </a:solidFill>
                <a:ln w="12700">
                  <a:noFill/>
                  <a:miter lim="800000"/>
                  <a:headEnd/>
                  <a:tailEnd/>
                </a:ln>
                <a:effectLst/>
              </p:spPr>
              <p:txBody>
                <a:bodyPr wrap="none" anchor="ctr"/>
                <a:lstStyle/>
                <a:p>
                  <a:endParaRPr lang="en-US"/>
                </a:p>
              </p:txBody>
            </p:sp>
          </p:grpSp>
        </p:grpSp>
      </p:grpSp>
      <p:sp>
        <p:nvSpPr>
          <p:cNvPr id="56377" name="Text Box 57"/>
          <p:cNvSpPr txBox="1">
            <a:spLocks noChangeArrowheads="1"/>
          </p:cNvSpPr>
          <p:nvPr/>
        </p:nvSpPr>
        <p:spPr bwMode="auto">
          <a:xfrm>
            <a:off x="1066800" y="2362200"/>
            <a:ext cx="5066323" cy="646331"/>
          </a:xfrm>
          <a:prstGeom prst="rect">
            <a:avLst/>
          </a:prstGeom>
          <a:noFill/>
          <a:ln w="12700">
            <a:noFill/>
            <a:miter lim="800000"/>
            <a:headEnd/>
            <a:tailEnd/>
          </a:ln>
          <a:effectLst/>
        </p:spPr>
        <p:txBody>
          <a:bodyPr wrap="none" anchor="ctr">
            <a:spAutoFit/>
            <a:flatTx/>
          </a:bodyPr>
          <a:lstStyle/>
          <a:p>
            <a:r>
              <a:rPr lang="en-US" dirty="0">
                <a:latin typeface="Yu Optima" pitchFamily="34" charset="0"/>
              </a:rPr>
              <a:t>Primer:  11 kW </a:t>
            </a:r>
            <a:r>
              <a:rPr lang="en-US" dirty="0" err="1" smtClean="0">
                <a:latin typeface="Yu Optima" pitchFamily="34" charset="0"/>
              </a:rPr>
              <a:t>motori</a:t>
            </a:r>
            <a:r>
              <a:rPr lang="en-US" dirty="0" smtClean="0">
                <a:latin typeface="Yu Optima" pitchFamily="34" charset="0"/>
              </a:rPr>
              <a:t> </a:t>
            </a:r>
            <a:r>
              <a:rPr lang="en-US" dirty="0" err="1">
                <a:latin typeface="Yu Optima" pitchFamily="34" charset="0"/>
              </a:rPr>
              <a:t>različitih</a:t>
            </a:r>
            <a:r>
              <a:rPr lang="en-US" dirty="0">
                <a:latin typeface="Yu Optima" pitchFamily="34" charset="0"/>
              </a:rPr>
              <a:t> </a:t>
            </a:r>
            <a:r>
              <a:rPr lang="en-US" dirty="0" err="1">
                <a:latin typeface="Yu Optima" pitchFamily="34" charset="0"/>
              </a:rPr>
              <a:t>sinhronih</a:t>
            </a:r>
            <a:r>
              <a:rPr lang="en-US" dirty="0">
                <a:latin typeface="Yu Optima" pitchFamily="34" charset="0"/>
              </a:rPr>
              <a:t> </a:t>
            </a:r>
            <a:r>
              <a:rPr lang="en-US" dirty="0" err="1">
                <a:latin typeface="Yu Optima" pitchFamily="34" charset="0"/>
              </a:rPr>
              <a:t>brzina</a:t>
            </a:r>
            <a:endParaRPr lang="sr-Latn-CS" dirty="0">
              <a:latin typeface="Yu Optima" pitchFamily="34" charset="0"/>
            </a:endParaRPr>
          </a:p>
          <a:p>
            <a:endParaRPr lang="en-US" dirty="0">
              <a:latin typeface="Arial" charset="0"/>
            </a:endParaRPr>
          </a:p>
        </p:txBody>
      </p:sp>
      <p:grpSp>
        <p:nvGrpSpPr>
          <p:cNvPr id="10" name="Group 58"/>
          <p:cNvGrpSpPr>
            <a:grpSpLocks/>
          </p:cNvGrpSpPr>
          <p:nvPr/>
        </p:nvGrpSpPr>
        <p:grpSpPr bwMode="auto">
          <a:xfrm>
            <a:off x="1692275" y="3823416"/>
            <a:ext cx="1357491" cy="1156571"/>
            <a:chOff x="1775" y="2103"/>
            <a:chExt cx="1348" cy="1337"/>
          </a:xfrm>
        </p:grpSpPr>
        <p:sp>
          <p:nvSpPr>
            <p:cNvPr id="56379" name="Oval 59"/>
            <p:cNvSpPr>
              <a:spLocks noChangeArrowheads="1"/>
            </p:cNvSpPr>
            <p:nvPr/>
          </p:nvSpPr>
          <p:spPr bwMode="auto">
            <a:xfrm>
              <a:off x="2153" y="2103"/>
              <a:ext cx="970" cy="959"/>
            </a:xfrm>
            <a:prstGeom prst="ellipse">
              <a:avLst/>
            </a:prstGeom>
            <a:gradFill rotWithShape="0">
              <a:gsLst>
                <a:gs pos="0">
                  <a:schemeClr val="tx2"/>
                </a:gs>
                <a:gs pos="100000">
                  <a:schemeClr val="tx2">
                    <a:gamma/>
                    <a:tint val="66667"/>
                    <a:invGamma/>
                  </a:schemeClr>
                </a:gs>
              </a:gsLst>
              <a:path path="rect">
                <a:fillToRect r="100000" b="100000"/>
              </a:path>
            </a:gradFill>
            <a:ln w="12700">
              <a:round/>
              <a:headEnd/>
              <a:tailEnd/>
            </a:ln>
            <a:effectLst/>
            <a:scene3d>
              <a:camera prst="legacyObliqueTopRight"/>
              <a:lightRig rig="legacyFlat3" dir="b"/>
            </a:scene3d>
            <a:sp3d extrusionH="430200" prstMaterial="legacyMatte">
              <a:bevelT w="13500" h="13500" prst="angle"/>
              <a:bevelB w="13500" h="13500" prst="angle"/>
              <a:extrusionClr>
                <a:srgbClr val="464646"/>
              </a:extrusionClr>
            </a:sp3d>
          </p:spPr>
          <p:txBody>
            <a:bodyPr wrap="none" anchor="ctr">
              <a:flatTx/>
            </a:bodyPr>
            <a:lstStyle/>
            <a:p>
              <a:endParaRPr lang="en-US"/>
            </a:p>
          </p:txBody>
        </p:sp>
        <p:sp>
          <p:nvSpPr>
            <p:cNvPr id="56380" name="AutoShape 60"/>
            <p:cNvSpPr>
              <a:spLocks noChangeArrowheads="1"/>
            </p:cNvSpPr>
            <p:nvPr/>
          </p:nvSpPr>
          <p:spPr bwMode="auto">
            <a:xfrm flipV="1">
              <a:off x="1813" y="3212"/>
              <a:ext cx="1064" cy="21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374C4F"/>
                </a:gs>
                <a:gs pos="100000">
                  <a:srgbClr val="374C4F">
                    <a:gamma/>
                    <a:shade val="46275"/>
                    <a:invGamma/>
                  </a:srgbClr>
                </a:gs>
              </a:gsLst>
              <a:lin ang="5400000" scaled="1"/>
            </a:gradFill>
            <a:ln w="12700">
              <a:miter lim="800000"/>
              <a:headEnd/>
              <a:tailEnd/>
            </a:ln>
            <a:effectLst/>
            <a:scene3d>
              <a:camera prst="legacyObliqueTopRight"/>
              <a:lightRig rig="legacyFlat3" dir="b"/>
            </a:scene3d>
            <a:sp3d extrusionH="1801800" prstMaterial="legacyMatte">
              <a:bevelT w="13500" h="13500" prst="angle"/>
              <a:bevelB w="13500" h="13500" prst="angle"/>
              <a:extrusionClr>
                <a:srgbClr val="374C4F"/>
              </a:extrusionClr>
            </a:sp3d>
          </p:spPr>
          <p:txBody>
            <a:bodyPr wrap="none" anchor="ctr">
              <a:flatTx/>
            </a:bodyPr>
            <a:lstStyle/>
            <a:p>
              <a:endParaRPr lang="en-US"/>
            </a:p>
          </p:txBody>
        </p:sp>
        <p:sp>
          <p:nvSpPr>
            <p:cNvPr id="56381" name="AutoShape 61"/>
            <p:cNvSpPr>
              <a:spLocks noChangeArrowheads="1"/>
            </p:cNvSpPr>
            <p:nvPr/>
          </p:nvSpPr>
          <p:spPr bwMode="auto">
            <a:xfrm>
              <a:off x="1775" y="2345"/>
              <a:ext cx="1091" cy="1095"/>
            </a:xfrm>
            <a:prstGeom prst="star32">
              <a:avLst>
                <a:gd name="adj" fmla="val 39704"/>
              </a:avLst>
            </a:prstGeom>
            <a:gradFill rotWithShape="0">
              <a:gsLst>
                <a:gs pos="0">
                  <a:schemeClr val="bg2"/>
                </a:gs>
                <a:gs pos="100000">
                  <a:schemeClr val="bg2">
                    <a:gamma/>
                    <a:shade val="18039"/>
                    <a:invGamma/>
                  </a:schemeClr>
                </a:gs>
              </a:gsLst>
              <a:path path="shape">
                <a:fillToRect l="50000" t="50000" r="50000" b="50000"/>
              </a:path>
            </a:gradFill>
            <a:ln w="12700">
              <a:miter lim="800000"/>
              <a:headEnd/>
              <a:tailEnd/>
            </a:ln>
            <a:effectLst/>
            <a:scene3d>
              <a:camera prst="legacyObliqueTopRight"/>
              <a:lightRig rig="legacyFlat2" dir="t"/>
            </a:scene3d>
            <a:sp3d extrusionH="1801800" prstMaterial="legacyMatte">
              <a:bevelT w="13500" h="13500" prst="angle"/>
              <a:bevelB w="13500" h="13500" prst="angle"/>
              <a:extrusionClr>
                <a:srgbClr val="464646"/>
              </a:extrusionClr>
            </a:sp3d>
          </p:spPr>
          <p:txBody>
            <a:bodyPr wrap="none" anchor="ctr">
              <a:flatTx/>
            </a:bodyPr>
            <a:lstStyle/>
            <a:p>
              <a:endParaRPr lang="en-US"/>
            </a:p>
          </p:txBody>
        </p:sp>
        <p:sp>
          <p:nvSpPr>
            <p:cNvPr id="56382" name="Oval 62"/>
            <p:cNvSpPr>
              <a:spLocks noChangeArrowheads="1"/>
            </p:cNvSpPr>
            <p:nvPr/>
          </p:nvSpPr>
          <p:spPr bwMode="auto">
            <a:xfrm>
              <a:off x="1803" y="2443"/>
              <a:ext cx="970" cy="959"/>
            </a:xfrm>
            <a:prstGeom prst="ellipse">
              <a:avLst/>
            </a:prstGeom>
            <a:gradFill rotWithShape="0">
              <a:gsLst>
                <a:gs pos="0">
                  <a:schemeClr val="tx2"/>
                </a:gs>
                <a:gs pos="100000">
                  <a:schemeClr val="tx2">
                    <a:gamma/>
                    <a:tint val="66667"/>
                    <a:invGamma/>
                  </a:schemeClr>
                </a:gs>
              </a:gsLst>
              <a:path path="rect">
                <a:fillToRect r="100000" b="100000"/>
              </a:path>
            </a:gradFill>
            <a:ln w="12700">
              <a:round/>
              <a:headEnd/>
              <a:tailEnd/>
            </a:ln>
            <a:effectLst/>
            <a:scene3d>
              <a:camera prst="legacyObliqueTopRight"/>
              <a:lightRig rig="legacyFlat3" dir="b"/>
            </a:scene3d>
            <a:sp3d extrusionH="201600" prstMaterial="legacyMatte">
              <a:bevelT w="13500" h="13500" prst="angle"/>
              <a:bevelB w="13500" h="13500" prst="angle"/>
              <a:extrusionClr>
                <a:srgbClr val="464646"/>
              </a:extrusionClr>
            </a:sp3d>
          </p:spPr>
          <p:txBody>
            <a:bodyPr wrap="none" anchor="ctr">
              <a:flatTx/>
            </a:bodyPr>
            <a:lstStyle/>
            <a:p>
              <a:endParaRPr lang="en-US"/>
            </a:p>
          </p:txBody>
        </p:sp>
        <p:sp>
          <p:nvSpPr>
            <p:cNvPr id="56383" name="Oval 63"/>
            <p:cNvSpPr>
              <a:spLocks noChangeArrowheads="1"/>
            </p:cNvSpPr>
            <p:nvPr/>
          </p:nvSpPr>
          <p:spPr bwMode="auto">
            <a:xfrm>
              <a:off x="1984" y="2660"/>
              <a:ext cx="595" cy="589"/>
            </a:xfrm>
            <a:prstGeom prst="ellipse">
              <a:avLst/>
            </a:prstGeom>
            <a:gradFill rotWithShape="0">
              <a:gsLst>
                <a:gs pos="0">
                  <a:schemeClr val="tx1"/>
                </a:gs>
                <a:gs pos="100000">
                  <a:schemeClr val="tx1">
                    <a:gamma/>
                    <a:tint val="63529"/>
                    <a:invGamma/>
                  </a:schemeClr>
                </a:gs>
              </a:gsLst>
              <a:path path="rect">
                <a:fillToRect r="100000" b="100000"/>
              </a:path>
            </a:gradFill>
            <a:ln w="12700">
              <a:round/>
              <a:headEnd/>
              <a:tailEnd/>
            </a:ln>
            <a:effectLst/>
            <a:scene3d>
              <a:camera prst="legacyObliqueTopRight"/>
              <a:lightRig rig="legacyFlat3" dir="b"/>
            </a:scene3d>
            <a:sp3d extrusionH="36500" prstMaterial="legacyMatte">
              <a:bevelT w="13500" h="13500" prst="angle"/>
              <a:bevelB w="13500" h="13500" prst="angle"/>
              <a:extrusionClr>
                <a:srgbClr val="464646"/>
              </a:extrusionClr>
            </a:sp3d>
          </p:spPr>
          <p:txBody>
            <a:bodyPr wrap="none" anchor="ctr">
              <a:flatTx/>
            </a:bodyPr>
            <a:lstStyle/>
            <a:p>
              <a:endParaRPr lang="en-US"/>
            </a:p>
          </p:txBody>
        </p:sp>
        <p:sp>
          <p:nvSpPr>
            <p:cNvPr id="56384" name="Oval 64"/>
            <p:cNvSpPr>
              <a:spLocks noChangeArrowheads="1"/>
            </p:cNvSpPr>
            <p:nvPr/>
          </p:nvSpPr>
          <p:spPr bwMode="auto">
            <a:xfrm>
              <a:off x="2130" y="2811"/>
              <a:ext cx="284" cy="282"/>
            </a:xfrm>
            <a:prstGeom prst="ellipse">
              <a:avLst/>
            </a:prstGeom>
            <a:gradFill rotWithShape="0">
              <a:gsLst>
                <a:gs pos="0">
                  <a:schemeClr val="tx1"/>
                </a:gs>
                <a:gs pos="100000">
                  <a:schemeClr val="tx1">
                    <a:gamma/>
                    <a:tint val="63529"/>
                    <a:invGamma/>
                  </a:schemeClr>
                </a:gs>
              </a:gsLst>
              <a:path path="rect">
                <a:fillToRect r="100000" b="100000"/>
              </a:path>
            </a:gradFill>
            <a:ln w="12700">
              <a:round/>
              <a:headEnd/>
              <a:tailEnd/>
            </a:ln>
            <a:effectLst/>
            <a:scene3d>
              <a:camera prst="legacyObliqueTopRight"/>
              <a:lightRig rig="legacyFlat3" dir="b"/>
            </a:scene3d>
            <a:sp3d extrusionH="36500" prstMaterial="legacyMatte">
              <a:bevelT w="13500" h="13500" prst="angle"/>
              <a:bevelB w="13500" h="13500" prst="angle"/>
              <a:extrusionClr>
                <a:srgbClr val="464646"/>
              </a:extrusionClr>
            </a:sp3d>
          </p:spPr>
          <p:txBody>
            <a:bodyPr wrap="none" anchor="ctr">
              <a:flatTx/>
            </a:bodyPr>
            <a:lstStyle/>
            <a:p>
              <a:endParaRPr lang="en-US"/>
            </a:p>
          </p:txBody>
        </p:sp>
        <p:sp>
          <p:nvSpPr>
            <p:cNvPr id="56385" name="Oval 65"/>
            <p:cNvSpPr>
              <a:spLocks noChangeArrowheads="1"/>
            </p:cNvSpPr>
            <p:nvPr/>
          </p:nvSpPr>
          <p:spPr bwMode="auto">
            <a:xfrm>
              <a:off x="2044" y="3046"/>
              <a:ext cx="138" cy="138"/>
            </a:xfrm>
            <a:prstGeom prst="ellipse">
              <a:avLst/>
            </a:prstGeom>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2700000" scaled="1"/>
            </a:gradFill>
            <a:ln w="12700">
              <a:round/>
              <a:headEnd/>
              <a:tailEnd/>
            </a:ln>
            <a:effectLst/>
            <a:scene3d>
              <a:camera prst="legacyObliqueTopRight"/>
              <a:lightRig rig="legacyFlat3" dir="b"/>
            </a:scene3d>
            <a:sp3d extrusionH="735000" prstMaterial="legacyMatte">
              <a:bevelT w="13500" h="13500" prst="angle"/>
              <a:bevelB w="13500" h="13500" prst="angle"/>
              <a:extrusionClr>
                <a:srgbClr val="CBCBCB"/>
              </a:extrusionClr>
            </a:sp3d>
          </p:spPr>
          <p:txBody>
            <a:bodyPr wrap="none" anchor="ctr">
              <a:flatTx/>
            </a:bodyPr>
            <a:lstStyle/>
            <a:p>
              <a:endParaRPr lang="en-US"/>
            </a:p>
          </p:txBody>
        </p:sp>
        <p:sp>
          <p:nvSpPr>
            <p:cNvPr id="56386" name="Rectangle 66"/>
            <p:cNvSpPr>
              <a:spLocks noChangeArrowheads="1"/>
            </p:cNvSpPr>
            <p:nvPr/>
          </p:nvSpPr>
          <p:spPr bwMode="auto">
            <a:xfrm>
              <a:off x="2088" y="3057"/>
              <a:ext cx="38" cy="38"/>
            </a:xfrm>
            <a:prstGeom prst="rect">
              <a:avLst/>
            </a:prstGeom>
            <a:solidFill>
              <a:schemeClr val="bg2"/>
            </a:solidFill>
            <a:ln w="12700">
              <a:noFill/>
              <a:miter lim="800000"/>
              <a:headEnd/>
              <a:tailEnd/>
            </a:ln>
            <a:effectLst/>
            <a:scene3d>
              <a:camera prst="legacyObliqueTopRight"/>
              <a:lightRig rig="legacyFlat2" dir="t"/>
            </a:scene3d>
            <a:sp3d prstMaterial="legacyMatte">
              <a:bevelT w="13500" h="13500" prst="angle"/>
              <a:bevelB w="13500" h="13500" prst="angle"/>
              <a:extrusionClr>
                <a:schemeClr val="bg2"/>
              </a:extrusionClr>
            </a:sp3d>
          </p:spPr>
          <p:txBody>
            <a:bodyPr wrap="none" anchor="ctr">
              <a:flatTx/>
            </a:bodyPr>
            <a:lstStyle/>
            <a:p>
              <a:endParaRPr lang="en-US"/>
            </a:p>
          </p:txBody>
        </p:sp>
        <p:sp>
          <p:nvSpPr>
            <p:cNvPr id="56387" name="AutoShape 67"/>
            <p:cNvSpPr>
              <a:spLocks noChangeArrowheads="1"/>
            </p:cNvSpPr>
            <p:nvPr/>
          </p:nvSpPr>
          <p:spPr bwMode="auto">
            <a:xfrm rot="8278524" flipH="1">
              <a:off x="2066" y="2996"/>
              <a:ext cx="212" cy="38"/>
            </a:xfrm>
            <a:prstGeom prst="parallelogram">
              <a:avLst>
                <a:gd name="adj" fmla="val 139474"/>
              </a:avLst>
            </a:prstGeom>
            <a:solidFill>
              <a:srgbClr val="7E7E7E"/>
            </a:solidFill>
            <a:ln w="12700">
              <a:noFill/>
              <a:miter lim="800000"/>
              <a:headEnd/>
              <a:tailEnd/>
            </a:ln>
            <a:effectLst/>
          </p:spPr>
          <p:txBody>
            <a:bodyPr wrap="none" anchor="ctr"/>
            <a:lstStyle/>
            <a:p>
              <a:endParaRPr lang="en-US"/>
            </a:p>
          </p:txBody>
        </p:sp>
      </p:grpSp>
      <p:sp>
        <p:nvSpPr>
          <p:cNvPr id="56388" name="Text Box 68"/>
          <p:cNvSpPr txBox="1">
            <a:spLocks noChangeArrowheads="1"/>
          </p:cNvSpPr>
          <p:nvPr/>
        </p:nvSpPr>
        <p:spPr bwMode="auto">
          <a:xfrm>
            <a:off x="367004" y="5233913"/>
            <a:ext cx="1735137" cy="1151084"/>
          </a:xfrm>
          <a:prstGeom prst="rect">
            <a:avLst/>
          </a:prstGeom>
          <a:noFill/>
          <a:ln w="12700">
            <a:noFill/>
            <a:miter lim="800000"/>
            <a:headEnd/>
            <a:tailEnd/>
          </a:ln>
          <a:effectLst/>
        </p:spPr>
        <p:txBody>
          <a:bodyPr anchor="ctr">
            <a:spAutoFit/>
            <a:flatTx/>
          </a:bodyPr>
          <a:lstStyle/>
          <a:p>
            <a:pPr>
              <a:lnSpc>
                <a:spcPct val="70000"/>
              </a:lnSpc>
              <a:spcBef>
                <a:spcPct val="50000"/>
              </a:spcBef>
            </a:pPr>
            <a:r>
              <a:rPr lang="en-US" sz="1600" b="1" dirty="0">
                <a:latin typeface="Yu Optima" pitchFamily="34" charset="0"/>
              </a:rPr>
              <a:t>S. </a:t>
            </a:r>
            <a:r>
              <a:rPr lang="en-US" sz="1600" b="1" dirty="0" err="1">
                <a:latin typeface="Yu Optima" pitchFamily="34" charset="0"/>
              </a:rPr>
              <a:t>brzina</a:t>
            </a:r>
            <a:r>
              <a:rPr lang="en-US" sz="1600" b="1" dirty="0">
                <a:latin typeface="Yu Optima" pitchFamily="34" charset="0"/>
              </a:rPr>
              <a:t> </a:t>
            </a:r>
            <a:r>
              <a:rPr lang="en-US" sz="1600" dirty="0">
                <a:latin typeface="Yu Optima" pitchFamily="34" charset="0"/>
              </a:rPr>
              <a:t>[</a:t>
            </a:r>
            <a:r>
              <a:rPr lang="x-none" sz="1600" dirty="0" smtClean="0">
                <a:latin typeface="Yu Optima" pitchFamily="34" charset="0"/>
              </a:rPr>
              <a:t>o/</a:t>
            </a:r>
            <a:r>
              <a:rPr lang="en-US" sz="1600" dirty="0" smtClean="0">
                <a:latin typeface="Yu Optima" pitchFamily="34" charset="0"/>
              </a:rPr>
              <a:t>min]</a:t>
            </a:r>
          </a:p>
          <a:p>
            <a:pPr>
              <a:lnSpc>
                <a:spcPct val="70000"/>
              </a:lnSpc>
              <a:spcBef>
                <a:spcPct val="50000"/>
              </a:spcBef>
            </a:pPr>
            <a:r>
              <a:rPr lang="en-US" sz="1600" b="1" dirty="0" err="1" smtClean="0">
                <a:latin typeface="Yu Optima" pitchFamily="34" charset="0"/>
              </a:rPr>
              <a:t>Veličina</a:t>
            </a:r>
            <a:r>
              <a:rPr lang="en-US" sz="1600" b="1" dirty="0" smtClean="0">
                <a:latin typeface="Yu Optima" pitchFamily="34" charset="0"/>
              </a:rPr>
              <a:t> </a:t>
            </a:r>
            <a:r>
              <a:rPr lang="en-US" sz="1600" b="1" dirty="0" err="1">
                <a:latin typeface="Yu Optima" pitchFamily="34" charset="0"/>
              </a:rPr>
              <a:t>kućišta</a:t>
            </a:r>
            <a:endParaRPr lang="en-US" sz="1600" b="1" dirty="0">
              <a:latin typeface="Yu Optima" pitchFamily="34" charset="0"/>
            </a:endParaRPr>
          </a:p>
          <a:p>
            <a:pPr>
              <a:lnSpc>
                <a:spcPct val="70000"/>
              </a:lnSpc>
              <a:spcBef>
                <a:spcPct val="50000"/>
              </a:spcBef>
            </a:pPr>
            <a:r>
              <a:rPr lang="en-US" sz="1600" b="1" dirty="0">
                <a:latin typeface="Yu Optima" pitchFamily="34" charset="0"/>
              </a:rPr>
              <a:t>Moment</a:t>
            </a:r>
          </a:p>
          <a:p>
            <a:pPr>
              <a:lnSpc>
                <a:spcPct val="70000"/>
              </a:lnSpc>
              <a:spcBef>
                <a:spcPct val="50000"/>
              </a:spcBef>
            </a:pPr>
            <a:r>
              <a:rPr lang="en-US" sz="1600" b="1" dirty="0" err="1">
                <a:latin typeface="Yu Optima" pitchFamily="34" charset="0"/>
              </a:rPr>
              <a:t>Struja</a:t>
            </a:r>
            <a:endParaRPr lang="en-US" sz="1600" b="1" dirty="0">
              <a:latin typeface="Arial" charset="0"/>
            </a:endParaRPr>
          </a:p>
        </p:txBody>
      </p:sp>
      <p:sp>
        <p:nvSpPr>
          <p:cNvPr id="56389" name="Text Box 69"/>
          <p:cNvSpPr txBox="1">
            <a:spLocks noChangeArrowheads="1"/>
          </p:cNvSpPr>
          <p:nvPr/>
        </p:nvSpPr>
        <p:spPr bwMode="auto">
          <a:xfrm>
            <a:off x="2093913" y="5237163"/>
            <a:ext cx="1519237" cy="1144587"/>
          </a:xfrm>
          <a:prstGeom prst="rect">
            <a:avLst/>
          </a:prstGeom>
          <a:noFill/>
          <a:ln w="12700">
            <a:noFill/>
            <a:miter lim="800000"/>
            <a:headEnd/>
            <a:tailEnd/>
          </a:ln>
          <a:effectLst/>
        </p:spPr>
        <p:txBody>
          <a:bodyPr anchor="ctr">
            <a:spAutoFit/>
            <a:flatTx/>
          </a:bodyPr>
          <a:lstStyle/>
          <a:p>
            <a:pPr>
              <a:lnSpc>
                <a:spcPct val="70000"/>
              </a:lnSpc>
              <a:spcBef>
                <a:spcPct val="50000"/>
              </a:spcBef>
            </a:pPr>
            <a:r>
              <a:rPr lang="en-US" sz="1600" b="1" dirty="0">
                <a:latin typeface="Arial" charset="0"/>
              </a:rPr>
              <a:t>3000 (2-pola)</a:t>
            </a:r>
          </a:p>
          <a:p>
            <a:pPr>
              <a:lnSpc>
                <a:spcPct val="70000"/>
              </a:lnSpc>
              <a:spcBef>
                <a:spcPct val="50000"/>
              </a:spcBef>
            </a:pPr>
            <a:r>
              <a:rPr lang="en-US" sz="1600" b="1" dirty="0">
                <a:latin typeface="Arial" charset="0"/>
              </a:rPr>
              <a:t>215 </a:t>
            </a:r>
            <a:r>
              <a:rPr lang="en-US" sz="1600" b="1" dirty="0" smtClean="0">
                <a:latin typeface="Arial" charset="0"/>
              </a:rPr>
              <a:t>mm</a:t>
            </a:r>
            <a:r>
              <a:rPr lang="x-none" sz="1600" b="1" dirty="0" smtClean="0">
                <a:latin typeface="Arial" charset="0"/>
              </a:rPr>
              <a:t> </a:t>
            </a:r>
            <a:r>
              <a:rPr lang="x-none" sz="1400" dirty="0" smtClean="0">
                <a:latin typeface="Arial" charset="0"/>
              </a:rPr>
              <a:t>(133)</a:t>
            </a:r>
            <a:endParaRPr lang="en-US" sz="1400" dirty="0">
              <a:latin typeface="Arial" charset="0"/>
            </a:endParaRPr>
          </a:p>
          <a:p>
            <a:pPr>
              <a:lnSpc>
                <a:spcPct val="70000"/>
              </a:lnSpc>
              <a:spcBef>
                <a:spcPct val="50000"/>
              </a:spcBef>
            </a:pPr>
            <a:r>
              <a:rPr lang="en-US" sz="1600" b="1" dirty="0">
                <a:latin typeface="Arial" charset="0"/>
              </a:rPr>
              <a:t>30.5 Nm</a:t>
            </a:r>
          </a:p>
          <a:p>
            <a:pPr>
              <a:lnSpc>
                <a:spcPct val="70000"/>
              </a:lnSpc>
              <a:spcBef>
                <a:spcPct val="50000"/>
              </a:spcBef>
            </a:pPr>
            <a:r>
              <a:rPr lang="en-US" sz="1600" b="1" dirty="0">
                <a:latin typeface="Arial" charset="0"/>
              </a:rPr>
              <a:t>18.5 A</a:t>
            </a:r>
          </a:p>
        </p:txBody>
      </p:sp>
      <p:sp>
        <p:nvSpPr>
          <p:cNvPr id="56390" name="Text Box 70"/>
          <p:cNvSpPr txBox="1">
            <a:spLocks noChangeArrowheads="1"/>
          </p:cNvSpPr>
          <p:nvPr/>
        </p:nvSpPr>
        <p:spPr bwMode="auto">
          <a:xfrm>
            <a:off x="4056063" y="5232400"/>
            <a:ext cx="1576387" cy="1144588"/>
          </a:xfrm>
          <a:prstGeom prst="rect">
            <a:avLst/>
          </a:prstGeom>
          <a:noFill/>
          <a:ln w="12700">
            <a:noFill/>
            <a:miter lim="800000"/>
            <a:headEnd/>
            <a:tailEnd/>
          </a:ln>
          <a:effectLst/>
        </p:spPr>
        <p:txBody>
          <a:bodyPr anchor="ctr">
            <a:spAutoFit/>
            <a:flatTx/>
          </a:bodyPr>
          <a:lstStyle/>
          <a:p>
            <a:pPr>
              <a:lnSpc>
                <a:spcPct val="70000"/>
              </a:lnSpc>
              <a:spcBef>
                <a:spcPct val="50000"/>
              </a:spcBef>
            </a:pPr>
            <a:r>
              <a:rPr lang="en-US" sz="1600" b="1" dirty="0">
                <a:latin typeface="Arial" charset="0"/>
              </a:rPr>
              <a:t>1500  (4-pola)</a:t>
            </a:r>
          </a:p>
          <a:p>
            <a:pPr>
              <a:lnSpc>
                <a:spcPct val="70000"/>
              </a:lnSpc>
              <a:spcBef>
                <a:spcPct val="50000"/>
              </a:spcBef>
            </a:pPr>
            <a:r>
              <a:rPr lang="en-US" sz="1600" b="1" dirty="0">
                <a:latin typeface="Arial" charset="0"/>
              </a:rPr>
              <a:t>254 </a:t>
            </a:r>
            <a:r>
              <a:rPr lang="en-US" sz="1600" b="1" dirty="0" smtClean="0">
                <a:latin typeface="Arial" charset="0"/>
              </a:rPr>
              <a:t>mm</a:t>
            </a:r>
            <a:r>
              <a:rPr lang="x-none" sz="1600" b="1" dirty="0" smtClean="0">
                <a:latin typeface="Arial" charset="0"/>
              </a:rPr>
              <a:t> </a:t>
            </a:r>
            <a:r>
              <a:rPr lang="x-none" sz="1400" dirty="0">
                <a:solidFill>
                  <a:srgbClr val="000000"/>
                </a:solidFill>
              </a:rPr>
              <a:t>(</a:t>
            </a:r>
            <a:r>
              <a:rPr lang="x-none" sz="1400" dirty="0" smtClean="0">
                <a:solidFill>
                  <a:srgbClr val="000000"/>
                </a:solidFill>
              </a:rPr>
              <a:t>159)</a:t>
            </a:r>
            <a:endParaRPr lang="en-US" sz="1600" b="1" dirty="0">
              <a:latin typeface="Arial" charset="0"/>
            </a:endParaRPr>
          </a:p>
          <a:p>
            <a:pPr>
              <a:lnSpc>
                <a:spcPct val="70000"/>
              </a:lnSpc>
              <a:spcBef>
                <a:spcPct val="50000"/>
              </a:spcBef>
            </a:pPr>
            <a:r>
              <a:rPr lang="en-US" sz="1600" b="1" dirty="0">
                <a:latin typeface="Arial" charset="0"/>
              </a:rPr>
              <a:t>61 Nm</a:t>
            </a:r>
          </a:p>
          <a:p>
            <a:pPr>
              <a:lnSpc>
                <a:spcPct val="70000"/>
              </a:lnSpc>
              <a:spcBef>
                <a:spcPct val="50000"/>
              </a:spcBef>
            </a:pPr>
            <a:r>
              <a:rPr lang="en-US" sz="1600" b="1" dirty="0">
                <a:latin typeface="Arial" charset="0"/>
              </a:rPr>
              <a:t>18.7 A</a:t>
            </a:r>
          </a:p>
        </p:txBody>
      </p:sp>
      <p:sp>
        <p:nvSpPr>
          <p:cNvPr id="56391" name="Text Box 71"/>
          <p:cNvSpPr txBox="1">
            <a:spLocks noChangeArrowheads="1"/>
          </p:cNvSpPr>
          <p:nvPr/>
        </p:nvSpPr>
        <p:spPr bwMode="auto">
          <a:xfrm>
            <a:off x="6215063" y="5192713"/>
            <a:ext cx="1938337" cy="1151084"/>
          </a:xfrm>
          <a:prstGeom prst="rect">
            <a:avLst/>
          </a:prstGeom>
          <a:noFill/>
          <a:ln w="12700">
            <a:noFill/>
            <a:miter lim="800000"/>
            <a:headEnd/>
            <a:tailEnd/>
          </a:ln>
          <a:effectLst/>
        </p:spPr>
        <p:txBody>
          <a:bodyPr wrap="square" anchor="ctr">
            <a:spAutoFit/>
            <a:flatTx/>
          </a:bodyPr>
          <a:lstStyle/>
          <a:p>
            <a:pPr>
              <a:lnSpc>
                <a:spcPct val="70000"/>
              </a:lnSpc>
              <a:spcBef>
                <a:spcPct val="50000"/>
              </a:spcBef>
            </a:pPr>
            <a:r>
              <a:rPr lang="en-US" sz="1600" b="1" dirty="0">
                <a:latin typeface="Arial" charset="0"/>
              </a:rPr>
              <a:t>1000 (</a:t>
            </a:r>
            <a:r>
              <a:rPr lang="en-US" sz="1600" b="1" dirty="0" smtClean="0">
                <a:latin typeface="Arial" charset="0"/>
              </a:rPr>
              <a:t>6-pol</a:t>
            </a:r>
            <a:r>
              <a:rPr lang="sr-Latn-CS" sz="1600" b="1" dirty="0" smtClean="0">
                <a:latin typeface="Arial" charset="0"/>
              </a:rPr>
              <a:t>ov</a:t>
            </a:r>
            <a:r>
              <a:rPr lang="en-US" sz="1600" b="1" dirty="0" smtClean="0">
                <a:latin typeface="Arial" charset="0"/>
              </a:rPr>
              <a:t>a</a:t>
            </a:r>
            <a:r>
              <a:rPr lang="en-US" sz="1600" b="1" dirty="0">
                <a:latin typeface="Arial" charset="0"/>
              </a:rPr>
              <a:t>) </a:t>
            </a:r>
          </a:p>
          <a:p>
            <a:pPr>
              <a:lnSpc>
                <a:spcPct val="70000"/>
              </a:lnSpc>
              <a:spcBef>
                <a:spcPct val="50000"/>
              </a:spcBef>
            </a:pPr>
            <a:r>
              <a:rPr lang="en-US" sz="1600" b="1" dirty="0">
                <a:latin typeface="Arial" charset="0"/>
              </a:rPr>
              <a:t>284 </a:t>
            </a:r>
            <a:r>
              <a:rPr lang="en-US" sz="1600" b="1" dirty="0" smtClean="0">
                <a:latin typeface="Arial" charset="0"/>
              </a:rPr>
              <a:t>mm</a:t>
            </a:r>
            <a:r>
              <a:rPr lang="x-none" sz="1600" b="1" dirty="0" smtClean="0">
                <a:latin typeface="Arial" charset="0"/>
              </a:rPr>
              <a:t> </a:t>
            </a:r>
            <a:r>
              <a:rPr lang="x-none" sz="1400" dirty="0">
                <a:solidFill>
                  <a:srgbClr val="000000"/>
                </a:solidFill>
              </a:rPr>
              <a:t>(</a:t>
            </a:r>
            <a:r>
              <a:rPr lang="x-none" sz="1400" dirty="0" smtClean="0">
                <a:solidFill>
                  <a:srgbClr val="000000"/>
                </a:solidFill>
              </a:rPr>
              <a:t>178)</a:t>
            </a:r>
            <a:endParaRPr lang="en-US" sz="1600" b="1" dirty="0">
              <a:latin typeface="Arial" charset="0"/>
            </a:endParaRPr>
          </a:p>
          <a:p>
            <a:pPr>
              <a:lnSpc>
                <a:spcPct val="70000"/>
              </a:lnSpc>
              <a:spcBef>
                <a:spcPct val="50000"/>
              </a:spcBef>
            </a:pPr>
            <a:r>
              <a:rPr lang="en-US" sz="1600" b="1" dirty="0">
                <a:latin typeface="Arial" charset="0"/>
              </a:rPr>
              <a:t>91.5 Nm</a:t>
            </a:r>
          </a:p>
          <a:p>
            <a:pPr>
              <a:lnSpc>
                <a:spcPct val="70000"/>
              </a:lnSpc>
              <a:spcBef>
                <a:spcPct val="50000"/>
              </a:spcBef>
            </a:pPr>
            <a:r>
              <a:rPr lang="en-US" sz="1600" b="1" dirty="0">
                <a:latin typeface="Arial" charset="0"/>
              </a:rPr>
              <a:t>19.3 A</a:t>
            </a:r>
          </a:p>
        </p:txBody>
      </p:sp>
      <p:sp>
        <p:nvSpPr>
          <p:cNvPr id="56392" name="WordArt 72"/>
          <p:cNvSpPr>
            <a:spLocks noChangeArrowheads="1" noChangeShapeType="1" noTextEdit="1"/>
          </p:cNvSpPr>
          <p:nvPr/>
        </p:nvSpPr>
        <p:spPr bwMode="auto">
          <a:xfrm rot="-2704330">
            <a:off x="2835143" y="3875525"/>
            <a:ext cx="439738" cy="187325"/>
          </a:xfrm>
          <a:prstGeom prst="rect">
            <a:avLst/>
          </a:prstGeom>
        </p:spPr>
        <p:txBody>
          <a:bodyPr wrap="none" fromWordArt="1">
            <a:prstTxWarp prst="textPlain">
              <a:avLst>
                <a:gd name="adj" fmla="val 45505"/>
              </a:avLst>
            </a:prstTxWarp>
          </a:bodyPr>
          <a:lstStyle/>
          <a:p>
            <a:pPr algn="ctr"/>
            <a:r>
              <a:rPr lang="en-US" sz="1200" kern="10" spc="240" dirty="0" smtClean="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rPr>
              <a:t>1</a:t>
            </a:r>
            <a:r>
              <a:rPr lang="sr-Latn-CS" sz="1200" kern="10" spc="240" dirty="0" smtClean="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rPr>
              <a:t>1 KW</a:t>
            </a:r>
            <a:endParaRPr lang="en-US" sz="1200" kern="10" spc="240" dirty="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endParaRPr>
          </a:p>
        </p:txBody>
      </p:sp>
      <p:sp>
        <p:nvSpPr>
          <p:cNvPr id="76" name="WordArt 72"/>
          <p:cNvSpPr>
            <a:spLocks noChangeArrowheads="1" noChangeShapeType="1" noTextEdit="1"/>
          </p:cNvSpPr>
          <p:nvPr/>
        </p:nvSpPr>
        <p:spPr bwMode="auto">
          <a:xfrm rot="-2704330">
            <a:off x="5044943" y="3480950"/>
            <a:ext cx="439738" cy="187325"/>
          </a:xfrm>
          <a:prstGeom prst="rect">
            <a:avLst/>
          </a:prstGeom>
        </p:spPr>
        <p:txBody>
          <a:bodyPr wrap="none" fromWordArt="1">
            <a:prstTxWarp prst="textPlain">
              <a:avLst>
                <a:gd name="adj" fmla="val 45505"/>
              </a:avLst>
            </a:prstTxWarp>
          </a:bodyPr>
          <a:lstStyle/>
          <a:p>
            <a:pPr algn="ctr"/>
            <a:r>
              <a:rPr lang="en-US" sz="1200" kern="10" spc="240" dirty="0" smtClean="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rPr>
              <a:t>1</a:t>
            </a:r>
            <a:r>
              <a:rPr lang="sr-Latn-CS" sz="1200" kern="10" spc="240" dirty="0" smtClean="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rPr>
              <a:t>1 KW</a:t>
            </a:r>
            <a:endParaRPr lang="en-US" sz="1200" kern="10" spc="240" dirty="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endParaRPr>
          </a:p>
        </p:txBody>
      </p:sp>
      <p:sp>
        <p:nvSpPr>
          <p:cNvPr id="78" name="WordArt 72"/>
          <p:cNvSpPr>
            <a:spLocks noChangeArrowheads="1" noChangeShapeType="1" noTextEdit="1"/>
          </p:cNvSpPr>
          <p:nvPr/>
        </p:nvSpPr>
        <p:spPr bwMode="auto">
          <a:xfrm rot="-2704330">
            <a:off x="7788143" y="2947550"/>
            <a:ext cx="439738" cy="187325"/>
          </a:xfrm>
          <a:prstGeom prst="rect">
            <a:avLst/>
          </a:prstGeom>
        </p:spPr>
        <p:txBody>
          <a:bodyPr wrap="none" fromWordArt="1">
            <a:prstTxWarp prst="textPlain">
              <a:avLst>
                <a:gd name="adj" fmla="val 45505"/>
              </a:avLst>
            </a:prstTxWarp>
          </a:bodyPr>
          <a:lstStyle/>
          <a:p>
            <a:pPr algn="ctr"/>
            <a:r>
              <a:rPr lang="en-US" sz="1200" kern="10" spc="240" dirty="0" smtClean="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rPr>
              <a:t>1</a:t>
            </a:r>
            <a:r>
              <a:rPr lang="sr-Latn-CS" sz="1200" kern="10" spc="240" dirty="0" smtClean="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rPr>
              <a:t>1 KW</a:t>
            </a:r>
            <a:endParaRPr lang="en-US" sz="1200" kern="10" spc="240" dirty="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endParaRPr>
          </a:p>
        </p:txBody>
      </p:sp>
    </p:spTree>
    <p:extLst>
      <p:ext uri="{BB962C8B-B14F-4D97-AF65-F5344CB8AC3E}">
        <p14:creationId xmlns:p14="http://schemas.microsoft.com/office/powerpoint/2010/main" xmlns="" val="11782308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p:cNvSpPr>
            <a:spLocks noGrp="1"/>
          </p:cNvSpPr>
          <p:nvPr>
            <p:ph type="sldNum" sz="quarter" idx="12"/>
          </p:nvPr>
        </p:nvSpPr>
        <p:spPr/>
        <p:txBody>
          <a:bodyPr/>
          <a:lstStyle/>
          <a:p>
            <a:fld id="{CA126B71-B06F-4167-89C9-D6F1BCB1A9F9}" type="slidenum">
              <a:rPr lang="en-US"/>
              <a:pPr/>
              <a:t>51</a:t>
            </a:fld>
            <a:endParaRPr lang="en-US" dirty="0"/>
          </a:p>
        </p:txBody>
      </p:sp>
      <p:sp>
        <p:nvSpPr>
          <p:cNvPr id="57348" name="Rectangle 4"/>
          <p:cNvSpPr>
            <a:spLocks noChangeArrowheads="1"/>
          </p:cNvSpPr>
          <p:nvPr/>
        </p:nvSpPr>
        <p:spPr bwMode="auto">
          <a:xfrm>
            <a:off x="5867400" y="3962400"/>
            <a:ext cx="215900" cy="706438"/>
          </a:xfrm>
          <a:prstGeom prst="rect">
            <a:avLst/>
          </a:prstGeom>
          <a:solidFill>
            <a:srgbClr val="C00000"/>
          </a:solidFill>
          <a:ln w="12700">
            <a:solidFill>
              <a:schemeClr val="bg2"/>
            </a:solidFill>
            <a:miter lim="800000"/>
            <a:headEnd/>
            <a:tailEnd/>
          </a:ln>
          <a:effectLst/>
        </p:spPr>
        <p:txBody>
          <a:bodyPr wrap="none" anchor="ctr"/>
          <a:lstStyle/>
          <a:p>
            <a:endParaRPr lang="en-US"/>
          </a:p>
        </p:txBody>
      </p:sp>
      <p:grpSp>
        <p:nvGrpSpPr>
          <p:cNvPr id="2" name="Group 5"/>
          <p:cNvGrpSpPr>
            <a:grpSpLocks/>
          </p:cNvGrpSpPr>
          <p:nvPr/>
        </p:nvGrpSpPr>
        <p:grpSpPr bwMode="auto">
          <a:xfrm rot="55488">
            <a:off x="3036887" y="3390900"/>
            <a:ext cx="908050" cy="130175"/>
            <a:chOff x="518" y="1419"/>
            <a:chExt cx="759" cy="104"/>
          </a:xfrm>
        </p:grpSpPr>
        <p:grpSp>
          <p:nvGrpSpPr>
            <p:cNvPr id="3" name="Group 6"/>
            <p:cNvGrpSpPr>
              <a:grpSpLocks/>
            </p:cNvGrpSpPr>
            <p:nvPr/>
          </p:nvGrpSpPr>
          <p:grpSpPr bwMode="auto">
            <a:xfrm>
              <a:off x="640" y="1419"/>
              <a:ext cx="528" cy="104"/>
              <a:chOff x="501" y="1864"/>
              <a:chExt cx="528" cy="104"/>
            </a:xfrm>
          </p:grpSpPr>
          <p:sp>
            <p:nvSpPr>
              <p:cNvPr id="57351" name="Arc 7"/>
              <p:cNvSpPr>
                <a:spLocks/>
              </p:cNvSpPr>
              <p:nvPr/>
            </p:nvSpPr>
            <p:spPr bwMode="auto">
              <a:xfrm rot="-5400000">
                <a:off x="517" y="1852"/>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7352" name="Arc 8"/>
              <p:cNvSpPr>
                <a:spLocks/>
              </p:cNvSpPr>
              <p:nvPr/>
            </p:nvSpPr>
            <p:spPr bwMode="auto">
              <a:xfrm rot="-5400000">
                <a:off x="649"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7353" name="Arc 9"/>
              <p:cNvSpPr>
                <a:spLocks/>
              </p:cNvSpPr>
              <p:nvPr/>
            </p:nvSpPr>
            <p:spPr bwMode="auto">
              <a:xfrm rot="-5400000">
                <a:off x="781"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7354" name="Arc 10"/>
              <p:cNvSpPr>
                <a:spLocks/>
              </p:cNvSpPr>
              <p:nvPr/>
            </p:nvSpPr>
            <p:spPr bwMode="auto">
              <a:xfrm rot="-5400000">
                <a:off x="913"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grpSp>
        <p:sp>
          <p:nvSpPr>
            <p:cNvPr id="57355" name="Line 11"/>
            <p:cNvSpPr>
              <a:spLocks noChangeShapeType="1"/>
            </p:cNvSpPr>
            <p:nvPr/>
          </p:nvSpPr>
          <p:spPr bwMode="auto">
            <a:xfrm>
              <a:off x="518" y="1509"/>
              <a:ext cx="127" cy="0"/>
            </a:xfrm>
            <a:prstGeom prst="line">
              <a:avLst/>
            </a:prstGeom>
            <a:noFill/>
            <a:ln w="38100">
              <a:solidFill>
                <a:schemeClr val="tx1"/>
              </a:solidFill>
              <a:round/>
              <a:headEnd/>
              <a:tailEnd/>
            </a:ln>
            <a:effectLst/>
          </p:spPr>
          <p:txBody>
            <a:bodyPr wrap="none" anchor="ctr"/>
            <a:lstStyle/>
            <a:p>
              <a:endParaRPr lang="en-US"/>
            </a:p>
          </p:txBody>
        </p:sp>
        <p:sp>
          <p:nvSpPr>
            <p:cNvPr id="57356" name="Line 12"/>
            <p:cNvSpPr>
              <a:spLocks noChangeShapeType="1"/>
            </p:cNvSpPr>
            <p:nvPr/>
          </p:nvSpPr>
          <p:spPr bwMode="auto">
            <a:xfrm>
              <a:off x="1150" y="1505"/>
              <a:ext cx="127" cy="0"/>
            </a:xfrm>
            <a:prstGeom prst="line">
              <a:avLst/>
            </a:prstGeom>
            <a:noFill/>
            <a:ln w="38100">
              <a:solidFill>
                <a:schemeClr val="tx1"/>
              </a:solidFill>
              <a:round/>
              <a:headEnd/>
              <a:tailEnd/>
            </a:ln>
            <a:effectLst/>
          </p:spPr>
          <p:txBody>
            <a:bodyPr wrap="none" anchor="ctr"/>
            <a:lstStyle/>
            <a:p>
              <a:endParaRPr lang="en-US"/>
            </a:p>
          </p:txBody>
        </p:sp>
      </p:grpSp>
      <p:grpSp>
        <p:nvGrpSpPr>
          <p:cNvPr id="4" name="Group 13"/>
          <p:cNvGrpSpPr>
            <a:grpSpLocks/>
          </p:cNvGrpSpPr>
          <p:nvPr/>
        </p:nvGrpSpPr>
        <p:grpSpPr bwMode="auto">
          <a:xfrm rot="5455488">
            <a:off x="4214813" y="4191000"/>
            <a:ext cx="908050" cy="130175"/>
            <a:chOff x="518" y="1419"/>
            <a:chExt cx="759" cy="104"/>
          </a:xfrm>
        </p:grpSpPr>
        <p:grpSp>
          <p:nvGrpSpPr>
            <p:cNvPr id="5" name="Group 14"/>
            <p:cNvGrpSpPr>
              <a:grpSpLocks/>
            </p:cNvGrpSpPr>
            <p:nvPr/>
          </p:nvGrpSpPr>
          <p:grpSpPr bwMode="auto">
            <a:xfrm>
              <a:off x="640" y="1419"/>
              <a:ext cx="528" cy="104"/>
              <a:chOff x="501" y="1864"/>
              <a:chExt cx="528" cy="104"/>
            </a:xfrm>
          </p:grpSpPr>
          <p:sp>
            <p:nvSpPr>
              <p:cNvPr id="57359" name="Arc 15"/>
              <p:cNvSpPr>
                <a:spLocks/>
              </p:cNvSpPr>
              <p:nvPr/>
            </p:nvSpPr>
            <p:spPr bwMode="auto">
              <a:xfrm rot="-5400000">
                <a:off x="517" y="1852"/>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7360" name="Arc 16"/>
              <p:cNvSpPr>
                <a:spLocks/>
              </p:cNvSpPr>
              <p:nvPr/>
            </p:nvSpPr>
            <p:spPr bwMode="auto">
              <a:xfrm rot="-5400000">
                <a:off x="649"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7361" name="Arc 17"/>
              <p:cNvSpPr>
                <a:spLocks/>
              </p:cNvSpPr>
              <p:nvPr/>
            </p:nvSpPr>
            <p:spPr bwMode="auto">
              <a:xfrm rot="-5400000">
                <a:off x="781"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7362" name="Arc 18"/>
              <p:cNvSpPr>
                <a:spLocks/>
              </p:cNvSpPr>
              <p:nvPr/>
            </p:nvSpPr>
            <p:spPr bwMode="auto">
              <a:xfrm rot="-5400000">
                <a:off x="913"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grpSp>
        <p:sp>
          <p:nvSpPr>
            <p:cNvPr id="57363" name="Line 19"/>
            <p:cNvSpPr>
              <a:spLocks noChangeShapeType="1"/>
            </p:cNvSpPr>
            <p:nvPr/>
          </p:nvSpPr>
          <p:spPr bwMode="auto">
            <a:xfrm>
              <a:off x="518" y="1509"/>
              <a:ext cx="127" cy="0"/>
            </a:xfrm>
            <a:prstGeom prst="line">
              <a:avLst/>
            </a:prstGeom>
            <a:noFill/>
            <a:ln w="38100">
              <a:solidFill>
                <a:schemeClr val="accent2"/>
              </a:solidFill>
              <a:round/>
              <a:headEnd/>
              <a:tailEnd/>
            </a:ln>
            <a:effectLst/>
          </p:spPr>
          <p:txBody>
            <a:bodyPr wrap="none" anchor="ctr"/>
            <a:lstStyle/>
            <a:p>
              <a:endParaRPr lang="en-US"/>
            </a:p>
          </p:txBody>
        </p:sp>
        <p:sp>
          <p:nvSpPr>
            <p:cNvPr id="57364" name="Line 20"/>
            <p:cNvSpPr>
              <a:spLocks noChangeShapeType="1"/>
            </p:cNvSpPr>
            <p:nvPr/>
          </p:nvSpPr>
          <p:spPr bwMode="auto">
            <a:xfrm>
              <a:off x="1150" y="1505"/>
              <a:ext cx="127" cy="0"/>
            </a:xfrm>
            <a:prstGeom prst="line">
              <a:avLst/>
            </a:prstGeom>
            <a:noFill/>
            <a:ln w="38100">
              <a:solidFill>
                <a:schemeClr val="accent2"/>
              </a:solidFill>
              <a:round/>
              <a:headEnd/>
              <a:tailEnd/>
            </a:ln>
            <a:effectLst/>
          </p:spPr>
          <p:txBody>
            <a:bodyPr wrap="none" anchor="ctr"/>
            <a:lstStyle/>
            <a:p>
              <a:endParaRPr lang="en-US"/>
            </a:p>
          </p:txBody>
        </p:sp>
      </p:grpSp>
      <p:grpSp>
        <p:nvGrpSpPr>
          <p:cNvPr id="6" name="Group 21"/>
          <p:cNvGrpSpPr>
            <a:grpSpLocks/>
          </p:cNvGrpSpPr>
          <p:nvPr/>
        </p:nvGrpSpPr>
        <p:grpSpPr bwMode="auto">
          <a:xfrm>
            <a:off x="4948237" y="3397250"/>
            <a:ext cx="622300" cy="127000"/>
            <a:chOff x="3448" y="1699"/>
            <a:chExt cx="392" cy="80"/>
          </a:xfrm>
        </p:grpSpPr>
        <p:sp>
          <p:nvSpPr>
            <p:cNvPr id="57366" name="Arc 22"/>
            <p:cNvSpPr>
              <a:spLocks/>
            </p:cNvSpPr>
            <p:nvPr/>
          </p:nvSpPr>
          <p:spPr bwMode="auto">
            <a:xfrm rot="-5344512">
              <a:off x="3549" y="1690"/>
              <a:ext cx="79" cy="100"/>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rgbClr val="C00000"/>
              </a:solidFill>
              <a:round/>
              <a:headEnd/>
              <a:tailEnd/>
            </a:ln>
            <a:effectLst/>
          </p:spPr>
          <p:txBody>
            <a:bodyPr wrap="none" anchor="ctr"/>
            <a:lstStyle/>
            <a:p>
              <a:endParaRPr lang="en-US"/>
            </a:p>
          </p:txBody>
        </p:sp>
        <p:sp>
          <p:nvSpPr>
            <p:cNvPr id="57367" name="Arc 23"/>
            <p:cNvSpPr>
              <a:spLocks/>
            </p:cNvSpPr>
            <p:nvPr/>
          </p:nvSpPr>
          <p:spPr bwMode="auto">
            <a:xfrm rot="-5344512">
              <a:off x="3650" y="1689"/>
              <a:ext cx="79" cy="99"/>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rgbClr val="C00000"/>
              </a:solidFill>
              <a:round/>
              <a:headEnd/>
              <a:tailEnd/>
            </a:ln>
            <a:effectLst/>
          </p:spPr>
          <p:txBody>
            <a:bodyPr wrap="none" anchor="ctr"/>
            <a:lstStyle/>
            <a:p>
              <a:endParaRPr lang="en-US"/>
            </a:p>
          </p:txBody>
        </p:sp>
        <p:sp>
          <p:nvSpPr>
            <p:cNvPr id="57368" name="Line 24"/>
            <p:cNvSpPr>
              <a:spLocks noChangeShapeType="1"/>
            </p:cNvSpPr>
            <p:nvPr/>
          </p:nvSpPr>
          <p:spPr bwMode="auto">
            <a:xfrm rot="55488">
              <a:off x="3448" y="1767"/>
              <a:ext cx="96" cy="0"/>
            </a:xfrm>
            <a:prstGeom prst="line">
              <a:avLst/>
            </a:prstGeom>
            <a:noFill/>
            <a:ln w="38100">
              <a:solidFill>
                <a:srgbClr val="C00000"/>
              </a:solidFill>
              <a:round/>
              <a:headEnd/>
              <a:tailEnd/>
            </a:ln>
            <a:effectLst/>
          </p:spPr>
          <p:txBody>
            <a:bodyPr wrap="none" anchor="ctr"/>
            <a:lstStyle/>
            <a:p>
              <a:endParaRPr lang="en-US"/>
            </a:p>
          </p:txBody>
        </p:sp>
        <p:sp>
          <p:nvSpPr>
            <p:cNvPr id="57369" name="Line 25"/>
            <p:cNvSpPr>
              <a:spLocks noChangeShapeType="1"/>
            </p:cNvSpPr>
            <p:nvPr/>
          </p:nvSpPr>
          <p:spPr bwMode="auto">
            <a:xfrm rot="55488">
              <a:off x="3744" y="1762"/>
              <a:ext cx="96" cy="0"/>
            </a:xfrm>
            <a:prstGeom prst="line">
              <a:avLst/>
            </a:prstGeom>
            <a:noFill/>
            <a:ln w="38100">
              <a:solidFill>
                <a:srgbClr val="C00000"/>
              </a:solidFill>
              <a:round/>
              <a:headEnd/>
              <a:tailEnd/>
            </a:ln>
            <a:effectLst/>
          </p:spPr>
          <p:txBody>
            <a:bodyPr wrap="none" anchor="ctr"/>
            <a:lstStyle/>
            <a:p>
              <a:endParaRPr lang="en-US"/>
            </a:p>
          </p:txBody>
        </p:sp>
      </p:grpSp>
      <p:sp>
        <p:nvSpPr>
          <p:cNvPr id="57370" name="Line 26"/>
          <p:cNvSpPr>
            <a:spLocks noChangeShapeType="1"/>
          </p:cNvSpPr>
          <p:nvPr/>
        </p:nvSpPr>
        <p:spPr bwMode="auto">
          <a:xfrm>
            <a:off x="1408112" y="3500438"/>
            <a:ext cx="1644650" cy="0"/>
          </a:xfrm>
          <a:prstGeom prst="line">
            <a:avLst/>
          </a:prstGeom>
          <a:noFill/>
          <a:ln w="38100">
            <a:solidFill>
              <a:schemeClr val="tx1"/>
            </a:solidFill>
            <a:round/>
            <a:headEnd/>
            <a:tailEnd/>
          </a:ln>
          <a:effectLst/>
        </p:spPr>
        <p:txBody>
          <a:bodyPr wrap="none" anchor="ctr"/>
          <a:lstStyle/>
          <a:p>
            <a:endParaRPr lang="en-US"/>
          </a:p>
        </p:txBody>
      </p:sp>
      <p:sp>
        <p:nvSpPr>
          <p:cNvPr id="57371" name="Rectangle 27"/>
          <p:cNvSpPr>
            <a:spLocks noChangeArrowheads="1"/>
          </p:cNvSpPr>
          <p:nvPr/>
        </p:nvSpPr>
        <p:spPr bwMode="auto">
          <a:xfrm>
            <a:off x="2000250" y="3355975"/>
            <a:ext cx="620712" cy="244475"/>
          </a:xfrm>
          <a:prstGeom prst="rect">
            <a:avLst/>
          </a:prstGeom>
          <a:solidFill>
            <a:schemeClr val="tx1"/>
          </a:solidFill>
          <a:ln w="12700">
            <a:solidFill>
              <a:schemeClr val="bg2"/>
            </a:solidFill>
            <a:miter lim="800000"/>
            <a:headEnd/>
            <a:tailEnd/>
          </a:ln>
          <a:effectLst/>
        </p:spPr>
        <p:txBody>
          <a:bodyPr wrap="none" anchor="ctr"/>
          <a:lstStyle/>
          <a:p>
            <a:endParaRPr lang="en-US"/>
          </a:p>
        </p:txBody>
      </p:sp>
      <p:sp>
        <p:nvSpPr>
          <p:cNvPr id="57372" name="Line 28"/>
          <p:cNvSpPr>
            <a:spLocks noChangeShapeType="1"/>
          </p:cNvSpPr>
          <p:nvPr/>
        </p:nvSpPr>
        <p:spPr bwMode="auto">
          <a:xfrm>
            <a:off x="3890962" y="3486150"/>
            <a:ext cx="735013" cy="14288"/>
          </a:xfrm>
          <a:prstGeom prst="line">
            <a:avLst/>
          </a:prstGeom>
          <a:noFill/>
          <a:ln w="38100">
            <a:solidFill>
              <a:schemeClr val="accent2"/>
            </a:solidFill>
            <a:round/>
            <a:headEnd/>
            <a:tailEnd/>
          </a:ln>
          <a:effectLst/>
        </p:spPr>
        <p:txBody>
          <a:bodyPr wrap="none" anchor="ctr"/>
          <a:lstStyle/>
          <a:p>
            <a:endParaRPr lang="en-US"/>
          </a:p>
        </p:txBody>
      </p:sp>
      <p:sp>
        <p:nvSpPr>
          <p:cNvPr id="57373" name="Line 29"/>
          <p:cNvSpPr>
            <a:spLocks noChangeShapeType="1"/>
          </p:cNvSpPr>
          <p:nvPr/>
        </p:nvSpPr>
        <p:spPr bwMode="auto">
          <a:xfrm>
            <a:off x="5549900" y="3500438"/>
            <a:ext cx="433387" cy="0"/>
          </a:xfrm>
          <a:prstGeom prst="line">
            <a:avLst/>
          </a:prstGeom>
          <a:noFill/>
          <a:ln w="38100">
            <a:solidFill>
              <a:srgbClr val="C00000"/>
            </a:solidFill>
            <a:round/>
            <a:headEnd/>
            <a:tailEnd/>
          </a:ln>
          <a:effectLst/>
        </p:spPr>
        <p:txBody>
          <a:bodyPr wrap="none" anchor="ctr"/>
          <a:lstStyle/>
          <a:p>
            <a:endParaRPr lang="en-US"/>
          </a:p>
        </p:txBody>
      </p:sp>
      <p:sp>
        <p:nvSpPr>
          <p:cNvPr id="57374" name="Line 30"/>
          <p:cNvSpPr>
            <a:spLocks noChangeShapeType="1"/>
          </p:cNvSpPr>
          <p:nvPr/>
        </p:nvSpPr>
        <p:spPr bwMode="auto">
          <a:xfrm>
            <a:off x="5967412" y="3500438"/>
            <a:ext cx="0" cy="1614487"/>
          </a:xfrm>
          <a:prstGeom prst="line">
            <a:avLst/>
          </a:prstGeom>
          <a:noFill/>
          <a:ln w="38100">
            <a:solidFill>
              <a:srgbClr val="C00000"/>
            </a:solidFill>
            <a:round/>
            <a:headEnd/>
            <a:tailEnd/>
          </a:ln>
          <a:effectLst/>
        </p:spPr>
        <p:txBody>
          <a:bodyPr wrap="none" anchor="ctr"/>
          <a:lstStyle/>
          <a:p>
            <a:endParaRPr lang="en-US"/>
          </a:p>
        </p:txBody>
      </p:sp>
      <p:sp>
        <p:nvSpPr>
          <p:cNvPr id="57375" name="Line 31"/>
          <p:cNvSpPr>
            <a:spLocks noChangeShapeType="1"/>
          </p:cNvSpPr>
          <p:nvPr/>
        </p:nvSpPr>
        <p:spPr bwMode="auto">
          <a:xfrm>
            <a:off x="1495425" y="5118100"/>
            <a:ext cx="3100387" cy="0"/>
          </a:xfrm>
          <a:prstGeom prst="line">
            <a:avLst/>
          </a:prstGeom>
          <a:noFill/>
          <a:ln w="38100">
            <a:solidFill>
              <a:schemeClr val="accent2"/>
            </a:solidFill>
            <a:round/>
            <a:headEnd/>
            <a:tailEnd/>
          </a:ln>
          <a:effectLst/>
        </p:spPr>
        <p:txBody>
          <a:bodyPr wrap="none" anchor="ctr"/>
          <a:lstStyle/>
          <a:p>
            <a:endParaRPr lang="en-US"/>
          </a:p>
        </p:txBody>
      </p:sp>
      <p:sp>
        <p:nvSpPr>
          <p:cNvPr id="57376" name="Line 32"/>
          <p:cNvSpPr>
            <a:spLocks noChangeShapeType="1"/>
          </p:cNvSpPr>
          <p:nvPr/>
        </p:nvSpPr>
        <p:spPr bwMode="auto">
          <a:xfrm>
            <a:off x="4625975" y="3500438"/>
            <a:ext cx="0" cy="317500"/>
          </a:xfrm>
          <a:prstGeom prst="line">
            <a:avLst/>
          </a:prstGeom>
          <a:noFill/>
          <a:ln w="38100">
            <a:solidFill>
              <a:schemeClr val="accent2"/>
            </a:solidFill>
            <a:round/>
            <a:headEnd/>
            <a:tailEnd/>
          </a:ln>
          <a:effectLst/>
        </p:spPr>
        <p:txBody>
          <a:bodyPr wrap="none" anchor="ctr"/>
          <a:lstStyle/>
          <a:p>
            <a:endParaRPr lang="en-US"/>
          </a:p>
        </p:txBody>
      </p:sp>
      <p:sp>
        <p:nvSpPr>
          <p:cNvPr id="57377" name="Line 33"/>
          <p:cNvSpPr>
            <a:spLocks noChangeShapeType="1"/>
          </p:cNvSpPr>
          <p:nvPr/>
        </p:nvSpPr>
        <p:spPr bwMode="auto">
          <a:xfrm>
            <a:off x="4611687" y="4699000"/>
            <a:ext cx="0" cy="417513"/>
          </a:xfrm>
          <a:prstGeom prst="line">
            <a:avLst/>
          </a:prstGeom>
          <a:noFill/>
          <a:ln w="38100">
            <a:solidFill>
              <a:schemeClr val="accent2"/>
            </a:solidFill>
            <a:round/>
            <a:headEnd/>
            <a:tailEnd/>
          </a:ln>
          <a:effectLst/>
        </p:spPr>
        <p:txBody>
          <a:bodyPr wrap="none" anchor="ctr"/>
          <a:lstStyle/>
          <a:p>
            <a:endParaRPr lang="en-US"/>
          </a:p>
        </p:txBody>
      </p:sp>
      <p:sp>
        <p:nvSpPr>
          <p:cNvPr id="57378" name="Line 34"/>
          <p:cNvSpPr>
            <a:spLocks noChangeShapeType="1"/>
          </p:cNvSpPr>
          <p:nvPr/>
        </p:nvSpPr>
        <p:spPr bwMode="auto">
          <a:xfrm>
            <a:off x="4611687" y="5116513"/>
            <a:ext cx="1384300" cy="0"/>
          </a:xfrm>
          <a:prstGeom prst="line">
            <a:avLst/>
          </a:prstGeom>
          <a:noFill/>
          <a:ln w="38100">
            <a:solidFill>
              <a:srgbClr val="C00000"/>
            </a:solidFill>
            <a:round/>
            <a:headEnd/>
            <a:tailEnd/>
          </a:ln>
          <a:effectLst/>
        </p:spPr>
        <p:txBody>
          <a:bodyPr wrap="none" anchor="ctr"/>
          <a:lstStyle/>
          <a:p>
            <a:endParaRPr lang="en-US"/>
          </a:p>
        </p:txBody>
      </p:sp>
      <p:sp>
        <p:nvSpPr>
          <p:cNvPr id="57379" name="Line 35"/>
          <p:cNvSpPr>
            <a:spLocks noChangeShapeType="1"/>
          </p:cNvSpPr>
          <p:nvPr/>
        </p:nvSpPr>
        <p:spPr bwMode="auto">
          <a:xfrm>
            <a:off x="4625975" y="3500438"/>
            <a:ext cx="346075" cy="0"/>
          </a:xfrm>
          <a:prstGeom prst="line">
            <a:avLst/>
          </a:prstGeom>
          <a:noFill/>
          <a:ln w="38100">
            <a:solidFill>
              <a:srgbClr val="C00000"/>
            </a:solidFill>
            <a:round/>
            <a:headEnd/>
            <a:tailEnd/>
          </a:ln>
          <a:effectLst/>
        </p:spPr>
        <p:txBody>
          <a:bodyPr wrap="none" anchor="ctr"/>
          <a:lstStyle/>
          <a:p>
            <a:endParaRPr lang="en-US"/>
          </a:p>
        </p:txBody>
      </p:sp>
      <p:sp>
        <p:nvSpPr>
          <p:cNvPr id="57380" name="Line 36"/>
          <p:cNvSpPr>
            <a:spLocks noChangeShapeType="1"/>
          </p:cNvSpPr>
          <p:nvPr/>
        </p:nvSpPr>
        <p:spPr bwMode="auto">
          <a:xfrm flipV="1">
            <a:off x="5751512" y="3948113"/>
            <a:ext cx="461963" cy="649287"/>
          </a:xfrm>
          <a:prstGeom prst="line">
            <a:avLst/>
          </a:prstGeom>
          <a:noFill/>
          <a:ln w="38100">
            <a:solidFill>
              <a:schemeClr val="tx1"/>
            </a:solidFill>
            <a:round/>
            <a:headEnd/>
            <a:tailEnd type="triangle" w="med" len="med"/>
          </a:ln>
          <a:effectLst/>
        </p:spPr>
        <p:txBody>
          <a:bodyPr wrap="none" anchor="ctr"/>
          <a:lstStyle/>
          <a:p>
            <a:endParaRPr lang="en-US"/>
          </a:p>
        </p:txBody>
      </p:sp>
      <p:sp>
        <p:nvSpPr>
          <p:cNvPr id="57381" name="Text Box 37"/>
          <p:cNvSpPr txBox="1">
            <a:spLocks noChangeArrowheads="1"/>
          </p:cNvSpPr>
          <p:nvPr/>
        </p:nvSpPr>
        <p:spPr bwMode="auto">
          <a:xfrm>
            <a:off x="2967037" y="2346325"/>
            <a:ext cx="1241425" cy="396875"/>
          </a:xfrm>
          <a:prstGeom prst="rect">
            <a:avLst/>
          </a:prstGeom>
          <a:noFill/>
          <a:ln w="12700">
            <a:noFill/>
            <a:miter lim="800000"/>
            <a:headEnd/>
            <a:tailEnd/>
          </a:ln>
          <a:effectLst/>
        </p:spPr>
        <p:txBody>
          <a:bodyPr>
            <a:spAutoFit/>
          </a:bodyPr>
          <a:lstStyle/>
          <a:p>
            <a:pPr>
              <a:spcBef>
                <a:spcPct val="50000"/>
              </a:spcBef>
            </a:pPr>
            <a:r>
              <a:rPr lang="en-US" sz="2000" b="1" i="1" dirty="0">
                <a:latin typeface="+mn-lt"/>
              </a:rPr>
              <a:t>Stator</a:t>
            </a:r>
          </a:p>
        </p:txBody>
      </p:sp>
      <p:sp>
        <p:nvSpPr>
          <p:cNvPr id="57382" name="Text Box 38"/>
          <p:cNvSpPr txBox="1">
            <a:spLocks noChangeArrowheads="1"/>
          </p:cNvSpPr>
          <p:nvPr/>
        </p:nvSpPr>
        <p:spPr bwMode="auto">
          <a:xfrm>
            <a:off x="4910137" y="2324100"/>
            <a:ext cx="1241425" cy="396875"/>
          </a:xfrm>
          <a:prstGeom prst="rect">
            <a:avLst/>
          </a:prstGeom>
          <a:noFill/>
          <a:ln w="12700">
            <a:noFill/>
            <a:miter lim="800000"/>
            <a:headEnd/>
            <a:tailEnd/>
          </a:ln>
          <a:effectLst/>
        </p:spPr>
        <p:txBody>
          <a:bodyPr>
            <a:spAutoFit/>
          </a:bodyPr>
          <a:lstStyle/>
          <a:p>
            <a:pPr>
              <a:spcBef>
                <a:spcPct val="50000"/>
              </a:spcBef>
            </a:pPr>
            <a:r>
              <a:rPr lang="en-US" sz="2000" b="1" i="1" dirty="0">
                <a:solidFill>
                  <a:srgbClr val="C00000"/>
                </a:solidFill>
                <a:latin typeface="+mn-lt"/>
              </a:rPr>
              <a:t>Rotor</a:t>
            </a:r>
          </a:p>
        </p:txBody>
      </p:sp>
      <p:sp>
        <p:nvSpPr>
          <p:cNvPr id="57383" name="Text Box 39"/>
          <p:cNvSpPr txBox="1">
            <a:spLocks noChangeArrowheads="1"/>
          </p:cNvSpPr>
          <p:nvPr/>
        </p:nvSpPr>
        <p:spPr bwMode="auto">
          <a:xfrm>
            <a:off x="3970337" y="1841500"/>
            <a:ext cx="1528763" cy="336550"/>
          </a:xfrm>
          <a:prstGeom prst="rect">
            <a:avLst/>
          </a:prstGeom>
          <a:noFill/>
          <a:ln w="12700">
            <a:noFill/>
            <a:miter lim="800000"/>
            <a:headEnd/>
            <a:tailEnd/>
          </a:ln>
          <a:effectLst/>
        </p:spPr>
        <p:txBody>
          <a:bodyPr>
            <a:spAutoFit/>
          </a:bodyPr>
          <a:lstStyle/>
          <a:p>
            <a:pPr algn="ctr">
              <a:spcBef>
                <a:spcPct val="50000"/>
              </a:spcBef>
            </a:pPr>
            <a:r>
              <a:rPr lang="en-US" sz="1600" b="1" i="1" dirty="0" err="1">
                <a:latin typeface="Yu Optima" pitchFamily="34" charset="0"/>
              </a:rPr>
              <a:t>Međugvožđe</a:t>
            </a:r>
            <a:endParaRPr lang="en-US" sz="1600" b="1" i="1" dirty="0">
              <a:latin typeface="Yu Optima" pitchFamily="34" charset="0"/>
            </a:endParaRPr>
          </a:p>
        </p:txBody>
      </p:sp>
      <p:sp>
        <p:nvSpPr>
          <p:cNvPr id="57384" name="Text Box 40"/>
          <p:cNvSpPr txBox="1">
            <a:spLocks noChangeArrowheads="1"/>
          </p:cNvSpPr>
          <p:nvPr/>
        </p:nvSpPr>
        <p:spPr bwMode="auto">
          <a:xfrm>
            <a:off x="2044700" y="3586163"/>
            <a:ext cx="546100" cy="366712"/>
          </a:xfrm>
          <a:prstGeom prst="rect">
            <a:avLst/>
          </a:prstGeom>
          <a:noFill/>
          <a:ln w="12700">
            <a:noFill/>
            <a:miter lim="800000"/>
            <a:headEnd/>
            <a:tailEnd/>
          </a:ln>
          <a:effectLst/>
        </p:spPr>
        <p:txBody>
          <a:bodyPr>
            <a:spAutoFit/>
          </a:bodyPr>
          <a:lstStyle/>
          <a:p>
            <a:pPr>
              <a:spcBef>
                <a:spcPct val="50000"/>
              </a:spcBef>
            </a:pPr>
            <a:r>
              <a:rPr lang="en-US" b="1" i="1" dirty="0" smtClean="0">
                <a:latin typeface="Arial" charset="0"/>
              </a:rPr>
              <a:t>R</a:t>
            </a:r>
            <a:r>
              <a:rPr lang="sr-Latn-CS" b="1" i="1" baseline="-25000" dirty="0" smtClean="0">
                <a:latin typeface="Arial" charset="0"/>
              </a:rPr>
              <a:t>S</a:t>
            </a:r>
            <a:endParaRPr lang="en-US" b="1" i="1" dirty="0">
              <a:latin typeface="Arial" charset="0"/>
            </a:endParaRPr>
          </a:p>
        </p:txBody>
      </p:sp>
      <p:sp>
        <p:nvSpPr>
          <p:cNvPr id="57385" name="Text Box 41"/>
          <p:cNvSpPr txBox="1">
            <a:spLocks noChangeArrowheads="1"/>
          </p:cNvSpPr>
          <p:nvPr/>
        </p:nvSpPr>
        <p:spPr bwMode="auto">
          <a:xfrm>
            <a:off x="3263900" y="3595688"/>
            <a:ext cx="546100" cy="336550"/>
          </a:xfrm>
          <a:prstGeom prst="rect">
            <a:avLst/>
          </a:prstGeom>
          <a:noFill/>
          <a:ln w="12700">
            <a:noFill/>
            <a:miter lim="800000"/>
            <a:headEnd/>
            <a:tailEnd/>
          </a:ln>
          <a:effectLst/>
        </p:spPr>
        <p:txBody>
          <a:bodyPr>
            <a:spAutoFit/>
          </a:bodyPr>
          <a:lstStyle/>
          <a:p>
            <a:pPr>
              <a:spcBef>
                <a:spcPct val="50000"/>
              </a:spcBef>
            </a:pPr>
            <a:r>
              <a:rPr lang="sr-Latn-CS" sz="1600" b="1" i="1" dirty="0" smtClean="0">
                <a:latin typeface="Arial" charset="0"/>
              </a:rPr>
              <a:t>L</a:t>
            </a:r>
            <a:r>
              <a:rPr lang="en-US" sz="1600" b="1" i="1" baseline="-25000" dirty="0" err="1" smtClean="0">
                <a:latin typeface="Arial" charset="0"/>
              </a:rPr>
              <a:t>rS</a:t>
            </a:r>
            <a:endParaRPr lang="en-US" sz="1600" b="1" i="1" dirty="0">
              <a:latin typeface="Arial" charset="0"/>
            </a:endParaRPr>
          </a:p>
        </p:txBody>
      </p:sp>
      <p:sp>
        <p:nvSpPr>
          <p:cNvPr id="57386" name="Text Box 42"/>
          <p:cNvSpPr txBox="1">
            <a:spLocks noChangeArrowheads="1"/>
          </p:cNvSpPr>
          <p:nvPr/>
        </p:nvSpPr>
        <p:spPr bwMode="auto">
          <a:xfrm>
            <a:off x="4094162" y="4065588"/>
            <a:ext cx="546100" cy="366712"/>
          </a:xfrm>
          <a:prstGeom prst="rect">
            <a:avLst/>
          </a:prstGeom>
          <a:noFill/>
          <a:ln w="12700">
            <a:noFill/>
            <a:miter lim="800000"/>
            <a:headEnd/>
            <a:tailEnd/>
          </a:ln>
          <a:effectLst/>
        </p:spPr>
        <p:txBody>
          <a:bodyPr>
            <a:spAutoFit/>
          </a:bodyPr>
          <a:lstStyle/>
          <a:p>
            <a:pPr>
              <a:spcBef>
                <a:spcPct val="50000"/>
              </a:spcBef>
            </a:pPr>
            <a:r>
              <a:rPr lang="sr-Latn-CS" b="1" i="1" dirty="0" smtClean="0">
                <a:solidFill>
                  <a:schemeClr val="accent2"/>
                </a:solidFill>
                <a:latin typeface="Arial" charset="0"/>
              </a:rPr>
              <a:t>M</a:t>
            </a:r>
            <a:endParaRPr lang="en-US" b="1" i="1" dirty="0">
              <a:solidFill>
                <a:schemeClr val="accent2"/>
              </a:solidFill>
              <a:latin typeface="Arial" charset="0"/>
            </a:endParaRPr>
          </a:p>
        </p:txBody>
      </p:sp>
      <p:sp>
        <p:nvSpPr>
          <p:cNvPr id="57387" name="Text Box 43"/>
          <p:cNvSpPr txBox="1">
            <a:spLocks noChangeArrowheads="1"/>
          </p:cNvSpPr>
          <p:nvPr/>
        </p:nvSpPr>
        <p:spPr bwMode="auto">
          <a:xfrm>
            <a:off x="4989512" y="3617913"/>
            <a:ext cx="546100" cy="366712"/>
          </a:xfrm>
          <a:prstGeom prst="rect">
            <a:avLst/>
          </a:prstGeom>
          <a:noFill/>
          <a:ln w="12700">
            <a:noFill/>
            <a:miter lim="800000"/>
            <a:headEnd/>
            <a:tailEnd/>
          </a:ln>
          <a:effectLst/>
        </p:spPr>
        <p:txBody>
          <a:bodyPr>
            <a:spAutoFit/>
          </a:bodyPr>
          <a:lstStyle/>
          <a:p>
            <a:pPr>
              <a:spcBef>
                <a:spcPct val="50000"/>
              </a:spcBef>
            </a:pPr>
            <a:r>
              <a:rPr lang="sr-Latn-CS" b="1" i="1" dirty="0" smtClean="0">
                <a:solidFill>
                  <a:srgbClr val="C00000"/>
                </a:solidFill>
                <a:latin typeface="Arial" charset="0"/>
              </a:rPr>
              <a:t>L</a:t>
            </a:r>
            <a:r>
              <a:rPr lang="en-US" b="1" i="1" baseline="-25000" dirty="0" err="1" smtClean="0">
                <a:solidFill>
                  <a:srgbClr val="C00000"/>
                </a:solidFill>
                <a:latin typeface="Arial" charset="0"/>
              </a:rPr>
              <a:t>rR</a:t>
            </a:r>
            <a:endParaRPr lang="en-US" b="1" i="1" dirty="0">
              <a:solidFill>
                <a:srgbClr val="C00000"/>
              </a:solidFill>
              <a:latin typeface="Arial" charset="0"/>
            </a:endParaRPr>
          </a:p>
        </p:txBody>
      </p:sp>
      <p:sp>
        <p:nvSpPr>
          <p:cNvPr id="57390" name="Text Box 46"/>
          <p:cNvSpPr txBox="1">
            <a:spLocks noChangeArrowheads="1"/>
          </p:cNvSpPr>
          <p:nvPr/>
        </p:nvSpPr>
        <p:spPr bwMode="auto">
          <a:xfrm>
            <a:off x="1668462" y="2895600"/>
            <a:ext cx="1270000" cy="457200"/>
          </a:xfrm>
          <a:prstGeom prst="rect">
            <a:avLst/>
          </a:prstGeom>
          <a:noFill/>
          <a:ln w="12700">
            <a:noFill/>
            <a:miter lim="800000"/>
            <a:headEnd/>
            <a:tailEnd/>
          </a:ln>
          <a:effectLst/>
        </p:spPr>
        <p:txBody>
          <a:bodyPr>
            <a:spAutoFit/>
          </a:bodyPr>
          <a:lstStyle/>
          <a:p>
            <a:pPr algn="ctr">
              <a:spcBef>
                <a:spcPct val="50000"/>
              </a:spcBef>
            </a:pPr>
            <a:r>
              <a:rPr lang="en-US" sz="1200" b="1" i="1" dirty="0" err="1">
                <a:latin typeface="+mn-lt"/>
              </a:rPr>
              <a:t>Otpornost</a:t>
            </a:r>
            <a:r>
              <a:rPr lang="en-US" sz="1200" b="1" i="1" dirty="0">
                <a:latin typeface="+mn-lt"/>
              </a:rPr>
              <a:t> </a:t>
            </a:r>
            <a:r>
              <a:rPr lang="en-US" sz="1200" b="1" i="1" dirty="0" err="1">
                <a:latin typeface="+mn-lt"/>
              </a:rPr>
              <a:t>satora</a:t>
            </a:r>
            <a:endParaRPr lang="en-US" sz="1200" b="1" i="1" dirty="0">
              <a:latin typeface="+mn-lt"/>
            </a:endParaRPr>
          </a:p>
        </p:txBody>
      </p:sp>
      <p:sp>
        <p:nvSpPr>
          <p:cNvPr id="57391" name="Text Box 47"/>
          <p:cNvSpPr txBox="1">
            <a:spLocks noChangeArrowheads="1"/>
          </p:cNvSpPr>
          <p:nvPr/>
        </p:nvSpPr>
        <p:spPr bwMode="auto">
          <a:xfrm>
            <a:off x="2743200" y="2906713"/>
            <a:ext cx="1501775" cy="461665"/>
          </a:xfrm>
          <a:prstGeom prst="rect">
            <a:avLst/>
          </a:prstGeom>
          <a:noFill/>
          <a:ln w="12700">
            <a:noFill/>
            <a:miter lim="800000"/>
            <a:headEnd/>
            <a:tailEnd/>
          </a:ln>
          <a:effectLst/>
        </p:spPr>
        <p:txBody>
          <a:bodyPr>
            <a:spAutoFit/>
          </a:bodyPr>
          <a:lstStyle/>
          <a:p>
            <a:pPr algn="ctr">
              <a:spcBef>
                <a:spcPct val="50000"/>
              </a:spcBef>
            </a:pPr>
            <a:r>
              <a:rPr lang="sr-Latn-CS" sz="1200" b="1" i="1" dirty="0" smtClean="0">
                <a:latin typeface="+mn-lt"/>
              </a:rPr>
              <a:t>Induktivnost</a:t>
            </a:r>
            <a:r>
              <a:rPr lang="en-US" sz="1200" b="1" i="1" dirty="0" smtClean="0">
                <a:latin typeface="+mn-lt"/>
              </a:rPr>
              <a:t> </a:t>
            </a:r>
            <a:r>
              <a:rPr lang="en-US" sz="1200" b="1" i="1" dirty="0" err="1">
                <a:latin typeface="+mn-lt"/>
              </a:rPr>
              <a:t>rasipanja</a:t>
            </a:r>
            <a:r>
              <a:rPr lang="en-US" sz="1200" b="1" i="1" dirty="0">
                <a:latin typeface="+mn-lt"/>
              </a:rPr>
              <a:t> </a:t>
            </a:r>
            <a:r>
              <a:rPr lang="en-US" sz="1200" b="1" i="1" dirty="0" err="1">
                <a:latin typeface="+mn-lt"/>
              </a:rPr>
              <a:t>statora</a:t>
            </a:r>
            <a:r>
              <a:rPr lang="en-US" sz="1200" b="1" i="1" dirty="0">
                <a:latin typeface="+mn-lt"/>
              </a:rPr>
              <a:t> </a:t>
            </a:r>
          </a:p>
        </p:txBody>
      </p:sp>
      <p:sp>
        <p:nvSpPr>
          <p:cNvPr id="57392" name="Text Box 48"/>
          <p:cNvSpPr txBox="1">
            <a:spLocks noChangeArrowheads="1"/>
          </p:cNvSpPr>
          <p:nvPr/>
        </p:nvSpPr>
        <p:spPr bwMode="auto">
          <a:xfrm>
            <a:off x="3284537" y="4546600"/>
            <a:ext cx="1501775" cy="461665"/>
          </a:xfrm>
          <a:prstGeom prst="rect">
            <a:avLst/>
          </a:prstGeom>
          <a:noFill/>
          <a:ln w="12700">
            <a:noFill/>
            <a:miter lim="800000"/>
            <a:headEnd/>
            <a:tailEnd/>
          </a:ln>
          <a:effectLst/>
        </p:spPr>
        <p:txBody>
          <a:bodyPr>
            <a:spAutoFit/>
          </a:bodyPr>
          <a:lstStyle/>
          <a:p>
            <a:pPr algn="ctr">
              <a:spcBef>
                <a:spcPct val="50000"/>
              </a:spcBef>
            </a:pPr>
            <a:r>
              <a:rPr lang="en-US" sz="1200" b="1" i="1" dirty="0" err="1" smtClean="0">
                <a:solidFill>
                  <a:schemeClr val="accent2"/>
                </a:solidFill>
                <a:latin typeface="Yu Optima" pitchFamily="34" charset="0"/>
              </a:rPr>
              <a:t>Induktivnost</a:t>
            </a:r>
            <a:r>
              <a:rPr lang="en-US" sz="1200" b="1" i="1" dirty="0" smtClean="0">
                <a:solidFill>
                  <a:schemeClr val="accent2"/>
                </a:solidFill>
                <a:latin typeface="Yu Optima" pitchFamily="34" charset="0"/>
              </a:rPr>
              <a:t> </a:t>
            </a:r>
            <a:r>
              <a:rPr lang="en-US" sz="1200" b="1" i="1" dirty="0" err="1" smtClean="0">
                <a:solidFill>
                  <a:schemeClr val="accent2"/>
                </a:solidFill>
                <a:latin typeface="Yu Optima" pitchFamily="34" charset="0"/>
              </a:rPr>
              <a:t>magne</a:t>
            </a:r>
            <a:r>
              <a:rPr lang="sr-Latn-CS" sz="1200" b="1" i="1" dirty="0" smtClean="0">
                <a:solidFill>
                  <a:schemeClr val="accent2"/>
                </a:solidFill>
                <a:latin typeface="Yu Optima" pitchFamily="34" charset="0"/>
              </a:rPr>
              <a:t>ćenja</a:t>
            </a:r>
            <a:endParaRPr lang="en-US" sz="1200" b="1" i="1" dirty="0">
              <a:solidFill>
                <a:schemeClr val="accent2"/>
              </a:solidFill>
              <a:latin typeface="Arial" charset="0"/>
            </a:endParaRPr>
          </a:p>
        </p:txBody>
      </p:sp>
      <p:sp>
        <p:nvSpPr>
          <p:cNvPr id="57393" name="Text Box 49"/>
          <p:cNvSpPr txBox="1">
            <a:spLocks noChangeArrowheads="1"/>
          </p:cNvSpPr>
          <p:nvPr/>
        </p:nvSpPr>
        <p:spPr bwMode="auto">
          <a:xfrm>
            <a:off x="4649787" y="2924175"/>
            <a:ext cx="1371600" cy="457200"/>
          </a:xfrm>
          <a:prstGeom prst="rect">
            <a:avLst/>
          </a:prstGeom>
          <a:noFill/>
          <a:ln w="12700">
            <a:noFill/>
            <a:miter lim="800000"/>
            <a:headEnd/>
            <a:tailEnd/>
          </a:ln>
          <a:effectLst/>
        </p:spPr>
        <p:txBody>
          <a:bodyPr>
            <a:spAutoFit/>
          </a:bodyPr>
          <a:lstStyle/>
          <a:p>
            <a:pPr algn="ctr">
              <a:spcBef>
                <a:spcPct val="50000"/>
              </a:spcBef>
            </a:pPr>
            <a:r>
              <a:rPr lang="en-US" sz="1200" b="1" i="1" dirty="0" err="1" smtClean="0">
                <a:solidFill>
                  <a:srgbClr val="C00000"/>
                </a:solidFill>
                <a:latin typeface="+mn-lt"/>
              </a:rPr>
              <a:t>Induktivnost</a:t>
            </a:r>
            <a:r>
              <a:rPr lang="en-US" sz="1200" b="1" i="1" dirty="0" smtClean="0">
                <a:solidFill>
                  <a:srgbClr val="C00000"/>
                </a:solidFill>
                <a:latin typeface="+mn-lt"/>
              </a:rPr>
              <a:t> </a:t>
            </a:r>
            <a:r>
              <a:rPr lang="en-US" sz="1200" b="1" i="1" dirty="0" err="1" smtClean="0">
                <a:solidFill>
                  <a:srgbClr val="C00000"/>
                </a:solidFill>
                <a:latin typeface="+mn-lt"/>
              </a:rPr>
              <a:t>rasipanja</a:t>
            </a:r>
            <a:r>
              <a:rPr lang="en-US" sz="1200" b="1" i="1" dirty="0" smtClean="0">
                <a:solidFill>
                  <a:srgbClr val="C00000"/>
                </a:solidFill>
                <a:latin typeface="+mn-lt"/>
              </a:rPr>
              <a:t> </a:t>
            </a:r>
            <a:r>
              <a:rPr lang="en-US" sz="1200" b="1" i="1" dirty="0" err="1">
                <a:solidFill>
                  <a:srgbClr val="C00000"/>
                </a:solidFill>
                <a:latin typeface="+mn-lt"/>
              </a:rPr>
              <a:t>rotora</a:t>
            </a:r>
            <a:endParaRPr lang="en-US" sz="1200" b="1" i="1" dirty="0">
              <a:solidFill>
                <a:srgbClr val="C00000"/>
              </a:solidFill>
              <a:latin typeface="+mn-lt"/>
            </a:endParaRPr>
          </a:p>
        </p:txBody>
      </p:sp>
      <p:sp>
        <p:nvSpPr>
          <p:cNvPr id="57394" name="Text Box 50"/>
          <p:cNvSpPr txBox="1">
            <a:spLocks noChangeArrowheads="1"/>
          </p:cNvSpPr>
          <p:nvPr/>
        </p:nvSpPr>
        <p:spPr bwMode="auto">
          <a:xfrm>
            <a:off x="6300787" y="4611688"/>
            <a:ext cx="2317750" cy="276999"/>
          </a:xfrm>
          <a:prstGeom prst="rect">
            <a:avLst/>
          </a:prstGeom>
          <a:noFill/>
          <a:ln w="12700">
            <a:noFill/>
            <a:miter lim="800000"/>
            <a:headEnd/>
            <a:tailEnd/>
          </a:ln>
          <a:effectLst/>
        </p:spPr>
        <p:txBody>
          <a:bodyPr>
            <a:spAutoFit/>
          </a:bodyPr>
          <a:lstStyle/>
          <a:p>
            <a:pPr>
              <a:spcBef>
                <a:spcPct val="50000"/>
              </a:spcBef>
            </a:pPr>
            <a:r>
              <a:rPr lang="en-US" sz="1200" b="1" i="1" dirty="0">
                <a:solidFill>
                  <a:srgbClr val="C00000"/>
                </a:solidFill>
                <a:latin typeface="Yu Optima" pitchFamily="34" charset="0"/>
              </a:rPr>
              <a:t>(</a:t>
            </a:r>
            <a:r>
              <a:rPr lang="en-US" sz="1200" b="1" i="1" dirty="0" smtClean="0">
                <a:solidFill>
                  <a:srgbClr val="C00000"/>
                </a:solidFill>
                <a:latin typeface="Yu Optima" pitchFamily="34" charset="0"/>
              </a:rPr>
              <a:t>R</a:t>
            </a:r>
            <a:r>
              <a:rPr lang="sr-Latn-CS" sz="1200" b="1" i="1" baseline="-25000" dirty="0" smtClean="0">
                <a:solidFill>
                  <a:srgbClr val="C00000"/>
                </a:solidFill>
                <a:latin typeface="Yu Optima" pitchFamily="34" charset="0"/>
              </a:rPr>
              <a:t>R </a:t>
            </a:r>
            <a:r>
              <a:rPr lang="en-US" sz="1200" b="1" i="1" dirty="0" smtClean="0">
                <a:solidFill>
                  <a:srgbClr val="C00000"/>
                </a:solidFill>
                <a:latin typeface="Yu Optima" pitchFamily="34" charset="0"/>
              </a:rPr>
              <a:t> </a:t>
            </a:r>
            <a:r>
              <a:rPr lang="en-US" sz="1200" b="1" i="1" dirty="0">
                <a:solidFill>
                  <a:srgbClr val="C00000"/>
                </a:solidFill>
                <a:latin typeface="Yu Optima" pitchFamily="34" charset="0"/>
              </a:rPr>
              <a:t>je </a:t>
            </a:r>
            <a:r>
              <a:rPr lang="en-US" sz="1200" b="1" i="1" dirty="0" err="1">
                <a:solidFill>
                  <a:srgbClr val="C00000"/>
                </a:solidFill>
                <a:latin typeface="Yu Optima" pitchFamily="34" charset="0"/>
              </a:rPr>
              <a:t>otpornost</a:t>
            </a:r>
            <a:r>
              <a:rPr lang="en-US" sz="1200" b="1" i="1" dirty="0">
                <a:solidFill>
                  <a:srgbClr val="C00000"/>
                </a:solidFill>
                <a:latin typeface="Yu Optima" pitchFamily="34" charset="0"/>
              </a:rPr>
              <a:t> </a:t>
            </a:r>
            <a:r>
              <a:rPr lang="en-US" sz="1200" b="1" i="1" dirty="0" err="1">
                <a:solidFill>
                  <a:srgbClr val="C00000"/>
                </a:solidFill>
                <a:latin typeface="Yu Optima" pitchFamily="34" charset="0"/>
              </a:rPr>
              <a:t>šipki</a:t>
            </a:r>
            <a:r>
              <a:rPr lang="en-US" sz="1200" b="1" i="1" dirty="0">
                <a:solidFill>
                  <a:srgbClr val="C00000"/>
                </a:solidFill>
                <a:latin typeface="Yu Optima" pitchFamily="34" charset="0"/>
              </a:rPr>
              <a:t> </a:t>
            </a:r>
            <a:r>
              <a:rPr lang="en-US" sz="1200" b="1" i="1" dirty="0" err="1">
                <a:solidFill>
                  <a:srgbClr val="C00000"/>
                </a:solidFill>
                <a:latin typeface="Yu Optima" pitchFamily="34" charset="0"/>
              </a:rPr>
              <a:t>rotora</a:t>
            </a:r>
            <a:r>
              <a:rPr lang="en-US" sz="1200" b="1" i="1" dirty="0">
                <a:solidFill>
                  <a:srgbClr val="C00000"/>
                </a:solidFill>
                <a:latin typeface="Yu Optima" pitchFamily="34" charset="0"/>
              </a:rPr>
              <a:t>)</a:t>
            </a:r>
          </a:p>
        </p:txBody>
      </p:sp>
      <p:sp>
        <p:nvSpPr>
          <p:cNvPr id="57395" name="Text Box 51"/>
          <p:cNvSpPr txBox="1">
            <a:spLocks noChangeArrowheads="1"/>
          </p:cNvSpPr>
          <p:nvPr/>
        </p:nvSpPr>
        <p:spPr bwMode="auto">
          <a:xfrm>
            <a:off x="1235075" y="4019550"/>
            <a:ext cx="746125" cy="523220"/>
          </a:xfrm>
          <a:prstGeom prst="rect">
            <a:avLst/>
          </a:prstGeom>
          <a:noFill/>
          <a:ln w="12700">
            <a:noFill/>
            <a:miter lim="800000"/>
            <a:headEnd/>
            <a:tailEnd/>
          </a:ln>
          <a:effectLst/>
        </p:spPr>
        <p:txBody>
          <a:bodyPr wrap="square">
            <a:spAutoFit/>
          </a:bodyPr>
          <a:lstStyle/>
          <a:p>
            <a:pPr>
              <a:spcBef>
                <a:spcPct val="50000"/>
              </a:spcBef>
            </a:pPr>
            <a:r>
              <a:rPr lang="sr-Latn-CS" sz="2800" b="1" i="1" dirty="0" smtClean="0">
                <a:latin typeface="Arial" charset="0"/>
              </a:rPr>
              <a:t>U</a:t>
            </a:r>
            <a:r>
              <a:rPr lang="sr-Latn-CS" sz="2800" b="1" i="1" baseline="-25000" dirty="0" smtClean="0">
                <a:latin typeface="Arial" charset="0"/>
              </a:rPr>
              <a:t>a</a:t>
            </a:r>
            <a:endParaRPr lang="en-US" b="1" i="1" baseline="-25000" dirty="0">
              <a:latin typeface="Arial" charset="0"/>
            </a:endParaRPr>
          </a:p>
        </p:txBody>
      </p:sp>
      <p:sp>
        <p:nvSpPr>
          <p:cNvPr id="57396" name="Line 52"/>
          <p:cNvSpPr>
            <a:spLocks noChangeShapeType="1"/>
          </p:cNvSpPr>
          <p:nvPr/>
        </p:nvSpPr>
        <p:spPr bwMode="auto">
          <a:xfrm flipV="1">
            <a:off x="1436687" y="3602038"/>
            <a:ext cx="0" cy="461962"/>
          </a:xfrm>
          <a:prstGeom prst="line">
            <a:avLst/>
          </a:prstGeom>
          <a:noFill/>
          <a:ln w="12700">
            <a:solidFill>
              <a:schemeClr val="tx1"/>
            </a:solidFill>
            <a:round/>
            <a:headEnd/>
            <a:tailEnd type="triangle" w="med" len="med"/>
          </a:ln>
          <a:effectLst/>
        </p:spPr>
        <p:txBody>
          <a:bodyPr wrap="none" anchor="ctr"/>
          <a:lstStyle/>
          <a:p>
            <a:endParaRPr lang="en-US"/>
          </a:p>
        </p:txBody>
      </p:sp>
      <p:sp>
        <p:nvSpPr>
          <p:cNvPr id="57397" name="Line 53"/>
          <p:cNvSpPr>
            <a:spLocks noChangeShapeType="1"/>
          </p:cNvSpPr>
          <p:nvPr/>
        </p:nvSpPr>
        <p:spPr bwMode="auto">
          <a:xfrm>
            <a:off x="1430337" y="4505325"/>
            <a:ext cx="0" cy="461963"/>
          </a:xfrm>
          <a:prstGeom prst="line">
            <a:avLst/>
          </a:prstGeom>
          <a:noFill/>
          <a:ln w="12700">
            <a:solidFill>
              <a:schemeClr val="tx1"/>
            </a:solidFill>
            <a:round/>
            <a:headEnd/>
            <a:tailEnd type="triangle" w="med" len="med"/>
          </a:ln>
          <a:effectLst/>
        </p:spPr>
        <p:txBody>
          <a:bodyPr wrap="none" anchor="ctr"/>
          <a:lstStyle/>
          <a:p>
            <a:endParaRPr lang="en-US"/>
          </a:p>
        </p:txBody>
      </p:sp>
      <p:sp>
        <p:nvSpPr>
          <p:cNvPr id="57399" name="Line 55"/>
          <p:cNvSpPr>
            <a:spLocks noChangeShapeType="1"/>
          </p:cNvSpPr>
          <p:nvPr/>
        </p:nvSpPr>
        <p:spPr bwMode="auto">
          <a:xfrm>
            <a:off x="4579937" y="2527300"/>
            <a:ext cx="0" cy="3124200"/>
          </a:xfrm>
          <a:prstGeom prst="line">
            <a:avLst/>
          </a:prstGeom>
          <a:noFill/>
          <a:ln w="25400">
            <a:solidFill>
              <a:schemeClr val="accent1"/>
            </a:solidFill>
            <a:prstDash val="sysDot"/>
            <a:round/>
            <a:headEnd type="none" w="sm" len="sm"/>
            <a:tailEnd type="none" w="sm" len="sm"/>
          </a:ln>
          <a:effectLst/>
        </p:spPr>
        <p:txBody>
          <a:bodyPr wrap="none" anchor="ctr">
            <a:spAutoFit/>
          </a:bodyPr>
          <a:lstStyle/>
          <a:p>
            <a:endParaRPr lang="en-US"/>
          </a:p>
        </p:txBody>
      </p:sp>
      <p:sp>
        <p:nvSpPr>
          <p:cNvPr id="58" name="Rectangle 2"/>
          <p:cNvSpPr txBox="1">
            <a:spLocks noChangeArrowheads="1"/>
          </p:cNvSpPr>
          <p:nvPr/>
        </p:nvSpPr>
        <p:spPr bwMode="auto">
          <a:xfrm>
            <a:off x="6858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r-Latn-CS" sz="4400" b="0" i="0" u="none" strike="noStrike" kern="0" cap="none" spc="0" normalizeH="0" baseline="0" noProof="0" dirty="0" smtClean="0">
                <a:ln>
                  <a:noFill/>
                </a:ln>
                <a:solidFill>
                  <a:schemeClr val="tx2"/>
                </a:solidFill>
                <a:effectLst/>
                <a:uLnTx/>
                <a:uFillTx/>
                <a:latin typeface="Arial" charset="0"/>
                <a:ea typeface="+mj-ea"/>
                <a:cs typeface="+mj-cs"/>
              </a:rPr>
              <a:t>Zmenska šema po fazi</a:t>
            </a:r>
            <a:r>
              <a:rPr kumimoji="0" lang="en-GB" sz="4400" b="0" i="0" u="none" strike="noStrike" kern="0" cap="none" spc="0" normalizeH="0" baseline="0" noProof="0" dirty="0" smtClean="0">
                <a:ln>
                  <a:noFill/>
                </a:ln>
                <a:solidFill>
                  <a:schemeClr val="tx2"/>
                </a:solidFill>
                <a:effectLst/>
                <a:uLnTx/>
                <a:uFillTx/>
                <a:latin typeface="Yu Optima" pitchFamily="34" charset="0"/>
                <a:ea typeface="+mj-ea"/>
                <a:cs typeface="+mj-cs"/>
              </a:rPr>
              <a:t/>
            </a:r>
            <a:br>
              <a:rPr kumimoji="0" lang="en-GB" sz="4400" b="0" i="0" u="none" strike="noStrike" kern="0" cap="none" spc="0" normalizeH="0" baseline="0" noProof="0" dirty="0" smtClean="0">
                <a:ln>
                  <a:noFill/>
                </a:ln>
                <a:solidFill>
                  <a:schemeClr val="tx2"/>
                </a:solidFill>
                <a:effectLst/>
                <a:uLnTx/>
                <a:uFillTx/>
                <a:latin typeface="Yu Optima" pitchFamily="34" charset="0"/>
                <a:ea typeface="+mj-ea"/>
                <a:cs typeface="+mj-cs"/>
              </a:rPr>
            </a:br>
            <a:endParaRPr kumimoji="0" lang="en-GB" sz="2400" b="0" i="0" u="none" strike="noStrike" kern="0" cap="none" spc="0" normalizeH="0" baseline="0" noProof="0" dirty="0">
              <a:ln>
                <a:noFill/>
              </a:ln>
              <a:solidFill>
                <a:schemeClr val="tx2"/>
              </a:solidFill>
              <a:effectLst/>
              <a:uLnTx/>
              <a:uFillTx/>
              <a:latin typeface="+mj-lt"/>
              <a:ea typeface="+mj-ea"/>
              <a:cs typeface="+mj-cs"/>
            </a:endParaRPr>
          </a:p>
        </p:txBody>
      </p:sp>
      <p:sp>
        <p:nvSpPr>
          <p:cNvPr id="59" name="Text Box 67"/>
          <p:cNvSpPr txBox="1">
            <a:spLocks noChangeArrowheads="1"/>
          </p:cNvSpPr>
          <p:nvPr/>
        </p:nvSpPr>
        <p:spPr bwMode="auto">
          <a:xfrm>
            <a:off x="6256337" y="4127500"/>
            <a:ext cx="854075" cy="366712"/>
          </a:xfrm>
          <a:prstGeom prst="rect">
            <a:avLst/>
          </a:prstGeom>
          <a:noFill/>
          <a:ln w="12700">
            <a:noFill/>
            <a:miter lim="800000"/>
            <a:headEnd/>
            <a:tailEnd/>
          </a:ln>
          <a:effectLst/>
        </p:spPr>
        <p:txBody>
          <a:bodyPr wrap="square">
            <a:spAutoFit/>
          </a:bodyPr>
          <a:lstStyle/>
          <a:p>
            <a:pPr>
              <a:spcBef>
                <a:spcPct val="50000"/>
              </a:spcBef>
            </a:pPr>
            <a:r>
              <a:rPr lang="en-US" b="1" i="1" dirty="0" smtClean="0">
                <a:solidFill>
                  <a:srgbClr val="C00000"/>
                </a:solidFill>
                <a:latin typeface="Arial" charset="0"/>
              </a:rPr>
              <a:t>R</a:t>
            </a:r>
            <a:r>
              <a:rPr lang="sr-Latn-CS" b="1" i="1" baseline="-25000" dirty="0" smtClean="0">
                <a:solidFill>
                  <a:srgbClr val="C00000"/>
                </a:solidFill>
                <a:latin typeface="Arial" charset="0"/>
              </a:rPr>
              <a:t>R</a:t>
            </a:r>
            <a:r>
              <a:rPr lang="en-US" b="1" i="1" dirty="0" smtClean="0">
                <a:solidFill>
                  <a:srgbClr val="C00000"/>
                </a:solidFill>
                <a:latin typeface="Arial" charset="0"/>
              </a:rPr>
              <a:t> </a:t>
            </a:r>
            <a:r>
              <a:rPr lang="en-US" b="1" i="1" dirty="0">
                <a:solidFill>
                  <a:srgbClr val="C00000"/>
                </a:solidFill>
                <a:latin typeface="Arial" charset="0"/>
              </a:rPr>
              <a:t>/ 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4"/>
          <p:cNvSpPr>
            <a:spLocks noGrp="1"/>
          </p:cNvSpPr>
          <p:nvPr>
            <p:ph type="sldNum" sz="quarter" idx="12"/>
          </p:nvPr>
        </p:nvSpPr>
        <p:spPr/>
        <p:txBody>
          <a:bodyPr/>
          <a:lstStyle/>
          <a:p>
            <a:fld id="{F6A16A76-B220-4DE4-AEED-2DA909BBD0CB}" type="slidenum">
              <a:rPr lang="en-US"/>
              <a:pPr/>
              <a:t>52</a:t>
            </a:fld>
            <a:endParaRPr lang="en-US"/>
          </a:p>
        </p:txBody>
      </p:sp>
      <p:sp>
        <p:nvSpPr>
          <p:cNvPr id="58370" name="Rectangle 2"/>
          <p:cNvSpPr>
            <a:spLocks noGrp="1" noChangeArrowheads="1"/>
          </p:cNvSpPr>
          <p:nvPr>
            <p:ph type="title"/>
          </p:nvPr>
        </p:nvSpPr>
        <p:spPr>
          <a:xfrm>
            <a:off x="457200" y="304800"/>
            <a:ext cx="8229600" cy="1143000"/>
          </a:xfrm>
        </p:spPr>
        <p:txBody>
          <a:bodyPr/>
          <a:lstStyle/>
          <a:p>
            <a:r>
              <a:rPr lang="sr-Latn-CS" dirty="0" smtClean="0">
                <a:latin typeface="Arial" charset="0"/>
              </a:rPr>
              <a:t>Zmenska šema po fazi</a:t>
            </a:r>
            <a:r>
              <a:rPr lang="en-GB" dirty="0">
                <a:latin typeface="Yu Optima" pitchFamily="34" charset="0"/>
              </a:rPr>
              <a:t/>
            </a:r>
            <a:br>
              <a:rPr lang="en-GB" dirty="0">
                <a:latin typeface="Yu Optima" pitchFamily="34" charset="0"/>
              </a:rPr>
            </a:br>
            <a:endParaRPr lang="en-GB" sz="2400" dirty="0"/>
          </a:p>
        </p:txBody>
      </p:sp>
      <p:sp>
        <p:nvSpPr>
          <p:cNvPr id="58372" name="Rectangle 4"/>
          <p:cNvSpPr>
            <a:spLocks noChangeArrowheads="1"/>
          </p:cNvSpPr>
          <p:nvPr/>
        </p:nvSpPr>
        <p:spPr bwMode="auto">
          <a:xfrm>
            <a:off x="6610350" y="5205413"/>
            <a:ext cx="215900" cy="706437"/>
          </a:xfrm>
          <a:prstGeom prst="rect">
            <a:avLst/>
          </a:prstGeom>
          <a:solidFill>
            <a:srgbClr val="C00000"/>
          </a:solidFill>
          <a:ln w="12700">
            <a:solidFill>
              <a:schemeClr val="bg2"/>
            </a:solidFill>
            <a:miter lim="800000"/>
            <a:headEnd/>
            <a:tailEnd/>
          </a:ln>
          <a:effectLst/>
        </p:spPr>
        <p:txBody>
          <a:bodyPr wrap="none" anchor="ctr"/>
          <a:lstStyle/>
          <a:p>
            <a:endParaRPr lang="en-US"/>
          </a:p>
        </p:txBody>
      </p:sp>
      <p:grpSp>
        <p:nvGrpSpPr>
          <p:cNvPr id="2" name="Group 5"/>
          <p:cNvGrpSpPr>
            <a:grpSpLocks/>
          </p:cNvGrpSpPr>
          <p:nvPr/>
        </p:nvGrpSpPr>
        <p:grpSpPr bwMode="auto">
          <a:xfrm rot="55488">
            <a:off x="3779838" y="4633913"/>
            <a:ext cx="908050" cy="130175"/>
            <a:chOff x="518" y="1419"/>
            <a:chExt cx="759" cy="104"/>
          </a:xfrm>
        </p:grpSpPr>
        <p:grpSp>
          <p:nvGrpSpPr>
            <p:cNvPr id="3" name="Group 6"/>
            <p:cNvGrpSpPr>
              <a:grpSpLocks/>
            </p:cNvGrpSpPr>
            <p:nvPr/>
          </p:nvGrpSpPr>
          <p:grpSpPr bwMode="auto">
            <a:xfrm>
              <a:off x="640" y="1419"/>
              <a:ext cx="528" cy="104"/>
              <a:chOff x="501" y="1864"/>
              <a:chExt cx="528" cy="104"/>
            </a:xfrm>
          </p:grpSpPr>
          <p:sp>
            <p:nvSpPr>
              <p:cNvPr id="58375" name="Arc 7"/>
              <p:cNvSpPr>
                <a:spLocks/>
              </p:cNvSpPr>
              <p:nvPr/>
            </p:nvSpPr>
            <p:spPr bwMode="auto">
              <a:xfrm rot="-5400000">
                <a:off x="517" y="1852"/>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8376" name="Arc 8"/>
              <p:cNvSpPr>
                <a:spLocks/>
              </p:cNvSpPr>
              <p:nvPr/>
            </p:nvSpPr>
            <p:spPr bwMode="auto">
              <a:xfrm rot="-5400000">
                <a:off x="649"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8377" name="Arc 9"/>
              <p:cNvSpPr>
                <a:spLocks/>
              </p:cNvSpPr>
              <p:nvPr/>
            </p:nvSpPr>
            <p:spPr bwMode="auto">
              <a:xfrm rot="-5400000">
                <a:off x="781"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8378" name="Arc 10"/>
              <p:cNvSpPr>
                <a:spLocks/>
              </p:cNvSpPr>
              <p:nvPr/>
            </p:nvSpPr>
            <p:spPr bwMode="auto">
              <a:xfrm rot="-5400000">
                <a:off x="913"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grpSp>
        <p:sp>
          <p:nvSpPr>
            <p:cNvPr id="58379" name="Line 11"/>
            <p:cNvSpPr>
              <a:spLocks noChangeShapeType="1"/>
            </p:cNvSpPr>
            <p:nvPr/>
          </p:nvSpPr>
          <p:spPr bwMode="auto">
            <a:xfrm>
              <a:off x="518" y="1509"/>
              <a:ext cx="127" cy="0"/>
            </a:xfrm>
            <a:prstGeom prst="line">
              <a:avLst/>
            </a:prstGeom>
            <a:noFill/>
            <a:ln w="38100">
              <a:solidFill>
                <a:schemeClr val="tx1"/>
              </a:solidFill>
              <a:round/>
              <a:headEnd/>
              <a:tailEnd/>
            </a:ln>
            <a:effectLst/>
          </p:spPr>
          <p:txBody>
            <a:bodyPr wrap="none" anchor="ctr"/>
            <a:lstStyle/>
            <a:p>
              <a:endParaRPr lang="en-US"/>
            </a:p>
          </p:txBody>
        </p:sp>
        <p:sp>
          <p:nvSpPr>
            <p:cNvPr id="58380" name="Line 12"/>
            <p:cNvSpPr>
              <a:spLocks noChangeShapeType="1"/>
            </p:cNvSpPr>
            <p:nvPr/>
          </p:nvSpPr>
          <p:spPr bwMode="auto">
            <a:xfrm>
              <a:off x="1150" y="1505"/>
              <a:ext cx="127" cy="0"/>
            </a:xfrm>
            <a:prstGeom prst="line">
              <a:avLst/>
            </a:prstGeom>
            <a:noFill/>
            <a:ln w="38100">
              <a:solidFill>
                <a:schemeClr val="tx1"/>
              </a:solidFill>
              <a:round/>
              <a:headEnd/>
              <a:tailEnd/>
            </a:ln>
            <a:effectLst/>
          </p:spPr>
          <p:txBody>
            <a:bodyPr wrap="none" anchor="ctr"/>
            <a:lstStyle/>
            <a:p>
              <a:endParaRPr lang="en-US"/>
            </a:p>
          </p:txBody>
        </p:sp>
      </p:grpSp>
      <p:grpSp>
        <p:nvGrpSpPr>
          <p:cNvPr id="4" name="Group 13"/>
          <p:cNvGrpSpPr>
            <a:grpSpLocks/>
          </p:cNvGrpSpPr>
          <p:nvPr/>
        </p:nvGrpSpPr>
        <p:grpSpPr bwMode="auto">
          <a:xfrm rot="5455488">
            <a:off x="4957763" y="5434012"/>
            <a:ext cx="908050" cy="130175"/>
            <a:chOff x="518" y="1419"/>
            <a:chExt cx="759" cy="104"/>
          </a:xfrm>
        </p:grpSpPr>
        <p:grpSp>
          <p:nvGrpSpPr>
            <p:cNvPr id="5" name="Group 14"/>
            <p:cNvGrpSpPr>
              <a:grpSpLocks/>
            </p:cNvGrpSpPr>
            <p:nvPr/>
          </p:nvGrpSpPr>
          <p:grpSpPr bwMode="auto">
            <a:xfrm>
              <a:off x="640" y="1419"/>
              <a:ext cx="528" cy="104"/>
              <a:chOff x="501" y="1864"/>
              <a:chExt cx="528" cy="104"/>
            </a:xfrm>
          </p:grpSpPr>
          <p:sp>
            <p:nvSpPr>
              <p:cNvPr id="58383" name="Arc 15"/>
              <p:cNvSpPr>
                <a:spLocks/>
              </p:cNvSpPr>
              <p:nvPr/>
            </p:nvSpPr>
            <p:spPr bwMode="auto">
              <a:xfrm rot="-5400000">
                <a:off x="517" y="1852"/>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8384" name="Arc 16"/>
              <p:cNvSpPr>
                <a:spLocks/>
              </p:cNvSpPr>
              <p:nvPr/>
            </p:nvSpPr>
            <p:spPr bwMode="auto">
              <a:xfrm rot="-5400000">
                <a:off x="649"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8385" name="Arc 17"/>
              <p:cNvSpPr>
                <a:spLocks/>
              </p:cNvSpPr>
              <p:nvPr/>
            </p:nvSpPr>
            <p:spPr bwMode="auto">
              <a:xfrm rot="-5400000">
                <a:off x="781"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8386" name="Arc 18"/>
              <p:cNvSpPr>
                <a:spLocks/>
              </p:cNvSpPr>
              <p:nvPr/>
            </p:nvSpPr>
            <p:spPr bwMode="auto">
              <a:xfrm rot="-5400000">
                <a:off x="913"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grpSp>
        <p:sp>
          <p:nvSpPr>
            <p:cNvPr id="58387" name="Line 19"/>
            <p:cNvSpPr>
              <a:spLocks noChangeShapeType="1"/>
            </p:cNvSpPr>
            <p:nvPr/>
          </p:nvSpPr>
          <p:spPr bwMode="auto">
            <a:xfrm>
              <a:off x="518" y="1509"/>
              <a:ext cx="127" cy="0"/>
            </a:xfrm>
            <a:prstGeom prst="line">
              <a:avLst/>
            </a:prstGeom>
            <a:noFill/>
            <a:ln w="38100">
              <a:solidFill>
                <a:schemeClr val="accent2"/>
              </a:solidFill>
              <a:round/>
              <a:headEnd/>
              <a:tailEnd/>
            </a:ln>
            <a:effectLst/>
          </p:spPr>
          <p:txBody>
            <a:bodyPr wrap="none" anchor="ctr"/>
            <a:lstStyle/>
            <a:p>
              <a:endParaRPr lang="en-US"/>
            </a:p>
          </p:txBody>
        </p:sp>
        <p:sp>
          <p:nvSpPr>
            <p:cNvPr id="58388" name="Line 20"/>
            <p:cNvSpPr>
              <a:spLocks noChangeShapeType="1"/>
            </p:cNvSpPr>
            <p:nvPr/>
          </p:nvSpPr>
          <p:spPr bwMode="auto">
            <a:xfrm>
              <a:off x="1150" y="1505"/>
              <a:ext cx="127" cy="0"/>
            </a:xfrm>
            <a:prstGeom prst="line">
              <a:avLst/>
            </a:prstGeom>
            <a:noFill/>
            <a:ln w="38100">
              <a:solidFill>
                <a:schemeClr val="accent2"/>
              </a:solidFill>
              <a:round/>
              <a:headEnd/>
              <a:tailEnd/>
            </a:ln>
            <a:effectLst/>
          </p:spPr>
          <p:txBody>
            <a:bodyPr wrap="none" anchor="ctr"/>
            <a:lstStyle/>
            <a:p>
              <a:endParaRPr lang="en-US"/>
            </a:p>
          </p:txBody>
        </p:sp>
      </p:grpSp>
      <p:grpSp>
        <p:nvGrpSpPr>
          <p:cNvPr id="6" name="Group 21"/>
          <p:cNvGrpSpPr>
            <a:grpSpLocks/>
          </p:cNvGrpSpPr>
          <p:nvPr/>
        </p:nvGrpSpPr>
        <p:grpSpPr bwMode="auto">
          <a:xfrm>
            <a:off x="5691188" y="4640263"/>
            <a:ext cx="622300" cy="127000"/>
            <a:chOff x="3448" y="1699"/>
            <a:chExt cx="392" cy="80"/>
          </a:xfrm>
        </p:grpSpPr>
        <p:sp>
          <p:nvSpPr>
            <p:cNvPr id="58390" name="Arc 22"/>
            <p:cNvSpPr>
              <a:spLocks/>
            </p:cNvSpPr>
            <p:nvPr/>
          </p:nvSpPr>
          <p:spPr bwMode="auto">
            <a:xfrm rot="-5344512">
              <a:off x="3549" y="1690"/>
              <a:ext cx="79" cy="100"/>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rgbClr val="C00000"/>
              </a:solidFill>
              <a:round/>
              <a:headEnd/>
              <a:tailEnd/>
            </a:ln>
            <a:effectLst/>
          </p:spPr>
          <p:txBody>
            <a:bodyPr wrap="none" anchor="ctr"/>
            <a:lstStyle/>
            <a:p>
              <a:endParaRPr lang="en-US"/>
            </a:p>
          </p:txBody>
        </p:sp>
        <p:sp>
          <p:nvSpPr>
            <p:cNvPr id="58391" name="Arc 23"/>
            <p:cNvSpPr>
              <a:spLocks/>
            </p:cNvSpPr>
            <p:nvPr/>
          </p:nvSpPr>
          <p:spPr bwMode="auto">
            <a:xfrm rot="-5344512">
              <a:off x="3650" y="1689"/>
              <a:ext cx="79" cy="99"/>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rgbClr val="C00000"/>
              </a:solidFill>
              <a:round/>
              <a:headEnd/>
              <a:tailEnd/>
            </a:ln>
            <a:effectLst/>
          </p:spPr>
          <p:txBody>
            <a:bodyPr wrap="none" anchor="ctr"/>
            <a:lstStyle/>
            <a:p>
              <a:endParaRPr lang="en-US"/>
            </a:p>
          </p:txBody>
        </p:sp>
        <p:sp>
          <p:nvSpPr>
            <p:cNvPr id="58392" name="Line 24"/>
            <p:cNvSpPr>
              <a:spLocks noChangeShapeType="1"/>
            </p:cNvSpPr>
            <p:nvPr/>
          </p:nvSpPr>
          <p:spPr bwMode="auto">
            <a:xfrm rot="55488">
              <a:off x="3448" y="1767"/>
              <a:ext cx="96" cy="0"/>
            </a:xfrm>
            <a:prstGeom prst="line">
              <a:avLst/>
            </a:prstGeom>
            <a:noFill/>
            <a:ln w="38100">
              <a:solidFill>
                <a:srgbClr val="C00000"/>
              </a:solidFill>
              <a:round/>
              <a:headEnd/>
              <a:tailEnd/>
            </a:ln>
            <a:effectLst/>
          </p:spPr>
          <p:txBody>
            <a:bodyPr wrap="none" anchor="ctr"/>
            <a:lstStyle/>
            <a:p>
              <a:endParaRPr lang="en-US"/>
            </a:p>
          </p:txBody>
        </p:sp>
        <p:sp>
          <p:nvSpPr>
            <p:cNvPr id="58393" name="Line 25"/>
            <p:cNvSpPr>
              <a:spLocks noChangeShapeType="1"/>
            </p:cNvSpPr>
            <p:nvPr/>
          </p:nvSpPr>
          <p:spPr bwMode="auto">
            <a:xfrm rot="55488">
              <a:off x="3744" y="1762"/>
              <a:ext cx="96" cy="0"/>
            </a:xfrm>
            <a:prstGeom prst="line">
              <a:avLst/>
            </a:prstGeom>
            <a:noFill/>
            <a:ln w="38100">
              <a:solidFill>
                <a:srgbClr val="C00000"/>
              </a:solidFill>
              <a:round/>
              <a:headEnd/>
              <a:tailEnd/>
            </a:ln>
            <a:effectLst/>
          </p:spPr>
          <p:txBody>
            <a:bodyPr wrap="none" anchor="ctr"/>
            <a:lstStyle/>
            <a:p>
              <a:endParaRPr lang="en-US"/>
            </a:p>
          </p:txBody>
        </p:sp>
      </p:grpSp>
      <p:sp>
        <p:nvSpPr>
          <p:cNvPr id="58394" name="Line 26"/>
          <p:cNvSpPr>
            <a:spLocks noChangeShapeType="1"/>
          </p:cNvSpPr>
          <p:nvPr/>
        </p:nvSpPr>
        <p:spPr bwMode="auto">
          <a:xfrm>
            <a:off x="2151063" y="4743450"/>
            <a:ext cx="1644650" cy="0"/>
          </a:xfrm>
          <a:prstGeom prst="line">
            <a:avLst/>
          </a:prstGeom>
          <a:noFill/>
          <a:ln w="38100">
            <a:solidFill>
              <a:schemeClr val="tx1"/>
            </a:solidFill>
            <a:round/>
            <a:headEnd/>
            <a:tailEnd/>
          </a:ln>
          <a:effectLst/>
        </p:spPr>
        <p:txBody>
          <a:bodyPr wrap="none" anchor="ctr"/>
          <a:lstStyle/>
          <a:p>
            <a:endParaRPr lang="en-US"/>
          </a:p>
        </p:txBody>
      </p:sp>
      <p:sp>
        <p:nvSpPr>
          <p:cNvPr id="58395" name="Rectangle 27"/>
          <p:cNvSpPr>
            <a:spLocks noChangeArrowheads="1"/>
          </p:cNvSpPr>
          <p:nvPr/>
        </p:nvSpPr>
        <p:spPr bwMode="auto">
          <a:xfrm>
            <a:off x="2743200" y="4598988"/>
            <a:ext cx="620713" cy="244475"/>
          </a:xfrm>
          <a:prstGeom prst="rect">
            <a:avLst/>
          </a:prstGeom>
          <a:solidFill>
            <a:schemeClr val="tx1"/>
          </a:solidFill>
          <a:ln w="12700">
            <a:solidFill>
              <a:schemeClr val="tx1"/>
            </a:solidFill>
            <a:miter lim="800000"/>
            <a:headEnd/>
            <a:tailEnd/>
          </a:ln>
          <a:effectLst/>
        </p:spPr>
        <p:txBody>
          <a:bodyPr wrap="none" anchor="ctr"/>
          <a:lstStyle/>
          <a:p>
            <a:endParaRPr lang="en-US"/>
          </a:p>
        </p:txBody>
      </p:sp>
      <p:sp>
        <p:nvSpPr>
          <p:cNvPr id="58397" name="Line 29"/>
          <p:cNvSpPr>
            <a:spLocks noChangeShapeType="1"/>
          </p:cNvSpPr>
          <p:nvPr/>
        </p:nvSpPr>
        <p:spPr bwMode="auto">
          <a:xfrm>
            <a:off x="6292850" y="4743450"/>
            <a:ext cx="433388" cy="0"/>
          </a:xfrm>
          <a:prstGeom prst="line">
            <a:avLst/>
          </a:prstGeom>
          <a:noFill/>
          <a:ln w="38100">
            <a:solidFill>
              <a:srgbClr val="C00000"/>
            </a:solidFill>
            <a:round/>
            <a:headEnd/>
            <a:tailEnd/>
          </a:ln>
          <a:effectLst/>
        </p:spPr>
        <p:txBody>
          <a:bodyPr wrap="none" anchor="ctr"/>
          <a:lstStyle/>
          <a:p>
            <a:endParaRPr lang="en-US"/>
          </a:p>
        </p:txBody>
      </p:sp>
      <p:sp>
        <p:nvSpPr>
          <p:cNvPr id="58398" name="Line 30"/>
          <p:cNvSpPr>
            <a:spLocks noChangeShapeType="1"/>
          </p:cNvSpPr>
          <p:nvPr/>
        </p:nvSpPr>
        <p:spPr bwMode="auto">
          <a:xfrm>
            <a:off x="6710363" y="4743450"/>
            <a:ext cx="0" cy="1614488"/>
          </a:xfrm>
          <a:prstGeom prst="line">
            <a:avLst/>
          </a:prstGeom>
          <a:noFill/>
          <a:ln w="38100">
            <a:solidFill>
              <a:srgbClr val="C00000"/>
            </a:solidFill>
            <a:round/>
            <a:headEnd/>
            <a:tailEnd/>
          </a:ln>
          <a:effectLst/>
        </p:spPr>
        <p:txBody>
          <a:bodyPr wrap="none" anchor="ctr"/>
          <a:lstStyle/>
          <a:p>
            <a:endParaRPr lang="en-US"/>
          </a:p>
        </p:txBody>
      </p:sp>
      <p:sp>
        <p:nvSpPr>
          <p:cNvPr id="58399" name="Line 31"/>
          <p:cNvSpPr>
            <a:spLocks noChangeShapeType="1"/>
          </p:cNvSpPr>
          <p:nvPr/>
        </p:nvSpPr>
        <p:spPr bwMode="auto">
          <a:xfrm>
            <a:off x="2238375" y="6361113"/>
            <a:ext cx="3100388" cy="0"/>
          </a:xfrm>
          <a:prstGeom prst="line">
            <a:avLst/>
          </a:prstGeom>
          <a:noFill/>
          <a:ln w="38100">
            <a:solidFill>
              <a:schemeClr val="tx1"/>
            </a:solidFill>
            <a:round/>
            <a:headEnd/>
            <a:tailEnd/>
          </a:ln>
          <a:effectLst/>
        </p:spPr>
        <p:txBody>
          <a:bodyPr wrap="none" anchor="ctr"/>
          <a:lstStyle/>
          <a:p>
            <a:endParaRPr lang="en-US"/>
          </a:p>
        </p:txBody>
      </p:sp>
      <p:sp>
        <p:nvSpPr>
          <p:cNvPr id="58400" name="Line 32"/>
          <p:cNvSpPr>
            <a:spLocks noChangeShapeType="1"/>
          </p:cNvSpPr>
          <p:nvPr/>
        </p:nvSpPr>
        <p:spPr bwMode="auto">
          <a:xfrm>
            <a:off x="5368925" y="4743450"/>
            <a:ext cx="0" cy="317500"/>
          </a:xfrm>
          <a:prstGeom prst="line">
            <a:avLst/>
          </a:prstGeom>
          <a:noFill/>
          <a:ln w="38100">
            <a:solidFill>
              <a:schemeClr val="accent2"/>
            </a:solidFill>
            <a:round/>
            <a:headEnd/>
            <a:tailEnd/>
          </a:ln>
          <a:effectLst/>
        </p:spPr>
        <p:txBody>
          <a:bodyPr wrap="none" anchor="ctr"/>
          <a:lstStyle/>
          <a:p>
            <a:endParaRPr lang="en-US"/>
          </a:p>
        </p:txBody>
      </p:sp>
      <p:sp>
        <p:nvSpPr>
          <p:cNvPr id="58401" name="Line 33"/>
          <p:cNvSpPr>
            <a:spLocks noChangeShapeType="1"/>
          </p:cNvSpPr>
          <p:nvPr/>
        </p:nvSpPr>
        <p:spPr bwMode="auto">
          <a:xfrm>
            <a:off x="5354638" y="5942013"/>
            <a:ext cx="0" cy="417512"/>
          </a:xfrm>
          <a:prstGeom prst="line">
            <a:avLst/>
          </a:prstGeom>
          <a:noFill/>
          <a:ln w="38100">
            <a:solidFill>
              <a:schemeClr val="accent2"/>
            </a:solidFill>
            <a:round/>
            <a:headEnd/>
            <a:tailEnd/>
          </a:ln>
          <a:effectLst/>
        </p:spPr>
        <p:txBody>
          <a:bodyPr wrap="none" anchor="ctr"/>
          <a:lstStyle/>
          <a:p>
            <a:endParaRPr lang="en-US"/>
          </a:p>
        </p:txBody>
      </p:sp>
      <p:sp>
        <p:nvSpPr>
          <p:cNvPr id="58402" name="Line 34"/>
          <p:cNvSpPr>
            <a:spLocks noChangeShapeType="1"/>
          </p:cNvSpPr>
          <p:nvPr/>
        </p:nvSpPr>
        <p:spPr bwMode="auto">
          <a:xfrm>
            <a:off x="5354638" y="6359525"/>
            <a:ext cx="1384300" cy="0"/>
          </a:xfrm>
          <a:prstGeom prst="line">
            <a:avLst/>
          </a:prstGeom>
          <a:noFill/>
          <a:ln w="38100">
            <a:solidFill>
              <a:srgbClr val="C00000"/>
            </a:solidFill>
            <a:round/>
            <a:headEnd/>
            <a:tailEnd/>
          </a:ln>
          <a:effectLst/>
        </p:spPr>
        <p:txBody>
          <a:bodyPr wrap="none" anchor="ctr"/>
          <a:lstStyle/>
          <a:p>
            <a:endParaRPr lang="en-US"/>
          </a:p>
        </p:txBody>
      </p:sp>
      <p:sp>
        <p:nvSpPr>
          <p:cNvPr id="58403" name="Line 35"/>
          <p:cNvSpPr>
            <a:spLocks noChangeShapeType="1"/>
          </p:cNvSpPr>
          <p:nvPr/>
        </p:nvSpPr>
        <p:spPr bwMode="auto">
          <a:xfrm>
            <a:off x="5368925" y="4743450"/>
            <a:ext cx="346075" cy="0"/>
          </a:xfrm>
          <a:prstGeom prst="line">
            <a:avLst/>
          </a:prstGeom>
          <a:noFill/>
          <a:ln w="38100">
            <a:solidFill>
              <a:srgbClr val="C00000"/>
            </a:solidFill>
            <a:round/>
            <a:headEnd/>
            <a:tailEnd/>
          </a:ln>
          <a:effectLst/>
        </p:spPr>
        <p:txBody>
          <a:bodyPr wrap="none" anchor="ctr"/>
          <a:lstStyle/>
          <a:p>
            <a:endParaRPr lang="en-US"/>
          </a:p>
        </p:txBody>
      </p:sp>
      <p:sp>
        <p:nvSpPr>
          <p:cNvPr id="58404" name="Line 36"/>
          <p:cNvSpPr>
            <a:spLocks noChangeShapeType="1"/>
          </p:cNvSpPr>
          <p:nvPr/>
        </p:nvSpPr>
        <p:spPr bwMode="auto">
          <a:xfrm flipV="1">
            <a:off x="6494463" y="5191125"/>
            <a:ext cx="461962" cy="649288"/>
          </a:xfrm>
          <a:prstGeom prst="line">
            <a:avLst/>
          </a:prstGeom>
          <a:noFill/>
          <a:ln w="38100">
            <a:solidFill>
              <a:schemeClr val="tx1"/>
            </a:solidFill>
            <a:round/>
            <a:headEnd/>
            <a:tailEnd type="triangle" w="med" len="med"/>
          </a:ln>
          <a:effectLst/>
        </p:spPr>
        <p:txBody>
          <a:bodyPr wrap="none" anchor="ctr"/>
          <a:lstStyle/>
          <a:p>
            <a:endParaRPr lang="en-US"/>
          </a:p>
        </p:txBody>
      </p:sp>
      <p:sp>
        <p:nvSpPr>
          <p:cNvPr id="58405" name="Line 37"/>
          <p:cNvSpPr>
            <a:spLocks noChangeShapeType="1"/>
          </p:cNvSpPr>
          <p:nvPr/>
        </p:nvSpPr>
        <p:spPr bwMode="auto">
          <a:xfrm flipH="1">
            <a:off x="5368925" y="4352925"/>
            <a:ext cx="0" cy="2295525"/>
          </a:xfrm>
          <a:prstGeom prst="line">
            <a:avLst/>
          </a:prstGeom>
          <a:noFill/>
          <a:ln w="19050">
            <a:solidFill>
              <a:schemeClr val="hlink"/>
            </a:solidFill>
            <a:prstDash val="dash"/>
            <a:round/>
            <a:headEnd/>
            <a:tailEnd/>
          </a:ln>
          <a:effectLst/>
        </p:spPr>
        <p:txBody>
          <a:bodyPr wrap="none" anchor="ctr"/>
          <a:lstStyle/>
          <a:p>
            <a:endParaRPr lang="en-US"/>
          </a:p>
        </p:txBody>
      </p:sp>
      <p:sp>
        <p:nvSpPr>
          <p:cNvPr id="58406" name="Text Box 38"/>
          <p:cNvSpPr txBox="1">
            <a:spLocks noChangeArrowheads="1"/>
          </p:cNvSpPr>
          <p:nvPr/>
        </p:nvSpPr>
        <p:spPr bwMode="auto">
          <a:xfrm>
            <a:off x="3276600" y="4149725"/>
            <a:ext cx="1241425" cy="396875"/>
          </a:xfrm>
          <a:prstGeom prst="rect">
            <a:avLst/>
          </a:prstGeom>
          <a:noFill/>
          <a:ln w="12700">
            <a:noFill/>
            <a:miter lim="800000"/>
            <a:headEnd/>
            <a:tailEnd/>
          </a:ln>
          <a:effectLst/>
        </p:spPr>
        <p:txBody>
          <a:bodyPr>
            <a:spAutoFit/>
          </a:bodyPr>
          <a:lstStyle/>
          <a:p>
            <a:pPr>
              <a:spcBef>
                <a:spcPct val="50000"/>
              </a:spcBef>
            </a:pPr>
            <a:r>
              <a:rPr lang="en-US" sz="2000" b="1" i="1" dirty="0">
                <a:latin typeface="+mn-lt"/>
              </a:rPr>
              <a:t>Stator</a:t>
            </a:r>
          </a:p>
        </p:txBody>
      </p:sp>
      <p:sp>
        <p:nvSpPr>
          <p:cNvPr id="58407" name="Text Box 39"/>
          <p:cNvSpPr txBox="1">
            <a:spLocks noChangeArrowheads="1"/>
          </p:cNvSpPr>
          <p:nvPr/>
        </p:nvSpPr>
        <p:spPr bwMode="auto">
          <a:xfrm>
            <a:off x="5768975" y="4149725"/>
            <a:ext cx="1241425" cy="396875"/>
          </a:xfrm>
          <a:prstGeom prst="rect">
            <a:avLst/>
          </a:prstGeom>
          <a:noFill/>
          <a:ln w="12700">
            <a:noFill/>
            <a:miter lim="800000"/>
            <a:headEnd/>
            <a:tailEnd/>
          </a:ln>
          <a:effectLst/>
        </p:spPr>
        <p:txBody>
          <a:bodyPr>
            <a:spAutoFit/>
          </a:bodyPr>
          <a:lstStyle/>
          <a:p>
            <a:pPr>
              <a:spcBef>
                <a:spcPct val="50000"/>
              </a:spcBef>
            </a:pPr>
            <a:r>
              <a:rPr lang="en-US" sz="2000" b="1" i="1" dirty="0">
                <a:solidFill>
                  <a:srgbClr val="C00000"/>
                </a:solidFill>
                <a:latin typeface="Arial" charset="0"/>
              </a:rPr>
              <a:t>Rotor</a:t>
            </a:r>
          </a:p>
        </p:txBody>
      </p:sp>
      <p:sp>
        <p:nvSpPr>
          <p:cNvPr id="58408" name="Text Box 40"/>
          <p:cNvSpPr txBox="1">
            <a:spLocks noChangeArrowheads="1"/>
          </p:cNvSpPr>
          <p:nvPr/>
        </p:nvSpPr>
        <p:spPr bwMode="auto">
          <a:xfrm>
            <a:off x="4648200" y="3886200"/>
            <a:ext cx="1447800" cy="338554"/>
          </a:xfrm>
          <a:prstGeom prst="rect">
            <a:avLst/>
          </a:prstGeom>
          <a:noFill/>
          <a:ln w="12700">
            <a:noFill/>
            <a:miter lim="800000"/>
            <a:headEnd/>
            <a:tailEnd/>
          </a:ln>
          <a:effectLst/>
        </p:spPr>
        <p:txBody>
          <a:bodyPr wrap="square">
            <a:spAutoFit/>
          </a:bodyPr>
          <a:lstStyle/>
          <a:p>
            <a:pPr algn="ctr">
              <a:spcBef>
                <a:spcPct val="50000"/>
              </a:spcBef>
            </a:pPr>
            <a:r>
              <a:rPr lang="en-US" sz="1600" b="1" i="1" dirty="0">
                <a:solidFill>
                  <a:schemeClr val="tx1"/>
                </a:solidFill>
                <a:latin typeface="Arial" charset="0"/>
              </a:rPr>
              <a:t>Me</a:t>
            </a:r>
            <a:r>
              <a:rPr lang="sr-Latn-CS" sz="1600" b="1" i="1" dirty="0">
                <a:solidFill>
                  <a:schemeClr val="tx1"/>
                </a:solidFill>
                <a:latin typeface="Arial" charset="0"/>
              </a:rPr>
              <a:t>đ</a:t>
            </a:r>
            <a:r>
              <a:rPr lang="en-US" sz="1600" b="1" i="1" dirty="0" err="1" smtClean="0">
                <a:solidFill>
                  <a:schemeClr val="tx1"/>
                </a:solidFill>
                <a:latin typeface="Arial" charset="0"/>
              </a:rPr>
              <a:t>ugvo</a:t>
            </a:r>
            <a:r>
              <a:rPr lang="sr-Latn-CS" sz="1600" b="1" i="1" dirty="0" smtClean="0">
                <a:solidFill>
                  <a:schemeClr val="tx1"/>
                </a:solidFill>
                <a:latin typeface="Arial" charset="0"/>
              </a:rPr>
              <a:t>žđe</a:t>
            </a:r>
            <a:endParaRPr lang="en-US" sz="1600" b="1" i="1" dirty="0">
              <a:solidFill>
                <a:schemeClr val="tx1"/>
              </a:solidFill>
              <a:latin typeface="Arial" charset="0"/>
            </a:endParaRPr>
          </a:p>
        </p:txBody>
      </p:sp>
      <p:sp>
        <p:nvSpPr>
          <p:cNvPr id="58411" name="Text Box 43"/>
          <p:cNvSpPr txBox="1">
            <a:spLocks noChangeArrowheads="1"/>
          </p:cNvSpPr>
          <p:nvPr/>
        </p:nvSpPr>
        <p:spPr bwMode="auto">
          <a:xfrm>
            <a:off x="5486400" y="5337175"/>
            <a:ext cx="546100" cy="366713"/>
          </a:xfrm>
          <a:prstGeom prst="rect">
            <a:avLst/>
          </a:prstGeom>
          <a:noFill/>
          <a:ln w="12700">
            <a:noFill/>
            <a:miter lim="800000"/>
            <a:headEnd/>
            <a:tailEnd/>
          </a:ln>
          <a:effectLst/>
        </p:spPr>
        <p:txBody>
          <a:bodyPr>
            <a:spAutoFit/>
          </a:bodyPr>
          <a:lstStyle/>
          <a:p>
            <a:pPr>
              <a:spcBef>
                <a:spcPct val="50000"/>
              </a:spcBef>
            </a:pPr>
            <a:r>
              <a:rPr lang="sr-Latn-CS" b="1" i="1" dirty="0" smtClean="0">
                <a:solidFill>
                  <a:schemeClr val="accent2"/>
                </a:solidFill>
                <a:latin typeface="Arial" charset="0"/>
              </a:rPr>
              <a:t>M</a:t>
            </a:r>
            <a:endParaRPr lang="en-US" b="1" i="1" dirty="0">
              <a:solidFill>
                <a:schemeClr val="accent2"/>
              </a:solidFill>
              <a:latin typeface="Arial" charset="0"/>
            </a:endParaRPr>
          </a:p>
        </p:txBody>
      </p:sp>
      <p:sp>
        <p:nvSpPr>
          <p:cNvPr id="58421" name="Text Box 53"/>
          <p:cNvSpPr txBox="1">
            <a:spLocks noChangeArrowheads="1"/>
          </p:cNvSpPr>
          <p:nvPr/>
        </p:nvSpPr>
        <p:spPr bwMode="auto">
          <a:xfrm>
            <a:off x="3886200" y="5638800"/>
            <a:ext cx="1428750" cy="581025"/>
          </a:xfrm>
          <a:prstGeom prst="rect">
            <a:avLst/>
          </a:prstGeom>
          <a:noFill/>
          <a:ln w="12700">
            <a:noFill/>
            <a:miter lim="800000"/>
            <a:headEnd/>
            <a:tailEnd/>
          </a:ln>
          <a:effectLst/>
        </p:spPr>
        <p:txBody>
          <a:bodyPr>
            <a:spAutoFit/>
          </a:bodyPr>
          <a:lstStyle/>
          <a:p>
            <a:pPr algn="ctr">
              <a:spcBef>
                <a:spcPct val="50000"/>
              </a:spcBef>
            </a:pPr>
            <a:r>
              <a:rPr lang="en-US" sz="1600" b="1" i="1" dirty="0" err="1">
                <a:solidFill>
                  <a:schemeClr val="accent2"/>
                </a:solidFill>
                <a:latin typeface="Arial" charset="0"/>
              </a:rPr>
              <a:t>Struja</a:t>
            </a:r>
            <a:r>
              <a:rPr lang="en-US" sz="1600" b="1" i="1" dirty="0">
                <a:solidFill>
                  <a:schemeClr val="accent2"/>
                </a:solidFill>
                <a:latin typeface="Arial" charset="0"/>
              </a:rPr>
              <a:t> </a:t>
            </a:r>
            <a:r>
              <a:rPr lang="en-US" sz="1600" b="1" i="1" dirty="0" err="1" smtClean="0">
                <a:solidFill>
                  <a:schemeClr val="accent2"/>
                </a:solidFill>
                <a:latin typeface="Arial" charset="0"/>
              </a:rPr>
              <a:t>magne</a:t>
            </a:r>
            <a:r>
              <a:rPr lang="sr-Latn-CS" sz="1600" b="1" i="1" dirty="0" smtClean="0">
                <a:solidFill>
                  <a:schemeClr val="accent2"/>
                </a:solidFill>
              </a:rPr>
              <a:t>ćenja</a:t>
            </a:r>
            <a:endParaRPr lang="en-US" sz="1600" b="1" i="1" dirty="0">
              <a:solidFill>
                <a:schemeClr val="accent2"/>
              </a:solidFill>
              <a:latin typeface="Arial" charset="0"/>
            </a:endParaRPr>
          </a:p>
        </p:txBody>
      </p:sp>
      <p:sp>
        <p:nvSpPr>
          <p:cNvPr id="58423" name="Text Box 55"/>
          <p:cNvSpPr txBox="1">
            <a:spLocks noChangeArrowheads="1"/>
          </p:cNvSpPr>
          <p:nvPr/>
        </p:nvSpPr>
        <p:spPr bwMode="auto">
          <a:xfrm>
            <a:off x="6781800" y="4648200"/>
            <a:ext cx="1828800" cy="338554"/>
          </a:xfrm>
          <a:prstGeom prst="rect">
            <a:avLst/>
          </a:prstGeom>
          <a:noFill/>
          <a:ln w="12700">
            <a:noFill/>
            <a:miter lim="800000"/>
            <a:headEnd/>
            <a:tailEnd/>
          </a:ln>
          <a:effectLst/>
        </p:spPr>
        <p:txBody>
          <a:bodyPr wrap="square">
            <a:spAutoFit/>
          </a:bodyPr>
          <a:lstStyle/>
          <a:p>
            <a:pPr algn="ctr">
              <a:spcBef>
                <a:spcPct val="50000"/>
              </a:spcBef>
            </a:pPr>
            <a:r>
              <a:rPr lang="en-US" sz="1600" b="1" i="1" dirty="0" err="1">
                <a:solidFill>
                  <a:srgbClr val="C00000"/>
                </a:solidFill>
                <a:latin typeface="Arial" charset="0"/>
              </a:rPr>
              <a:t>Aktivna</a:t>
            </a:r>
            <a:r>
              <a:rPr lang="en-US" sz="1600" b="1" i="1" dirty="0">
                <a:solidFill>
                  <a:srgbClr val="C00000"/>
                </a:solidFill>
                <a:latin typeface="Arial" charset="0"/>
              </a:rPr>
              <a:t> </a:t>
            </a:r>
            <a:r>
              <a:rPr lang="en-US" sz="1600" b="1" i="1" dirty="0" err="1">
                <a:solidFill>
                  <a:srgbClr val="C00000"/>
                </a:solidFill>
                <a:latin typeface="Arial" charset="0"/>
              </a:rPr>
              <a:t>struja</a:t>
            </a:r>
            <a:endParaRPr lang="en-US" sz="1600" b="1" i="1" dirty="0">
              <a:solidFill>
                <a:srgbClr val="C00000"/>
              </a:solidFill>
              <a:latin typeface="Arial" charset="0"/>
            </a:endParaRPr>
          </a:p>
        </p:txBody>
      </p:sp>
      <p:sp>
        <p:nvSpPr>
          <p:cNvPr id="58425" name="Line 57"/>
          <p:cNvSpPr>
            <a:spLocks noChangeShapeType="1"/>
          </p:cNvSpPr>
          <p:nvPr/>
        </p:nvSpPr>
        <p:spPr bwMode="auto">
          <a:xfrm>
            <a:off x="1295400" y="3076575"/>
            <a:ext cx="3492500" cy="0"/>
          </a:xfrm>
          <a:prstGeom prst="line">
            <a:avLst/>
          </a:prstGeom>
          <a:noFill/>
          <a:ln w="38100">
            <a:solidFill>
              <a:srgbClr val="C00000"/>
            </a:solidFill>
            <a:round/>
            <a:headEnd/>
            <a:tailEnd type="triangle" w="med" len="med"/>
          </a:ln>
          <a:effectLst/>
        </p:spPr>
        <p:txBody>
          <a:bodyPr wrap="none" anchor="ctr"/>
          <a:lstStyle/>
          <a:p>
            <a:endParaRPr lang="en-US"/>
          </a:p>
        </p:txBody>
      </p:sp>
      <p:sp>
        <p:nvSpPr>
          <p:cNvPr id="58426" name="Line 58"/>
          <p:cNvSpPr>
            <a:spLocks noChangeShapeType="1"/>
          </p:cNvSpPr>
          <p:nvPr/>
        </p:nvSpPr>
        <p:spPr bwMode="auto">
          <a:xfrm flipV="1">
            <a:off x="1281113" y="1936750"/>
            <a:ext cx="0" cy="1141412"/>
          </a:xfrm>
          <a:prstGeom prst="line">
            <a:avLst/>
          </a:prstGeom>
          <a:noFill/>
          <a:ln w="38100">
            <a:solidFill>
              <a:schemeClr val="accent2"/>
            </a:solidFill>
            <a:round/>
            <a:headEnd/>
            <a:tailEnd type="triangle" w="med" len="med"/>
          </a:ln>
          <a:effectLst/>
        </p:spPr>
        <p:txBody>
          <a:bodyPr wrap="none" anchor="ctr"/>
          <a:lstStyle/>
          <a:p>
            <a:endParaRPr lang="en-US"/>
          </a:p>
        </p:txBody>
      </p:sp>
      <p:sp>
        <p:nvSpPr>
          <p:cNvPr id="58427" name="Line 59"/>
          <p:cNvSpPr>
            <a:spLocks noChangeShapeType="1"/>
          </p:cNvSpPr>
          <p:nvPr/>
        </p:nvSpPr>
        <p:spPr bwMode="auto">
          <a:xfrm flipV="1">
            <a:off x="1295400" y="1981200"/>
            <a:ext cx="3405188" cy="1096962"/>
          </a:xfrm>
          <a:prstGeom prst="line">
            <a:avLst/>
          </a:prstGeom>
          <a:noFill/>
          <a:ln w="38100">
            <a:solidFill>
              <a:schemeClr val="tx1"/>
            </a:solidFill>
            <a:round/>
            <a:headEnd/>
            <a:tailEnd type="triangle" w="med" len="med"/>
          </a:ln>
          <a:effectLst/>
        </p:spPr>
        <p:txBody>
          <a:bodyPr wrap="none" anchor="ctr"/>
          <a:lstStyle/>
          <a:p>
            <a:endParaRPr lang="en-US"/>
          </a:p>
        </p:txBody>
      </p:sp>
      <p:sp>
        <p:nvSpPr>
          <p:cNvPr id="58428" name="Text Box 60"/>
          <p:cNvSpPr txBox="1">
            <a:spLocks noChangeArrowheads="1"/>
          </p:cNvSpPr>
          <p:nvPr/>
        </p:nvSpPr>
        <p:spPr bwMode="auto">
          <a:xfrm>
            <a:off x="-76200" y="2286000"/>
            <a:ext cx="1428750" cy="523220"/>
          </a:xfrm>
          <a:prstGeom prst="rect">
            <a:avLst/>
          </a:prstGeom>
          <a:noFill/>
          <a:ln w="12700">
            <a:noFill/>
            <a:miter lim="800000"/>
            <a:headEnd/>
            <a:tailEnd/>
          </a:ln>
          <a:effectLst/>
        </p:spPr>
        <p:txBody>
          <a:bodyPr>
            <a:spAutoFit/>
          </a:bodyPr>
          <a:lstStyle/>
          <a:p>
            <a:pPr algn="ctr">
              <a:spcBef>
                <a:spcPct val="50000"/>
              </a:spcBef>
            </a:pPr>
            <a:r>
              <a:rPr lang="en-US" sz="1400" b="1" i="1" dirty="0" err="1">
                <a:solidFill>
                  <a:schemeClr val="accent2"/>
                </a:solidFill>
                <a:latin typeface="+mn-lt"/>
              </a:rPr>
              <a:t>Struja</a:t>
            </a:r>
            <a:r>
              <a:rPr lang="en-US" sz="1400" b="1" i="1" dirty="0">
                <a:solidFill>
                  <a:schemeClr val="accent2"/>
                </a:solidFill>
                <a:latin typeface="+mn-lt"/>
              </a:rPr>
              <a:t> </a:t>
            </a:r>
            <a:r>
              <a:rPr lang="en-US" sz="1400" b="1" i="1" dirty="0" err="1" smtClean="0">
                <a:solidFill>
                  <a:schemeClr val="accent2"/>
                </a:solidFill>
                <a:latin typeface="+mn-lt"/>
              </a:rPr>
              <a:t>magne</a:t>
            </a:r>
            <a:r>
              <a:rPr lang="sr-Latn-CS" sz="1400" b="1" i="1" dirty="0" smtClean="0">
                <a:solidFill>
                  <a:schemeClr val="accent2"/>
                </a:solidFill>
                <a:latin typeface="+mn-lt"/>
              </a:rPr>
              <a:t>ćenja</a:t>
            </a:r>
            <a:endParaRPr lang="en-US" sz="1400" b="1" i="1" dirty="0">
              <a:solidFill>
                <a:schemeClr val="accent2"/>
              </a:solidFill>
              <a:latin typeface="+mn-lt"/>
            </a:endParaRPr>
          </a:p>
        </p:txBody>
      </p:sp>
      <p:sp>
        <p:nvSpPr>
          <p:cNvPr id="58429" name="Text Box 61"/>
          <p:cNvSpPr txBox="1">
            <a:spLocks noChangeArrowheads="1"/>
          </p:cNvSpPr>
          <p:nvPr/>
        </p:nvSpPr>
        <p:spPr bwMode="auto">
          <a:xfrm>
            <a:off x="1295400" y="3124200"/>
            <a:ext cx="3530600" cy="307777"/>
          </a:xfrm>
          <a:prstGeom prst="rect">
            <a:avLst/>
          </a:prstGeom>
          <a:noFill/>
          <a:ln w="12700">
            <a:noFill/>
            <a:miter lim="800000"/>
            <a:headEnd/>
            <a:tailEnd/>
          </a:ln>
          <a:effectLst/>
        </p:spPr>
        <p:txBody>
          <a:bodyPr wrap="square">
            <a:spAutoFit/>
          </a:bodyPr>
          <a:lstStyle/>
          <a:p>
            <a:pPr algn="ctr">
              <a:spcBef>
                <a:spcPct val="50000"/>
              </a:spcBef>
            </a:pPr>
            <a:r>
              <a:rPr lang="en-US" sz="1400" b="1" i="1" dirty="0" err="1">
                <a:solidFill>
                  <a:srgbClr val="C00000"/>
                </a:solidFill>
                <a:latin typeface="+mn-lt"/>
              </a:rPr>
              <a:t>Aktivna</a:t>
            </a:r>
            <a:r>
              <a:rPr lang="en-US" sz="1400" b="1" i="1" dirty="0">
                <a:solidFill>
                  <a:srgbClr val="C00000"/>
                </a:solidFill>
                <a:latin typeface="+mn-lt"/>
              </a:rPr>
              <a:t> </a:t>
            </a:r>
            <a:r>
              <a:rPr lang="en-US" sz="1400" b="1" i="1" dirty="0" err="1" smtClean="0">
                <a:solidFill>
                  <a:srgbClr val="C00000"/>
                </a:solidFill>
                <a:latin typeface="+mn-lt"/>
              </a:rPr>
              <a:t>struja</a:t>
            </a:r>
            <a:r>
              <a:rPr lang="sr-Latn-CS" sz="1400" b="1" i="1" dirty="0" smtClean="0">
                <a:solidFill>
                  <a:srgbClr val="C00000"/>
                </a:solidFill>
                <a:latin typeface="+mn-lt"/>
              </a:rPr>
              <a:t> </a:t>
            </a:r>
            <a:r>
              <a:rPr lang="en-US" sz="1400" dirty="0" smtClean="0">
                <a:solidFill>
                  <a:srgbClr val="C00000"/>
                </a:solidFill>
                <a:latin typeface="+mn-lt"/>
              </a:rPr>
              <a:t>(</a:t>
            </a:r>
            <a:r>
              <a:rPr lang="sr-Latn-CS" sz="1400" dirty="0" smtClean="0">
                <a:solidFill>
                  <a:srgbClr val="C00000"/>
                </a:solidFill>
                <a:latin typeface="+mn-lt"/>
              </a:rPr>
              <a:t>ona koja</a:t>
            </a:r>
            <a:r>
              <a:rPr lang="en-US" sz="1400" dirty="0" smtClean="0">
                <a:solidFill>
                  <a:srgbClr val="C00000"/>
                </a:solidFill>
                <a:latin typeface="+mn-lt"/>
              </a:rPr>
              <a:t> </a:t>
            </a:r>
            <a:r>
              <a:rPr lang="en-US" sz="1400" dirty="0" err="1" smtClean="0">
                <a:solidFill>
                  <a:srgbClr val="C00000"/>
                </a:solidFill>
                <a:latin typeface="+mn-lt"/>
              </a:rPr>
              <a:t>stvara</a:t>
            </a:r>
            <a:r>
              <a:rPr lang="en-US" sz="1400" dirty="0" smtClean="0">
                <a:solidFill>
                  <a:srgbClr val="C00000"/>
                </a:solidFill>
                <a:latin typeface="+mn-lt"/>
              </a:rPr>
              <a:t> moment) </a:t>
            </a:r>
            <a:endParaRPr lang="en-US" sz="1400" dirty="0">
              <a:solidFill>
                <a:srgbClr val="C00000"/>
              </a:solidFill>
              <a:latin typeface="+mn-lt"/>
            </a:endParaRPr>
          </a:p>
        </p:txBody>
      </p:sp>
      <p:sp>
        <p:nvSpPr>
          <p:cNvPr id="58430" name="Text Box 62"/>
          <p:cNvSpPr txBox="1">
            <a:spLocks noChangeArrowheads="1"/>
          </p:cNvSpPr>
          <p:nvPr/>
        </p:nvSpPr>
        <p:spPr bwMode="auto">
          <a:xfrm rot="-1015905">
            <a:off x="1951038" y="2195512"/>
            <a:ext cx="1889125" cy="366713"/>
          </a:xfrm>
          <a:prstGeom prst="rect">
            <a:avLst/>
          </a:prstGeom>
          <a:noFill/>
          <a:ln w="12700">
            <a:noFill/>
            <a:miter lim="800000"/>
            <a:headEnd/>
            <a:tailEnd/>
          </a:ln>
          <a:effectLst/>
        </p:spPr>
        <p:txBody>
          <a:bodyPr>
            <a:spAutoFit/>
          </a:bodyPr>
          <a:lstStyle/>
          <a:p>
            <a:pPr algn="ctr">
              <a:spcBef>
                <a:spcPct val="50000"/>
              </a:spcBef>
            </a:pPr>
            <a:r>
              <a:rPr lang="en-US" b="1" i="1" dirty="0" err="1">
                <a:solidFill>
                  <a:schemeClr val="tx1"/>
                </a:solidFill>
                <a:latin typeface="+mn-lt"/>
              </a:rPr>
              <a:t>Ukupna</a:t>
            </a:r>
            <a:r>
              <a:rPr lang="en-US" b="1" i="1" dirty="0">
                <a:solidFill>
                  <a:schemeClr val="tx1"/>
                </a:solidFill>
                <a:latin typeface="+mn-lt"/>
              </a:rPr>
              <a:t> </a:t>
            </a:r>
            <a:r>
              <a:rPr lang="en-US" b="1" i="1" dirty="0" err="1">
                <a:solidFill>
                  <a:schemeClr val="tx1"/>
                </a:solidFill>
                <a:latin typeface="+mn-lt"/>
              </a:rPr>
              <a:t>struja</a:t>
            </a:r>
            <a:endParaRPr lang="en-US" b="1" i="1" dirty="0">
              <a:solidFill>
                <a:schemeClr val="tx1"/>
              </a:solidFill>
              <a:latin typeface="+mn-lt"/>
            </a:endParaRPr>
          </a:p>
        </p:txBody>
      </p:sp>
      <p:sp>
        <p:nvSpPr>
          <p:cNvPr id="58431" name="Line 63"/>
          <p:cNvSpPr>
            <a:spLocks noChangeShapeType="1"/>
          </p:cNvSpPr>
          <p:nvPr/>
        </p:nvSpPr>
        <p:spPr bwMode="auto">
          <a:xfrm>
            <a:off x="1281113" y="1966912"/>
            <a:ext cx="3448050" cy="0"/>
          </a:xfrm>
          <a:prstGeom prst="line">
            <a:avLst/>
          </a:prstGeom>
          <a:noFill/>
          <a:ln w="12700">
            <a:solidFill>
              <a:schemeClr val="tx1"/>
            </a:solidFill>
            <a:prstDash val="dash"/>
            <a:round/>
            <a:headEnd/>
            <a:tailEnd/>
          </a:ln>
          <a:effectLst/>
        </p:spPr>
        <p:txBody>
          <a:bodyPr wrap="none" anchor="ctr"/>
          <a:lstStyle/>
          <a:p>
            <a:endParaRPr lang="en-US"/>
          </a:p>
        </p:txBody>
      </p:sp>
      <p:sp>
        <p:nvSpPr>
          <p:cNvPr id="58432" name="Line 64"/>
          <p:cNvSpPr>
            <a:spLocks noChangeShapeType="1"/>
          </p:cNvSpPr>
          <p:nvPr/>
        </p:nvSpPr>
        <p:spPr bwMode="auto">
          <a:xfrm>
            <a:off x="4714875" y="1981200"/>
            <a:ext cx="0" cy="1096962"/>
          </a:xfrm>
          <a:prstGeom prst="line">
            <a:avLst/>
          </a:prstGeom>
          <a:noFill/>
          <a:ln w="12700">
            <a:solidFill>
              <a:schemeClr val="tx1"/>
            </a:solidFill>
            <a:prstDash val="dash"/>
            <a:round/>
            <a:headEnd/>
            <a:tailEnd/>
          </a:ln>
          <a:effectLst/>
        </p:spPr>
        <p:txBody>
          <a:bodyPr wrap="none" anchor="ctr"/>
          <a:lstStyle/>
          <a:p>
            <a:endParaRPr lang="en-US"/>
          </a:p>
        </p:txBody>
      </p:sp>
      <p:sp>
        <p:nvSpPr>
          <p:cNvPr id="58433" name="Text Box 65"/>
          <p:cNvSpPr txBox="1">
            <a:spLocks noChangeArrowheads="1"/>
          </p:cNvSpPr>
          <p:nvPr/>
        </p:nvSpPr>
        <p:spPr bwMode="auto">
          <a:xfrm>
            <a:off x="5043488" y="2005013"/>
            <a:ext cx="3606800" cy="1069975"/>
          </a:xfrm>
          <a:prstGeom prst="rect">
            <a:avLst/>
          </a:prstGeom>
          <a:noFill/>
          <a:ln w="12700">
            <a:noFill/>
            <a:miter lim="800000"/>
            <a:headEnd/>
            <a:tailEnd/>
          </a:ln>
          <a:effectLst/>
        </p:spPr>
        <p:txBody>
          <a:bodyPr>
            <a:spAutoFit/>
          </a:bodyPr>
          <a:lstStyle/>
          <a:p>
            <a:pPr>
              <a:spcBef>
                <a:spcPct val="50000"/>
              </a:spcBef>
            </a:pPr>
            <a:r>
              <a:rPr lang="en-US" sz="1600" b="1" i="1" dirty="0" err="1">
                <a:solidFill>
                  <a:schemeClr val="tx1"/>
                </a:solidFill>
                <a:latin typeface="+mn-lt"/>
              </a:rPr>
              <a:t>Ukupna</a:t>
            </a:r>
            <a:r>
              <a:rPr lang="en-US" sz="1600" b="1" i="1" dirty="0">
                <a:solidFill>
                  <a:schemeClr val="tx1"/>
                </a:solidFill>
                <a:latin typeface="+mn-lt"/>
              </a:rPr>
              <a:t> </a:t>
            </a:r>
            <a:r>
              <a:rPr lang="en-US" sz="1600" b="1" i="1" dirty="0" err="1">
                <a:solidFill>
                  <a:schemeClr val="tx1"/>
                </a:solidFill>
                <a:latin typeface="+mn-lt"/>
              </a:rPr>
              <a:t>struja</a:t>
            </a:r>
            <a:r>
              <a:rPr lang="en-US" sz="1600" b="1" i="1" dirty="0">
                <a:solidFill>
                  <a:schemeClr val="hlink"/>
                </a:solidFill>
                <a:latin typeface="+mn-lt"/>
              </a:rPr>
              <a:t> </a:t>
            </a:r>
            <a:r>
              <a:rPr lang="en-US" sz="1600" b="1" i="1" dirty="0">
                <a:solidFill>
                  <a:srgbClr val="FFFF00"/>
                </a:solidFill>
                <a:latin typeface="+mn-lt"/>
              </a:rPr>
              <a:t> </a:t>
            </a:r>
            <a:r>
              <a:rPr lang="en-US" sz="1600" i="1" dirty="0">
                <a:latin typeface="+mn-lt"/>
              </a:rPr>
              <a:t>je </a:t>
            </a:r>
            <a:r>
              <a:rPr lang="en-US" sz="1600" i="1" u="sng" dirty="0" err="1">
                <a:latin typeface="+mn-lt"/>
              </a:rPr>
              <a:t>vektorski</a:t>
            </a:r>
            <a:r>
              <a:rPr lang="en-US" sz="1600" i="1" u="sng" dirty="0">
                <a:latin typeface="+mn-lt"/>
              </a:rPr>
              <a:t> </a:t>
            </a:r>
            <a:r>
              <a:rPr lang="en-US" sz="1600" i="1" u="sng" dirty="0" err="1">
                <a:latin typeface="+mn-lt"/>
              </a:rPr>
              <a:t>zbir</a:t>
            </a:r>
            <a:r>
              <a:rPr lang="en-US" sz="1600" i="1" u="sng" dirty="0">
                <a:latin typeface="+mn-lt"/>
              </a:rPr>
              <a:t> </a:t>
            </a:r>
            <a:r>
              <a:rPr lang="en-US" sz="1600" b="1" i="1" dirty="0" err="1">
                <a:solidFill>
                  <a:schemeClr val="accent2"/>
                </a:solidFill>
                <a:latin typeface="+mn-lt"/>
              </a:rPr>
              <a:t>struje</a:t>
            </a:r>
            <a:r>
              <a:rPr lang="en-US" sz="1600" b="1" i="1" dirty="0">
                <a:solidFill>
                  <a:schemeClr val="accent2"/>
                </a:solidFill>
                <a:latin typeface="+mn-lt"/>
              </a:rPr>
              <a:t> </a:t>
            </a:r>
            <a:r>
              <a:rPr lang="sr-Latn-CS" sz="1600" b="1" i="1" dirty="0" smtClean="0">
                <a:solidFill>
                  <a:schemeClr val="accent2"/>
                </a:solidFill>
                <a:latin typeface="+mn-lt"/>
              </a:rPr>
              <a:t>m</a:t>
            </a:r>
            <a:r>
              <a:rPr lang="en-US" sz="1600" b="1" i="1" dirty="0" err="1" smtClean="0">
                <a:solidFill>
                  <a:schemeClr val="accent2"/>
                </a:solidFill>
                <a:latin typeface="+mn-lt"/>
              </a:rPr>
              <a:t>agne</a:t>
            </a:r>
            <a:r>
              <a:rPr lang="sr-Latn-CS" sz="1600" b="1" i="1" dirty="0" smtClean="0">
                <a:solidFill>
                  <a:schemeClr val="accent2"/>
                </a:solidFill>
                <a:latin typeface="+mn-lt"/>
              </a:rPr>
              <a:t>ćenja</a:t>
            </a:r>
            <a:r>
              <a:rPr lang="en-US" sz="1600" b="1" i="1" dirty="0" smtClean="0">
                <a:solidFill>
                  <a:schemeClr val="accent2"/>
                </a:solidFill>
                <a:latin typeface="+mn-lt"/>
              </a:rPr>
              <a:t> </a:t>
            </a:r>
            <a:r>
              <a:rPr lang="en-US" sz="1600" i="1" dirty="0" err="1">
                <a:latin typeface="+mn-lt"/>
              </a:rPr>
              <a:t>i</a:t>
            </a:r>
            <a:r>
              <a:rPr lang="en-US" sz="1600" b="1" i="1" dirty="0">
                <a:solidFill>
                  <a:srgbClr val="FFFF00"/>
                </a:solidFill>
                <a:latin typeface="+mn-lt"/>
              </a:rPr>
              <a:t> </a:t>
            </a:r>
            <a:r>
              <a:rPr lang="sr-Latn-CS" sz="1600" b="1" i="1" dirty="0" smtClean="0">
                <a:solidFill>
                  <a:srgbClr val="C00000"/>
                </a:solidFill>
                <a:latin typeface="+mn-lt"/>
              </a:rPr>
              <a:t>a</a:t>
            </a:r>
            <a:r>
              <a:rPr lang="en-US" sz="1600" b="1" i="1" dirty="0" err="1" smtClean="0">
                <a:solidFill>
                  <a:srgbClr val="C00000"/>
                </a:solidFill>
                <a:latin typeface="+mn-lt"/>
              </a:rPr>
              <a:t>ktivne</a:t>
            </a:r>
            <a:r>
              <a:rPr lang="en-US" sz="1600" b="1" i="1" dirty="0" smtClean="0">
                <a:solidFill>
                  <a:srgbClr val="C00000"/>
                </a:solidFill>
                <a:latin typeface="+mn-lt"/>
              </a:rPr>
              <a:t> </a:t>
            </a:r>
            <a:r>
              <a:rPr lang="en-US" sz="1600" b="1" i="1" dirty="0" err="1">
                <a:solidFill>
                  <a:srgbClr val="C00000"/>
                </a:solidFill>
                <a:latin typeface="+mn-lt"/>
              </a:rPr>
              <a:t>komponente</a:t>
            </a:r>
            <a:r>
              <a:rPr lang="en-US" sz="1600" b="1" i="1" dirty="0">
                <a:solidFill>
                  <a:srgbClr val="C00000"/>
                </a:solidFill>
                <a:latin typeface="+mn-lt"/>
              </a:rPr>
              <a:t> </a:t>
            </a:r>
            <a:r>
              <a:rPr lang="en-US" sz="1600" b="1" i="1" dirty="0" err="1">
                <a:solidFill>
                  <a:srgbClr val="C00000"/>
                </a:solidFill>
                <a:latin typeface="+mn-lt"/>
              </a:rPr>
              <a:t>struje</a:t>
            </a:r>
            <a:r>
              <a:rPr lang="en-US" sz="1600" b="1" i="1" dirty="0">
                <a:latin typeface="+mn-lt"/>
              </a:rPr>
              <a:t>, </a:t>
            </a:r>
            <a:r>
              <a:rPr lang="en-US" sz="1600" i="1" dirty="0" err="1">
                <a:latin typeface="+mn-lt"/>
              </a:rPr>
              <a:t>koje</a:t>
            </a:r>
            <a:r>
              <a:rPr lang="en-US" sz="1600" i="1" dirty="0">
                <a:latin typeface="+mn-lt"/>
              </a:rPr>
              <a:t> </a:t>
            </a:r>
            <a:r>
              <a:rPr lang="en-US" sz="1600" i="1" dirty="0" err="1">
                <a:latin typeface="+mn-lt"/>
              </a:rPr>
              <a:t>su</a:t>
            </a:r>
            <a:r>
              <a:rPr lang="en-US" sz="1600" i="1" dirty="0">
                <a:latin typeface="+mn-lt"/>
              </a:rPr>
              <a:t> </a:t>
            </a:r>
            <a:r>
              <a:rPr lang="en-US" sz="1600" i="1" dirty="0" err="1">
                <a:latin typeface="+mn-lt"/>
              </a:rPr>
              <a:t>upravne</a:t>
            </a:r>
            <a:r>
              <a:rPr lang="en-US" sz="1600" i="1" dirty="0">
                <a:latin typeface="+mn-lt"/>
              </a:rPr>
              <a:t> </a:t>
            </a:r>
            <a:r>
              <a:rPr lang="en-US" sz="1600" i="1" dirty="0" err="1">
                <a:latin typeface="+mn-lt"/>
              </a:rPr>
              <a:t>jedna</a:t>
            </a:r>
            <a:r>
              <a:rPr lang="en-US" sz="1600" i="1" dirty="0">
                <a:latin typeface="+mn-lt"/>
              </a:rPr>
              <a:t> </a:t>
            </a:r>
            <a:r>
              <a:rPr lang="en-US" sz="1600" i="1" dirty="0" err="1">
                <a:latin typeface="+mn-lt"/>
              </a:rPr>
              <a:t>na</a:t>
            </a:r>
            <a:r>
              <a:rPr lang="en-US" sz="1600" i="1" dirty="0">
                <a:latin typeface="+mn-lt"/>
              </a:rPr>
              <a:t> </a:t>
            </a:r>
            <a:r>
              <a:rPr lang="en-US" sz="1600" i="1" dirty="0" err="1">
                <a:latin typeface="+mn-lt"/>
              </a:rPr>
              <a:t>drugu</a:t>
            </a:r>
            <a:r>
              <a:rPr lang="en-US" sz="1600" i="1" dirty="0">
                <a:latin typeface="+mn-lt"/>
              </a:rPr>
              <a:t>.</a:t>
            </a:r>
          </a:p>
        </p:txBody>
      </p:sp>
      <p:sp>
        <p:nvSpPr>
          <p:cNvPr id="58435" name="Text Box 67"/>
          <p:cNvSpPr txBox="1">
            <a:spLocks noChangeArrowheads="1"/>
          </p:cNvSpPr>
          <p:nvPr/>
        </p:nvSpPr>
        <p:spPr bwMode="auto">
          <a:xfrm>
            <a:off x="7086600" y="5373688"/>
            <a:ext cx="854075" cy="366712"/>
          </a:xfrm>
          <a:prstGeom prst="rect">
            <a:avLst/>
          </a:prstGeom>
          <a:noFill/>
          <a:ln w="12700">
            <a:noFill/>
            <a:miter lim="800000"/>
            <a:headEnd/>
            <a:tailEnd/>
          </a:ln>
          <a:effectLst/>
        </p:spPr>
        <p:txBody>
          <a:bodyPr wrap="square">
            <a:spAutoFit/>
          </a:bodyPr>
          <a:lstStyle/>
          <a:p>
            <a:pPr>
              <a:spcBef>
                <a:spcPct val="50000"/>
              </a:spcBef>
            </a:pPr>
            <a:r>
              <a:rPr lang="en-US" b="1" i="1" dirty="0" smtClean="0">
                <a:solidFill>
                  <a:srgbClr val="C00000"/>
                </a:solidFill>
                <a:latin typeface="Arial" charset="0"/>
              </a:rPr>
              <a:t>R</a:t>
            </a:r>
            <a:r>
              <a:rPr lang="sr-Latn-CS" b="1" i="1" baseline="-25000" dirty="0" smtClean="0">
                <a:solidFill>
                  <a:srgbClr val="C00000"/>
                </a:solidFill>
                <a:latin typeface="Arial" charset="0"/>
              </a:rPr>
              <a:t>R</a:t>
            </a:r>
            <a:r>
              <a:rPr lang="en-US" b="1" i="1" dirty="0" smtClean="0">
                <a:solidFill>
                  <a:srgbClr val="C00000"/>
                </a:solidFill>
                <a:latin typeface="Arial" charset="0"/>
              </a:rPr>
              <a:t> </a:t>
            </a:r>
            <a:r>
              <a:rPr lang="en-US" b="1" i="1" dirty="0">
                <a:solidFill>
                  <a:srgbClr val="C00000"/>
                </a:solidFill>
                <a:latin typeface="Arial" charset="0"/>
              </a:rPr>
              <a:t>/ s</a:t>
            </a:r>
          </a:p>
        </p:txBody>
      </p:sp>
      <p:cxnSp>
        <p:nvCxnSpPr>
          <p:cNvPr id="67" name="Straight Arrow Connector 66"/>
          <p:cNvCxnSpPr/>
          <p:nvPr/>
        </p:nvCxnSpPr>
        <p:spPr>
          <a:xfrm rot="5400000">
            <a:off x="4801394" y="5561806"/>
            <a:ext cx="762000" cy="1588"/>
          </a:xfrm>
          <a:prstGeom prst="straightConnector1">
            <a:avLst/>
          </a:prstGeom>
          <a:ln w="38100">
            <a:solidFill>
              <a:schemeClr val="accent2"/>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362200" y="4953000"/>
            <a:ext cx="1370012" cy="158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58380" idx="1"/>
          </p:cNvCxnSpPr>
          <p:nvPr/>
        </p:nvCxnSpPr>
        <p:spPr>
          <a:xfrm rot="16200000" flipH="1">
            <a:off x="5016185" y="4419837"/>
            <a:ext cx="2024" cy="66011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2" name="Text Box 53"/>
          <p:cNvSpPr txBox="1">
            <a:spLocks noChangeArrowheads="1"/>
          </p:cNvSpPr>
          <p:nvPr/>
        </p:nvSpPr>
        <p:spPr bwMode="auto">
          <a:xfrm>
            <a:off x="1905000" y="4953000"/>
            <a:ext cx="1981200" cy="338554"/>
          </a:xfrm>
          <a:prstGeom prst="rect">
            <a:avLst/>
          </a:prstGeom>
          <a:noFill/>
          <a:ln w="12700">
            <a:noFill/>
            <a:miter lim="800000"/>
            <a:headEnd/>
            <a:tailEnd/>
          </a:ln>
          <a:effectLst/>
        </p:spPr>
        <p:txBody>
          <a:bodyPr wrap="square">
            <a:spAutoFit/>
          </a:bodyPr>
          <a:lstStyle/>
          <a:p>
            <a:pPr algn="ctr">
              <a:spcBef>
                <a:spcPct val="50000"/>
              </a:spcBef>
            </a:pPr>
            <a:r>
              <a:rPr lang="sr-Latn-CS" sz="1600" b="1" i="1" dirty="0" smtClean="0">
                <a:latin typeface="Arial" charset="0"/>
              </a:rPr>
              <a:t>Ukupna struja</a:t>
            </a:r>
            <a:endParaRPr lang="en-US" sz="1600" b="1" i="1" dirty="0">
              <a:latin typeface="Arial" charset="0"/>
            </a:endParaRPr>
          </a:p>
        </p:txBody>
      </p:sp>
      <p:sp>
        <p:nvSpPr>
          <p:cNvPr id="75" name="Text Box 67"/>
          <p:cNvSpPr txBox="1">
            <a:spLocks noChangeArrowheads="1"/>
          </p:cNvSpPr>
          <p:nvPr/>
        </p:nvSpPr>
        <p:spPr bwMode="auto">
          <a:xfrm>
            <a:off x="2667000" y="4267200"/>
            <a:ext cx="533400" cy="381000"/>
          </a:xfrm>
          <a:prstGeom prst="rect">
            <a:avLst/>
          </a:prstGeom>
          <a:noFill/>
          <a:ln w="12700">
            <a:noFill/>
            <a:miter lim="800000"/>
            <a:headEnd/>
            <a:tailEnd/>
          </a:ln>
          <a:effectLst/>
        </p:spPr>
        <p:txBody>
          <a:bodyPr wrap="square">
            <a:spAutoFit/>
          </a:bodyPr>
          <a:lstStyle/>
          <a:p>
            <a:pPr>
              <a:spcBef>
                <a:spcPct val="50000"/>
              </a:spcBef>
            </a:pPr>
            <a:r>
              <a:rPr lang="en-US" b="1" i="1" dirty="0" smtClean="0">
                <a:latin typeface="Arial" charset="0"/>
              </a:rPr>
              <a:t>R</a:t>
            </a:r>
            <a:r>
              <a:rPr lang="sr-Latn-CS" b="1" i="1" baseline="-25000" dirty="0" smtClean="0">
                <a:latin typeface="Arial" charset="0"/>
              </a:rPr>
              <a:t>S</a:t>
            </a:r>
            <a:endParaRPr lang="en-US" b="1" i="1" dirty="0">
              <a:latin typeface="Arial" charset="0"/>
            </a:endParaRPr>
          </a:p>
        </p:txBody>
      </p:sp>
      <p:cxnSp>
        <p:nvCxnSpPr>
          <p:cNvPr id="76" name="Straight Arrow Connector 75"/>
          <p:cNvCxnSpPr/>
          <p:nvPr/>
        </p:nvCxnSpPr>
        <p:spPr>
          <a:xfrm>
            <a:off x="5715000" y="4953000"/>
            <a:ext cx="762000" cy="1588"/>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4"/>
          <p:cNvSpPr>
            <a:spLocks noGrp="1"/>
          </p:cNvSpPr>
          <p:nvPr>
            <p:ph type="sldNum" sz="quarter" idx="12"/>
          </p:nvPr>
        </p:nvSpPr>
        <p:spPr/>
        <p:txBody>
          <a:bodyPr/>
          <a:lstStyle/>
          <a:p>
            <a:fld id="{F6A16A76-B220-4DE4-AEED-2DA909BBD0CB}" type="slidenum">
              <a:rPr lang="en-US"/>
              <a:pPr/>
              <a:t>53</a:t>
            </a:fld>
            <a:endParaRPr lang="en-US"/>
          </a:p>
        </p:txBody>
      </p:sp>
      <p:sp>
        <p:nvSpPr>
          <p:cNvPr id="58370" name="Rectangle 2"/>
          <p:cNvSpPr>
            <a:spLocks noGrp="1" noChangeArrowheads="1"/>
          </p:cNvSpPr>
          <p:nvPr>
            <p:ph type="title"/>
          </p:nvPr>
        </p:nvSpPr>
        <p:spPr>
          <a:xfrm>
            <a:off x="457200" y="304800"/>
            <a:ext cx="8229600" cy="1143000"/>
          </a:xfrm>
        </p:spPr>
        <p:txBody>
          <a:bodyPr/>
          <a:lstStyle/>
          <a:p>
            <a:r>
              <a:rPr lang="sr-Latn-CS" dirty="0" smtClean="0">
                <a:latin typeface="Arial" charset="0"/>
              </a:rPr>
              <a:t>Zmenska šema po fazi</a:t>
            </a:r>
            <a:r>
              <a:rPr lang="en-GB" dirty="0">
                <a:latin typeface="Yu Optima" pitchFamily="34" charset="0"/>
              </a:rPr>
              <a:t/>
            </a:r>
            <a:br>
              <a:rPr lang="en-GB" dirty="0">
                <a:latin typeface="Yu Optima" pitchFamily="34" charset="0"/>
              </a:rPr>
            </a:br>
            <a:endParaRPr lang="en-GB" sz="2400" dirty="0"/>
          </a:p>
        </p:txBody>
      </p:sp>
      <p:grpSp>
        <p:nvGrpSpPr>
          <p:cNvPr id="2" name="Group 5"/>
          <p:cNvGrpSpPr>
            <a:grpSpLocks/>
          </p:cNvGrpSpPr>
          <p:nvPr/>
        </p:nvGrpSpPr>
        <p:grpSpPr bwMode="auto">
          <a:xfrm rot="55488">
            <a:off x="2027238" y="4522788"/>
            <a:ext cx="908050" cy="130175"/>
            <a:chOff x="518" y="1419"/>
            <a:chExt cx="759" cy="104"/>
          </a:xfrm>
        </p:grpSpPr>
        <p:grpSp>
          <p:nvGrpSpPr>
            <p:cNvPr id="3" name="Group 6"/>
            <p:cNvGrpSpPr>
              <a:grpSpLocks/>
            </p:cNvGrpSpPr>
            <p:nvPr/>
          </p:nvGrpSpPr>
          <p:grpSpPr bwMode="auto">
            <a:xfrm>
              <a:off x="640" y="1419"/>
              <a:ext cx="528" cy="104"/>
              <a:chOff x="501" y="1864"/>
              <a:chExt cx="528" cy="104"/>
            </a:xfrm>
          </p:grpSpPr>
          <p:sp>
            <p:nvSpPr>
              <p:cNvPr id="58375" name="Arc 7"/>
              <p:cNvSpPr>
                <a:spLocks/>
              </p:cNvSpPr>
              <p:nvPr/>
            </p:nvSpPr>
            <p:spPr bwMode="auto">
              <a:xfrm rot="-5400000">
                <a:off x="517" y="1852"/>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8376" name="Arc 8"/>
              <p:cNvSpPr>
                <a:spLocks/>
              </p:cNvSpPr>
              <p:nvPr/>
            </p:nvSpPr>
            <p:spPr bwMode="auto">
              <a:xfrm rot="-5400000">
                <a:off x="649"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8377" name="Arc 9"/>
              <p:cNvSpPr>
                <a:spLocks/>
              </p:cNvSpPr>
              <p:nvPr/>
            </p:nvSpPr>
            <p:spPr bwMode="auto">
              <a:xfrm rot="-5400000">
                <a:off x="781"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8378" name="Arc 10"/>
              <p:cNvSpPr>
                <a:spLocks/>
              </p:cNvSpPr>
              <p:nvPr/>
            </p:nvSpPr>
            <p:spPr bwMode="auto">
              <a:xfrm rot="-5400000">
                <a:off x="913"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grpSp>
        <p:sp>
          <p:nvSpPr>
            <p:cNvPr id="58379" name="Line 11"/>
            <p:cNvSpPr>
              <a:spLocks noChangeShapeType="1"/>
            </p:cNvSpPr>
            <p:nvPr/>
          </p:nvSpPr>
          <p:spPr bwMode="auto">
            <a:xfrm>
              <a:off x="518" y="1509"/>
              <a:ext cx="127" cy="0"/>
            </a:xfrm>
            <a:prstGeom prst="line">
              <a:avLst/>
            </a:prstGeom>
            <a:noFill/>
            <a:ln w="38100">
              <a:solidFill>
                <a:schemeClr val="tx1"/>
              </a:solidFill>
              <a:round/>
              <a:headEnd/>
              <a:tailEnd/>
            </a:ln>
            <a:effectLst/>
          </p:spPr>
          <p:txBody>
            <a:bodyPr wrap="none" anchor="ctr"/>
            <a:lstStyle/>
            <a:p>
              <a:endParaRPr lang="en-US"/>
            </a:p>
          </p:txBody>
        </p:sp>
        <p:sp>
          <p:nvSpPr>
            <p:cNvPr id="58380" name="Line 12"/>
            <p:cNvSpPr>
              <a:spLocks noChangeShapeType="1"/>
            </p:cNvSpPr>
            <p:nvPr/>
          </p:nvSpPr>
          <p:spPr bwMode="auto">
            <a:xfrm>
              <a:off x="1150" y="1505"/>
              <a:ext cx="127" cy="0"/>
            </a:xfrm>
            <a:prstGeom prst="line">
              <a:avLst/>
            </a:prstGeom>
            <a:noFill/>
            <a:ln w="38100">
              <a:solidFill>
                <a:schemeClr val="tx1"/>
              </a:solidFill>
              <a:round/>
              <a:headEnd/>
              <a:tailEnd/>
            </a:ln>
            <a:effectLst/>
          </p:spPr>
          <p:txBody>
            <a:bodyPr wrap="none" anchor="ctr"/>
            <a:lstStyle/>
            <a:p>
              <a:endParaRPr lang="en-US"/>
            </a:p>
          </p:txBody>
        </p:sp>
      </p:grpSp>
      <p:grpSp>
        <p:nvGrpSpPr>
          <p:cNvPr id="4" name="Group 13"/>
          <p:cNvGrpSpPr>
            <a:grpSpLocks/>
          </p:cNvGrpSpPr>
          <p:nvPr/>
        </p:nvGrpSpPr>
        <p:grpSpPr bwMode="auto">
          <a:xfrm rot="5455488">
            <a:off x="3205163" y="5322887"/>
            <a:ext cx="908050" cy="130175"/>
            <a:chOff x="518" y="1419"/>
            <a:chExt cx="759" cy="104"/>
          </a:xfrm>
        </p:grpSpPr>
        <p:grpSp>
          <p:nvGrpSpPr>
            <p:cNvPr id="5" name="Group 14"/>
            <p:cNvGrpSpPr>
              <a:grpSpLocks/>
            </p:cNvGrpSpPr>
            <p:nvPr/>
          </p:nvGrpSpPr>
          <p:grpSpPr bwMode="auto">
            <a:xfrm>
              <a:off x="640" y="1419"/>
              <a:ext cx="528" cy="104"/>
              <a:chOff x="501" y="1864"/>
              <a:chExt cx="528" cy="104"/>
            </a:xfrm>
          </p:grpSpPr>
          <p:sp>
            <p:nvSpPr>
              <p:cNvPr id="58383" name="Arc 15"/>
              <p:cNvSpPr>
                <a:spLocks/>
              </p:cNvSpPr>
              <p:nvPr/>
            </p:nvSpPr>
            <p:spPr bwMode="auto">
              <a:xfrm rot="-5400000">
                <a:off x="517" y="1852"/>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8384" name="Arc 16"/>
              <p:cNvSpPr>
                <a:spLocks/>
              </p:cNvSpPr>
              <p:nvPr/>
            </p:nvSpPr>
            <p:spPr bwMode="auto">
              <a:xfrm rot="-5400000">
                <a:off x="649"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8385" name="Arc 17"/>
              <p:cNvSpPr>
                <a:spLocks/>
              </p:cNvSpPr>
              <p:nvPr/>
            </p:nvSpPr>
            <p:spPr bwMode="auto">
              <a:xfrm rot="-5400000">
                <a:off x="781"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8386" name="Arc 18"/>
              <p:cNvSpPr>
                <a:spLocks/>
              </p:cNvSpPr>
              <p:nvPr/>
            </p:nvSpPr>
            <p:spPr bwMode="auto">
              <a:xfrm rot="-5400000">
                <a:off x="913"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grpSp>
        <p:sp>
          <p:nvSpPr>
            <p:cNvPr id="58387" name="Line 19"/>
            <p:cNvSpPr>
              <a:spLocks noChangeShapeType="1"/>
            </p:cNvSpPr>
            <p:nvPr/>
          </p:nvSpPr>
          <p:spPr bwMode="auto">
            <a:xfrm>
              <a:off x="518" y="1509"/>
              <a:ext cx="127" cy="0"/>
            </a:xfrm>
            <a:prstGeom prst="line">
              <a:avLst/>
            </a:prstGeom>
            <a:noFill/>
            <a:ln w="38100">
              <a:solidFill>
                <a:schemeClr val="accent2"/>
              </a:solidFill>
              <a:round/>
              <a:headEnd/>
              <a:tailEnd/>
            </a:ln>
            <a:effectLst/>
          </p:spPr>
          <p:txBody>
            <a:bodyPr wrap="none" anchor="ctr"/>
            <a:lstStyle/>
            <a:p>
              <a:endParaRPr lang="en-US"/>
            </a:p>
          </p:txBody>
        </p:sp>
        <p:sp>
          <p:nvSpPr>
            <p:cNvPr id="58388" name="Line 20"/>
            <p:cNvSpPr>
              <a:spLocks noChangeShapeType="1"/>
            </p:cNvSpPr>
            <p:nvPr/>
          </p:nvSpPr>
          <p:spPr bwMode="auto">
            <a:xfrm>
              <a:off x="1150" y="1505"/>
              <a:ext cx="127" cy="0"/>
            </a:xfrm>
            <a:prstGeom prst="line">
              <a:avLst/>
            </a:prstGeom>
            <a:noFill/>
            <a:ln w="38100">
              <a:solidFill>
                <a:schemeClr val="accent2"/>
              </a:solidFill>
              <a:round/>
              <a:headEnd/>
              <a:tailEnd/>
            </a:ln>
            <a:effectLst/>
          </p:spPr>
          <p:txBody>
            <a:bodyPr wrap="none" anchor="ctr"/>
            <a:lstStyle/>
            <a:p>
              <a:endParaRPr lang="en-US"/>
            </a:p>
          </p:txBody>
        </p:sp>
      </p:grpSp>
      <p:sp>
        <p:nvSpPr>
          <p:cNvPr id="58394" name="Line 26"/>
          <p:cNvSpPr>
            <a:spLocks noChangeShapeType="1"/>
          </p:cNvSpPr>
          <p:nvPr/>
        </p:nvSpPr>
        <p:spPr bwMode="auto">
          <a:xfrm>
            <a:off x="398463" y="4632325"/>
            <a:ext cx="1644650" cy="0"/>
          </a:xfrm>
          <a:prstGeom prst="line">
            <a:avLst/>
          </a:prstGeom>
          <a:noFill/>
          <a:ln w="38100">
            <a:solidFill>
              <a:schemeClr val="tx1"/>
            </a:solidFill>
            <a:round/>
            <a:headEnd/>
            <a:tailEnd/>
          </a:ln>
          <a:effectLst/>
        </p:spPr>
        <p:txBody>
          <a:bodyPr wrap="none" anchor="ctr"/>
          <a:lstStyle/>
          <a:p>
            <a:endParaRPr lang="en-US"/>
          </a:p>
        </p:txBody>
      </p:sp>
      <p:sp>
        <p:nvSpPr>
          <p:cNvPr id="58395" name="Rectangle 27"/>
          <p:cNvSpPr>
            <a:spLocks noChangeArrowheads="1"/>
          </p:cNvSpPr>
          <p:nvPr/>
        </p:nvSpPr>
        <p:spPr bwMode="auto">
          <a:xfrm>
            <a:off x="990600" y="4487863"/>
            <a:ext cx="620713" cy="244475"/>
          </a:xfrm>
          <a:prstGeom prst="rect">
            <a:avLst/>
          </a:prstGeom>
          <a:solidFill>
            <a:schemeClr val="tx1"/>
          </a:solidFill>
          <a:ln w="12700">
            <a:solidFill>
              <a:schemeClr val="tx1"/>
            </a:solidFill>
            <a:miter lim="800000"/>
            <a:headEnd/>
            <a:tailEnd/>
          </a:ln>
          <a:effectLst/>
        </p:spPr>
        <p:txBody>
          <a:bodyPr wrap="none" anchor="ctr"/>
          <a:lstStyle/>
          <a:p>
            <a:endParaRPr lang="en-US"/>
          </a:p>
        </p:txBody>
      </p:sp>
      <p:sp>
        <p:nvSpPr>
          <p:cNvPr id="58399" name="Line 31"/>
          <p:cNvSpPr>
            <a:spLocks noChangeShapeType="1"/>
          </p:cNvSpPr>
          <p:nvPr/>
        </p:nvSpPr>
        <p:spPr bwMode="auto">
          <a:xfrm>
            <a:off x="485775" y="6249988"/>
            <a:ext cx="3100388" cy="0"/>
          </a:xfrm>
          <a:prstGeom prst="line">
            <a:avLst/>
          </a:prstGeom>
          <a:noFill/>
          <a:ln w="38100">
            <a:solidFill>
              <a:schemeClr val="tx1"/>
            </a:solidFill>
            <a:round/>
            <a:headEnd/>
            <a:tailEnd/>
          </a:ln>
          <a:effectLst/>
        </p:spPr>
        <p:txBody>
          <a:bodyPr wrap="none" anchor="ctr"/>
          <a:lstStyle/>
          <a:p>
            <a:endParaRPr lang="en-US"/>
          </a:p>
        </p:txBody>
      </p:sp>
      <p:sp>
        <p:nvSpPr>
          <p:cNvPr id="58400" name="Line 32"/>
          <p:cNvSpPr>
            <a:spLocks noChangeShapeType="1"/>
          </p:cNvSpPr>
          <p:nvPr/>
        </p:nvSpPr>
        <p:spPr bwMode="auto">
          <a:xfrm>
            <a:off x="3616325" y="4632325"/>
            <a:ext cx="0" cy="317500"/>
          </a:xfrm>
          <a:prstGeom prst="line">
            <a:avLst/>
          </a:prstGeom>
          <a:noFill/>
          <a:ln w="38100">
            <a:solidFill>
              <a:schemeClr val="accent2"/>
            </a:solidFill>
            <a:round/>
            <a:headEnd/>
            <a:tailEnd/>
          </a:ln>
          <a:effectLst/>
        </p:spPr>
        <p:txBody>
          <a:bodyPr wrap="none" anchor="ctr"/>
          <a:lstStyle/>
          <a:p>
            <a:endParaRPr lang="en-US"/>
          </a:p>
        </p:txBody>
      </p:sp>
      <p:sp>
        <p:nvSpPr>
          <p:cNvPr id="58401" name="Line 33"/>
          <p:cNvSpPr>
            <a:spLocks noChangeShapeType="1"/>
          </p:cNvSpPr>
          <p:nvPr/>
        </p:nvSpPr>
        <p:spPr bwMode="auto">
          <a:xfrm>
            <a:off x="3602038" y="5830888"/>
            <a:ext cx="0" cy="417512"/>
          </a:xfrm>
          <a:prstGeom prst="line">
            <a:avLst/>
          </a:prstGeom>
          <a:noFill/>
          <a:ln w="38100">
            <a:solidFill>
              <a:schemeClr val="accent2"/>
            </a:solidFill>
            <a:round/>
            <a:headEnd/>
            <a:tailEnd/>
          </a:ln>
          <a:effectLst/>
        </p:spPr>
        <p:txBody>
          <a:bodyPr wrap="none" anchor="ctr"/>
          <a:lstStyle/>
          <a:p>
            <a:endParaRPr lang="en-US"/>
          </a:p>
        </p:txBody>
      </p:sp>
      <p:sp>
        <p:nvSpPr>
          <p:cNvPr id="58402" name="Line 34"/>
          <p:cNvSpPr>
            <a:spLocks noChangeShapeType="1"/>
          </p:cNvSpPr>
          <p:nvPr/>
        </p:nvSpPr>
        <p:spPr bwMode="auto">
          <a:xfrm>
            <a:off x="3602038" y="6248400"/>
            <a:ext cx="315912" cy="0"/>
          </a:xfrm>
          <a:prstGeom prst="line">
            <a:avLst/>
          </a:prstGeom>
          <a:noFill/>
          <a:ln w="38100">
            <a:solidFill>
              <a:srgbClr val="C00000"/>
            </a:solidFill>
            <a:round/>
            <a:headEnd/>
            <a:tailEnd/>
          </a:ln>
          <a:effectLst/>
        </p:spPr>
        <p:txBody>
          <a:bodyPr wrap="none" anchor="ctr"/>
          <a:lstStyle/>
          <a:p>
            <a:endParaRPr lang="en-US"/>
          </a:p>
        </p:txBody>
      </p:sp>
      <p:sp>
        <p:nvSpPr>
          <p:cNvPr id="58403" name="Line 35"/>
          <p:cNvSpPr>
            <a:spLocks noChangeShapeType="1"/>
          </p:cNvSpPr>
          <p:nvPr/>
        </p:nvSpPr>
        <p:spPr bwMode="auto">
          <a:xfrm>
            <a:off x="3616325" y="4632325"/>
            <a:ext cx="346075" cy="0"/>
          </a:xfrm>
          <a:prstGeom prst="line">
            <a:avLst/>
          </a:prstGeom>
          <a:noFill/>
          <a:ln w="38100">
            <a:solidFill>
              <a:srgbClr val="C00000"/>
            </a:solidFill>
            <a:round/>
            <a:headEnd/>
            <a:tailEnd/>
          </a:ln>
          <a:effectLst/>
        </p:spPr>
        <p:txBody>
          <a:bodyPr wrap="none" anchor="ctr"/>
          <a:lstStyle/>
          <a:p>
            <a:endParaRPr lang="en-US"/>
          </a:p>
        </p:txBody>
      </p:sp>
      <p:sp>
        <p:nvSpPr>
          <p:cNvPr id="58406" name="Text Box 38"/>
          <p:cNvSpPr txBox="1">
            <a:spLocks noChangeArrowheads="1"/>
          </p:cNvSpPr>
          <p:nvPr/>
        </p:nvSpPr>
        <p:spPr bwMode="auto">
          <a:xfrm>
            <a:off x="1524000" y="4038600"/>
            <a:ext cx="1241425" cy="396875"/>
          </a:xfrm>
          <a:prstGeom prst="rect">
            <a:avLst/>
          </a:prstGeom>
          <a:noFill/>
          <a:ln w="12700">
            <a:noFill/>
            <a:miter lim="800000"/>
            <a:headEnd/>
            <a:tailEnd/>
          </a:ln>
          <a:effectLst/>
        </p:spPr>
        <p:txBody>
          <a:bodyPr>
            <a:spAutoFit/>
          </a:bodyPr>
          <a:lstStyle/>
          <a:p>
            <a:pPr>
              <a:spcBef>
                <a:spcPct val="50000"/>
              </a:spcBef>
            </a:pPr>
            <a:r>
              <a:rPr lang="en-US" sz="2000" b="1" i="1" dirty="0">
                <a:latin typeface="+mn-lt"/>
              </a:rPr>
              <a:t>Stator</a:t>
            </a:r>
          </a:p>
        </p:txBody>
      </p:sp>
      <p:sp>
        <p:nvSpPr>
          <p:cNvPr id="58407" name="Text Box 39"/>
          <p:cNvSpPr txBox="1">
            <a:spLocks noChangeArrowheads="1"/>
          </p:cNvSpPr>
          <p:nvPr/>
        </p:nvSpPr>
        <p:spPr bwMode="auto">
          <a:xfrm>
            <a:off x="4016375" y="4038600"/>
            <a:ext cx="1241425" cy="396875"/>
          </a:xfrm>
          <a:prstGeom prst="rect">
            <a:avLst/>
          </a:prstGeom>
          <a:noFill/>
          <a:ln w="12700">
            <a:noFill/>
            <a:miter lim="800000"/>
            <a:headEnd/>
            <a:tailEnd/>
          </a:ln>
          <a:effectLst/>
        </p:spPr>
        <p:txBody>
          <a:bodyPr>
            <a:spAutoFit/>
          </a:bodyPr>
          <a:lstStyle/>
          <a:p>
            <a:pPr>
              <a:spcBef>
                <a:spcPct val="50000"/>
              </a:spcBef>
            </a:pPr>
            <a:r>
              <a:rPr lang="en-US" sz="2000" b="1" i="1" dirty="0">
                <a:solidFill>
                  <a:srgbClr val="C00000"/>
                </a:solidFill>
                <a:latin typeface="Arial" charset="0"/>
              </a:rPr>
              <a:t>Rotor</a:t>
            </a:r>
          </a:p>
        </p:txBody>
      </p:sp>
      <p:sp>
        <p:nvSpPr>
          <p:cNvPr id="58411" name="Text Box 43"/>
          <p:cNvSpPr txBox="1">
            <a:spLocks noChangeArrowheads="1"/>
          </p:cNvSpPr>
          <p:nvPr/>
        </p:nvSpPr>
        <p:spPr bwMode="auto">
          <a:xfrm>
            <a:off x="3733800" y="5226050"/>
            <a:ext cx="546100" cy="366713"/>
          </a:xfrm>
          <a:prstGeom prst="rect">
            <a:avLst/>
          </a:prstGeom>
          <a:noFill/>
          <a:ln w="12700">
            <a:noFill/>
            <a:miter lim="800000"/>
            <a:headEnd/>
            <a:tailEnd/>
          </a:ln>
          <a:effectLst/>
        </p:spPr>
        <p:txBody>
          <a:bodyPr>
            <a:spAutoFit/>
          </a:bodyPr>
          <a:lstStyle/>
          <a:p>
            <a:pPr>
              <a:spcBef>
                <a:spcPct val="50000"/>
              </a:spcBef>
            </a:pPr>
            <a:r>
              <a:rPr lang="sr-Latn-CS" b="1" i="1" dirty="0" smtClean="0">
                <a:solidFill>
                  <a:schemeClr val="accent2"/>
                </a:solidFill>
                <a:latin typeface="Arial" charset="0"/>
              </a:rPr>
              <a:t>M</a:t>
            </a:r>
            <a:endParaRPr lang="en-US" b="1" i="1" dirty="0">
              <a:solidFill>
                <a:schemeClr val="accent2"/>
              </a:solidFill>
              <a:latin typeface="Arial" charset="0"/>
            </a:endParaRPr>
          </a:p>
        </p:txBody>
      </p:sp>
      <p:sp>
        <p:nvSpPr>
          <p:cNvPr id="58433" name="Text Box 65"/>
          <p:cNvSpPr txBox="1">
            <a:spLocks noChangeArrowheads="1"/>
          </p:cNvSpPr>
          <p:nvPr/>
        </p:nvSpPr>
        <p:spPr bwMode="auto">
          <a:xfrm>
            <a:off x="5638800" y="2133600"/>
            <a:ext cx="3429000" cy="1138773"/>
          </a:xfrm>
          <a:prstGeom prst="rect">
            <a:avLst/>
          </a:prstGeom>
          <a:noFill/>
          <a:ln w="12700">
            <a:noFill/>
            <a:miter lim="800000"/>
            <a:headEnd/>
            <a:tailEnd/>
          </a:ln>
          <a:effectLst/>
        </p:spPr>
        <p:txBody>
          <a:bodyPr wrap="square">
            <a:spAutoFit/>
          </a:bodyPr>
          <a:lstStyle/>
          <a:p>
            <a:pPr>
              <a:spcBef>
                <a:spcPct val="50000"/>
              </a:spcBef>
            </a:pPr>
            <a:r>
              <a:rPr lang="sr-Latn-CS" sz="1600" b="1" dirty="0" smtClean="0">
                <a:latin typeface="+mn-lt"/>
              </a:rPr>
              <a:t>Zamenska šema za motor u</a:t>
            </a:r>
            <a:r>
              <a:rPr lang="sr-Latn-CS" sz="1600" b="1" dirty="0" smtClean="0">
                <a:solidFill>
                  <a:schemeClr val="tx1"/>
                </a:solidFill>
                <a:latin typeface="+mn-lt"/>
              </a:rPr>
              <a:t> kratkom spoju (blokiran rotor). </a:t>
            </a:r>
          </a:p>
          <a:p>
            <a:pPr>
              <a:spcBef>
                <a:spcPct val="50000"/>
              </a:spcBef>
            </a:pPr>
            <a:r>
              <a:rPr lang="sr-Latn-CS" sz="2000" b="1" dirty="0" smtClean="0">
                <a:solidFill>
                  <a:schemeClr val="tx1"/>
                </a:solidFill>
                <a:latin typeface="+mn-lt"/>
              </a:rPr>
              <a:t>Klizanje je </a:t>
            </a:r>
            <a:r>
              <a:rPr lang="sr-Latn-CS" sz="2400" b="1" i="1" dirty="0" smtClean="0">
                <a:solidFill>
                  <a:srgbClr val="C00000"/>
                </a:solidFill>
                <a:latin typeface="+mn-lt"/>
              </a:rPr>
              <a:t>s = </a:t>
            </a:r>
            <a:r>
              <a:rPr lang="sr-Latn-CS" sz="2400" b="1" dirty="0" smtClean="0">
                <a:solidFill>
                  <a:srgbClr val="C00000"/>
                </a:solidFill>
                <a:latin typeface="+mn-lt"/>
              </a:rPr>
              <a:t>1 </a:t>
            </a:r>
            <a:r>
              <a:rPr lang="sr-Latn-CS" sz="2400" dirty="0" smtClean="0">
                <a:solidFill>
                  <a:srgbClr val="C00000"/>
                </a:solidFill>
                <a:latin typeface="+mn-lt"/>
              </a:rPr>
              <a:t>(100%)</a:t>
            </a:r>
          </a:p>
        </p:txBody>
      </p:sp>
      <p:cxnSp>
        <p:nvCxnSpPr>
          <p:cNvPr id="68" name="Straight Arrow Connector 67"/>
          <p:cNvCxnSpPr/>
          <p:nvPr/>
        </p:nvCxnSpPr>
        <p:spPr>
          <a:xfrm>
            <a:off x="609600" y="4841875"/>
            <a:ext cx="1370012" cy="158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3263585" y="4308712"/>
            <a:ext cx="2024" cy="66011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2" name="Text Box 53"/>
          <p:cNvSpPr txBox="1">
            <a:spLocks noChangeArrowheads="1"/>
          </p:cNvSpPr>
          <p:nvPr/>
        </p:nvSpPr>
        <p:spPr bwMode="auto">
          <a:xfrm>
            <a:off x="152400" y="4841875"/>
            <a:ext cx="1981200" cy="338554"/>
          </a:xfrm>
          <a:prstGeom prst="rect">
            <a:avLst/>
          </a:prstGeom>
          <a:noFill/>
          <a:ln w="12700">
            <a:noFill/>
            <a:miter lim="800000"/>
            <a:headEnd/>
            <a:tailEnd/>
          </a:ln>
          <a:effectLst/>
        </p:spPr>
        <p:txBody>
          <a:bodyPr wrap="square">
            <a:spAutoFit/>
          </a:bodyPr>
          <a:lstStyle/>
          <a:p>
            <a:pPr algn="ctr">
              <a:spcBef>
                <a:spcPct val="50000"/>
              </a:spcBef>
            </a:pPr>
            <a:r>
              <a:rPr lang="sr-Latn-CS" sz="1600" b="1" i="1" dirty="0" smtClean="0">
                <a:latin typeface="Arial" charset="0"/>
              </a:rPr>
              <a:t>Ukupna struja</a:t>
            </a:r>
            <a:endParaRPr lang="en-US" sz="1600" b="1" i="1" dirty="0">
              <a:latin typeface="Arial" charset="0"/>
            </a:endParaRPr>
          </a:p>
        </p:txBody>
      </p:sp>
      <p:sp>
        <p:nvSpPr>
          <p:cNvPr id="75" name="Text Box 67"/>
          <p:cNvSpPr txBox="1">
            <a:spLocks noChangeArrowheads="1"/>
          </p:cNvSpPr>
          <p:nvPr/>
        </p:nvSpPr>
        <p:spPr bwMode="auto">
          <a:xfrm>
            <a:off x="914400" y="4156075"/>
            <a:ext cx="533400" cy="381000"/>
          </a:xfrm>
          <a:prstGeom prst="rect">
            <a:avLst/>
          </a:prstGeom>
          <a:noFill/>
          <a:ln w="12700">
            <a:noFill/>
            <a:miter lim="800000"/>
            <a:headEnd/>
            <a:tailEnd/>
          </a:ln>
          <a:effectLst/>
        </p:spPr>
        <p:txBody>
          <a:bodyPr wrap="square">
            <a:spAutoFit/>
          </a:bodyPr>
          <a:lstStyle/>
          <a:p>
            <a:pPr>
              <a:spcBef>
                <a:spcPct val="50000"/>
              </a:spcBef>
            </a:pPr>
            <a:r>
              <a:rPr lang="en-US" b="1" i="1" dirty="0" smtClean="0">
                <a:latin typeface="Arial" charset="0"/>
              </a:rPr>
              <a:t>R</a:t>
            </a:r>
            <a:r>
              <a:rPr lang="sr-Latn-CS" b="1" i="1" baseline="-25000" dirty="0" smtClean="0">
                <a:latin typeface="Arial" charset="0"/>
              </a:rPr>
              <a:t>S</a:t>
            </a:r>
            <a:endParaRPr lang="en-US" b="1" i="1" dirty="0">
              <a:latin typeface="Arial" charset="0"/>
            </a:endParaRPr>
          </a:p>
        </p:txBody>
      </p:sp>
      <p:sp>
        <p:nvSpPr>
          <p:cNvPr id="59" name="Rectangle 4"/>
          <p:cNvSpPr>
            <a:spLocks noChangeArrowheads="1"/>
          </p:cNvSpPr>
          <p:nvPr/>
        </p:nvSpPr>
        <p:spPr bwMode="auto">
          <a:xfrm>
            <a:off x="4781550" y="2427288"/>
            <a:ext cx="215900" cy="706437"/>
          </a:xfrm>
          <a:prstGeom prst="rect">
            <a:avLst/>
          </a:prstGeom>
          <a:solidFill>
            <a:srgbClr val="C00000"/>
          </a:solidFill>
          <a:ln w="12700">
            <a:solidFill>
              <a:schemeClr val="bg2"/>
            </a:solidFill>
            <a:miter lim="800000"/>
            <a:headEnd/>
            <a:tailEnd/>
          </a:ln>
          <a:effectLst/>
        </p:spPr>
        <p:txBody>
          <a:bodyPr wrap="none" anchor="ctr"/>
          <a:lstStyle/>
          <a:p>
            <a:endParaRPr lang="en-US"/>
          </a:p>
        </p:txBody>
      </p:sp>
      <p:grpSp>
        <p:nvGrpSpPr>
          <p:cNvPr id="6" name="Group 5"/>
          <p:cNvGrpSpPr>
            <a:grpSpLocks/>
          </p:cNvGrpSpPr>
          <p:nvPr/>
        </p:nvGrpSpPr>
        <p:grpSpPr bwMode="auto">
          <a:xfrm rot="55488">
            <a:off x="1951038" y="1855788"/>
            <a:ext cx="908050" cy="130175"/>
            <a:chOff x="518" y="1419"/>
            <a:chExt cx="759" cy="104"/>
          </a:xfrm>
        </p:grpSpPr>
        <p:grpSp>
          <p:nvGrpSpPr>
            <p:cNvPr id="7" name="Group 6"/>
            <p:cNvGrpSpPr>
              <a:grpSpLocks/>
            </p:cNvGrpSpPr>
            <p:nvPr/>
          </p:nvGrpSpPr>
          <p:grpSpPr bwMode="auto">
            <a:xfrm>
              <a:off x="640" y="1419"/>
              <a:ext cx="528" cy="104"/>
              <a:chOff x="501" y="1864"/>
              <a:chExt cx="528" cy="104"/>
            </a:xfrm>
          </p:grpSpPr>
          <p:sp>
            <p:nvSpPr>
              <p:cNvPr id="64" name="Arc 7"/>
              <p:cNvSpPr>
                <a:spLocks/>
              </p:cNvSpPr>
              <p:nvPr/>
            </p:nvSpPr>
            <p:spPr bwMode="auto">
              <a:xfrm rot="-5400000">
                <a:off x="517" y="1852"/>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65" name="Arc 8"/>
              <p:cNvSpPr>
                <a:spLocks/>
              </p:cNvSpPr>
              <p:nvPr/>
            </p:nvSpPr>
            <p:spPr bwMode="auto">
              <a:xfrm rot="-5400000">
                <a:off x="649"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69" name="Arc 9"/>
              <p:cNvSpPr>
                <a:spLocks/>
              </p:cNvSpPr>
              <p:nvPr/>
            </p:nvSpPr>
            <p:spPr bwMode="auto">
              <a:xfrm rot="-5400000">
                <a:off x="781"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70" name="Arc 10"/>
              <p:cNvSpPr>
                <a:spLocks/>
              </p:cNvSpPr>
              <p:nvPr/>
            </p:nvSpPr>
            <p:spPr bwMode="auto">
              <a:xfrm rot="-5400000">
                <a:off x="913"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grpSp>
        <p:sp>
          <p:nvSpPr>
            <p:cNvPr id="62" name="Line 11"/>
            <p:cNvSpPr>
              <a:spLocks noChangeShapeType="1"/>
            </p:cNvSpPr>
            <p:nvPr/>
          </p:nvSpPr>
          <p:spPr bwMode="auto">
            <a:xfrm>
              <a:off x="518" y="1509"/>
              <a:ext cx="127" cy="0"/>
            </a:xfrm>
            <a:prstGeom prst="line">
              <a:avLst/>
            </a:prstGeom>
            <a:noFill/>
            <a:ln w="38100">
              <a:solidFill>
                <a:schemeClr val="tx1"/>
              </a:solidFill>
              <a:round/>
              <a:headEnd/>
              <a:tailEnd/>
            </a:ln>
            <a:effectLst/>
          </p:spPr>
          <p:txBody>
            <a:bodyPr wrap="none" anchor="ctr"/>
            <a:lstStyle/>
            <a:p>
              <a:endParaRPr lang="en-US"/>
            </a:p>
          </p:txBody>
        </p:sp>
        <p:sp>
          <p:nvSpPr>
            <p:cNvPr id="63" name="Line 12"/>
            <p:cNvSpPr>
              <a:spLocks noChangeShapeType="1"/>
            </p:cNvSpPr>
            <p:nvPr/>
          </p:nvSpPr>
          <p:spPr bwMode="auto">
            <a:xfrm>
              <a:off x="1150" y="1505"/>
              <a:ext cx="127" cy="0"/>
            </a:xfrm>
            <a:prstGeom prst="line">
              <a:avLst/>
            </a:prstGeom>
            <a:noFill/>
            <a:ln w="38100">
              <a:solidFill>
                <a:schemeClr val="tx1"/>
              </a:solidFill>
              <a:round/>
              <a:headEnd/>
              <a:tailEnd/>
            </a:ln>
            <a:effectLst/>
          </p:spPr>
          <p:txBody>
            <a:bodyPr wrap="none" anchor="ctr"/>
            <a:lstStyle/>
            <a:p>
              <a:endParaRPr lang="en-US"/>
            </a:p>
          </p:txBody>
        </p:sp>
      </p:grpSp>
      <p:grpSp>
        <p:nvGrpSpPr>
          <p:cNvPr id="8" name="Group 13"/>
          <p:cNvGrpSpPr>
            <a:grpSpLocks/>
          </p:cNvGrpSpPr>
          <p:nvPr/>
        </p:nvGrpSpPr>
        <p:grpSpPr bwMode="auto">
          <a:xfrm rot="5455488">
            <a:off x="3128963" y="2655887"/>
            <a:ext cx="908050" cy="130175"/>
            <a:chOff x="518" y="1419"/>
            <a:chExt cx="759" cy="104"/>
          </a:xfrm>
        </p:grpSpPr>
        <p:grpSp>
          <p:nvGrpSpPr>
            <p:cNvPr id="9" name="Group 14"/>
            <p:cNvGrpSpPr>
              <a:grpSpLocks/>
            </p:cNvGrpSpPr>
            <p:nvPr/>
          </p:nvGrpSpPr>
          <p:grpSpPr bwMode="auto">
            <a:xfrm>
              <a:off x="640" y="1419"/>
              <a:ext cx="528" cy="104"/>
              <a:chOff x="501" y="1864"/>
              <a:chExt cx="528" cy="104"/>
            </a:xfrm>
          </p:grpSpPr>
          <p:sp>
            <p:nvSpPr>
              <p:cNvPr id="79" name="Arc 15"/>
              <p:cNvSpPr>
                <a:spLocks/>
              </p:cNvSpPr>
              <p:nvPr/>
            </p:nvSpPr>
            <p:spPr bwMode="auto">
              <a:xfrm rot="-5400000">
                <a:off x="517" y="1852"/>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80" name="Arc 16"/>
              <p:cNvSpPr>
                <a:spLocks/>
              </p:cNvSpPr>
              <p:nvPr/>
            </p:nvSpPr>
            <p:spPr bwMode="auto">
              <a:xfrm rot="-5400000">
                <a:off x="649"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81" name="Arc 17"/>
              <p:cNvSpPr>
                <a:spLocks/>
              </p:cNvSpPr>
              <p:nvPr/>
            </p:nvSpPr>
            <p:spPr bwMode="auto">
              <a:xfrm rot="-5400000">
                <a:off x="781"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82" name="Arc 18"/>
              <p:cNvSpPr>
                <a:spLocks/>
              </p:cNvSpPr>
              <p:nvPr/>
            </p:nvSpPr>
            <p:spPr bwMode="auto">
              <a:xfrm rot="-5400000">
                <a:off x="913"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grpSp>
        <p:sp>
          <p:nvSpPr>
            <p:cNvPr id="77" name="Line 19"/>
            <p:cNvSpPr>
              <a:spLocks noChangeShapeType="1"/>
            </p:cNvSpPr>
            <p:nvPr/>
          </p:nvSpPr>
          <p:spPr bwMode="auto">
            <a:xfrm>
              <a:off x="518" y="1509"/>
              <a:ext cx="127" cy="0"/>
            </a:xfrm>
            <a:prstGeom prst="line">
              <a:avLst/>
            </a:prstGeom>
            <a:noFill/>
            <a:ln w="38100">
              <a:solidFill>
                <a:schemeClr val="accent2"/>
              </a:solidFill>
              <a:round/>
              <a:headEnd/>
              <a:tailEnd/>
            </a:ln>
            <a:effectLst/>
          </p:spPr>
          <p:txBody>
            <a:bodyPr wrap="none" anchor="ctr"/>
            <a:lstStyle/>
            <a:p>
              <a:endParaRPr lang="en-US"/>
            </a:p>
          </p:txBody>
        </p:sp>
        <p:sp>
          <p:nvSpPr>
            <p:cNvPr id="78" name="Line 20"/>
            <p:cNvSpPr>
              <a:spLocks noChangeShapeType="1"/>
            </p:cNvSpPr>
            <p:nvPr/>
          </p:nvSpPr>
          <p:spPr bwMode="auto">
            <a:xfrm>
              <a:off x="1150" y="1505"/>
              <a:ext cx="127" cy="0"/>
            </a:xfrm>
            <a:prstGeom prst="line">
              <a:avLst/>
            </a:prstGeom>
            <a:noFill/>
            <a:ln w="38100">
              <a:solidFill>
                <a:schemeClr val="accent2"/>
              </a:solidFill>
              <a:round/>
              <a:headEnd/>
              <a:tailEnd/>
            </a:ln>
            <a:effectLst/>
          </p:spPr>
          <p:txBody>
            <a:bodyPr wrap="none" anchor="ctr"/>
            <a:lstStyle/>
            <a:p>
              <a:endParaRPr lang="en-US"/>
            </a:p>
          </p:txBody>
        </p:sp>
      </p:grpSp>
      <p:grpSp>
        <p:nvGrpSpPr>
          <p:cNvPr id="10" name="Group 21"/>
          <p:cNvGrpSpPr>
            <a:grpSpLocks/>
          </p:cNvGrpSpPr>
          <p:nvPr/>
        </p:nvGrpSpPr>
        <p:grpSpPr bwMode="auto">
          <a:xfrm>
            <a:off x="3862388" y="1862138"/>
            <a:ext cx="622300" cy="127000"/>
            <a:chOff x="3448" y="1699"/>
            <a:chExt cx="392" cy="80"/>
          </a:xfrm>
        </p:grpSpPr>
        <p:sp>
          <p:nvSpPr>
            <p:cNvPr id="84" name="Arc 22"/>
            <p:cNvSpPr>
              <a:spLocks/>
            </p:cNvSpPr>
            <p:nvPr/>
          </p:nvSpPr>
          <p:spPr bwMode="auto">
            <a:xfrm rot="-5344512">
              <a:off x="3549" y="1690"/>
              <a:ext cx="79" cy="100"/>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rgbClr val="C00000"/>
              </a:solidFill>
              <a:round/>
              <a:headEnd/>
              <a:tailEnd/>
            </a:ln>
            <a:effectLst/>
          </p:spPr>
          <p:txBody>
            <a:bodyPr wrap="none" anchor="ctr"/>
            <a:lstStyle/>
            <a:p>
              <a:endParaRPr lang="en-US"/>
            </a:p>
          </p:txBody>
        </p:sp>
        <p:sp>
          <p:nvSpPr>
            <p:cNvPr id="85" name="Arc 23"/>
            <p:cNvSpPr>
              <a:spLocks/>
            </p:cNvSpPr>
            <p:nvPr/>
          </p:nvSpPr>
          <p:spPr bwMode="auto">
            <a:xfrm rot="-5344512">
              <a:off x="3650" y="1689"/>
              <a:ext cx="79" cy="99"/>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rgbClr val="C00000"/>
              </a:solidFill>
              <a:round/>
              <a:headEnd/>
              <a:tailEnd/>
            </a:ln>
            <a:effectLst/>
          </p:spPr>
          <p:txBody>
            <a:bodyPr wrap="none" anchor="ctr"/>
            <a:lstStyle/>
            <a:p>
              <a:endParaRPr lang="en-US"/>
            </a:p>
          </p:txBody>
        </p:sp>
        <p:sp>
          <p:nvSpPr>
            <p:cNvPr id="86" name="Line 24"/>
            <p:cNvSpPr>
              <a:spLocks noChangeShapeType="1"/>
            </p:cNvSpPr>
            <p:nvPr/>
          </p:nvSpPr>
          <p:spPr bwMode="auto">
            <a:xfrm rot="55488">
              <a:off x="3448" y="1767"/>
              <a:ext cx="96" cy="0"/>
            </a:xfrm>
            <a:prstGeom prst="line">
              <a:avLst/>
            </a:prstGeom>
            <a:noFill/>
            <a:ln w="38100">
              <a:solidFill>
                <a:srgbClr val="C00000"/>
              </a:solidFill>
              <a:round/>
              <a:headEnd/>
              <a:tailEnd/>
            </a:ln>
            <a:effectLst/>
          </p:spPr>
          <p:txBody>
            <a:bodyPr wrap="none" anchor="ctr"/>
            <a:lstStyle/>
            <a:p>
              <a:endParaRPr lang="en-US"/>
            </a:p>
          </p:txBody>
        </p:sp>
        <p:sp>
          <p:nvSpPr>
            <p:cNvPr id="87" name="Line 25"/>
            <p:cNvSpPr>
              <a:spLocks noChangeShapeType="1"/>
            </p:cNvSpPr>
            <p:nvPr/>
          </p:nvSpPr>
          <p:spPr bwMode="auto">
            <a:xfrm rot="55488">
              <a:off x="3744" y="1762"/>
              <a:ext cx="96" cy="0"/>
            </a:xfrm>
            <a:prstGeom prst="line">
              <a:avLst/>
            </a:prstGeom>
            <a:noFill/>
            <a:ln w="38100">
              <a:solidFill>
                <a:srgbClr val="C00000"/>
              </a:solidFill>
              <a:round/>
              <a:headEnd/>
              <a:tailEnd/>
            </a:ln>
            <a:effectLst/>
          </p:spPr>
          <p:txBody>
            <a:bodyPr wrap="none" anchor="ctr"/>
            <a:lstStyle/>
            <a:p>
              <a:endParaRPr lang="en-US"/>
            </a:p>
          </p:txBody>
        </p:sp>
      </p:grpSp>
      <p:sp>
        <p:nvSpPr>
          <p:cNvPr id="88" name="Line 26"/>
          <p:cNvSpPr>
            <a:spLocks noChangeShapeType="1"/>
          </p:cNvSpPr>
          <p:nvPr/>
        </p:nvSpPr>
        <p:spPr bwMode="auto">
          <a:xfrm>
            <a:off x="322263" y="1965325"/>
            <a:ext cx="1644650" cy="0"/>
          </a:xfrm>
          <a:prstGeom prst="line">
            <a:avLst/>
          </a:prstGeom>
          <a:noFill/>
          <a:ln w="38100">
            <a:solidFill>
              <a:schemeClr val="tx1"/>
            </a:solidFill>
            <a:round/>
            <a:headEnd/>
            <a:tailEnd/>
          </a:ln>
          <a:effectLst/>
        </p:spPr>
        <p:txBody>
          <a:bodyPr wrap="none" anchor="ctr"/>
          <a:lstStyle/>
          <a:p>
            <a:endParaRPr lang="en-US"/>
          </a:p>
        </p:txBody>
      </p:sp>
      <p:sp>
        <p:nvSpPr>
          <p:cNvPr id="89" name="Rectangle 27"/>
          <p:cNvSpPr>
            <a:spLocks noChangeArrowheads="1"/>
          </p:cNvSpPr>
          <p:nvPr/>
        </p:nvSpPr>
        <p:spPr bwMode="auto">
          <a:xfrm>
            <a:off x="914400" y="1820863"/>
            <a:ext cx="620713" cy="244475"/>
          </a:xfrm>
          <a:prstGeom prst="rect">
            <a:avLst/>
          </a:prstGeom>
          <a:solidFill>
            <a:schemeClr val="tx1"/>
          </a:solidFill>
          <a:ln w="12700">
            <a:solidFill>
              <a:schemeClr val="tx1"/>
            </a:solidFill>
            <a:miter lim="800000"/>
            <a:headEnd/>
            <a:tailEnd/>
          </a:ln>
          <a:effectLst/>
        </p:spPr>
        <p:txBody>
          <a:bodyPr wrap="none" anchor="ctr"/>
          <a:lstStyle/>
          <a:p>
            <a:endParaRPr lang="en-US"/>
          </a:p>
        </p:txBody>
      </p:sp>
      <p:sp>
        <p:nvSpPr>
          <p:cNvPr id="90" name="Line 29"/>
          <p:cNvSpPr>
            <a:spLocks noChangeShapeType="1"/>
          </p:cNvSpPr>
          <p:nvPr/>
        </p:nvSpPr>
        <p:spPr bwMode="auto">
          <a:xfrm>
            <a:off x="4464050" y="1965325"/>
            <a:ext cx="433388" cy="0"/>
          </a:xfrm>
          <a:prstGeom prst="line">
            <a:avLst/>
          </a:prstGeom>
          <a:noFill/>
          <a:ln w="38100">
            <a:solidFill>
              <a:srgbClr val="C00000"/>
            </a:solidFill>
            <a:round/>
            <a:headEnd/>
            <a:tailEnd/>
          </a:ln>
          <a:effectLst/>
        </p:spPr>
        <p:txBody>
          <a:bodyPr wrap="none" anchor="ctr"/>
          <a:lstStyle/>
          <a:p>
            <a:endParaRPr lang="en-US"/>
          </a:p>
        </p:txBody>
      </p:sp>
      <p:sp>
        <p:nvSpPr>
          <p:cNvPr id="91" name="Line 30"/>
          <p:cNvSpPr>
            <a:spLocks noChangeShapeType="1"/>
          </p:cNvSpPr>
          <p:nvPr/>
        </p:nvSpPr>
        <p:spPr bwMode="auto">
          <a:xfrm>
            <a:off x="4881563" y="1965325"/>
            <a:ext cx="0" cy="1614488"/>
          </a:xfrm>
          <a:prstGeom prst="line">
            <a:avLst/>
          </a:prstGeom>
          <a:noFill/>
          <a:ln w="38100">
            <a:solidFill>
              <a:srgbClr val="C00000"/>
            </a:solidFill>
            <a:round/>
            <a:headEnd/>
            <a:tailEnd/>
          </a:ln>
          <a:effectLst/>
        </p:spPr>
        <p:txBody>
          <a:bodyPr wrap="none" anchor="ctr"/>
          <a:lstStyle/>
          <a:p>
            <a:endParaRPr lang="en-US"/>
          </a:p>
        </p:txBody>
      </p:sp>
      <p:sp>
        <p:nvSpPr>
          <p:cNvPr id="92" name="Line 31"/>
          <p:cNvSpPr>
            <a:spLocks noChangeShapeType="1"/>
          </p:cNvSpPr>
          <p:nvPr/>
        </p:nvSpPr>
        <p:spPr bwMode="auto">
          <a:xfrm>
            <a:off x="409575" y="3582988"/>
            <a:ext cx="3100388" cy="0"/>
          </a:xfrm>
          <a:prstGeom prst="line">
            <a:avLst/>
          </a:prstGeom>
          <a:noFill/>
          <a:ln w="38100">
            <a:solidFill>
              <a:schemeClr val="tx1"/>
            </a:solidFill>
            <a:round/>
            <a:headEnd/>
            <a:tailEnd/>
          </a:ln>
          <a:effectLst/>
        </p:spPr>
        <p:txBody>
          <a:bodyPr wrap="none" anchor="ctr"/>
          <a:lstStyle/>
          <a:p>
            <a:endParaRPr lang="en-US"/>
          </a:p>
        </p:txBody>
      </p:sp>
      <p:sp>
        <p:nvSpPr>
          <p:cNvPr id="93" name="Line 32"/>
          <p:cNvSpPr>
            <a:spLocks noChangeShapeType="1"/>
          </p:cNvSpPr>
          <p:nvPr/>
        </p:nvSpPr>
        <p:spPr bwMode="auto">
          <a:xfrm>
            <a:off x="3540125" y="1965325"/>
            <a:ext cx="0" cy="317500"/>
          </a:xfrm>
          <a:prstGeom prst="line">
            <a:avLst/>
          </a:prstGeom>
          <a:noFill/>
          <a:ln w="38100">
            <a:solidFill>
              <a:schemeClr val="accent2"/>
            </a:solidFill>
            <a:round/>
            <a:headEnd/>
            <a:tailEnd/>
          </a:ln>
          <a:effectLst/>
        </p:spPr>
        <p:txBody>
          <a:bodyPr wrap="none" anchor="ctr"/>
          <a:lstStyle/>
          <a:p>
            <a:endParaRPr lang="en-US"/>
          </a:p>
        </p:txBody>
      </p:sp>
      <p:sp>
        <p:nvSpPr>
          <p:cNvPr id="94" name="Line 33"/>
          <p:cNvSpPr>
            <a:spLocks noChangeShapeType="1"/>
          </p:cNvSpPr>
          <p:nvPr/>
        </p:nvSpPr>
        <p:spPr bwMode="auto">
          <a:xfrm>
            <a:off x="3525838" y="3163888"/>
            <a:ext cx="0" cy="417512"/>
          </a:xfrm>
          <a:prstGeom prst="line">
            <a:avLst/>
          </a:prstGeom>
          <a:noFill/>
          <a:ln w="38100">
            <a:solidFill>
              <a:schemeClr val="accent2"/>
            </a:solidFill>
            <a:round/>
            <a:headEnd/>
            <a:tailEnd/>
          </a:ln>
          <a:effectLst/>
        </p:spPr>
        <p:txBody>
          <a:bodyPr wrap="none" anchor="ctr"/>
          <a:lstStyle/>
          <a:p>
            <a:endParaRPr lang="en-US"/>
          </a:p>
        </p:txBody>
      </p:sp>
      <p:sp>
        <p:nvSpPr>
          <p:cNvPr id="95" name="Line 34"/>
          <p:cNvSpPr>
            <a:spLocks noChangeShapeType="1"/>
          </p:cNvSpPr>
          <p:nvPr/>
        </p:nvSpPr>
        <p:spPr bwMode="auto">
          <a:xfrm>
            <a:off x="3525838" y="3581400"/>
            <a:ext cx="1384300" cy="0"/>
          </a:xfrm>
          <a:prstGeom prst="line">
            <a:avLst/>
          </a:prstGeom>
          <a:noFill/>
          <a:ln w="38100">
            <a:solidFill>
              <a:srgbClr val="C00000"/>
            </a:solidFill>
            <a:round/>
            <a:headEnd/>
            <a:tailEnd/>
          </a:ln>
          <a:effectLst/>
        </p:spPr>
        <p:txBody>
          <a:bodyPr wrap="none" anchor="ctr"/>
          <a:lstStyle/>
          <a:p>
            <a:endParaRPr lang="en-US"/>
          </a:p>
        </p:txBody>
      </p:sp>
      <p:sp>
        <p:nvSpPr>
          <p:cNvPr id="96" name="Line 35"/>
          <p:cNvSpPr>
            <a:spLocks noChangeShapeType="1"/>
          </p:cNvSpPr>
          <p:nvPr/>
        </p:nvSpPr>
        <p:spPr bwMode="auto">
          <a:xfrm>
            <a:off x="3540125" y="1965325"/>
            <a:ext cx="346075" cy="0"/>
          </a:xfrm>
          <a:prstGeom prst="line">
            <a:avLst/>
          </a:prstGeom>
          <a:noFill/>
          <a:ln w="38100">
            <a:solidFill>
              <a:srgbClr val="C00000"/>
            </a:solidFill>
            <a:round/>
            <a:headEnd/>
            <a:tailEnd/>
          </a:ln>
          <a:effectLst/>
        </p:spPr>
        <p:txBody>
          <a:bodyPr wrap="none" anchor="ctr"/>
          <a:lstStyle/>
          <a:p>
            <a:endParaRPr lang="en-US"/>
          </a:p>
        </p:txBody>
      </p:sp>
      <p:sp>
        <p:nvSpPr>
          <p:cNvPr id="98" name="Text Box 38"/>
          <p:cNvSpPr txBox="1">
            <a:spLocks noChangeArrowheads="1"/>
          </p:cNvSpPr>
          <p:nvPr/>
        </p:nvSpPr>
        <p:spPr bwMode="auto">
          <a:xfrm>
            <a:off x="1447800" y="1371600"/>
            <a:ext cx="1241425" cy="396875"/>
          </a:xfrm>
          <a:prstGeom prst="rect">
            <a:avLst/>
          </a:prstGeom>
          <a:noFill/>
          <a:ln w="12700">
            <a:noFill/>
            <a:miter lim="800000"/>
            <a:headEnd/>
            <a:tailEnd/>
          </a:ln>
          <a:effectLst/>
        </p:spPr>
        <p:txBody>
          <a:bodyPr>
            <a:spAutoFit/>
          </a:bodyPr>
          <a:lstStyle/>
          <a:p>
            <a:pPr>
              <a:spcBef>
                <a:spcPct val="50000"/>
              </a:spcBef>
            </a:pPr>
            <a:r>
              <a:rPr lang="en-US" sz="2000" b="1" i="1" dirty="0">
                <a:latin typeface="+mn-lt"/>
              </a:rPr>
              <a:t>Stator</a:t>
            </a:r>
          </a:p>
        </p:txBody>
      </p:sp>
      <p:sp>
        <p:nvSpPr>
          <p:cNvPr id="99" name="Text Box 39"/>
          <p:cNvSpPr txBox="1">
            <a:spLocks noChangeArrowheads="1"/>
          </p:cNvSpPr>
          <p:nvPr/>
        </p:nvSpPr>
        <p:spPr bwMode="auto">
          <a:xfrm>
            <a:off x="3940175" y="1371600"/>
            <a:ext cx="1241425" cy="396875"/>
          </a:xfrm>
          <a:prstGeom prst="rect">
            <a:avLst/>
          </a:prstGeom>
          <a:noFill/>
          <a:ln w="12700">
            <a:noFill/>
            <a:miter lim="800000"/>
            <a:headEnd/>
            <a:tailEnd/>
          </a:ln>
          <a:effectLst/>
        </p:spPr>
        <p:txBody>
          <a:bodyPr>
            <a:spAutoFit/>
          </a:bodyPr>
          <a:lstStyle/>
          <a:p>
            <a:pPr>
              <a:spcBef>
                <a:spcPct val="50000"/>
              </a:spcBef>
            </a:pPr>
            <a:r>
              <a:rPr lang="en-US" sz="2000" b="1" i="1" dirty="0">
                <a:solidFill>
                  <a:srgbClr val="C00000"/>
                </a:solidFill>
                <a:latin typeface="Arial" charset="0"/>
              </a:rPr>
              <a:t>Rotor</a:t>
            </a:r>
          </a:p>
        </p:txBody>
      </p:sp>
      <p:sp>
        <p:nvSpPr>
          <p:cNvPr id="100" name="Text Box 43"/>
          <p:cNvSpPr txBox="1">
            <a:spLocks noChangeArrowheads="1"/>
          </p:cNvSpPr>
          <p:nvPr/>
        </p:nvSpPr>
        <p:spPr bwMode="auto">
          <a:xfrm>
            <a:off x="3657600" y="2559050"/>
            <a:ext cx="546100" cy="366713"/>
          </a:xfrm>
          <a:prstGeom prst="rect">
            <a:avLst/>
          </a:prstGeom>
          <a:noFill/>
          <a:ln w="12700">
            <a:noFill/>
            <a:miter lim="800000"/>
            <a:headEnd/>
            <a:tailEnd/>
          </a:ln>
          <a:effectLst/>
        </p:spPr>
        <p:txBody>
          <a:bodyPr>
            <a:spAutoFit/>
          </a:bodyPr>
          <a:lstStyle/>
          <a:p>
            <a:pPr>
              <a:spcBef>
                <a:spcPct val="50000"/>
              </a:spcBef>
            </a:pPr>
            <a:r>
              <a:rPr lang="sr-Latn-CS" b="1" i="1" dirty="0" smtClean="0">
                <a:solidFill>
                  <a:schemeClr val="accent2"/>
                </a:solidFill>
                <a:latin typeface="Arial" charset="0"/>
              </a:rPr>
              <a:t>M</a:t>
            </a:r>
            <a:endParaRPr lang="en-US" b="1" i="1" dirty="0">
              <a:solidFill>
                <a:schemeClr val="accent2"/>
              </a:solidFill>
              <a:latin typeface="Arial" charset="0"/>
            </a:endParaRPr>
          </a:p>
        </p:txBody>
      </p:sp>
      <p:sp>
        <p:nvSpPr>
          <p:cNvPr id="101" name="Text Box 53"/>
          <p:cNvSpPr txBox="1">
            <a:spLocks noChangeArrowheads="1"/>
          </p:cNvSpPr>
          <p:nvPr/>
        </p:nvSpPr>
        <p:spPr bwMode="auto">
          <a:xfrm>
            <a:off x="2057400" y="2860675"/>
            <a:ext cx="1428750" cy="581025"/>
          </a:xfrm>
          <a:prstGeom prst="rect">
            <a:avLst/>
          </a:prstGeom>
          <a:noFill/>
          <a:ln w="12700">
            <a:noFill/>
            <a:miter lim="800000"/>
            <a:headEnd/>
            <a:tailEnd/>
          </a:ln>
          <a:effectLst/>
        </p:spPr>
        <p:txBody>
          <a:bodyPr>
            <a:spAutoFit/>
          </a:bodyPr>
          <a:lstStyle/>
          <a:p>
            <a:pPr algn="ctr">
              <a:spcBef>
                <a:spcPct val="50000"/>
              </a:spcBef>
            </a:pPr>
            <a:r>
              <a:rPr lang="en-US" sz="1600" b="1" i="1" dirty="0" err="1">
                <a:solidFill>
                  <a:schemeClr val="accent2"/>
                </a:solidFill>
                <a:latin typeface="Arial" charset="0"/>
              </a:rPr>
              <a:t>Struja</a:t>
            </a:r>
            <a:r>
              <a:rPr lang="en-US" sz="1600" b="1" i="1" dirty="0">
                <a:solidFill>
                  <a:schemeClr val="accent2"/>
                </a:solidFill>
                <a:latin typeface="Arial" charset="0"/>
              </a:rPr>
              <a:t> </a:t>
            </a:r>
            <a:r>
              <a:rPr lang="en-US" sz="1600" b="1" i="1" dirty="0" err="1" smtClean="0">
                <a:solidFill>
                  <a:schemeClr val="accent2"/>
                </a:solidFill>
                <a:latin typeface="Arial" charset="0"/>
              </a:rPr>
              <a:t>magne</a:t>
            </a:r>
            <a:r>
              <a:rPr lang="sr-Latn-CS" sz="1600" b="1" i="1" dirty="0" smtClean="0">
                <a:solidFill>
                  <a:schemeClr val="accent2"/>
                </a:solidFill>
              </a:rPr>
              <a:t>ćenja</a:t>
            </a:r>
            <a:endParaRPr lang="en-US" sz="1600" b="1" i="1" dirty="0">
              <a:solidFill>
                <a:schemeClr val="accent2"/>
              </a:solidFill>
              <a:latin typeface="Arial" charset="0"/>
            </a:endParaRPr>
          </a:p>
        </p:txBody>
      </p:sp>
      <p:sp>
        <p:nvSpPr>
          <p:cNvPr id="103" name="Text Box 67"/>
          <p:cNvSpPr txBox="1">
            <a:spLocks noChangeArrowheads="1"/>
          </p:cNvSpPr>
          <p:nvPr/>
        </p:nvSpPr>
        <p:spPr bwMode="auto">
          <a:xfrm>
            <a:off x="5029200" y="2590800"/>
            <a:ext cx="533399" cy="369332"/>
          </a:xfrm>
          <a:prstGeom prst="rect">
            <a:avLst/>
          </a:prstGeom>
          <a:noFill/>
          <a:ln w="12700">
            <a:noFill/>
            <a:miter lim="800000"/>
            <a:headEnd/>
            <a:tailEnd/>
          </a:ln>
          <a:effectLst/>
        </p:spPr>
        <p:txBody>
          <a:bodyPr wrap="square">
            <a:spAutoFit/>
          </a:bodyPr>
          <a:lstStyle/>
          <a:p>
            <a:pPr>
              <a:spcBef>
                <a:spcPct val="50000"/>
              </a:spcBef>
            </a:pPr>
            <a:r>
              <a:rPr lang="en-US" b="1" i="1" dirty="0" smtClean="0">
                <a:solidFill>
                  <a:srgbClr val="C00000"/>
                </a:solidFill>
                <a:latin typeface="Arial" charset="0"/>
              </a:rPr>
              <a:t>R</a:t>
            </a:r>
            <a:r>
              <a:rPr lang="sr-Latn-CS" b="1" i="1" baseline="-25000" dirty="0" smtClean="0">
                <a:solidFill>
                  <a:srgbClr val="C00000"/>
                </a:solidFill>
                <a:latin typeface="Arial" charset="0"/>
              </a:rPr>
              <a:t>R</a:t>
            </a:r>
            <a:endParaRPr lang="en-US" b="1" i="1" dirty="0">
              <a:solidFill>
                <a:srgbClr val="C00000"/>
              </a:solidFill>
              <a:latin typeface="Arial" charset="0"/>
            </a:endParaRPr>
          </a:p>
        </p:txBody>
      </p:sp>
      <p:cxnSp>
        <p:nvCxnSpPr>
          <p:cNvPr id="104" name="Straight Arrow Connector 103"/>
          <p:cNvCxnSpPr/>
          <p:nvPr/>
        </p:nvCxnSpPr>
        <p:spPr>
          <a:xfrm rot="5400000">
            <a:off x="2972594" y="2783681"/>
            <a:ext cx="762000" cy="1588"/>
          </a:xfrm>
          <a:prstGeom prst="straightConnector1">
            <a:avLst/>
          </a:prstGeom>
          <a:ln w="38100">
            <a:solidFill>
              <a:schemeClr val="accent2"/>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533400" y="2174875"/>
            <a:ext cx="1370012" cy="158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6200000" flipH="1">
            <a:off x="3187385" y="1641712"/>
            <a:ext cx="2024" cy="66011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7" name="Text Box 67"/>
          <p:cNvSpPr txBox="1">
            <a:spLocks noChangeArrowheads="1"/>
          </p:cNvSpPr>
          <p:nvPr/>
        </p:nvSpPr>
        <p:spPr bwMode="auto">
          <a:xfrm>
            <a:off x="838200" y="1489075"/>
            <a:ext cx="533400" cy="381000"/>
          </a:xfrm>
          <a:prstGeom prst="rect">
            <a:avLst/>
          </a:prstGeom>
          <a:noFill/>
          <a:ln w="12700">
            <a:noFill/>
            <a:miter lim="800000"/>
            <a:headEnd/>
            <a:tailEnd/>
          </a:ln>
          <a:effectLst/>
        </p:spPr>
        <p:txBody>
          <a:bodyPr wrap="square">
            <a:spAutoFit/>
          </a:bodyPr>
          <a:lstStyle/>
          <a:p>
            <a:pPr>
              <a:spcBef>
                <a:spcPct val="50000"/>
              </a:spcBef>
            </a:pPr>
            <a:r>
              <a:rPr lang="en-US" b="1" i="1" dirty="0" smtClean="0">
                <a:latin typeface="Arial" charset="0"/>
              </a:rPr>
              <a:t>R</a:t>
            </a:r>
            <a:r>
              <a:rPr lang="sr-Latn-CS" b="1" i="1" baseline="-25000" dirty="0" smtClean="0">
                <a:latin typeface="Arial" charset="0"/>
              </a:rPr>
              <a:t>S</a:t>
            </a:r>
            <a:endParaRPr lang="en-US" b="1" i="1" dirty="0">
              <a:latin typeface="Arial" charset="0"/>
            </a:endParaRPr>
          </a:p>
        </p:txBody>
      </p:sp>
      <p:cxnSp>
        <p:nvCxnSpPr>
          <p:cNvPr id="108" name="Straight Arrow Connector 107"/>
          <p:cNvCxnSpPr/>
          <p:nvPr/>
        </p:nvCxnSpPr>
        <p:spPr>
          <a:xfrm>
            <a:off x="3886200" y="2174875"/>
            <a:ext cx="762000" cy="1588"/>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9" name="Text Box 65"/>
          <p:cNvSpPr txBox="1">
            <a:spLocks noChangeArrowheads="1"/>
          </p:cNvSpPr>
          <p:nvPr/>
        </p:nvSpPr>
        <p:spPr bwMode="auto">
          <a:xfrm>
            <a:off x="5638800" y="4800600"/>
            <a:ext cx="3429000" cy="1138773"/>
          </a:xfrm>
          <a:prstGeom prst="rect">
            <a:avLst/>
          </a:prstGeom>
          <a:noFill/>
          <a:ln w="12700">
            <a:noFill/>
            <a:miter lim="800000"/>
            <a:headEnd/>
            <a:tailEnd/>
          </a:ln>
          <a:effectLst/>
        </p:spPr>
        <p:txBody>
          <a:bodyPr wrap="square">
            <a:spAutoFit/>
          </a:bodyPr>
          <a:lstStyle/>
          <a:p>
            <a:pPr>
              <a:spcBef>
                <a:spcPct val="50000"/>
              </a:spcBef>
            </a:pPr>
            <a:r>
              <a:rPr lang="sr-Latn-CS" sz="1600" b="1" dirty="0" smtClean="0">
                <a:latin typeface="+mn-lt"/>
              </a:rPr>
              <a:t>Zamenska šema za motor u</a:t>
            </a:r>
            <a:r>
              <a:rPr lang="sr-Latn-CS" sz="1600" b="1" dirty="0" smtClean="0">
                <a:solidFill>
                  <a:schemeClr val="tx1"/>
                </a:solidFill>
                <a:latin typeface="+mn-lt"/>
              </a:rPr>
              <a:t> praznom hodu</a:t>
            </a:r>
            <a:r>
              <a:rPr lang="sr-Cyrl-CS" sz="1600" b="1" dirty="0" smtClean="0">
                <a:solidFill>
                  <a:schemeClr val="tx1"/>
                </a:solidFill>
                <a:latin typeface="+mn-lt"/>
              </a:rPr>
              <a:t> </a:t>
            </a:r>
            <a:r>
              <a:rPr lang="sr-Latn-CS" sz="1600" b="1" dirty="0" smtClean="0">
                <a:solidFill>
                  <a:schemeClr val="tx1"/>
                </a:solidFill>
                <a:latin typeface="+mn-lt"/>
              </a:rPr>
              <a:t>(bez opterećenja). </a:t>
            </a:r>
          </a:p>
          <a:p>
            <a:pPr>
              <a:spcBef>
                <a:spcPct val="50000"/>
              </a:spcBef>
            </a:pPr>
            <a:r>
              <a:rPr lang="sr-Latn-CS" sz="2000" b="1" dirty="0" smtClean="0">
                <a:solidFill>
                  <a:schemeClr val="tx1"/>
                </a:solidFill>
                <a:latin typeface="+mn-lt"/>
              </a:rPr>
              <a:t>Klizanje je </a:t>
            </a:r>
            <a:r>
              <a:rPr lang="sr-Latn-CS" sz="2400" b="1" i="1" dirty="0" smtClean="0">
                <a:solidFill>
                  <a:srgbClr val="C00000"/>
                </a:solidFill>
                <a:latin typeface="+mn-lt"/>
              </a:rPr>
              <a:t>s = </a:t>
            </a:r>
            <a:r>
              <a:rPr lang="sr-Latn-CS" sz="2400" b="1" dirty="0" smtClean="0">
                <a:solidFill>
                  <a:srgbClr val="C00000"/>
                </a:solidFill>
                <a:latin typeface="+mn-lt"/>
              </a:rPr>
              <a:t>0</a:t>
            </a:r>
          </a:p>
        </p:txBody>
      </p:sp>
      <p:sp>
        <p:nvSpPr>
          <p:cNvPr id="110" name="Text Box 53"/>
          <p:cNvSpPr txBox="1">
            <a:spLocks noChangeArrowheads="1"/>
          </p:cNvSpPr>
          <p:nvPr/>
        </p:nvSpPr>
        <p:spPr bwMode="auto">
          <a:xfrm>
            <a:off x="228600" y="2209800"/>
            <a:ext cx="1981200" cy="338554"/>
          </a:xfrm>
          <a:prstGeom prst="rect">
            <a:avLst/>
          </a:prstGeom>
          <a:noFill/>
          <a:ln w="12700">
            <a:noFill/>
            <a:miter lim="800000"/>
            <a:headEnd/>
            <a:tailEnd/>
          </a:ln>
          <a:effectLst/>
        </p:spPr>
        <p:txBody>
          <a:bodyPr wrap="square">
            <a:spAutoFit/>
          </a:bodyPr>
          <a:lstStyle/>
          <a:p>
            <a:pPr algn="ctr">
              <a:spcBef>
                <a:spcPct val="50000"/>
              </a:spcBef>
            </a:pPr>
            <a:r>
              <a:rPr lang="sr-Latn-CS" sz="1600" b="1" i="1" dirty="0" smtClean="0">
                <a:latin typeface="Arial" charset="0"/>
              </a:rPr>
              <a:t>Ukupna struja</a:t>
            </a:r>
            <a:endParaRPr lang="en-US" sz="1600" b="1" i="1"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3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3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3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4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4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4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4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4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4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4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94" grpId="0" animBg="1"/>
      <p:bldP spid="58395" grpId="0" animBg="1"/>
      <p:bldP spid="58399" grpId="0" animBg="1"/>
      <p:bldP spid="58400" grpId="0" animBg="1"/>
      <p:bldP spid="58401" grpId="0" animBg="1"/>
      <p:bldP spid="58402" grpId="0" animBg="1"/>
      <p:bldP spid="58403" grpId="0" animBg="1"/>
      <p:bldP spid="58406" grpId="0"/>
      <p:bldP spid="58407" grpId="0"/>
      <p:bldP spid="58411" grpId="0"/>
      <p:bldP spid="72" grpId="0"/>
      <p:bldP spid="75" grpId="0"/>
      <p:bldP spid="10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4"/>
          <p:cNvSpPr>
            <a:spLocks noGrp="1"/>
          </p:cNvSpPr>
          <p:nvPr>
            <p:ph type="sldNum" sz="quarter" idx="12"/>
          </p:nvPr>
        </p:nvSpPr>
        <p:spPr/>
        <p:txBody>
          <a:bodyPr/>
          <a:lstStyle/>
          <a:p>
            <a:fld id="{3C96062A-8D9F-4AC8-A132-1C0D368C359A}" type="slidenum">
              <a:rPr lang="en-US"/>
              <a:pPr/>
              <a:t>54</a:t>
            </a:fld>
            <a:endParaRPr lang="en-US" dirty="0"/>
          </a:p>
        </p:txBody>
      </p:sp>
      <p:sp>
        <p:nvSpPr>
          <p:cNvPr id="59394" name="Rectangle 2"/>
          <p:cNvSpPr>
            <a:spLocks noGrp="1" noChangeArrowheads="1"/>
          </p:cNvSpPr>
          <p:nvPr>
            <p:ph type="title"/>
          </p:nvPr>
        </p:nvSpPr>
        <p:spPr/>
        <p:txBody>
          <a:bodyPr/>
          <a:lstStyle/>
          <a:p>
            <a:r>
              <a:rPr lang="en-GB" dirty="0" err="1" smtClean="0">
                <a:latin typeface="+mn-lt"/>
              </a:rPr>
              <a:t>Vektor</a:t>
            </a:r>
            <a:r>
              <a:rPr lang="en-GB" dirty="0" smtClean="0">
                <a:latin typeface="+mn-lt"/>
              </a:rPr>
              <a:t> </a:t>
            </a:r>
            <a:r>
              <a:rPr lang="en-GB" dirty="0" err="1">
                <a:latin typeface="+mn-lt"/>
              </a:rPr>
              <a:t>struje</a:t>
            </a:r>
            <a:r>
              <a:rPr lang="en-GB" dirty="0">
                <a:latin typeface="+mn-lt"/>
              </a:rPr>
              <a:t> </a:t>
            </a:r>
            <a:r>
              <a:rPr lang="en-GB" dirty="0" err="1" smtClean="0">
                <a:latin typeface="+mn-lt"/>
              </a:rPr>
              <a:t>motora</a:t>
            </a:r>
            <a:r>
              <a:rPr lang="sr-Latn-CS" dirty="0" smtClean="0">
                <a:latin typeface="+mn-lt"/>
              </a:rPr>
              <a:t/>
            </a:r>
            <a:br>
              <a:rPr lang="sr-Latn-CS" dirty="0" smtClean="0">
                <a:latin typeface="+mn-lt"/>
              </a:rPr>
            </a:br>
            <a:endParaRPr lang="en-GB" dirty="0">
              <a:latin typeface="+mn-lt"/>
            </a:endParaRPr>
          </a:p>
        </p:txBody>
      </p:sp>
      <p:grpSp>
        <p:nvGrpSpPr>
          <p:cNvPr id="2" name="Group 32"/>
          <p:cNvGrpSpPr/>
          <p:nvPr/>
        </p:nvGrpSpPr>
        <p:grpSpPr>
          <a:xfrm>
            <a:off x="0" y="3535363"/>
            <a:ext cx="4724400" cy="1350764"/>
            <a:chOff x="0" y="3535363"/>
            <a:chExt cx="4724400" cy="1350764"/>
          </a:xfrm>
        </p:grpSpPr>
        <p:sp>
          <p:nvSpPr>
            <p:cNvPr id="59396" name="Line 4"/>
            <p:cNvSpPr>
              <a:spLocks noChangeShapeType="1"/>
            </p:cNvSpPr>
            <p:nvPr/>
          </p:nvSpPr>
          <p:spPr bwMode="auto">
            <a:xfrm>
              <a:off x="1217613" y="4589463"/>
              <a:ext cx="3346450" cy="0"/>
            </a:xfrm>
            <a:prstGeom prst="line">
              <a:avLst/>
            </a:prstGeom>
            <a:noFill/>
            <a:ln w="38100">
              <a:solidFill>
                <a:srgbClr val="FF0000"/>
              </a:solidFill>
              <a:round/>
              <a:headEnd/>
              <a:tailEnd type="triangle" w="med" len="med"/>
            </a:ln>
            <a:effectLst/>
          </p:spPr>
          <p:txBody>
            <a:bodyPr wrap="none" anchor="ctr"/>
            <a:lstStyle/>
            <a:p>
              <a:endParaRPr lang="en-US"/>
            </a:p>
          </p:txBody>
        </p:sp>
        <p:sp>
          <p:nvSpPr>
            <p:cNvPr id="59397" name="Line 5"/>
            <p:cNvSpPr>
              <a:spLocks noChangeShapeType="1"/>
            </p:cNvSpPr>
            <p:nvPr/>
          </p:nvSpPr>
          <p:spPr bwMode="auto">
            <a:xfrm flipV="1">
              <a:off x="1203325" y="3535363"/>
              <a:ext cx="0" cy="1055687"/>
            </a:xfrm>
            <a:prstGeom prst="line">
              <a:avLst/>
            </a:prstGeom>
            <a:noFill/>
            <a:ln w="38100">
              <a:solidFill>
                <a:schemeClr val="accent2"/>
              </a:solidFill>
              <a:round/>
              <a:headEnd/>
              <a:tailEnd type="triangle" w="med" len="med"/>
            </a:ln>
            <a:effectLst/>
          </p:spPr>
          <p:txBody>
            <a:bodyPr wrap="none" anchor="ctr"/>
            <a:lstStyle/>
            <a:p>
              <a:endParaRPr lang="en-US"/>
            </a:p>
          </p:txBody>
        </p:sp>
        <p:sp>
          <p:nvSpPr>
            <p:cNvPr id="59398" name="Line 6"/>
            <p:cNvSpPr>
              <a:spLocks noChangeShapeType="1"/>
            </p:cNvSpPr>
            <p:nvPr/>
          </p:nvSpPr>
          <p:spPr bwMode="auto">
            <a:xfrm flipV="1">
              <a:off x="1217613" y="3575050"/>
              <a:ext cx="3262312" cy="10160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59399" name="Text Box 7"/>
            <p:cNvSpPr txBox="1">
              <a:spLocks noChangeArrowheads="1"/>
            </p:cNvSpPr>
            <p:nvPr/>
          </p:nvSpPr>
          <p:spPr bwMode="auto">
            <a:xfrm>
              <a:off x="0" y="3925888"/>
              <a:ext cx="1370013" cy="523220"/>
            </a:xfrm>
            <a:prstGeom prst="rect">
              <a:avLst/>
            </a:prstGeom>
            <a:noFill/>
            <a:ln w="12700">
              <a:noFill/>
              <a:miter lim="800000"/>
              <a:headEnd/>
              <a:tailEnd/>
            </a:ln>
            <a:effectLst/>
          </p:spPr>
          <p:txBody>
            <a:bodyPr>
              <a:spAutoFit/>
            </a:bodyPr>
            <a:lstStyle/>
            <a:p>
              <a:pPr algn="ctr">
                <a:spcBef>
                  <a:spcPct val="50000"/>
                </a:spcBef>
              </a:pPr>
              <a:r>
                <a:rPr lang="en-US" sz="1400" b="1" i="1" dirty="0" err="1">
                  <a:solidFill>
                    <a:schemeClr val="accent2"/>
                  </a:solidFill>
                  <a:latin typeface="Arial" charset="0"/>
                </a:rPr>
                <a:t>Struja</a:t>
              </a:r>
              <a:r>
                <a:rPr lang="en-US" sz="1400" b="1" i="1" dirty="0">
                  <a:solidFill>
                    <a:schemeClr val="accent2"/>
                  </a:solidFill>
                  <a:latin typeface="Arial" charset="0"/>
                </a:rPr>
                <a:t> </a:t>
              </a:r>
              <a:r>
                <a:rPr lang="en-US" sz="1400" b="1" i="1" dirty="0" err="1" smtClean="0">
                  <a:solidFill>
                    <a:schemeClr val="accent2"/>
                  </a:solidFill>
                  <a:latin typeface="Arial" charset="0"/>
                </a:rPr>
                <a:t>magne</a:t>
              </a:r>
              <a:r>
                <a:rPr lang="sr-Latn-CS" sz="1400" b="1" i="1" dirty="0" smtClean="0">
                  <a:solidFill>
                    <a:schemeClr val="accent2"/>
                  </a:solidFill>
                  <a:latin typeface="Arial" charset="0"/>
                </a:rPr>
                <a:t>ćenja</a:t>
              </a:r>
              <a:endParaRPr lang="en-US" sz="1400" b="1" i="1" dirty="0">
                <a:solidFill>
                  <a:schemeClr val="accent2"/>
                </a:solidFill>
                <a:latin typeface="Arial" charset="0"/>
              </a:endParaRPr>
            </a:p>
          </p:txBody>
        </p:sp>
        <p:sp>
          <p:nvSpPr>
            <p:cNvPr id="59400" name="Text Box 8"/>
            <p:cNvSpPr txBox="1">
              <a:spLocks noChangeArrowheads="1"/>
            </p:cNvSpPr>
            <p:nvPr/>
          </p:nvSpPr>
          <p:spPr bwMode="auto">
            <a:xfrm>
              <a:off x="1143000" y="4578350"/>
              <a:ext cx="3581400" cy="307777"/>
            </a:xfrm>
            <a:prstGeom prst="rect">
              <a:avLst/>
            </a:prstGeom>
            <a:noFill/>
            <a:ln w="12700">
              <a:noFill/>
              <a:miter lim="800000"/>
              <a:headEnd/>
              <a:tailEnd/>
            </a:ln>
            <a:effectLst/>
          </p:spPr>
          <p:txBody>
            <a:bodyPr wrap="square">
              <a:spAutoFit/>
            </a:bodyPr>
            <a:lstStyle/>
            <a:p>
              <a:pPr algn="ctr">
                <a:spcBef>
                  <a:spcPct val="50000"/>
                </a:spcBef>
              </a:pPr>
              <a:r>
                <a:rPr lang="en-US" sz="1400" b="1" i="1" dirty="0" err="1">
                  <a:solidFill>
                    <a:srgbClr val="FF0000"/>
                  </a:solidFill>
                  <a:latin typeface="Arial" charset="0"/>
                </a:rPr>
                <a:t>Aktivna</a:t>
              </a:r>
              <a:r>
                <a:rPr lang="en-US" sz="1400" b="1" i="1" dirty="0">
                  <a:solidFill>
                    <a:srgbClr val="FF0000"/>
                  </a:solidFill>
                  <a:latin typeface="Arial" charset="0"/>
                </a:rPr>
                <a:t> </a:t>
              </a:r>
              <a:r>
                <a:rPr lang="en-US" sz="1400" b="1" i="1" dirty="0" err="1">
                  <a:solidFill>
                    <a:srgbClr val="FF0000"/>
                  </a:solidFill>
                  <a:latin typeface="Arial" charset="0"/>
                </a:rPr>
                <a:t>struja</a:t>
              </a:r>
              <a:r>
                <a:rPr lang="en-US" sz="1400" b="1" i="1" dirty="0">
                  <a:solidFill>
                    <a:srgbClr val="FF0000"/>
                  </a:solidFill>
                  <a:latin typeface="Arial" charset="0"/>
                </a:rPr>
                <a:t> </a:t>
              </a:r>
              <a:r>
                <a:rPr lang="en-US" sz="1400" b="1" i="1" dirty="0" smtClean="0">
                  <a:solidFill>
                    <a:srgbClr val="FF0000"/>
                  </a:solidFill>
                  <a:latin typeface="Arial" charset="0"/>
                </a:rPr>
                <a:t>(</a:t>
              </a:r>
              <a:r>
                <a:rPr lang="sr-Latn-CS" sz="1400" b="1" i="1" dirty="0" smtClean="0">
                  <a:solidFill>
                    <a:srgbClr val="FF0000"/>
                  </a:solidFill>
                  <a:latin typeface="Arial" charset="0"/>
                </a:rPr>
                <a:t>ona koja pravi moment</a:t>
              </a:r>
              <a:r>
                <a:rPr lang="en-US" sz="1400" b="1" i="1" dirty="0" smtClean="0">
                  <a:solidFill>
                    <a:srgbClr val="FF0000"/>
                  </a:solidFill>
                  <a:latin typeface="Arial" charset="0"/>
                </a:rPr>
                <a:t>)</a:t>
              </a:r>
              <a:endParaRPr lang="en-US" sz="1400" b="1" i="1" dirty="0">
                <a:solidFill>
                  <a:srgbClr val="FF0000"/>
                </a:solidFill>
                <a:latin typeface="Arial" charset="0"/>
              </a:endParaRPr>
            </a:p>
          </p:txBody>
        </p:sp>
        <p:sp>
          <p:nvSpPr>
            <p:cNvPr id="59401" name="Text Box 9"/>
            <p:cNvSpPr txBox="1">
              <a:spLocks noChangeArrowheads="1"/>
            </p:cNvSpPr>
            <p:nvPr/>
          </p:nvSpPr>
          <p:spPr bwMode="auto">
            <a:xfrm rot="-1015905">
              <a:off x="1847850" y="3773488"/>
              <a:ext cx="1811338" cy="366712"/>
            </a:xfrm>
            <a:prstGeom prst="rect">
              <a:avLst/>
            </a:prstGeom>
            <a:noFill/>
            <a:ln w="12700">
              <a:noFill/>
              <a:miter lim="800000"/>
              <a:headEnd/>
              <a:tailEnd/>
            </a:ln>
            <a:effectLst/>
          </p:spPr>
          <p:txBody>
            <a:bodyPr>
              <a:spAutoFit/>
            </a:bodyPr>
            <a:lstStyle/>
            <a:p>
              <a:pPr algn="ctr">
                <a:spcBef>
                  <a:spcPct val="50000"/>
                </a:spcBef>
              </a:pPr>
              <a:r>
                <a:rPr lang="en-US" b="1" i="1" dirty="0" err="1">
                  <a:solidFill>
                    <a:schemeClr val="tx1"/>
                  </a:solidFill>
                  <a:latin typeface="Arial" charset="0"/>
                </a:rPr>
                <a:t>Ukupna</a:t>
              </a:r>
              <a:r>
                <a:rPr lang="en-US" b="1" i="1" dirty="0">
                  <a:solidFill>
                    <a:schemeClr val="tx1"/>
                  </a:solidFill>
                  <a:latin typeface="Arial" charset="0"/>
                </a:rPr>
                <a:t> </a:t>
              </a:r>
              <a:r>
                <a:rPr lang="en-US" b="1" i="1" dirty="0" err="1">
                  <a:solidFill>
                    <a:schemeClr val="tx1"/>
                  </a:solidFill>
                  <a:latin typeface="Arial" charset="0"/>
                </a:rPr>
                <a:t>struja</a:t>
              </a:r>
              <a:endParaRPr lang="en-US" b="1" i="1" dirty="0">
                <a:solidFill>
                  <a:schemeClr val="tx1"/>
                </a:solidFill>
                <a:latin typeface="Arial" charset="0"/>
              </a:endParaRPr>
            </a:p>
          </p:txBody>
        </p:sp>
        <p:sp>
          <p:nvSpPr>
            <p:cNvPr id="59402" name="Line 10"/>
            <p:cNvSpPr>
              <a:spLocks noChangeShapeType="1"/>
            </p:cNvSpPr>
            <p:nvPr/>
          </p:nvSpPr>
          <p:spPr bwMode="auto">
            <a:xfrm>
              <a:off x="1203325" y="3562350"/>
              <a:ext cx="3305175" cy="0"/>
            </a:xfrm>
            <a:prstGeom prst="line">
              <a:avLst/>
            </a:prstGeom>
            <a:noFill/>
            <a:ln w="12700">
              <a:solidFill>
                <a:schemeClr val="bg2"/>
              </a:solidFill>
              <a:prstDash val="dash"/>
              <a:round/>
              <a:headEnd/>
              <a:tailEnd/>
            </a:ln>
            <a:effectLst/>
          </p:spPr>
          <p:txBody>
            <a:bodyPr wrap="none" anchor="ctr"/>
            <a:lstStyle/>
            <a:p>
              <a:endParaRPr lang="en-US"/>
            </a:p>
          </p:txBody>
        </p:sp>
        <p:sp>
          <p:nvSpPr>
            <p:cNvPr id="59403" name="Line 11"/>
            <p:cNvSpPr>
              <a:spLocks noChangeShapeType="1"/>
            </p:cNvSpPr>
            <p:nvPr/>
          </p:nvSpPr>
          <p:spPr bwMode="auto">
            <a:xfrm>
              <a:off x="4494213" y="3575050"/>
              <a:ext cx="0" cy="1016000"/>
            </a:xfrm>
            <a:prstGeom prst="line">
              <a:avLst/>
            </a:prstGeom>
            <a:noFill/>
            <a:ln w="12700">
              <a:solidFill>
                <a:schemeClr val="bg2"/>
              </a:solidFill>
              <a:prstDash val="dash"/>
              <a:round/>
              <a:headEnd/>
              <a:tailEnd/>
            </a:ln>
            <a:effectLst/>
          </p:spPr>
          <p:txBody>
            <a:bodyPr wrap="none" anchor="ctr"/>
            <a:lstStyle/>
            <a:p>
              <a:endParaRPr lang="en-US"/>
            </a:p>
          </p:txBody>
        </p:sp>
      </p:grpSp>
      <p:sp>
        <p:nvSpPr>
          <p:cNvPr id="59404" name="Line 12"/>
          <p:cNvSpPr>
            <a:spLocks noChangeShapeType="1"/>
          </p:cNvSpPr>
          <p:nvPr/>
        </p:nvSpPr>
        <p:spPr bwMode="auto">
          <a:xfrm>
            <a:off x="1177925" y="2806700"/>
            <a:ext cx="1435100" cy="0"/>
          </a:xfrm>
          <a:prstGeom prst="line">
            <a:avLst/>
          </a:prstGeom>
          <a:noFill/>
          <a:ln w="38100">
            <a:solidFill>
              <a:srgbClr val="FF0000"/>
            </a:solidFill>
            <a:round/>
            <a:headEnd/>
            <a:tailEnd type="triangle" w="med" len="med"/>
          </a:ln>
          <a:effectLst/>
        </p:spPr>
        <p:txBody>
          <a:bodyPr wrap="none" anchor="ctr"/>
          <a:lstStyle/>
          <a:p>
            <a:endParaRPr lang="en-US"/>
          </a:p>
        </p:txBody>
      </p:sp>
      <p:sp>
        <p:nvSpPr>
          <p:cNvPr id="59405" name="Line 13"/>
          <p:cNvSpPr>
            <a:spLocks noChangeShapeType="1"/>
          </p:cNvSpPr>
          <p:nvPr/>
        </p:nvSpPr>
        <p:spPr bwMode="auto">
          <a:xfrm flipV="1">
            <a:off x="1171575" y="1752600"/>
            <a:ext cx="0" cy="1055688"/>
          </a:xfrm>
          <a:prstGeom prst="line">
            <a:avLst/>
          </a:prstGeom>
          <a:noFill/>
          <a:ln w="38100">
            <a:solidFill>
              <a:schemeClr val="accent2"/>
            </a:solidFill>
            <a:round/>
            <a:headEnd/>
            <a:tailEnd type="triangle" w="med" len="med"/>
          </a:ln>
          <a:effectLst/>
        </p:spPr>
        <p:txBody>
          <a:bodyPr wrap="none" anchor="ctr"/>
          <a:lstStyle/>
          <a:p>
            <a:endParaRPr lang="en-US"/>
          </a:p>
        </p:txBody>
      </p:sp>
      <p:sp>
        <p:nvSpPr>
          <p:cNvPr id="59406" name="Line 14"/>
          <p:cNvSpPr>
            <a:spLocks noChangeShapeType="1"/>
          </p:cNvSpPr>
          <p:nvPr/>
        </p:nvSpPr>
        <p:spPr bwMode="auto">
          <a:xfrm flipV="1">
            <a:off x="1177925" y="1793875"/>
            <a:ext cx="1398588" cy="1014413"/>
          </a:xfrm>
          <a:prstGeom prst="line">
            <a:avLst/>
          </a:prstGeom>
          <a:noFill/>
          <a:ln w="38100">
            <a:solidFill>
              <a:schemeClr val="tx1"/>
            </a:solidFill>
            <a:round/>
            <a:headEnd/>
            <a:tailEnd type="triangle" w="med" len="med"/>
          </a:ln>
          <a:effectLst/>
        </p:spPr>
        <p:txBody>
          <a:bodyPr wrap="none" anchor="ctr"/>
          <a:lstStyle/>
          <a:p>
            <a:endParaRPr lang="en-US"/>
          </a:p>
        </p:txBody>
      </p:sp>
      <p:sp>
        <p:nvSpPr>
          <p:cNvPr id="59407" name="Text Box 15"/>
          <p:cNvSpPr txBox="1">
            <a:spLocks noChangeArrowheads="1"/>
          </p:cNvSpPr>
          <p:nvPr/>
        </p:nvSpPr>
        <p:spPr bwMode="auto">
          <a:xfrm>
            <a:off x="0" y="2143125"/>
            <a:ext cx="1243013" cy="523220"/>
          </a:xfrm>
          <a:prstGeom prst="rect">
            <a:avLst/>
          </a:prstGeom>
          <a:noFill/>
          <a:ln w="12700">
            <a:noFill/>
            <a:miter lim="800000"/>
            <a:headEnd/>
            <a:tailEnd/>
          </a:ln>
          <a:effectLst/>
        </p:spPr>
        <p:txBody>
          <a:bodyPr>
            <a:spAutoFit/>
          </a:bodyPr>
          <a:lstStyle/>
          <a:p>
            <a:pPr algn="ctr">
              <a:spcBef>
                <a:spcPct val="50000"/>
              </a:spcBef>
            </a:pPr>
            <a:r>
              <a:rPr lang="en-US" sz="1400" b="1" i="1" dirty="0" err="1">
                <a:solidFill>
                  <a:schemeClr val="accent2"/>
                </a:solidFill>
                <a:latin typeface="Arial" charset="0"/>
              </a:rPr>
              <a:t>Struja</a:t>
            </a:r>
            <a:r>
              <a:rPr lang="en-US" sz="1400" b="1" i="1" dirty="0">
                <a:solidFill>
                  <a:schemeClr val="accent2"/>
                </a:solidFill>
                <a:latin typeface="Arial" charset="0"/>
              </a:rPr>
              <a:t> </a:t>
            </a:r>
            <a:r>
              <a:rPr lang="en-US" sz="1400" b="1" i="1" dirty="0" err="1" smtClean="0">
                <a:solidFill>
                  <a:schemeClr val="accent2"/>
                </a:solidFill>
                <a:latin typeface="Arial" charset="0"/>
              </a:rPr>
              <a:t>magne</a:t>
            </a:r>
            <a:r>
              <a:rPr lang="sr-Latn-CS" sz="1400" b="1" i="1" dirty="0" smtClean="0">
                <a:solidFill>
                  <a:schemeClr val="accent2"/>
                </a:solidFill>
                <a:latin typeface="Arial" charset="0"/>
              </a:rPr>
              <a:t>ćenja</a:t>
            </a:r>
            <a:endParaRPr lang="en-US" sz="1400" b="1" i="1" dirty="0">
              <a:solidFill>
                <a:schemeClr val="accent2"/>
              </a:solidFill>
              <a:latin typeface="Arial" charset="0"/>
            </a:endParaRPr>
          </a:p>
        </p:txBody>
      </p:sp>
      <p:sp>
        <p:nvSpPr>
          <p:cNvPr id="59408" name="Text Box 16"/>
          <p:cNvSpPr txBox="1">
            <a:spLocks noChangeArrowheads="1"/>
          </p:cNvSpPr>
          <p:nvPr/>
        </p:nvSpPr>
        <p:spPr bwMode="auto">
          <a:xfrm>
            <a:off x="1196975" y="2798763"/>
            <a:ext cx="1382713" cy="304800"/>
          </a:xfrm>
          <a:prstGeom prst="rect">
            <a:avLst/>
          </a:prstGeom>
          <a:noFill/>
          <a:ln w="12700">
            <a:noFill/>
            <a:miter lim="800000"/>
            <a:headEnd/>
            <a:tailEnd/>
          </a:ln>
          <a:effectLst/>
        </p:spPr>
        <p:txBody>
          <a:bodyPr>
            <a:spAutoFit/>
          </a:bodyPr>
          <a:lstStyle/>
          <a:p>
            <a:pPr algn="ctr">
              <a:spcBef>
                <a:spcPct val="50000"/>
              </a:spcBef>
            </a:pPr>
            <a:r>
              <a:rPr lang="en-US" sz="1400" b="1" i="1" dirty="0" err="1">
                <a:solidFill>
                  <a:srgbClr val="FF0000"/>
                </a:solidFill>
                <a:latin typeface="Arial" charset="0"/>
              </a:rPr>
              <a:t>Aktivna</a:t>
            </a:r>
            <a:r>
              <a:rPr lang="en-US" sz="1400" b="1" i="1" dirty="0">
                <a:solidFill>
                  <a:srgbClr val="FF0000"/>
                </a:solidFill>
                <a:latin typeface="Arial" charset="0"/>
              </a:rPr>
              <a:t> </a:t>
            </a:r>
            <a:r>
              <a:rPr lang="en-US" sz="1400" b="1" i="1" dirty="0" err="1">
                <a:solidFill>
                  <a:srgbClr val="FF0000"/>
                </a:solidFill>
                <a:latin typeface="Arial" charset="0"/>
              </a:rPr>
              <a:t>struja</a:t>
            </a:r>
            <a:endParaRPr lang="en-US" sz="1400" b="1" i="1" dirty="0">
              <a:solidFill>
                <a:srgbClr val="FF0000"/>
              </a:solidFill>
              <a:latin typeface="Arial" charset="0"/>
            </a:endParaRPr>
          </a:p>
        </p:txBody>
      </p:sp>
      <p:sp>
        <p:nvSpPr>
          <p:cNvPr id="59409" name="Text Box 17"/>
          <p:cNvSpPr txBox="1">
            <a:spLocks noChangeArrowheads="1"/>
          </p:cNvSpPr>
          <p:nvPr/>
        </p:nvSpPr>
        <p:spPr bwMode="auto">
          <a:xfrm rot="-2164757">
            <a:off x="1157288" y="1981200"/>
            <a:ext cx="1444625" cy="641350"/>
          </a:xfrm>
          <a:prstGeom prst="rect">
            <a:avLst/>
          </a:prstGeom>
          <a:noFill/>
          <a:ln w="12700">
            <a:noFill/>
            <a:miter lim="800000"/>
            <a:headEnd/>
            <a:tailEnd/>
          </a:ln>
          <a:effectLst/>
        </p:spPr>
        <p:txBody>
          <a:bodyPr>
            <a:spAutoFit/>
          </a:bodyPr>
          <a:lstStyle/>
          <a:p>
            <a:pPr algn="ctr">
              <a:spcBef>
                <a:spcPct val="50000"/>
              </a:spcBef>
            </a:pPr>
            <a:r>
              <a:rPr lang="en-US" b="1" i="1">
                <a:solidFill>
                  <a:schemeClr val="tx1"/>
                </a:solidFill>
                <a:latin typeface="Arial" charset="0"/>
              </a:rPr>
              <a:t>Ukupna struja</a:t>
            </a:r>
          </a:p>
        </p:txBody>
      </p:sp>
      <p:sp>
        <p:nvSpPr>
          <p:cNvPr id="59410" name="Line 18"/>
          <p:cNvSpPr>
            <a:spLocks noChangeShapeType="1"/>
          </p:cNvSpPr>
          <p:nvPr/>
        </p:nvSpPr>
        <p:spPr bwMode="auto">
          <a:xfrm>
            <a:off x="1171575" y="1781175"/>
            <a:ext cx="1417638" cy="0"/>
          </a:xfrm>
          <a:prstGeom prst="line">
            <a:avLst/>
          </a:prstGeom>
          <a:noFill/>
          <a:ln w="12700">
            <a:solidFill>
              <a:schemeClr val="bg2"/>
            </a:solidFill>
            <a:prstDash val="dash"/>
            <a:round/>
            <a:headEnd/>
            <a:tailEnd/>
          </a:ln>
          <a:effectLst/>
        </p:spPr>
        <p:txBody>
          <a:bodyPr wrap="none" anchor="ctr"/>
          <a:lstStyle/>
          <a:p>
            <a:endParaRPr lang="en-US"/>
          </a:p>
        </p:txBody>
      </p:sp>
      <p:sp>
        <p:nvSpPr>
          <p:cNvPr id="59411" name="Line 19"/>
          <p:cNvSpPr>
            <a:spLocks noChangeShapeType="1"/>
          </p:cNvSpPr>
          <p:nvPr/>
        </p:nvSpPr>
        <p:spPr bwMode="auto">
          <a:xfrm>
            <a:off x="2584450" y="1793875"/>
            <a:ext cx="0" cy="1014413"/>
          </a:xfrm>
          <a:prstGeom prst="line">
            <a:avLst/>
          </a:prstGeom>
          <a:noFill/>
          <a:ln w="12700">
            <a:solidFill>
              <a:schemeClr val="bg2"/>
            </a:solidFill>
            <a:prstDash val="dash"/>
            <a:round/>
            <a:headEnd/>
            <a:tailEnd/>
          </a:ln>
          <a:effectLst/>
        </p:spPr>
        <p:txBody>
          <a:bodyPr wrap="none" anchor="ctr"/>
          <a:lstStyle/>
          <a:p>
            <a:endParaRPr lang="en-US"/>
          </a:p>
        </p:txBody>
      </p:sp>
      <p:sp>
        <p:nvSpPr>
          <p:cNvPr id="59417" name="Text Box 25"/>
          <p:cNvSpPr txBox="1">
            <a:spLocks noChangeArrowheads="1"/>
          </p:cNvSpPr>
          <p:nvPr/>
        </p:nvSpPr>
        <p:spPr bwMode="auto">
          <a:xfrm>
            <a:off x="1314450" y="6176963"/>
            <a:ext cx="4864100" cy="304800"/>
          </a:xfrm>
          <a:prstGeom prst="rect">
            <a:avLst/>
          </a:prstGeom>
          <a:noFill/>
          <a:ln w="12700">
            <a:noFill/>
            <a:miter lim="800000"/>
            <a:headEnd/>
            <a:tailEnd/>
          </a:ln>
          <a:effectLst/>
        </p:spPr>
        <p:txBody>
          <a:bodyPr>
            <a:spAutoFit/>
          </a:bodyPr>
          <a:lstStyle/>
          <a:p>
            <a:pPr algn="ctr">
              <a:spcBef>
                <a:spcPct val="50000"/>
              </a:spcBef>
            </a:pPr>
            <a:endParaRPr lang="en-US" sz="1400" b="1" i="1">
              <a:solidFill>
                <a:srgbClr val="FF0000"/>
              </a:solidFill>
              <a:latin typeface="Arial" charset="0"/>
            </a:endParaRPr>
          </a:p>
        </p:txBody>
      </p:sp>
      <p:grpSp>
        <p:nvGrpSpPr>
          <p:cNvPr id="3" name="Group 34"/>
          <p:cNvGrpSpPr/>
          <p:nvPr/>
        </p:nvGrpSpPr>
        <p:grpSpPr>
          <a:xfrm>
            <a:off x="0" y="5334000"/>
            <a:ext cx="6207125" cy="1055687"/>
            <a:chOff x="0" y="5132388"/>
            <a:chExt cx="6207125" cy="1055687"/>
          </a:xfrm>
        </p:grpSpPr>
        <p:sp>
          <p:nvSpPr>
            <p:cNvPr id="59412" name="Text Box 20"/>
            <p:cNvSpPr txBox="1">
              <a:spLocks noChangeArrowheads="1"/>
            </p:cNvSpPr>
            <p:nvPr/>
          </p:nvSpPr>
          <p:spPr bwMode="auto">
            <a:xfrm>
              <a:off x="0" y="5427663"/>
              <a:ext cx="1250950" cy="523220"/>
            </a:xfrm>
            <a:prstGeom prst="rect">
              <a:avLst/>
            </a:prstGeom>
            <a:noFill/>
            <a:ln w="12700">
              <a:noFill/>
              <a:miter lim="800000"/>
              <a:headEnd/>
              <a:tailEnd/>
            </a:ln>
            <a:effectLst/>
          </p:spPr>
          <p:txBody>
            <a:bodyPr>
              <a:spAutoFit/>
            </a:bodyPr>
            <a:lstStyle/>
            <a:p>
              <a:pPr algn="ctr">
                <a:spcBef>
                  <a:spcPct val="50000"/>
                </a:spcBef>
              </a:pPr>
              <a:r>
                <a:rPr lang="en-US" sz="1400" b="1" i="1" dirty="0" err="1">
                  <a:solidFill>
                    <a:schemeClr val="accent2"/>
                  </a:solidFill>
                  <a:latin typeface="Arial" charset="0"/>
                </a:rPr>
                <a:t>Struja</a:t>
              </a:r>
              <a:r>
                <a:rPr lang="en-US" sz="1400" b="1" i="1" dirty="0">
                  <a:solidFill>
                    <a:schemeClr val="accent2"/>
                  </a:solidFill>
                  <a:latin typeface="Arial" charset="0"/>
                </a:rPr>
                <a:t> </a:t>
              </a:r>
              <a:r>
                <a:rPr lang="en-US" sz="1400" b="1" i="1" dirty="0" err="1" smtClean="0">
                  <a:solidFill>
                    <a:schemeClr val="accent2"/>
                  </a:solidFill>
                </a:rPr>
                <a:t>magne</a:t>
              </a:r>
              <a:r>
                <a:rPr lang="sr-Latn-CS" sz="1400" b="1" i="1" dirty="0" smtClean="0">
                  <a:solidFill>
                    <a:schemeClr val="accent2"/>
                  </a:solidFill>
                </a:rPr>
                <a:t>ćenja</a:t>
              </a:r>
              <a:endParaRPr lang="en-US" sz="1400" b="1" i="1" dirty="0">
                <a:solidFill>
                  <a:schemeClr val="accent2"/>
                </a:solidFill>
                <a:latin typeface="Arial" charset="0"/>
              </a:endParaRPr>
            </a:p>
          </p:txBody>
        </p:sp>
        <p:sp>
          <p:nvSpPr>
            <p:cNvPr id="59414" name="Line 22"/>
            <p:cNvSpPr>
              <a:spLocks noChangeShapeType="1"/>
            </p:cNvSpPr>
            <p:nvPr/>
          </p:nvSpPr>
          <p:spPr bwMode="auto">
            <a:xfrm>
              <a:off x="1241425" y="6186488"/>
              <a:ext cx="4926013" cy="0"/>
            </a:xfrm>
            <a:prstGeom prst="line">
              <a:avLst/>
            </a:prstGeom>
            <a:noFill/>
            <a:ln w="38100">
              <a:solidFill>
                <a:srgbClr val="FF0000"/>
              </a:solidFill>
              <a:round/>
              <a:headEnd/>
              <a:tailEnd type="triangle" w="med" len="med"/>
            </a:ln>
            <a:effectLst/>
          </p:spPr>
          <p:txBody>
            <a:bodyPr wrap="none" anchor="ctr"/>
            <a:lstStyle/>
            <a:p>
              <a:endParaRPr lang="en-US"/>
            </a:p>
          </p:txBody>
        </p:sp>
        <p:sp>
          <p:nvSpPr>
            <p:cNvPr id="59415" name="Line 23"/>
            <p:cNvSpPr>
              <a:spLocks noChangeShapeType="1"/>
            </p:cNvSpPr>
            <p:nvPr/>
          </p:nvSpPr>
          <p:spPr bwMode="auto">
            <a:xfrm flipV="1">
              <a:off x="1222375" y="5132388"/>
              <a:ext cx="0" cy="1055687"/>
            </a:xfrm>
            <a:prstGeom prst="line">
              <a:avLst/>
            </a:prstGeom>
            <a:noFill/>
            <a:ln w="38100">
              <a:solidFill>
                <a:schemeClr val="accent2"/>
              </a:solidFill>
              <a:round/>
              <a:headEnd/>
              <a:tailEnd type="triangle" w="med" len="med"/>
            </a:ln>
            <a:effectLst/>
          </p:spPr>
          <p:txBody>
            <a:bodyPr wrap="none" anchor="ctr"/>
            <a:lstStyle/>
            <a:p>
              <a:endParaRPr lang="en-US"/>
            </a:p>
          </p:txBody>
        </p:sp>
        <p:sp>
          <p:nvSpPr>
            <p:cNvPr id="59416" name="Line 24"/>
            <p:cNvSpPr>
              <a:spLocks noChangeShapeType="1"/>
            </p:cNvSpPr>
            <p:nvPr/>
          </p:nvSpPr>
          <p:spPr bwMode="auto">
            <a:xfrm flipV="1">
              <a:off x="1258888" y="5157788"/>
              <a:ext cx="4924425" cy="1001712"/>
            </a:xfrm>
            <a:prstGeom prst="line">
              <a:avLst/>
            </a:prstGeom>
            <a:noFill/>
            <a:ln w="38100">
              <a:solidFill>
                <a:schemeClr val="tx1"/>
              </a:solidFill>
              <a:round/>
              <a:headEnd/>
              <a:tailEnd type="triangle" w="med" len="med"/>
            </a:ln>
            <a:effectLst/>
          </p:spPr>
          <p:txBody>
            <a:bodyPr wrap="none" anchor="ctr"/>
            <a:lstStyle/>
            <a:p>
              <a:endParaRPr lang="en-US"/>
            </a:p>
          </p:txBody>
        </p:sp>
        <p:sp>
          <p:nvSpPr>
            <p:cNvPr id="59418" name="Text Box 26"/>
            <p:cNvSpPr txBox="1">
              <a:spLocks noChangeArrowheads="1"/>
            </p:cNvSpPr>
            <p:nvPr/>
          </p:nvSpPr>
          <p:spPr bwMode="auto">
            <a:xfrm rot="-672422">
              <a:off x="2197100" y="5408613"/>
              <a:ext cx="2454275" cy="366712"/>
            </a:xfrm>
            <a:prstGeom prst="rect">
              <a:avLst/>
            </a:prstGeom>
            <a:noFill/>
            <a:ln w="12700">
              <a:noFill/>
              <a:miter lim="800000"/>
              <a:headEnd/>
              <a:tailEnd/>
            </a:ln>
            <a:effectLst/>
          </p:spPr>
          <p:txBody>
            <a:bodyPr>
              <a:spAutoFit/>
            </a:bodyPr>
            <a:lstStyle/>
            <a:p>
              <a:pPr algn="ctr">
                <a:spcBef>
                  <a:spcPct val="50000"/>
                </a:spcBef>
              </a:pPr>
              <a:r>
                <a:rPr lang="en-US" b="1" i="1">
                  <a:solidFill>
                    <a:schemeClr val="tx1"/>
                  </a:solidFill>
                  <a:latin typeface="Arial" charset="0"/>
                </a:rPr>
                <a:t>Ukupna struja</a:t>
              </a:r>
            </a:p>
          </p:txBody>
        </p:sp>
        <p:sp>
          <p:nvSpPr>
            <p:cNvPr id="59419" name="Line 27"/>
            <p:cNvSpPr>
              <a:spLocks noChangeShapeType="1"/>
            </p:cNvSpPr>
            <p:nvPr/>
          </p:nvSpPr>
          <p:spPr bwMode="auto">
            <a:xfrm>
              <a:off x="1222375" y="5159375"/>
              <a:ext cx="4984750" cy="0"/>
            </a:xfrm>
            <a:prstGeom prst="line">
              <a:avLst/>
            </a:prstGeom>
            <a:noFill/>
            <a:ln w="12700">
              <a:solidFill>
                <a:schemeClr val="bg2"/>
              </a:solidFill>
              <a:prstDash val="dash"/>
              <a:round/>
              <a:headEnd/>
              <a:tailEnd/>
            </a:ln>
            <a:effectLst/>
          </p:spPr>
          <p:txBody>
            <a:bodyPr wrap="none" anchor="ctr"/>
            <a:lstStyle/>
            <a:p>
              <a:endParaRPr lang="en-US"/>
            </a:p>
          </p:txBody>
        </p:sp>
        <p:sp>
          <p:nvSpPr>
            <p:cNvPr id="59420" name="Line 28"/>
            <p:cNvSpPr>
              <a:spLocks noChangeShapeType="1"/>
            </p:cNvSpPr>
            <p:nvPr/>
          </p:nvSpPr>
          <p:spPr bwMode="auto">
            <a:xfrm>
              <a:off x="6188075" y="5172075"/>
              <a:ext cx="0" cy="1016000"/>
            </a:xfrm>
            <a:prstGeom prst="line">
              <a:avLst/>
            </a:prstGeom>
            <a:noFill/>
            <a:ln w="12700">
              <a:solidFill>
                <a:schemeClr val="bg2"/>
              </a:solidFill>
              <a:prstDash val="dash"/>
              <a:round/>
              <a:headEnd/>
              <a:tailEnd/>
            </a:ln>
            <a:effectLst/>
          </p:spPr>
          <p:txBody>
            <a:bodyPr wrap="none" anchor="ctr"/>
            <a:lstStyle/>
            <a:p>
              <a:endParaRPr lang="en-US"/>
            </a:p>
          </p:txBody>
        </p:sp>
      </p:grpSp>
      <p:sp>
        <p:nvSpPr>
          <p:cNvPr id="59421" name="Text Box 29"/>
          <p:cNvSpPr txBox="1">
            <a:spLocks noChangeArrowheads="1"/>
          </p:cNvSpPr>
          <p:nvPr/>
        </p:nvSpPr>
        <p:spPr bwMode="auto">
          <a:xfrm>
            <a:off x="2835275" y="1960563"/>
            <a:ext cx="912813" cy="915987"/>
          </a:xfrm>
          <a:prstGeom prst="rect">
            <a:avLst/>
          </a:prstGeom>
          <a:noFill/>
          <a:ln w="12700">
            <a:noFill/>
            <a:miter lim="800000"/>
            <a:headEnd/>
            <a:tailEnd/>
          </a:ln>
          <a:effectLst/>
        </p:spPr>
        <p:txBody>
          <a:bodyPr>
            <a:spAutoFit/>
          </a:bodyPr>
          <a:lstStyle/>
          <a:p>
            <a:pPr>
              <a:spcBef>
                <a:spcPct val="50000"/>
              </a:spcBef>
            </a:pPr>
            <a:r>
              <a:rPr lang="en-US" b="1" i="1" dirty="0" err="1">
                <a:solidFill>
                  <a:schemeClr val="tx1">
                    <a:lumMod val="50000"/>
                    <a:lumOff val="50000"/>
                  </a:schemeClr>
                </a:solidFill>
                <a:latin typeface="Yu Optima" pitchFamily="34" charset="0"/>
              </a:rPr>
              <a:t>Malo</a:t>
            </a:r>
            <a:r>
              <a:rPr lang="en-US" b="1" i="1" dirty="0">
                <a:solidFill>
                  <a:schemeClr val="tx1">
                    <a:lumMod val="50000"/>
                    <a:lumOff val="50000"/>
                  </a:schemeClr>
                </a:solidFill>
                <a:latin typeface="Yu Optima" pitchFamily="34" charset="0"/>
              </a:rPr>
              <a:t> </a:t>
            </a:r>
            <a:r>
              <a:rPr lang="en-US" b="1" i="1" dirty="0" err="1">
                <a:solidFill>
                  <a:schemeClr val="tx1">
                    <a:lumMod val="50000"/>
                    <a:lumOff val="50000"/>
                  </a:schemeClr>
                </a:solidFill>
                <a:latin typeface="Yu Optima" pitchFamily="34" charset="0"/>
              </a:rPr>
              <a:t>opterećenje</a:t>
            </a:r>
            <a:endParaRPr lang="en-US" b="1" i="1" dirty="0">
              <a:solidFill>
                <a:schemeClr val="tx1">
                  <a:lumMod val="50000"/>
                  <a:lumOff val="50000"/>
                </a:schemeClr>
              </a:solidFill>
              <a:latin typeface="Arial" charset="0"/>
            </a:endParaRPr>
          </a:p>
        </p:txBody>
      </p:sp>
      <p:sp>
        <p:nvSpPr>
          <p:cNvPr id="59422" name="Text Box 30"/>
          <p:cNvSpPr txBox="1">
            <a:spLocks noChangeArrowheads="1"/>
          </p:cNvSpPr>
          <p:nvPr/>
        </p:nvSpPr>
        <p:spPr bwMode="auto">
          <a:xfrm>
            <a:off x="4572000" y="3657600"/>
            <a:ext cx="1498600" cy="369332"/>
          </a:xfrm>
          <a:prstGeom prst="rect">
            <a:avLst/>
          </a:prstGeom>
          <a:noFill/>
          <a:ln w="12700">
            <a:noFill/>
            <a:miter lim="800000"/>
            <a:headEnd/>
            <a:tailEnd/>
          </a:ln>
          <a:effectLst/>
        </p:spPr>
        <p:txBody>
          <a:bodyPr>
            <a:spAutoFit/>
          </a:bodyPr>
          <a:lstStyle/>
          <a:p>
            <a:pPr algn="ctr">
              <a:spcBef>
                <a:spcPct val="50000"/>
              </a:spcBef>
            </a:pPr>
            <a:r>
              <a:rPr lang="en-US" b="1" i="1" dirty="0" err="1">
                <a:solidFill>
                  <a:schemeClr val="tx1">
                    <a:lumMod val="50000"/>
                    <a:lumOff val="50000"/>
                  </a:schemeClr>
                </a:solidFill>
                <a:latin typeface="Yu Optima" pitchFamily="34" charset="0"/>
              </a:rPr>
              <a:t>Srednje</a:t>
            </a:r>
            <a:r>
              <a:rPr lang="en-US" b="1" i="1" dirty="0">
                <a:solidFill>
                  <a:schemeClr val="tx1">
                    <a:lumMod val="50000"/>
                    <a:lumOff val="50000"/>
                  </a:schemeClr>
                </a:solidFill>
                <a:latin typeface="Yu Optima" pitchFamily="34" charset="0"/>
              </a:rPr>
              <a:t> </a:t>
            </a:r>
          </a:p>
        </p:txBody>
      </p:sp>
      <p:sp>
        <p:nvSpPr>
          <p:cNvPr id="59423" name="Text Box 31"/>
          <p:cNvSpPr txBox="1">
            <a:spLocks noChangeArrowheads="1"/>
          </p:cNvSpPr>
          <p:nvPr/>
        </p:nvSpPr>
        <p:spPr bwMode="auto">
          <a:xfrm>
            <a:off x="4800600" y="3962400"/>
            <a:ext cx="981075" cy="1200329"/>
          </a:xfrm>
          <a:prstGeom prst="rect">
            <a:avLst/>
          </a:prstGeom>
          <a:noFill/>
          <a:ln w="12700">
            <a:noFill/>
            <a:miter lim="800000"/>
            <a:headEnd/>
            <a:tailEnd/>
          </a:ln>
          <a:effectLst/>
        </p:spPr>
        <p:txBody>
          <a:bodyPr>
            <a:spAutoFit/>
          </a:bodyPr>
          <a:lstStyle/>
          <a:p>
            <a:pPr algn="ctr">
              <a:spcBef>
                <a:spcPct val="50000"/>
              </a:spcBef>
            </a:pPr>
            <a:r>
              <a:rPr lang="sr-Latn-CS" b="1" i="1" dirty="0" smtClean="0">
                <a:solidFill>
                  <a:schemeClr val="tx1">
                    <a:lumMod val="50000"/>
                    <a:lumOff val="50000"/>
                  </a:schemeClr>
                </a:solidFill>
                <a:latin typeface="Yu Optima" pitchFamily="34" charset="0"/>
              </a:rPr>
              <a:t>i </a:t>
            </a:r>
          </a:p>
          <a:p>
            <a:pPr algn="ctr">
              <a:spcBef>
                <a:spcPts val="0"/>
              </a:spcBef>
            </a:pPr>
            <a:r>
              <a:rPr lang="sr-Latn-CS" b="1" i="1" dirty="0" smtClean="0">
                <a:solidFill>
                  <a:schemeClr val="tx1">
                    <a:lumMod val="50000"/>
                    <a:lumOff val="50000"/>
                  </a:schemeClr>
                </a:solidFill>
                <a:latin typeface="Yu Optima" pitchFamily="34" charset="0"/>
              </a:rPr>
              <a:t>v</a:t>
            </a:r>
            <a:r>
              <a:rPr lang="en-US" b="1" i="1" dirty="0" err="1" smtClean="0">
                <a:solidFill>
                  <a:schemeClr val="tx1">
                    <a:lumMod val="50000"/>
                    <a:lumOff val="50000"/>
                  </a:schemeClr>
                </a:solidFill>
                <a:latin typeface="Yu Optima" pitchFamily="34" charset="0"/>
              </a:rPr>
              <a:t>eliko</a:t>
            </a:r>
            <a:r>
              <a:rPr lang="en-US" b="1" i="1" dirty="0" smtClean="0">
                <a:solidFill>
                  <a:schemeClr val="tx1">
                    <a:lumMod val="50000"/>
                    <a:lumOff val="50000"/>
                  </a:schemeClr>
                </a:solidFill>
                <a:latin typeface="Yu Optima" pitchFamily="34" charset="0"/>
              </a:rPr>
              <a:t> </a:t>
            </a:r>
            <a:r>
              <a:rPr lang="en-US" b="1" i="1" dirty="0" err="1">
                <a:solidFill>
                  <a:schemeClr val="tx1">
                    <a:lumMod val="50000"/>
                    <a:lumOff val="50000"/>
                  </a:schemeClr>
                </a:solidFill>
                <a:latin typeface="Yu Optima" pitchFamily="34" charset="0"/>
              </a:rPr>
              <a:t>opterećenje</a:t>
            </a:r>
            <a:endParaRPr lang="en-US" b="1" i="1" dirty="0">
              <a:solidFill>
                <a:schemeClr val="tx1">
                  <a:lumMod val="50000"/>
                  <a:lumOff val="50000"/>
                </a:schemeClr>
              </a:solidFill>
              <a:latin typeface="Arial" charset="0"/>
            </a:endParaRPr>
          </a:p>
        </p:txBody>
      </p:sp>
      <p:sp>
        <p:nvSpPr>
          <p:cNvPr id="59424" name="Text Box 32"/>
          <p:cNvSpPr txBox="1">
            <a:spLocks noChangeArrowheads="1"/>
          </p:cNvSpPr>
          <p:nvPr/>
        </p:nvSpPr>
        <p:spPr bwMode="auto">
          <a:xfrm>
            <a:off x="3810000" y="1676400"/>
            <a:ext cx="4946650" cy="1723549"/>
          </a:xfrm>
          <a:prstGeom prst="rect">
            <a:avLst/>
          </a:prstGeom>
          <a:noFill/>
          <a:ln w="12700">
            <a:noFill/>
            <a:miter lim="800000"/>
            <a:headEnd/>
            <a:tailEnd/>
          </a:ln>
          <a:effectLst/>
        </p:spPr>
        <p:txBody>
          <a:bodyPr>
            <a:spAutoFit/>
          </a:bodyPr>
          <a:lstStyle/>
          <a:p>
            <a:pPr>
              <a:spcBef>
                <a:spcPct val="50000"/>
              </a:spcBef>
              <a:buFontTx/>
              <a:buChar char="•"/>
            </a:pPr>
            <a:r>
              <a:rPr lang="en-US" b="1" i="1" dirty="0">
                <a:latin typeface="+mn-lt"/>
              </a:rPr>
              <a:t> </a:t>
            </a:r>
            <a:r>
              <a:rPr lang="en-US" sz="1600" b="1" i="1" dirty="0" err="1">
                <a:latin typeface="+mn-lt"/>
              </a:rPr>
              <a:t>Veliki</a:t>
            </a:r>
            <a:r>
              <a:rPr lang="en-US" sz="1600" b="1" i="1" dirty="0">
                <a:latin typeface="+mn-lt"/>
              </a:rPr>
              <a:t> </a:t>
            </a:r>
            <a:r>
              <a:rPr lang="sr-Latn-CS" sz="1600" b="1" i="1" dirty="0" smtClean="0">
                <a:latin typeface="+mn-lt"/>
              </a:rPr>
              <a:t>deo</a:t>
            </a:r>
            <a:r>
              <a:rPr lang="en-US" sz="1600" b="1" i="1" dirty="0" smtClean="0">
                <a:latin typeface="+mn-lt"/>
              </a:rPr>
              <a:t> </a:t>
            </a:r>
            <a:r>
              <a:rPr lang="en-US" sz="1600" b="1" i="1" dirty="0" err="1">
                <a:latin typeface="+mn-lt"/>
              </a:rPr>
              <a:t>ukupne</a:t>
            </a:r>
            <a:r>
              <a:rPr lang="en-US" sz="1600" b="1" i="1" dirty="0">
                <a:latin typeface="+mn-lt"/>
              </a:rPr>
              <a:t> </a:t>
            </a:r>
            <a:r>
              <a:rPr lang="en-US" sz="1600" b="1" i="1" dirty="0" err="1">
                <a:latin typeface="+mn-lt"/>
              </a:rPr>
              <a:t>struje</a:t>
            </a:r>
            <a:r>
              <a:rPr lang="en-US" sz="1600" b="1" i="1" dirty="0">
                <a:latin typeface="+mn-lt"/>
              </a:rPr>
              <a:t> </a:t>
            </a:r>
            <a:r>
              <a:rPr lang="sr-Latn-CS" sz="1600" b="1" i="1" dirty="0" smtClean="0">
                <a:latin typeface="+mn-lt"/>
              </a:rPr>
              <a:t>ide na </a:t>
            </a:r>
            <a:r>
              <a:rPr lang="en-US" sz="1600" b="1" i="1" dirty="0" err="1" smtClean="0">
                <a:latin typeface="+mn-lt"/>
              </a:rPr>
              <a:t>magne</a:t>
            </a:r>
            <a:r>
              <a:rPr lang="sr-Latn-CS" sz="1600" b="1" i="1" dirty="0" smtClean="0">
                <a:latin typeface="+mn-lt"/>
              </a:rPr>
              <a:t>ćenje</a:t>
            </a:r>
          </a:p>
          <a:p>
            <a:pPr>
              <a:spcBef>
                <a:spcPct val="50000"/>
              </a:spcBef>
              <a:buFontTx/>
              <a:buChar char="•"/>
            </a:pPr>
            <a:r>
              <a:rPr lang="en-US" sz="1600" b="1" i="1" dirty="0" smtClean="0">
                <a:latin typeface="+mn-lt"/>
              </a:rPr>
              <a:t>  </a:t>
            </a:r>
            <a:r>
              <a:rPr lang="en-US" sz="1600" b="1" i="1" dirty="0" err="1">
                <a:latin typeface="+mn-lt"/>
              </a:rPr>
              <a:t>Struja</a:t>
            </a:r>
            <a:r>
              <a:rPr lang="en-US" sz="1600" b="1" i="1" dirty="0">
                <a:latin typeface="+mn-lt"/>
              </a:rPr>
              <a:t> </a:t>
            </a:r>
            <a:r>
              <a:rPr lang="en-US" sz="1600" b="1" i="1" dirty="0" err="1" smtClean="0">
                <a:latin typeface="+mn-lt"/>
              </a:rPr>
              <a:t>magne</a:t>
            </a:r>
            <a:r>
              <a:rPr lang="sr-Latn-CS" sz="1600" b="1" i="1" dirty="0" smtClean="0">
                <a:latin typeface="+mn-lt"/>
              </a:rPr>
              <a:t>ćenja</a:t>
            </a:r>
            <a:r>
              <a:rPr lang="en-US" sz="1600" b="1" i="1" dirty="0" smtClean="0">
                <a:latin typeface="+mn-lt"/>
              </a:rPr>
              <a:t> </a:t>
            </a:r>
            <a:r>
              <a:rPr lang="en-US" sz="1600" b="1" i="1" dirty="0">
                <a:latin typeface="+mn-lt"/>
              </a:rPr>
              <a:t>je </a:t>
            </a:r>
            <a:r>
              <a:rPr lang="en-US" sz="1600" b="1" i="1" dirty="0" err="1">
                <a:latin typeface="+mn-lt"/>
              </a:rPr>
              <a:t>reaktivna</a:t>
            </a:r>
            <a:r>
              <a:rPr lang="en-US" sz="1600" b="1" i="1" dirty="0">
                <a:latin typeface="+mn-lt"/>
              </a:rPr>
              <a:t> </a:t>
            </a:r>
          </a:p>
          <a:p>
            <a:pPr>
              <a:spcBef>
                <a:spcPct val="50000"/>
              </a:spcBef>
              <a:buFontTx/>
              <a:buChar char="•"/>
            </a:pPr>
            <a:r>
              <a:rPr lang="en-US" sz="1600" b="1" i="1" dirty="0">
                <a:latin typeface="+mn-lt"/>
              </a:rPr>
              <a:t>  </a:t>
            </a:r>
            <a:r>
              <a:rPr lang="en-US" sz="1600" b="1" i="1" dirty="0" err="1">
                <a:latin typeface="+mn-lt"/>
              </a:rPr>
              <a:t>Izmerena</a:t>
            </a:r>
            <a:r>
              <a:rPr lang="en-US" sz="1600" b="1" i="1" dirty="0">
                <a:latin typeface="+mn-lt"/>
              </a:rPr>
              <a:t>  (</a:t>
            </a:r>
            <a:r>
              <a:rPr lang="en-US" sz="1600" b="1" i="1" dirty="0" err="1">
                <a:latin typeface="+mn-lt"/>
              </a:rPr>
              <a:t>ukupna</a:t>
            </a:r>
            <a:r>
              <a:rPr lang="en-US" sz="1600" b="1" i="1" dirty="0">
                <a:latin typeface="+mn-lt"/>
              </a:rPr>
              <a:t>) </a:t>
            </a:r>
            <a:r>
              <a:rPr lang="en-US" sz="1600" b="1" i="1" dirty="0" err="1">
                <a:latin typeface="+mn-lt"/>
              </a:rPr>
              <a:t>struja</a:t>
            </a:r>
            <a:r>
              <a:rPr lang="en-US" sz="1600" b="1" i="1" dirty="0">
                <a:latin typeface="+mn-lt"/>
              </a:rPr>
              <a:t> </a:t>
            </a:r>
            <a:r>
              <a:rPr lang="en-US" sz="1600" b="1" i="1" dirty="0" err="1">
                <a:latin typeface="+mn-lt"/>
              </a:rPr>
              <a:t>motora</a:t>
            </a:r>
            <a:r>
              <a:rPr lang="en-US" sz="1600" b="1" i="1" dirty="0">
                <a:latin typeface="+mn-lt"/>
              </a:rPr>
              <a:t> </a:t>
            </a:r>
            <a:r>
              <a:rPr lang="en-US" sz="1600" b="1" i="1" dirty="0" err="1">
                <a:latin typeface="+mn-lt"/>
              </a:rPr>
              <a:t>nije</a:t>
            </a:r>
            <a:r>
              <a:rPr lang="en-US" sz="1600" b="1" i="1" dirty="0">
                <a:latin typeface="+mn-lt"/>
              </a:rPr>
              <a:t> </a:t>
            </a:r>
            <a:r>
              <a:rPr lang="en-US" sz="1600" b="1" i="1" dirty="0" err="1">
                <a:latin typeface="+mn-lt"/>
              </a:rPr>
              <a:t>dobar</a:t>
            </a:r>
            <a:r>
              <a:rPr lang="en-US" sz="1600" b="1" i="1" dirty="0">
                <a:latin typeface="+mn-lt"/>
              </a:rPr>
              <a:t> </a:t>
            </a:r>
            <a:r>
              <a:rPr lang="sr-Latn-CS" sz="1600" b="1" i="1" dirty="0" smtClean="0">
                <a:latin typeface="+mn-lt"/>
              </a:rPr>
              <a:t>pokazatelj </a:t>
            </a:r>
            <a:r>
              <a:rPr lang="en-US" sz="1600" b="1" i="1" dirty="0" err="1" smtClean="0">
                <a:latin typeface="+mn-lt"/>
              </a:rPr>
              <a:t>veličine</a:t>
            </a:r>
            <a:r>
              <a:rPr lang="en-US" sz="1600" b="1" i="1" dirty="0" smtClean="0">
                <a:latin typeface="+mn-lt"/>
              </a:rPr>
              <a:t> </a:t>
            </a:r>
            <a:r>
              <a:rPr lang="en-US" sz="1600" b="1" i="1" dirty="0" err="1">
                <a:latin typeface="+mn-lt"/>
              </a:rPr>
              <a:t>opterćenja</a:t>
            </a:r>
            <a:r>
              <a:rPr lang="en-US" sz="1600" b="1" i="1" dirty="0">
                <a:latin typeface="+mn-lt"/>
              </a:rPr>
              <a:t>.</a:t>
            </a:r>
          </a:p>
          <a:p>
            <a:pPr>
              <a:spcBef>
                <a:spcPct val="50000"/>
              </a:spcBef>
              <a:buFontTx/>
              <a:buChar char="•"/>
            </a:pPr>
            <a:endParaRPr lang="en-US" sz="1600" b="1" i="1" dirty="0">
              <a:solidFill>
                <a:srgbClr val="FF0000"/>
              </a:solidFill>
              <a:latin typeface="+mn-lt"/>
            </a:endParaRPr>
          </a:p>
        </p:txBody>
      </p:sp>
      <p:sp>
        <p:nvSpPr>
          <p:cNvPr id="59425" name="Text Box 33"/>
          <p:cNvSpPr txBox="1">
            <a:spLocks noChangeArrowheads="1"/>
          </p:cNvSpPr>
          <p:nvPr/>
        </p:nvSpPr>
        <p:spPr bwMode="auto">
          <a:xfrm>
            <a:off x="6324601" y="3810000"/>
            <a:ext cx="2819400" cy="2123658"/>
          </a:xfrm>
          <a:prstGeom prst="rect">
            <a:avLst/>
          </a:prstGeom>
          <a:noFill/>
          <a:ln w="12700">
            <a:noFill/>
            <a:miter lim="800000"/>
            <a:headEnd/>
            <a:tailEnd/>
          </a:ln>
          <a:effectLst/>
        </p:spPr>
        <p:txBody>
          <a:bodyPr wrap="square">
            <a:spAutoFit/>
          </a:bodyPr>
          <a:lstStyle/>
          <a:p>
            <a:pPr>
              <a:spcBef>
                <a:spcPct val="50000"/>
              </a:spcBef>
              <a:buFontTx/>
              <a:buChar char="•"/>
            </a:pPr>
            <a:r>
              <a:rPr lang="en-US" b="1" i="1" dirty="0">
                <a:latin typeface="+mn-lt"/>
              </a:rPr>
              <a:t>  </a:t>
            </a:r>
            <a:r>
              <a:rPr lang="en-US" sz="1600" b="1" i="1" dirty="0" err="1">
                <a:latin typeface="+mn-lt"/>
              </a:rPr>
              <a:t>Najveći</a:t>
            </a:r>
            <a:r>
              <a:rPr lang="en-US" sz="1600" b="1" i="1" dirty="0">
                <a:latin typeface="+mn-lt"/>
              </a:rPr>
              <a:t> </a:t>
            </a:r>
            <a:r>
              <a:rPr lang="en-US" sz="1600" b="1" i="1" dirty="0" err="1">
                <a:latin typeface="+mn-lt"/>
              </a:rPr>
              <a:t>deo</a:t>
            </a:r>
            <a:r>
              <a:rPr lang="en-US" sz="1600" b="1" i="1" dirty="0">
                <a:latin typeface="+mn-lt"/>
              </a:rPr>
              <a:t> </a:t>
            </a:r>
            <a:r>
              <a:rPr lang="en-US" sz="1600" b="1" i="1" dirty="0" err="1">
                <a:latin typeface="+mn-lt"/>
              </a:rPr>
              <a:t>ukupne</a:t>
            </a:r>
            <a:r>
              <a:rPr lang="en-US" sz="1600" b="1" i="1" dirty="0">
                <a:latin typeface="+mn-lt"/>
              </a:rPr>
              <a:t> </a:t>
            </a:r>
            <a:r>
              <a:rPr lang="en-US" sz="1600" b="1" i="1" dirty="0" err="1">
                <a:latin typeface="+mn-lt"/>
              </a:rPr>
              <a:t>struje</a:t>
            </a:r>
            <a:r>
              <a:rPr lang="en-US" sz="1600" b="1" i="1" dirty="0">
                <a:latin typeface="+mn-lt"/>
              </a:rPr>
              <a:t> je </a:t>
            </a:r>
            <a:r>
              <a:rPr lang="en-US" sz="1600" b="1" i="1" dirty="0" err="1">
                <a:latin typeface="+mn-lt"/>
              </a:rPr>
              <a:t>aktivan</a:t>
            </a:r>
            <a:endParaRPr lang="en-US" sz="1600" b="1" i="1" dirty="0">
              <a:latin typeface="+mn-lt"/>
            </a:endParaRPr>
          </a:p>
          <a:p>
            <a:pPr>
              <a:spcBef>
                <a:spcPct val="50000"/>
              </a:spcBef>
              <a:buFontTx/>
              <a:buChar char="•"/>
            </a:pPr>
            <a:r>
              <a:rPr lang="en-US" sz="1600" b="1" i="1" dirty="0">
                <a:latin typeface="+mn-lt"/>
              </a:rPr>
              <a:t>  Motor </a:t>
            </a:r>
            <a:r>
              <a:rPr lang="en-US" sz="1600" b="1" i="1" dirty="0" err="1">
                <a:latin typeface="+mn-lt"/>
              </a:rPr>
              <a:t>radi</a:t>
            </a:r>
            <a:r>
              <a:rPr lang="en-US" sz="1600" b="1" i="1" dirty="0">
                <a:latin typeface="+mn-lt"/>
              </a:rPr>
              <a:t> </a:t>
            </a:r>
            <a:r>
              <a:rPr lang="en-US" sz="1600" b="1" i="1" dirty="0" err="1">
                <a:latin typeface="+mn-lt"/>
              </a:rPr>
              <a:t>sa</a:t>
            </a:r>
            <a:r>
              <a:rPr lang="en-US" sz="1600" b="1" i="1" dirty="0">
                <a:latin typeface="+mn-lt"/>
              </a:rPr>
              <a:t> </a:t>
            </a:r>
            <a:r>
              <a:rPr lang="en-US" sz="1600" b="1" i="1" dirty="0" err="1">
                <a:latin typeface="+mn-lt"/>
              </a:rPr>
              <a:t>visokim</a:t>
            </a:r>
            <a:r>
              <a:rPr lang="en-US" sz="1600" b="1" i="1" dirty="0">
                <a:latin typeface="+mn-lt"/>
              </a:rPr>
              <a:t> </a:t>
            </a:r>
            <a:r>
              <a:rPr lang="en-US" sz="1600" b="1" i="1" dirty="0" err="1">
                <a:latin typeface="+mn-lt"/>
              </a:rPr>
              <a:t>stepenom</a:t>
            </a:r>
            <a:r>
              <a:rPr lang="en-US" sz="1600" b="1" i="1" dirty="0">
                <a:latin typeface="+mn-lt"/>
              </a:rPr>
              <a:t> </a:t>
            </a:r>
            <a:r>
              <a:rPr lang="en-US" sz="1600" b="1" i="1" dirty="0" err="1">
                <a:latin typeface="+mn-lt"/>
              </a:rPr>
              <a:t>iskorišćenja</a:t>
            </a:r>
            <a:endParaRPr lang="en-US" sz="1600" b="1" i="1" dirty="0">
              <a:latin typeface="+mn-lt"/>
            </a:endParaRPr>
          </a:p>
          <a:p>
            <a:pPr>
              <a:spcBef>
                <a:spcPct val="50000"/>
              </a:spcBef>
              <a:buFontTx/>
              <a:buChar char="•"/>
            </a:pPr>
            <a:r>
              <a:rPr lang="en-US" sz="1600" b="1" i="1" dirty="0">
                <a:latin typeface="+mn-lt"/>
              </a:rPr>
              <a:t>  </a:t>
            </a:r>
            <a:r>
              <a:rPr lang="en-US" sz="1600" b="1" i="1" dirty="0" err="1">
                <a:latin typeface="+mn-lt"/>
              </a:rPr>
              <a:t>Ukupna</a:t>
            </a:r>
            <a:r>
              <a:rPr lang="en-US" sz="1600" b="1" i="1" dirty="0">
                <a:latin typeface="+mn-lt"/>
              </a:rPr>
              <a:t> </a:t>
            </a:r>
            <a:r>
              <a:rPr lang="en-US" sz="1600" b="1" i="1" dirty="0" err="1">
                <a:latin typeface="+mn-lt"/>
              </a:rPr>
              <a:t>struja</a:t>
            </a:r>
            <a:r>
              <a:rPr lang="en-US" sz="1600" b="1" i="1" dirty="0">
                <a:latin typeface="+mn-lt"/>
              </a:rPr>
              <a:t> </a:t>
            </a:r>
            <a:r>
              <a:rPr lang="en-US" sz="1600" b="1" i="1" dirty="0" err="1">
                <a:latin typeface="+mn-lt"/>
              </a:rPr>
              <a:t>motora</a:t>
            </a:r>
            <a:r>
              <a:rPr lang="en-US" sz="1600" b="1" i="1" dirty="0">
                <a:latin typeface="+mn-lt"/>
              </a:rPr>
              <a:t> je </a:t>
            </a:r>
            <a:r>
              <a:rPr lang="sr-Latn-CS" sz="1600" b="1" i="1" dirty="0" smtClean="0">
                <a:latin typeface="+mn-lt"/>
              </a:rPr>
              <a:t>približno </a:t>
            </a:r>
            <a:r>
              <a:rPr lang="en-US" sz="1600" b="1" i="1" dirty="0" err="1" smtClean="0">
                <a:latin typeface="+mn-lt"/>
              </a:rPr>
              <a:t>proporcionalna</a:t>
            </a:r>
            <a:r>
              <a:rPr lang="en-US" sz="1600" b="1" i="1" dirty="0" smtClean="0">
                <a:latin typeface="+mn-lt"/>
              </a:rPr>
              <a:t> </a:t>
            </a:r>
            <a:r>
              <a:rPr lang="en-US" sz="1600" b="1" i="1" dirty="0" err="1">
                <a:latin typeface="+mn-lt"/>
              </a:rPr>
              <a:t>opterećenju</a:t>
            </a:r>
            <a:r>
              <a:rPr lang="en-US" sz="1600" b="1" i="1" dirty="0">
                <a:latin typeface="+mn-lt"/>
              </a:rPr>
              <a:t>.</a:t>
            </a:r>
            <a:r>
              <a:rPr lang="en-US" b="1" i="1" dirty="0">
                <a:latin typeface="+mn-l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4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4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22" grpId="0"/>
      <p:bldP spid="59423" grpId="0"/>
      <p:bldP spid="5942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4"/>
          <p:cNvSpPr>
            <a:spLocks noGrp="1"/>
          </p:cNvSpPr>
          <p:nvPr>
            <p:ph type="sldNum" sz="quarter" idx="12"/>
          </p:nvPr>
        </p:nvSpPr>
        <p:spPr/>
        <p:txBody>
          <a:bodyPr/>
          <a:lstStyle/>
          <a:p>
            <a:fld id="{451DE10A-A788-4897-BAC0-67A88B5722F2}" type="slidenum">
              <a:rPr lang="en-US"/>
              <a:pPr/>
              <a:t>55</a:t>
            </a:fld>
            <a:endParaRPr lang="en-US" dirty="0"/>
          </a:p>
        </p:txBody>
      </p:sp>
      <p:sp>
        <p:nvSpPr>
          <p:cNvPr id="60418" name="Rectangle 2"/>
          <p:cNvSpPr>
            <a:spLocks noGrp="1" noChangeArrowheads="1"/>
          </p:cNvSpPr>
          <p:nvPr>
            <p:ph type="title"/>
          </p:nvPr>
        </p:nvSpPr>
        <p:spPr>
          <a:xfrm>
            <a:off x="457200" y="152400"/>
            <a:ext cx="8229600" cy="1143000"/>
          </a:xfrm>
        </p:spPr>
        <p:txBody>
          <a:bodyPr/>
          <a:lstStyle/>
          <a:p>
            <a:r>
              <a:rPr lang="en-GB" sz="4000" dirty="0" err="1" smtClean="0">
                <a:latin typeface="+mn-lt"/>
              </a:rPr>
              <a:t>Prirodna</a:t>
            </a:r>
            <a:r>
              <a:rPr lang="en-GB" sz="4000" dirty="0" smtClean="0">
                <a:latin typeface="+mn-lt"/>
              </a:rPr>
              <a:t> </a:t>
            </a:r>
            <a:r>
              <a:rPr lang="sr-Latn-CS" sz="4000" dirty="0" smtClean="0">
                <a:latin typeface="+mn-lt"/>
              </a:rPr>
              <a:t>mehanička </a:t>
            </a:r>
            <a:r>
              <a:rPr lang="en-GB" sz="4000" dirty="0" err="1" smtClean="0">
                <a:latin typeface="+mn-lt"/>
              </a:rPr>
              <a:t>karakteristika</a:t>
            </a:r>
            <a:r>
              <a:rPr lang="sr-Latn-CS" sz="4000" dirty="0" smtClean="0">
                <a:latin typeface="+mn-lt"/>
              </a:rPr>
              <a:t> </a:t>
            </a:r>
            <a:r>
              <a:rPr lang="sr-Latn-CS" sz="4000" u="sng" dirty="0" smtClean="0">
                <a:latin typeface="+mn-lt"/>
              </a:rPr>
              <a:t>neupravljanog</a:t>
            </a:r>
            <a:r>
              <a:rPr lang="sr-Latn-CS" sz="4000" dirty="0" smtClean="0">
                <a:latin typeface="+mn-lt"/>
              </a:rPr>
              <a:t> motora</a:t>
            </a:r>
            <a:endParaRPr lang="en-GB" sz="4000" dirty="0">
              <a:latin typeface="+mn-lt"/>
            </a:endParaRPr>
          </a:p>
        </p:txBody>
      </p:sp>
      <p:sp>
        <p:nvSpPr>
          <p:cNvPr id="60419" name="Line 3"/>
          <p:cNvSpPr>
            <a:spLocks noChangeShapeType="1"/>
          </p:cNvSpPr>
          <p:nvPr/>
        </p:nvSpPr>
        <p:spPr bwMode="auto">
          <a:xfrm>
            <a:off x="1758950" y="1870075"/>
            <a:ext cx="0" cy="3808413"/>
          </a:xfrm>
          <a:prstGeom prst="line">
            <a:avLst/>
          </a:prstGeom>
          <a:noFill/>
          <a:ln w="19050">
            <a:solidFill>
              <a:srgbClr val="000000"/>
            </a:solidFill>
            <a:round/>
            <a:headEnd type="triangle"/>
            <a:tailEnd type="none"/>
          </a:ln>
          <a:effectLst/>
        </p:spPr>
        <p:txBody>
          <a:bodyPr wrap="none" anchor="ctr"/>
          <a:lstStyle/>
          <a:p>
            <a:endParaRPr lang="en-US"/>
          </a:p>
        </p:txBody>
      </p:sp>
      <p:sp>
        <p:nvSpPr>
          <p:cNvPr id="60420" name="Line 4"/>
          <p:cNvSpPr>
            <a:spLocks noChangeShapeType="1"/>
          </p:cNvSpPr>
          <p:nvPr/>
        </p:nvSpPr>
        <p:spPr bwMode="auto">
          <a:xfrm>
            <a:off x="1758950" y="5678488"/>
            <a:ext cx="5497513" cy="0"/>
          </a:xfrm>
          <a:prstGeom prst="line">
            <a:avLst/>
          </a:prstGeom>
          <a:noFill/>
          <a:ln w="19050">
            <a:solidFill>
              <a:schemeClr val="tx1"/>
            </a:solidFill>
            <a:round/>
            <a:headEnd/>
            <a:tailEnd type="triangle"/>
          </a:ln>
          <a:effectLst/>
        </p:spPr>
        <p:txBody>
          <a:bodyPr wrap="none" anchor="ctr"/>
          <a:lstStyle/>
          <a:p>
            <a:endParaRPr lang="en-US"/>
          </a:p>
        </p:txBody>
      </p:sp>
      <p:sp>
        <p:nvSpPr>
          <p:cNvPr id="60421" name="Freeform 5"/>
          <p:cNvSpPr>
            <a:spLocks/>
          </p:cNvSpPr>
          <p:nvPr/>
        </p:nvSpPr>
        <p:spPr bwMode="auto">
          <a:xfrm>
            <a:off x="1758950" y="1890713"/>
            <a:ext cx="4862513" cy="3802062"/>
          </a:xfrm>
          <a:custGeom>
            <a:avLst/>
            <a:gdLst/>
            <a:ahLst/>
            <a:cxnLst>
              <a:cxn ang="0">
                <a:pos x="0" y="831"/>
              </a:cxn>
              <a:cxn ang="0">
                <a:pos x="982" y="1168"/>
              </a:cxn>
              <a:cxn ang="0">
                <a:pos x="2409" y="204"/>
              </a:cxn>
              <a:cxn ang="0">
                <a:pos x="3063" y="2395"/>
              </a:cxn>
            </a:cxnLst>
            <a:rect l="0" t="0" r="r" b="b"/>
            <a:pathLst>
              <a:path w="3063" h="2395">
                <a:moveTo>
                  <a:pt x="0" y="831"/>
                </a:moveTo>
                <a:cubicBezTo>
                  <a:pt x="290" y="1051"/>
                  <a:pt x="581" y="1272"/>
                  <a:pt x="982" y="1168"/>
                </a:cubicBezTo>
                <a:cubicBezTo>
                  <a:pt x="1383" y="1064"/>
                  <a:pt x="2062" y="0"/>
                  <a:pt x="2409" y="204"/>
                </a:cubicBezTo>
                <a:cubicBezTo>
                  <a:pt x="2756" y="408"/>
                  <a:pt x="2909" y="1401"/>
                  <a:pt x="3063" y="2395"/>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0422" name="Line 6"/>
          <p:cNvSpPr>
            <a:spLocks noChangeShapeType="1"/>
          </p:cNvSpPr>
          <p:nvPr/>
        </p:nvSpPr>
        <p:spPr bwMode="auto">
          <a:xfrm>
            <a:off x="1758950" y="4249738"/>
            <a:ext cx="4603750" cy="0"/>
          </a:xfrm>
          <a:prstGeom prst="line">
            <a:avLst/>
          </a:prstGeom>
          <a:noFill/>
          <a:ln w="12700">
            <a:solidFill>
              <a:schemeClr val="tx1"/>
            </a:solidFill>
            <a:prstDash val="dash"/>
            <a:round/>
            <a:headEnd/>
            <a:tailEnd/>
          </a:ln>
          <a:effectLst/>
        </p:spPr>
        <p:txBody>
          <a:bodyPr wrap="none" anchor="ctr"/>
          <a:lstStyle/>
          <a:p>
            <a:endParaRPr lang="en-US"/>
          </a:p>
        </p:txBody>
      </p:sp>
      <p:sp>
        <p:nvSpPr>
          <p:cNvPr id="60423" name="Line 7"/>
          <p:cNvSpPr>
            <a:spLocks noChangeShapeType="1"/>
          </p:cNvSpPr>
          <p:nvPr/>
        </p:nvSpPr>
        <p:spPr bwMode="auto">
          <a:xfrm flipV="1">
            <a:off x="6362700" y="4249738"/>
            <a:ext cx="0" cy="1630362"/>
          </a:xfrm>
          <a:prstGeom prst="line">
            <a:avLst/>
          </a:prstGeom>
          <a:noFill/>
          <a:ln w="12700">
            <a:solidFill>
              <a:schemeClr val="tx1"/>
            </a:solidFill>
            <a:prstDash val="dash"/>
            <a:round/>
            <a:headEnd/>
            <a:tailEnd/>
          </a:ln>
          <a:effectLst/>
        </p:spPr>
        <p:txBody>
          <a:bodyPr wrap="none" anchor="ctr"/>
          <a:lstStyle/>
          <a:p>
            <a:endParaRPr lang="en-US"/>
          </a:p>
        </p:txBody>
      </p:sp>
      <p:sp>
        <p:nvSpPr>
          <p:cNvPr id="60425" name="Text Box 9"/>
          <p:cNvSpPr txBox="1">
            <a:spLocks noChangeArrowheads="1"/>
          </p:cNvSpPr>
          <p:nvPr/>
        </p:nvSpPr>
        <p:spPr bwMode="auto">
          <a:xfrm>
            <a:off x="6621463" y="3167063"/>
            <a:ext cx="1912937" cy="738664"/>
          </a:xfrm>
          <a:prstGeom prst="rect">
            <a:avLst/>
          </a:prstGeom>
          <a:noFill/>
          <a:ln w="12700">
            <a:noFill/>
            <a:miter lim="800000"/>
            <a:headEnd/>
            <a:tailEnd/>
          </a:ln>
          <a:effectLst/>
        </p:spPr>
        <p:txBody>
          <a:bodyPr wrap="square">
            <a:spAutoFit/>
          </a:bodyPr>
          <a:lstStyle/>
          <a:p>
            <a:pPr>
              <a:spcBef>
                <a:spcPct val="50000"/>
              </a:spcBef>
            </a:pPr>
            <a:r>
              <a:rPr lang="en-US" sz="1400" dirty="0" err="1">
                <a:latin typeface="+mn-lt"/>
              </a:rPr>
              <a:t>Tačka</a:t>
            </a:r>
            <a:r>
              <a:rPr lang="en-US" sz="1400" dirty="0">
                <a:latin typeface="+mn-lt"/>
              </a:rPr>
              <a:t> </a:t>
            </a:r>
            <a:r>
              <a:rPr lang="sr-Latn-CS" sz="1400" dirty="0" smtClean="0">
                <a:latin typeface="+mn-lt"/>
              </a:rPr>
              <a:t>nominalnog (nazivnog) momenta </a:t>
            </a:r>
            <a:r>
              <a:rPr lang="sr-Latn-CS" sz="1400" b="1" i="1" dirty="0" smtClean="0">
                <a:latin typeface="+mn-lt"/>
              </a:rPr>
              <a:t>M</a:t>
            </a:r>
            <a:r>
              <a:rPr lang="sr-Latn-CS" sz="1400" b="1" i="1" baseline="-25000" dirty="0" smtClean="0">
                <a:latin typeface="+mn-lt"/>
              </a:rPr>
              <a:t>e</a:t>
            </a:r>
            <a:r>
              <a:rPr lang="sr-Latn-CS" sz="1400" b="1" i="1" dirty="0" smtClean="0">
                <a:latin typeface="+mn-lt"/>
              </a:rPr>
              <a:t> = M</a:t>
            </a:r>
            <a:r>
              <a:rPr lang="sr-Latn-CS" sz="1400" b="1" i="1" baseline="-25000" dirty="0" smtClean="0">
                <a:latin typeface="+mn-lt"/>
              </a:rPr>
              <a:t>e</a:t>
            </a:r>
            <a:r>
              <a:rPr lang="sr-Latn-CS" sz="1400" i="1" baseline="-25000" dirty="0" smtClean="0">
                <a:latin typeface="+mn-lt"/>
              </a:rPr>
              <a:t>nom</a:t>
            </a:r>
            <a:endParaRPr lang="en-US" sz="1400" i="1" baseline="-25000" dirty="0">
              <a:latin typeface="+mn-lt"/>
            </a:endParaRPr>
          </a:p>
        </p:txBody>
      </p:sp>
      <p:sp>
        <p:nvSpPr>
          <p:cNvPr id="60426" name="Line 10"/>
          <p:cNvSpPr>
            <a:spLocks noChangeShapeType="1"/>
          </p:cNvSpPr>
          <p:nvPr/>
        </p:nvSpPr>
        <p:spPr bwMode="auto">
          <a:xfrm flipH="1">
            <a:off x="6400799" y="3898900"/>
            <a:ext cx="220663" cy="292100"/>
          </a:xfrm>
          <a:prstGeom prst="line">
            <a:avLst/>
          </a:prstGeom>
          <a:noFill/>
          <a:ln w="12700">
            <a:solidFill>
              <a:schemeClr val="tx1"/>
            </a:solidFill>
            <a:round/>
            <a:headEnd/>
            <a:tailEnd type="triangle" w="med" len="med"/>
          </a:ln>
          <a:effectLst/>
        </p:spPr>
        <p:txBody>
          <a:bodyPr wrap="none" anchor="ctr"/>
          <a:lstStyle/>
          <a:p>
            <a:endParaRPr lang="en-US"/>
          </a:p>
        </p:txBody>
      </p:sp>
      <p:sp>
        <p:nvSpPr>
          <p:cNvPr id="60427" name="Line 11"/>
          <p:cNvSpPr>
            <a:spLocks noChangeShapeType="1"/>
          </p:cNvSpPr>
          <p:nvPr/>
        </p:nvSpPr>
        <p:spPr bwMode="auto">
          <a:xfrm>
            <a:off x="1758950" y="2165350"/>
            <a:ext cx="3665538" cy="0"/>
          </a:xfrm>
          <a:prstGeom prst="line">
            <a:avLst/>
          </a:prstGeom>
          <a:noFill/>
          <a:ln w="12700">
            <a:solidFill>
              <a:schemeClr val="tx1"/>
            </a:solidFill>
            <a:prstDash val="dash"/>
            <a:round/>
            <a:headEnd/>
            <a:tailEnd/>
          </a:ln>
          <a:effectLst/>
        </p:spPr>
        <p:txBody>
          <a:bodyPr wrap="none" anchor="ctr"/>
          <a:lstStyle/>
          <a:p>
            <a:endParaRPr lang="en-US"/>
          </a:p>
        </p:txBody>
      </p:sp>
      <p:sp>
        <p:nvSpPr>
          <p:cNvPr id="60428" name="Line 12"/>
          <p:cNvSpPr>
            <a:spLocks noChangeShapeType="1"/>
          </p:cNvSpPr>
          <p:nvPr/>
        </p:nvSpPr>
        <p:spPr bwMode="auto">
          <a:xfrm flipV="1">
            <a:off x="5424488" y="2165350"/>
            <a:ext cx="0" cy="3513138"/>
          </a:xfrm>
          <a:prstGeom prst="line">
            <a:avLst/>
          </a:prstGeom>
          <a:noFill/>
          <a:ln w="12700">
            <a:solidFill>
              <a:schemeClr val="tx1"/>
            </a:solidFill>
            <a:prstDash val="dash"/>
            <a:round/>
            <a:headEnd/>
            <a:tailEnd/>
          </a:ln>
          <a:effectLst/>
        </p:spPr>
        <p:txBody>
          <a:bodyPr wrap="none" anchor="ctr"/>
          <a:lstStyle/>
          <a:p>
            <a:endParaRPr lang="en-US"/>
          </a:p>
        </p:txBody>
      </p:sp>
      <p:sp>
        <p:nvSpPr>
          <p:cNvPr id="60429" name="Text Box 13"/>
          <p:cNvSpPr txBox="1">
            <a:spLocks noChangeArrowheads="1"/>
          </p:cNvSpPr>
          <p:nvPr/>
        </p:nvSpPr>
        <p:spPr bwMode="auto">
          <a:xfrm>
            <a:off x="6248400" y="1870075"/>
            <a:ext cx="2520950" cy="738664"/>
          </a:xfrm>
          <a:prstGeom prst="rect">
            <a:avLst/>
          </a:prstGeom>
          <a:noFill/>
          <a:ln w="12700">
            <a:noFill/>
            <a:miter lim="800000"/>
            <a:headEnd/>
            <a:tailEnd/>
          </a:ln>
          <a:effectLst/>
        </p:spPr>
        <p:txBody>
          <a:bodyPr>
            <a:spAutoFit/>
          </a:bodyPr>
          <a:lstStyle/>
          <a:p>
            <a:pPr>
              <a:spcBef>
                <a:spcPct val="50000"/>
              </a:spcBef>
            </a:pPr>
            <a:r>
              <a:rPr lang="en-US" sz="1400" b="1" i="1" dirty="0" err="1">
                <a:latin typeface="+mn-lt"/>
              </a:rPr>
              <a:t>Prevalni</a:t>
            </a:r>
            <a:r>
              <a:rPr lang="en-US" sz="1400" b="1" i="1" dirty="0">
                <a:latin typeface="+mn-lt"/>
              </a:rPr>
              <a:t> moment:  </a:t>
            </a:r>
            <a:r>
              <a:rPr lang="en-US" sz="1400" dirty="0" smtClean="0">
                <a:latin typeface="+mn-lt"/>
              </a:rPr>
              <a:t>Ma</a:t>
            </a:r>
            <a:r>
              <a:rPr lang="sr-Latn-CS" sz="1400" dirty="0" smtClean="0">
                <a:latin typeface="+mn-lt"/>
              </a:rPr>
              <a:t>ks</a:t>
            </a:r>
            <a:r>
              <a:rPr lang="en-US" sz="1400" dirty="0" err="1" smtClean="0">
                <a:latin typeface="+mn-lt"/>
              </a:rPr>
              <a:t>imalni</a:t>
            </a:r>
            <a:r>
              <a:rPr lang="en-US" sz="1400" dirty="0" smtClean="0">
                <a:latin typeface="+mn-lt"/>
              </a:rPr>
              <a:t> </a:t>
            </a:r>
            <a:r>
              <a:rPr lang="en-US" sz="1400" dirty="0">
                <a:latin typeface="+mn-lt"/>
              </a:rPr>
              <a:t>moment </a:t>
            </a:r>
            <a:r>
              <a:rPr lang="en-US" sz="1400" dirty="0" err="1">
                <a:latin typeface="+mn-lt"/>
              </a:rPr>
              <a:t>koji</a:t>
            </a:r>
            <a:r>
              <a:rPr lang="en-US" sz="1400" dirty="0">
                <a:latin typeface="+mn-lt"/>
              </a:rPr>
              <a:t> motor  </a:t>
            </a:r>
            <a:r>
              <a:rPr lang="en-US" sz="1400" dirty="0" err="1">
                <a:latin typeface="+mn-lt"/>
              </a:rPr>
              <a:t>može</a:t>
            </a:r>
            <a:r>
              <a:rPr lang="en-US" sz="1400" dirty="0">
                <a:latin typeface="+mn-lt"/>
              </a:rPr>
              <a:t> </a:t>
            </a:r>
            <a:r>
              <a:rPr lang="en-US" sz="1400" dirty="0" err="1">
                <a:latin typeface="+mn-lt"/>
              </a:rPr>
              <a:t>proizvesti</a:t>
            </a:r>
            <a:endParaRPr lang="en-US" sz="1400" dirty="0">
              <a:latin typeface="+mn-lt"/>
            </a:endParaRPr>
          </a:p>
        </p:txBody>
      </p:sp>
      <p:sp>
        <p:nvSpPr>
          <p:cNvPr id="60430" name="Line 14"/>
          <p:cNvSpPr>
            <a:spLocks noChangeShapeType="1"/>
          </p:cNvSpPr>
          <p:nvPr/>
        </p:nvSpPr>
        <p:spPr bwMode="auto">
          <a:xfrm flipH="1">
            <a:off x="5424488" y="2020888"/>
            <a:ext cx="765175" cy="144462"/>
          </a:xfrm>
          <a:prstGeom prst="line">
            <a:avLst/>
          </a:prstGeom>
          <a:noFill/>
          <a:ln w="12700">
            <a:solidFill>
              <a:schemeClr val="tx1"/>
            </a:solidFill>
            <a:round/>
            <a:headEnd/>
            <a:tailEnd type="triangle" w="med" len="med"/>
          </a:ln>
          <a:effectLst/>
        </p:spPr>
        <p:txBody>
          <a:bodyPr wrap="none" anchor="ctr"/>
          <a:lstStyle/>
          <a:p>
            <a:endParaRPr lang="en-US"/>
          </a:p>
        </p:txBody>
      </p:sp>
      <p:sp>
        <p:nvSpPr>
          <p:cNvPr id="60432" name="Line 16"/>
          <p:cNvSpPr>
            <a:spLocks noChangeShapeType="1"/>
          </p:cNvSpPr>
          <p:nvPr/>
        </p:nvSpPr>
        <p:spPr bwMode="auto">
          <a:xfrm>
            <a:off x="1758950" y="3813175"/>
            <a:ext cx="1263650" cy="0"/>
          </a:xfrm>
          <a:prstGeom prst="line">
            <a:avLst/>
          </a:prstGeom>
          <a:noFill/>
          <a:ln w="12700">
            <a:solidFill>
              <a:schemeClr val="tx1"/>
            </a:solidFill>
            <a:prstDash val="dash"/>
            <a:round/>
            <a:headEnd/>
            <a:tailEnd/>
          </a:ln>
          <a:effectLst/>
        </p:spPr>
        <p:txBody>
          <a:bodyPr wrap="none" anchor="ctr"/>
          <a:lstStyle/>
          <a:p>
            <a:endParaRPr lang="en-US"/>
          </a:p>
        </p:txBody>
      </p:sp>
      <p:sp>
        <p:nvSpPr>
          <p:cNvPr id="60433" name="Line 17"/>
          <p:cNvSpPr>
            <a:spLocks noChangeShapeType="1"/>
          </p:cNvSpPr>
          <p:nvPr/>
        </p:nvSpPr>
        <p:spPr bwMode="auto">
          <a:xfrm flipH="1">
            <a:off x="6621463" y="5327650"/>
            <a:ext cx="258762" cy="350838"/>
          </a:xfrm>
          <a:prstGeom prst="line">
            <a:avLst/>
          </a:prstGeom>
          <a:noFill/>
          <a:ln w="12700">
            <a:solidFill>
              <a:schemeClr val="tx1"/>
            </a:solidFill>
            <a:round/>
            <a:headEnd/>
            <a:tailEnd type="triangle" w="med" len="med"/>
          </a:ln>
          <a:effectLst/>
        </p:spPr>
        <p:txBody>
          <a:bodyPr wrap="none" anchor="ctr"/>
          <a:lstStyle/>
          <a:p>
            <a:endParaRPr lang="en-US"/>
          </a:p>
        </p:txBody>
      </p:sp>
      <p:sp>
        <p:nvSpPr>
          <p:cNvPr id="60434" name="Text Box 18"/>
          <p:cNvSpPr txBox="1">
            <a:spLocks noChangeArrowheads="1"/>
          </p:cNvSpPr>
          <p:nvPr/>
        </p:nvSpPr>
        <p:spPr bwMode="auto">
          <a:xfrm>
            <a:off x="6621463" y="4778375"/>
            <a:ext cx="2520950" cy="523220"/>
          </a:xfrm>
          <a:prstGeom prst="rect">
            <a:avLst/>
          </a:prstGeom>
          <a:noFill/>
          <a:ln w="12700">
            <a:noFill/>
            <a:miter lim="800000"/>
            <a:headEnd/>
            <a:tailEnd/>
          </a:ln>
          <a:effectLst/>
        </p:spPr>
        <p:txBody>
          <a:bodyPr>
            <a:spAutoFit/>
          </a:bodyPr>
          <a:lstStyle/>
          <a:p>
            <a:pPr>
              <a:spcBef>
                <a:spcPts val="0"/>
              </a:spcBef>
            </a:pPr>
            <a:r>
              <a:rPr lang="en-US" sz="1400" b="1" i="1" dirty="0" err="1">
                <a:solidFill>
                  <a:srgbClr val="C00000"/>
                </a:solidFill>
                <a:latin typeface="+mn-lt"/>
              </a:rPr>
              <a:t>Sinhrona</a:t>
            </a:r>
            <a:r>
              <a:rPr lang="en-US" sz="1400" b="1" i="1" dirty="0">
                <a:solidFill>
                  <a:srgbClr val="C00000"/>
                </a:solidFill>
                <a:latin typeface="+mn-lt"/>
              </a:rPr>
              <a:t> </a:t>
            </a:r>
            <a:r>
              <a:rPr lang="en-US" sz="1400" b="1" i="1" dirty="0" err="1" smtClean="0">
                <a:solidFill>
                  <a:srgbClr val="C00000"/>
                </a:solidFill>
                <a:latin typeface="+mn-lt"/>
              </a:rPr>
              <a:t>brzina</a:t>
            </a:r>
            <a:r>
              <a:rPr lang="x-none" sz="1400" b="1" i="1" dirty="0" smtClean="0">
                <a:solidFill>
                  <a:srgbClr val="C00000"/>
                </a:solidFill>
                <a:latin typeface="+mn-lt"/>
              </a:rPr>
              <a:t> obrtanja</a:t>
            </a:r>
            <a:endParaRPr lang="en-US" sz="1400" b="1" i="1" dirty="0">
              <a:solidFill>
                <a:srgbClr val="C00000"/>
              </a:solidFill>
              <a:latin typeface="+mn-lt"/>
            </a:endParaRPr>
          </a:p>
          <a:p>
            <a:pPr>
              <a:spcBef>
                <a:spcPts val="0"/>
              </a:spcBef>
            </a:pPr>
            <a:r>
              <a:rPr lang="en-US" sz="1400" b="1" i="1" dirty="0">
                <a:solidFill>
                  <a:srgbClr val="C00000"/>
                </a:solidFill>
                <a:latin typeface="+mn-lt"/>
              </a:rPr>
              <a:t>1500 </a:t>
            </a:r>
            <a:r>
              <a:rPr lang="sr-Latn-CS" sz="1400" dirty="0" smtClean="0">
                <a:solidFill>
                  <a:srgbClr val="C00000"/>
                </a:solidFill>
                <a:latin typeface="+mn-lt"/>
              </a:rPr>
              <a:t>obrt/min</a:t>
            </a:r>
            <a:endParaRPr lang="en-US" sz="1400" b="1" i="1" dirty="0">
              <a:solidFill>
                <a:srgbClr val="C00000"/>
              </a:solidFill>
              <a:latin typeface="+mn-lt"/>
            </a:endParaRPr>
          </a:p>
        </p:txBody>
      </p:sp>
      <p:sp>
        <p:nvSpPr>
          <p:cNvPr id="60435" name="Line 19"/>
          <p:cNvSpPr>
            <a:spLocks noChangeShapeType="1"/>
          </p:cNvSpPr>
          <p:nvPr/>
        </p:nvSpPr>
        <p:spPr bwMode="auto">
          <a:xfrm>
            <a:off x="6189663" y="5880100"/>
            <a:ext cx="173037" cy="0"/>
          </a:xfrm>
          <a:prstGeom prst="line">
            <a:avLst/>
          </a:prstGeom>
          <a:noFill/>
          <a:ln w="12700">
            <a:solidFill>
              <a:schemeClr val="tx1"/>
            </a:solidFill>
            <a:round/>
            <a:headEnd/>
            <a:tailEnd type="triangle" w="med" len="med"/>
          </a:ln>
          <a:effectLst/>
        </p:spPr>
        <p:txBody>
          <a:bodyPr wrap="none" anchor="ctr"/>
          <a:lstStyle/>
          <a:p>
            <a:endParaRPr lang="en-US"/>
          </a:p>
        </p:txBody>
      </p:sp>
      <p:sp>
        <p:nvSpPr>
          <p:cNvPr id="60436" name="Line 20"/>
          <p:cNvSpPr>
            <a:spLocks noChangeShapeType="1"/>
          </p:cNvSpPr>
          <p:nvPr/>
        </p:nvSpPr>
        <p:spPr bwMode="auto">
          <a:xfrm flipH="1">
            <a:off x="6607175" y="5880100"/>
            <a:ext cx="173038" cy="0"/>
          </a:xfrm>
          <a:prstGeom prst="line">
            <a:avLst/>
          </a:prstGeom>
          <a:noFill/>
          <a:ln w="12700">
            <a:solidFill>
              <a:schemeClr val="tx1"/>
            </a:solidFill>
            <a:round/>
            <a:headEnd/>
            <a:tailEnd type="triangle" w="med" len="med"/>
          </a:ln>
          <a:effectLst/>
        </p:spPr>
        <p:txBody>
          <a:bodyPr wrap="none" anchor="ctr"/>
          <a:lstStyle/>
          <a:p>
            <a:endParaRPr lang="en-US"/>
          </a:p>
        </p:txBody>
      </p:sp>
      <p:sp>
        <p:nvSpPr>
          <p:cNvPr id="60437" name="Line 21"/>
          <p:cNvSpPr>
            <a:spLocks noChangeShapeType="1"/>
          </p:cNvSpPr>
          <p:nvPr/>
        </p:nvSpPr>
        <p:spPr bwMode="auto">
          <a:xfrm>
            <a:off x="6621463" y="5692775"/>
            <a:ext cx="0" cy="187325"/>
          </a:xfrm>
          <a:prstGeom prst="line">
            <a:avLst/>
          </a:prstGeom>
          <a:noFill/>
          <a:ln w="12700">
            <a:solidFill>
              <a:schemeClr val="tx1"/>
            </a:solidFill>
            <a:prstDash val="lgDash"/>
            <a:round/>
            <a:headEnd/>
            <a:tailEnd/>
          </a:ln>
          <a:effectLst/>
        </p:spPr>
        <p:txBody>
          <a:bodyPr wrap="none" anchor="ctr"/>
          <a:lstStyle/>
          <a:p>
            <a:endParaRPr lang="en-US"/>
          </a:p>
        </p:txBody>
      </p:sp>
      <p:sp>
        <p:nvSpPr>
          <p:cNvPr id="60438" name="Text Box 22"/>
          <p:cNvSpPr txBox="1">
            <a:spLocks noChangeArrowheads="1"/>
          </p:cNvSpPr>
          <p:nvPr/>
        </p:nvSpPr>
        <p:spPr bwMode="auto">
          <a:xfrm>
            <a:off x="5562600" y="5943600"/>
            <a:ext cx="1905000" cy="523220"/>
          </a:xfrm>
          <a:prstGeom prst="rect">
            <a:avLst/>
          </a:prstGeom>
          <a:noFill/>
          <a:ln w="12700">
            <a:noFill/>
            <a:miter lim="800000"/>
            <a:headEnd/>
            <a:tailEnd/>
          </a:ln>
          <a:effectLst/>
        </p:spPr>
        <p:txBody>
          <a:bodyPr wrap="square">
            <a:spAutoFit/>
          </a:bodyPr>
          <a:lstStyle/>
          <a:p>
            <a:pPr algn="ctr">
              <a:spcBef>
                <a:spcPts val="0"/>
              </a:spcBef>
            </a:pPr>
            <a:r>
              <a:rPr lang="en-US" sz="1400" b="1" dirty="0">
                <a:solidFill>
                  <a:srgbClr val="C00000"/>
                </a:solidFill>
                <a:latin typeface="Arial" charset="0"/>
              </a:rPr>
              <a:t> </a:t>
            </a:r>
            <a:r>
              <a:rPr lang="en-US" sz="1400" dirty="0" smtClean="0">
                <a:solidFill>
                  <a:srgbClr val="C00000"/>
                </a:solidFill>
                <a:latin typeface="Arial" charset="0"/>
              </a:rPr>
              <a:t>(</a:t>
            </a:r>
            <a:r>
              <a:rPr lang="sr-Latn-CS" sz="1400" b="1" i="1" dirty="0" smtClean="0">
                <a:solidFill>
                  <a:srgbClr val="C00000"/>
                </a:solidFill>
                <a:latin typeface="Arial" charset="0"/>
              </a:rPr>
              <a:t>7</a:t>
            </a:r>
            <a:r>
              <a:rPr lang="en-US" sz="1400" b="1" i="1" dirty="0" smtClean="0">
                <a:solidFill>
                  <a:srgbClr val="C00000"/>
                </a:solidFill>
                <a:latin typeface="Arial" charset="0"/>
              </a:rPr>
              <a:t>0 </a:t>
            </a:r>
            <a:r>
              <a:rPr lang="sr-Latn-CS" sz="1400" dirty="0" smtClean="0">
                <a:solidFill>
                  <a:srgbClr val="C00000"/>
                </a:solidFill>
              </a:rPr>
              <a:t>obrt/min</a:t>
            </a:r>
            <a:r>
              <a:rPr lang="en-US" sz="1400" dirty="0" smtClean="0">
                <a:solidFill>
                  <a:srgbClr val="C00000"/>
                </a:solidFill>
                <a:latin typeface="Arial" charset="0"/>
              </a:rPr>
              <a:t>)</a:t>
            </a:r>
            <a:endParaRPr lang="sr-Latn-CS" sz="1400" dirty="0" smtClean="0">
              <a:solidFill>
                <a:srgbClr val="C00000"/>
              </a:solidFill>
              <a:latin typeface="Arial" charset="0"/>
            </a:endParaRPr>
          </a:p>
          <a:p>
            <a:pPr algn="ctr">
              <a:spcBef>
                <a:spcPts val="0"/>
              </a:spcBef>
            </a:pPr>
            <a:r>
              <a:rPr lang="sr-Latn-CS" sz="1400" b="1" dirty="0" smtClean="0">
                <a:solidFill>
                  <a:srgbClr val="C00000"/>
                </a:solidFill>
              </a:rPr>
              <a:t>Nominalno klizanje</a:t>
            </a:r>
            <a:endParaRPr lang="en-US" sz="1400" b="1" dirty="0">
              <a:solidFill>
                <a:srgbClr val="C00000"/>
              </a:solidFill>
              <a:latin typeface="Arial" charset="0"/>
            </a:endParaRPr>
          </a:p>
        </p:txBody>
      </p:sp>
      <p:sp>
        <p:nvSpPr>
          <p:cNvPr id="60439" name="Text Box 23"/>
          <p:cNvSpPr txBox="1">
            <a:spLocks noChangeArrowheads="1"/>
          </p:cNvSpPr>
          <p:nvPr/>
        </p:nvSpPr>
        <p:spPr bwMode="auto">
          <a:xfrm>
            <a:off x="1270000" y="4092575"/>
            <a:ext cx="736600" cy="307777"/>
          </a:xfrm>
          <a:prstGeom prst="rect">
            <a:avLst/>
          </a:prstGeom>
          <a:noFill/>
          <a:ln w="12700">
            <a:noFill/>
            <a:miter lim="800000"/>
            <a:headEnd/>
            <a:tailEnd/>
          </a:ln>
          <a:effectLst/>
        </p:spPr>
        <p:txBody>
          <a:bodyPr>
            <a:spAutoFit/>
          </a:bodyPr>
          <a:lstStyle/>
          <a:p>
            <a:pPr>
              <a:spcBef>
                <a:spcPct val="50000"/>
              </a:spcBef>
            </a:pPr>
            <a:r>
              <a:rPr lang="en-US" sz="1400" dirty="0">
                <a:latin typeface="Arial" charset="0"/>
              </a:rPr>
              <a:t>100</a:t>
            </a:r>
            <a:endParaRPr lang="en-US" sz="1400" i="1" dirty="0">
              <a:latin typeface="Arial" charset="0"/>
            </a:endParaRPr>
          </a:p>
        </p:txBody>
      </p:sp>
      <p:sp>
        <p:nvSpPr>
          <p:cNvPr id="60440" name="Text Box 24"/>
          <p:cNvSpPr txBox="1">
            <a:spLocks noChangeArrowheads="1"/>
          </p:cNvSpPr>
          <p:nvPr/>
        </p:nvSpPr>
        <p:spPr bwMode="auto">
          <a:xfrm>
            <a:off x="1290320" y="3038475"/>
            <a:ext cx="736600" cy="307777"/>
          </a:xfrm>
          <a:prstGeom prst="rect">
            <a:avLst/>
          </a:prstGeom>
          <a:noFill/>
          <a:ln w="12700">
            <a:noFill/>
            <a:miter lim="800000"/>
            <a:headEnd/>
            <a:tailEnd/>
          </a:ln>
          <a:effectLst/>
        </p:spPr>
        <p:txBody>
          <a:bodyPr>
            <a:spAutoFit/>
          </a:bodyPr>
          <a:lstStyle/>
          <a:p>
            <a:pPr>
              <a:spcBef>
                <a:spcPct val="50000"/>
              </a:spcBef>
            </a:pPr>
            <a:r>
              <a:rPr lang="en-US" sz="1400" dirty="0">
                <a:latin typeface="Arial" charset="0"/>
              </a:rPr>
              <a:t>175</a:t>
            </a:r>
            <a:endParaRPr lang="en-US" sz="1400" i="1" dirty="0">
              <a:latin typeface="Arial" charset="0"/>
            </a:endParaRPr>
          </a:p>
        </p:txBody>
      </p:sp>
      <p:sp>
        <p:nvSpPr>
          <p:cNvPr id="60441" name="Text Box 25"/>
          <p:cNvSpPr txBox="1">
            <a:spLocks noChangeArrowheads="1"/>
          </p:cNvSpPr>
          <p:nvPr/>
        </p:nvSpPr>
        <p:spPr bwMode="auto">
          <a:xfrm>
            <a:off x="1295400" y="2004060"/>
            <a:ext cx="736600" cy="307777"/>
          </a:xfrm>
          <a:prstGeom prst="rect">
            <a:avLst/>
          </a:prstGeom>
          <a:noFill/>
          <a:ln w="12700">
            <a:noFill/>
            <a:miter lim="800000"/>
            <a:headEnd/>
            <a:tailEnd/>
          </a:ln>
          <a:effectLst/>
        </p:spPr>
        <p:txBody>
          <a:bodyPr>
            <a:spAutoFit/>
          </a:bodyPr>
          <a:lstStyle/>
          <a:p>
            <a:pPr>
              <a:spcBef>
                <a:spcPct val="50000"/>
              </a:spcBef>
            </a:pPr>
            <a:r>
              <a:rPr lang="en-US" sz="1400" dirty="0">
                <a:latin typeface="Arial" charset="0"/>
              </a:rPr>
              <a:t>225</a:t>
            </a:r>
            <a:endParaRPr lang="en-US" sz="1400" i="1" dirty="0">
              <a:latin typeface="Arial" charset="0"/>
            </a:endParaRPr>
          </a:p>
        </p:txBody>
      </p:sp>
      <p:sp>
        <p:nvSpPr>
          <p:cNvPr id="60442" name="Line 26"/>
          <p:cNvSpPr>
            <a:spLocks noChangeShapeType="1"/>
          </p:cNvSpPr>
          <p:nvPr/>
        </p:nvSpPr>
        <p:spPr bwMode="auto">
          <a:xfrm flipH="1">
            <a:off x="1828799" y="2844800"/>
            <a:ext cx="246062" cy="279400"/>
          </a:xfrm>
          <a:prstGeom prst="line">
            <a:avLst/>
          </a:prstGeom>
          <a:noFill/>
          <a:ln w="12700">
            <a:solidFill>
              <a:schemeClr val="tx1"/>
            </a:solidFill>
            <a:round/>
            <a:headEnd/>
            <a:tailEnd type="triangle" w="med" len="med"/>
          </a:ln>
          <a:effectLst/>
        </p:spPr>
        <p:txBody>
          <a:bodyPr wrap="none" anchor="ctr"/>
          <a:lstStyle/>
          <a:p>
            <a:endParaRPr lang="en-US" sz="1400"/>
          </a:p>
        </p:txBody>
      </p:sp>
      <p:sp>
        <p:nvSpPr>
          <p:cNvPr id="60443" name="Text Box 27"/>
          <p:cNvSpPr txBox="1">
            <a:spLocks noChangeArrowheads="1"/>
          </p:cNvSpPr>
          <p:nvPr/>
        </p:nvSpPr>
        <p:spPr bwMode="auto">
          <a:xfrm>
            <a:off x="1758950" y="2570163"/>
            <a:ext cx="1746250" cy="307777"/>
          </a:xfrm>
          <a:prstGeom prst="rect">
            <a:avLst/>
          </a:prstGeom>
          <a:noFill/>
          <a:ln w="12700">
            <a:noFill/>
            <a:miter lim="800000"/>
            <a:headEnd/>
            <a:tailEnd/>
          </a:ln>
          <a:effectLst/>
        </p:spPr>
        <p:txBody>
          <a:bodyPr wrap="square">
            <a:spAutoFit/>
          </a:bodyPr>
          <a:lstStyle/>
          <a:p>
            <a:pPr>
              <a:spcBef>
                <a:spcPct val="50000"/>
              </a:spcBef>
            </a:pPr>
            <a:r>
              <a:rPr lang="en-US" sz="1400" b="1" i="1" dirty="0" err="1" smtClean="0">
                <a:latin typeface="Arial" charset="0"/>
              </a:rPr>
              <a:t>Pola</a:t>
            </a:r>
            <a:r>
              <a:rPr lang="sr-Latn-CS" sz="1400" b="1" i="1" dirty="0" smtClean="0">
                <a:latin typeface="Arial" charset="0"/>
              </a:rPr>
              <a:t>z</a:t>
            </a:r>
            <a:r>
              <a:rPr lang="en-US" sz="1400" b="1" i="1" dirty="0" err="1" smtClean="0">
                <a:latin typeface="Arial" charset="0"/>
              </a:rPr>
              <a:t>ni</a:t>
            </a:r>
            <a:r>
              <a:rPr lang="sr-Latn-CS" sz="1400" b="1" i="1" dirty="0" smtClean="0">
                <a:latin typeface="Arial" charset="0"/>
              </a:rPr>
              <a:t> </a:t>
            </a:r>
            <a:r>
              <a:rPr lang="en-US" sz="1400" b="1" i="1" dirty="0" smtClean="0">
                <a:latin typeface="Arial" charset="0"/>
              </a:rPr>
              <a:t> </a:t>
            </a:r>
            <a:r>
              <a:rPr lang="en-US" sz="1400" b="1" i="1" dirty="0">
                <a:latin typeface="Arial" charset="0"/>
              </a:rPr>
              <a:t>moment</a:t>
            </a:r>
          </a:p>
        </p:txBody>
      </p:sp>
      <p:sp>
        <p:nvSpPr>
          <p:cNvPr id="60446" name="Text Box 30"/>
          <p:cNvSpPr txBox="1">
            <a:spLocks noChangeArrowheads="1"/>
          </p:cNvSpPr>
          <p:nvPr/>
        </p:nvSpPr>
        <p:spPr bwMode="auto">
          <a:xfrm>
            <a:off x="1287780" y="3619500"/>
            <a:ext cx="736600" cy="307777"/>
          </a:xfrm>
          <a:prstGeom prst="rect">
            <a:avLst/>
          </a:prstGeom>
          <a:noFill/>
          <a:ln w="12700">
            <a:noFill/>
            <a:miter lim="800000"/>
            <a:headEnd/>
            <a:tailEnd/>
          </a:ln>
          <a:effectLst/>
        </p:spPr>
        <p:txBody>
          <a:bodyPr>
            <a:spAutoFit/>
          </a:bodyPr>
          <a:lstStyle/>
          <a:p>
            <a:pPr>
              <a:spcBef>
                <a:spcPct val="50000"/>
              </a:spcBef>
            </a:pPr>
            <a:r>
              <a:rPr lang="en-US" sz="1400" dirty="0">
                <a:latin typeface="Arial" charset="0"/>
              </a:rPr>
              <a:t>150</a:t>
            </a:r>
            <a:endParaRPr lang="en-US" sz="1400" i="1" dirty="0">
              <a:latin typeface="Arial" charset="0"/>
            </a:endParaRPr>
          </a:p>
        </p:txBody>
      </p:sp>
      <p:sp>
        <p:nvSpPr>
          <p:cNvPr id="37" name="TextBox 36"/>
          <p:cNvSpPr txBox="1"/>
          <p:nvPr/>
        </p:nvSpPr>
        <p:spPr>
          <a:xfrm>
            <a:off x="990600" y="1600200"/>
            <a:ext cx="1066800" cy="369332"/>
          </a:xfrm>
          <a:prstGeom prst="rect">
            <a:avLst/>
          </a:prstGeom>
          <a:noFill/>
        </p:spPr>
        <p:txBody>
          <a:bodyPr wrap="square" rtlCol="0">
            <a:spAutoFit/>
          </a:bodyPr>
          <a:lstStyle/>
          <a:p>
            <a:r>
              <a:rPr lang="sr-Latn-CS" b="1" i="1" dirty="0" smtClean="0"/>
              <a:t>M</a:t>
            </a:r>
            <a:r>
              <a:rPr lang="sr-Latn-CS" b="1" i="1" baseline="-25000" dirty="0" smtClean="0"/>
              <a:t>e</a:t>
            </a:r>
            <a:r>
              <a:rPr lang="en-US" b="1" i="1" baseline="-25000" dirty="0" smtClean="0"/>
              <a:t> </a:t>
            </a:r>
            <a:r>
              <a:rPr lang="en-US" dirty="0" smtClean="0"/>
              <a:t>[%]</a:t>
            </a:r>
            <a:endParaRPr lang="en-US" dirty="0"/>
          </a:p>
        </p:txBody>
      </p:sp>
      <p:sp>
        <p:nvSpPr>
          <p:cNvPr id="39" name="TextBox 38"/>
          <p:cNvSpPr txBox="1"/>
          <p:nvPr/>
        </p:nvSpPr>
        <p:spPr>
          <a:xfrm>
            <a:off x="7223760" y="5334000"/>
            <a:ext cx="992579" cy="369332"/>
          </a:xfrm>
          <a:prstGeom prst="rect">
            <a:avLst/>
          </a:prstGeom>
          <a:noFill/>
        </p:spPr>
        <p:txBody>
          <a:bodyPr wrap="none" rtlCol="0">
            <a:spAutoFit/>
          </a:bodyPr>
          <a:lstStyle/>
          <a:p>
            <a:r>
              <a:rPr lang="sr-Latn-CS" b="1" i="1" dirty="0" smtClean="0">
                <a:sym typeface="Symbol"/>
              </a:rPr>
              <a:t> </a:t>
            </a:r>
            <a:r>
              <a:rPr lang="en-US" dirty="0" smtClean="0"/>
              <a:t>[</a:t>
            </a:r>
            <a:r>
              <a:rPr lang="sr-Latn-CS" sz="1600" dirty="0" smtClean="0"/>
              <a:t>rad/s</a:t>
            </a:r>
            <a:r>
              <a:rPr lang="en-US" dirty="0" smtClean="0"/>
              <a:t>]</a:t>
            </a:r>
            <a:endParaRPr lang="en-US" b="1" i="1" dirty="0"/>
          </a:p>
        </p:txBody>
      </p:sp>
      <p:sp>
        <p:nvSpPr>
          <p:cNvPr id="40" name="TextBox 39"/>
          <p:cNvSpPr txBox="1"/>
          <p:nvPr/>
        </p:nvSpPr>
        <p:spPr>
          <a:xfrm>
            <a:off x="7239000" y="5638800"/>
            <a:ext cx="1260281" cy="369332"/>
          </a:xfrm>
          <a:prstGeom prst="rect">
            <a:avLst/>
          </a:prstGeom>
          <a:noFill/>
        </p:spPr>
        <p:txBody>
          <a:bodyPr wrap="none" rtlCol="0">
            <a:spAutoFit/>
          </a:bodyPr>
          <a:lstStyle/>
          <a:p>
            <a:r>
              <a:rPr lang="sr-Latn-CS" b="1" i="1" dirty="0" smtClean="0">
                <a:solidFill>
                  <a:srgbClr val="C00000"/>
                </a:solidFill>
                <a:sym typeface="Symbol"/>
              </a:rPr>
              <a:t>n </a:t>
            </a:r>
            <a:r>
              <a:rPr lang="en-US" dirty="0" smtClean="0">
                <a:solidFill>
                  <a:srgbClr val="C00000"/>
                </a:solidFill>
              </a:rPr>
              <a:t>[</a:t>
            </a:r>
            <a:r>
              <a:rPr lang="sr-Latn-CS" sz="1600" dirty="0" smtClean="0">
                <a:solidFill>
                  <a:srgbClr val="C00000"/>
                </a:solidFill>
              </a:rPr>
              <a:t>obrt/min</a:t>
            </a:r>
            <a:r>
              <a:rPr lang="en-US" dirty="0" smtClean="0">
                <a:solidFill>
                  <a:srgbClr val="C00000"/>
                </a:solidFill>
              </a:rPr>
              <a:t>]</a:t>
            </a:r>
            <a:endParaRPr lang="en-US" b="1" i="1" dirty="0">
              <a:solidFill>
                <a:srgbClr val="C00000"/>
              </a:solidFill>
            </a:endParaRPr>
          </a:p>
        </p:txBody>
      </p:sp>
      <p:sp>
        <p:nvSpPr>
          <p:cNvPr id="41" name="Text Box 18"/>
          <p:cNvSpPr txBox="1">
            <a:spLocks noChangeArrowheads="1"/>
          </p:cNvSpPr>
          <p:nvPr/>
        </p:nvSpPr>
        <p:spPr bwMode="auto">
          <a:xfrm>
            <a:off x="6623050" y="3886200"/>
            <a:ext cx="2520950" cy="307777"/>
          </a:xfrm>
          <a:prstGeom prst="rect">
            <a:avLst/>
          </a:prstGeom>
          <a:noFill/>
          <a:ln w="12700">
            <a:noFill/>
            <a:miter lim="800000"/>
            <a:headEnd/>
            <a:tailEnd/>
          </a:ln>
          <a:effectLst/>
        </p:spPr>
        <p:txBody>
          <a:bodyPr>
            <a:spAutoFit/>
          </a:bodyPr>
          <a:lstStyle/>
          <a:p>
            <a:pPr>
              <a:spcBef>
                <a:spcPct val="50000"/>
              </a:spcBef>
            </a:pPr>
            <a:r>
              <a:rPr lang="sr-Latn-CS" sz="1400" b="1" i="1" dirty="0" smtClean="0">
                <a:solidFill>
                  <a:srgbClr val="C00000"/>
                </a:solidFill>
                <a:latin typeface="+mn-lt"/>
              </a:rPr>
              <a:t>n = </a:t>
            </a:r>
            <a:r>
              <a:rPr lang="en-US" sz="1400" b="1" i="1" dirty="0" smtClean="0">
                <a:solidFill>
                  <a:srgbClr val="C00000"/>
                </a:solidFill>
                <a:latin typeface="+mn-lt"/>
              </a:rPr>
              <a:t>1</a:t>
            </a:r>
            <a:r>
              <a:rPr lang="sr-Latn-CS" sz="1400" b="1" i="1" dirty="0" smtClean="0">
                <a:solidFill>
                  <a:srgbClr val="C00000"/>
                </a:solidFill>
                <a:latin typeface="+mn-lt"/>
              </a:rPr>
              <a:t>430</a:t>
            </a:r>
            <a:r>
              <a:rPr lang="en-US" sz="1400" b="1" i="1" dirty="0" smtClean="0">
                <a:solidFill>
                  <a:srgbClr val="C00000"/>
                </a:solidFill>
                <a:latin typeface="+mn-lt"/>
              </a:rPr>
              <a:t> </a:t>
            </a:r>
            <a:r>
              <a:rPr lang="sr-Latn-CS" sz="1400" dirty="0" smtClean="0">
                <a:solidFill>
                  <a:srgbClr val="C00000"/>
                </a:solidFill>
                <a:latin typeface="+mn-lt"/>
              </a:rPr>
              <a:t>obrt/min </a:t>
            </a:r>
            <a:endParaRPr lang="en-US" sz="1400" b="1" i="1" dirty="0">
              <a:solidFill>
                <a:srgbClr val="C00000"/>
              </a:solidFill>
              <a:latin typeface="+mn-lt"/>
            </a:endParaRPr>
          </a:p>
        </p:txBody>
      </p:sp>
      <p:cxnSp>
        <p:nvCxnSpPr>
          <p:cNvPr id="43" name="Straight Connector 42"/>
          <p:cNvCxnSpPr/>
          <p:nvPr/>
        </p:nvCxnSpPr>
        <p:spPr>
          <a:xfrm flipV="1">
            <a:off x="6376988" y="4201320"/>
            <a:ext cx="29369" cy="27781"/>
          </a:xfrm>
          <a:prstGeom prst="line">
            <a:avLst/>
          </a:prstGeom>
          <a:ln>
            <a:solidFill>
              <a:schemeClr val="tx1"/>
            </a:solidFill>
            <a:headEnd type="oval" w="med" len="med"/>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4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4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4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4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9" grpId="0"/>
      <p:bldP spid="60430" grpId="0" animBg="1"/>
      <p:bldP spid="60433" grpId="0" animBg="1"/>
      <p:bldP spid="60434" grpId="0"/>
      <p:bldP spid="60438" grpId="0"/>
      <p:bldP spid="60442" grpId="0" animBg="1"/>
      <p:bldP spid="60443" grpId="0"/>
      <p:bldP spid="40" grpId="0"/>
      <p:bldP spid="4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4"/>
          <p:cNvSpPr>
            <a:spLocks noGrp="1"/>
          </p:cNvSpPr>
          <p:nvPr>
            <p:ph type="sldNum" sz="quarter" idx="12"/>
          </p:nvPr>
        </p:nvSpPr>
        <p:spPr/>
        <p:txBody>
          <a:bodyPr/>
          <a:lstStyle/>
          <a:p>
            <a:fld id="{97CF9AB8-875E-4792-8CC7-EBD3890DBE3E}" type="slidenum">
              <a:rPr lang="en-US"/>
              <a:pPr/>
              <a:t>56</a:t>
            </a:fld>
            <a:endParaRPr lang="en-US" dirty="0"/>
          </a:p>
        </p:txBody>
      </p:sp>
      <p:sp>
        <p:nvSpPr>
          <p:cNvPr id="61442" name="Rectangle 2"/>
          <p:cNvSpPr>
            <a:spLocks noGrp="1" noChangeArrowheads="1"/>
          </p:cNvSpPr>
          <p:nvPr>
            <p:ph type="title"/>
          </p:nvPr>
        </p:nvSpPr>
        <p:spPr/>
        <p:txBody>
          <a:bodyPr/>
          <a:lstStyle/>
          <a:p>
            <a:r>
              <a:rPr lang="sr-Latn-CS" sz="4000" dirty="0" smtClean="0">
                <a:latin typeface="Arial" charset="0"/>
              </a:rPr>
              <a:t>Struja </a:t>
            </a:r>
            <a:r>
              <a:rPr lang="sr-Latn-CS" sz="4000" u="sng" dirty="0" smtClean="0">
                <a:latin typeface="Arial" charset="0"/>
              </a:rPr>
              <a:t>neupravljanog</a:t>
            </a:r>
            <a:r>
              <a:rPr lang="sr-Latn-CS" sz="4000" dirty="0" smtClean="0">
                <a:latin typeface="Arial" charset="0"/>
              </a:rPr>
              <a:t> asinhronog motora</a:t>
            </a:r>
            <a:endParaRPr lang="en-GB" sz="4000" dirty="0">
              <a:latin typeface="Arial" charset="0"/>
            </a:endParaRPr>
          </a:p>
        </p:txBody>
      </p:sp>
      <p:sp>
        <p:nvSpPr>
          <p:cNvPr id="61445" name="Freeform 5"/>
          <p:cNvSpPr>
            <a:spLocks/>
          </p:cNvSpPr>
          <p:nvPr/>
        </p:nvSpPr>
        <p:spPr bwMode="auto">
          <a:xfrm>
            <a:off x="1709737" y="4053610"/>
            <a:ext cx="3556000" cy="1967507"/>
          </a:xfrm>
          <a:custGeom>
            <a:avLst/>
            <a:gdLst/>
            <a:ahLst/>
            <a:cxnLst>
              <a:cxn ang="0">
                <a:pos x="0" y="831"/>
              </a:cxn>
              <a:cxn ang="0">
                <a:pos x="982" y="1168"/>
              </a:cxn>
              <a:cxn ang="0">
                <a:pos x="2409" y="204"/>
              </a:cxn>
              <a:cxn ang="0">
                <a:pos x="3063" y="2395"/>
              </a:cxn>
            </a:cxnLst>
            <a:rect l="0" t="0" r="r" b="b"/>
            <a:pathLst>
              <a:path w="3063" h="2395">
                <a:moveTo>
                  <a:pt x="0" y="831"/>
                </a:moveTo>
                <a:cubicBezTo>
                  <a:pt x="290" y="1051"/>
                  <a:pt x="581" y="1272"/>
                  <a:pt x="982" y="1168"/>
                </a:cubicBezTo>
                <a:cubicBezTo>
                  <a:pt x="1383" y="1064"/>
                  <a:pt x="2062" y="0"/>
                  <a:pt x="2409" y="204"/>
                </a:cubicBezTo>
                <a:cubicBezTo>
                  <a:pt x="2756" y="408"/>
                  <a:pt x="2909" y="1401"/>
                  <a:pt x="3063" y="2395"/>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1446" name="Line 6"/>
          <p:cNvSpPr>
            <a:spLocks noChangeShapeType="1"/>
          </p:cNvSpPr>
          <p:nvPr/>
        </p:nvSpPr>
        <p:spPr bwMode="auto">
          <a:xfrm>
            <a:off x="1709737" y="5274971"/>
            <a:ext cx="3367088" cy="0"/>
          </a:xfrm>
          <a:prstGeom prst="line">
            <a:avLst/>
          </a:prstGeom>
          <a:noFill/>
          <a:ln w="12700">
            <a:solidFill>
              <a:schemeClr val="tx1"/>
            </a:solidFill>
            <a:prstDash val="dash"/>
            <a:round/>
            <a:headEnd/>
            <a:tailEnd/>
          </a:ln>
          <a:effectLst/>
        </p:spPr>
        <p:txBody>
          <a:bodyPr wrap="none" anchor="ctr"/>
          <a:lstStyle/>
          <a:p>
            <a:endParaRPr lang="en-US"/>
          </a:p>
        </p:txBody>
      </p:sp>
      <p:sp>
        <p:nvSpPr>
          <p:cNvPr id="61447" name="Line 7"/>
          <p:cNvSpPr>
            <a:spLocks noChangeShapeType="1"/>
          </p:cNvSpPr>
          <p:nvPr/>
        </p:nvSpPr>
        <p:spPr bwMode="auto">
          <a:xfrm flipH="1" flipV="1">
            <a:off x="5076824" y="5274970"/>
            <a:ext cx="3175" cy="732129"/>
          </a:xfrm>
          <a:prstGeom prst="line">
            <a:avLst/>
          </a:prstGeom>
          <a:noFill/>
          <a:ln w="12700">
            <a:solidFill>
              <a:schemeClr val="tx1"/>
            </a:solidFill>
            <a:prstDash val="dash"/>
            <a:round/>
            <a:headEnd/>
            <a:tailEnd/>
          </a:ln>
          <a:effectLst/>
        </p:spPr>
        <p:txBody>
          <a:bodyPr wrap="none" anchor="ctr"/>
          <a:lstStyle/>
          <a:p>
            <a:endParaRPr lang="en-US"/>
          </a:p>
        </p:txBody>
      </p:sp>
      <p:sp>
        <p:nvSpPr>
          <p:cNvPr id="61448" name="Line 8"/>
          <p:cNvSpPr>
            <a:spLocks noChangeShapeType="1"/>
          </p:cNvSpPr>
          <p:nvPr/>
        </p:nvSpPr>
        <p:spPr bwMode="auto">
          <a:xfrm>
            <a:off x="1709737" y="4195595"/>
            <a:ext cx="2681288" cy="0"/>
          </a:xfrm>
          <a:prstGeom prst="line">
            <a:avLst/>
          </a:prstGeom>
          <a:noFill/>
          <a:ln w="12700">
            <a:solidFill>
              <a:schemeClr val="tx1"/>
            </a:solidFill>
            <a:prstDash val="dash"/>
            <a:round/>
            <a:headEnd/>
            <a:tailEnd/>
          </a:ln>
          <a:effectLst/>
        </p:spPr>
        <p:txBody>
          <a:bodyPr wrap="none" anchor="ctr"/>
          <a:lstStyle/>
          <a:p>
            <a:endParaRPr lang="en-US"/>
          </a:p>
        </p:txBody>
      </p:sp>
      <p:sp>
        <p:nvSpPr>
          <p:cNvPr id="61449" name="Line 9"/>
          <p:cNvSpPr>
            <a:spLocks noChangeShapeType="1"/>
          </p:cNvSpPr>
          <p:nvPr/>
        </p:nvSpPr>
        <p:spPr bwMode="auto">
          <a:xfrm flipV="1">
            <a:off x="4391025" y="3077101"/>
            <a:ext cx="0" cy="2936772"/>
          </a:xfrm>
          <a:prstGeom prst="line">
            <a:avLst/>
          </a:prstGeom>
          <a:noFill/>
          <a:ln w="12700">
            <a:solidFill>
              <a:schemeClr val="tx1"/>
            </a:solidFill>
            <a:prstDash val="dash"/>
            <a:round/>
            <a:headEnd/>
            <a:tailEnd/>
          </a:ln>
          <a:effectLst/>
        </p:spPr>
        <p:txBody>
          <a:bodyPr wrap="none" anchor="ctr"/>
          <a:lstStyle/>
          <a:p>
            <a:endParaRPr lang="en-US"/>
          </a:p>
        </p:txBody>
      </p:sp>
      <p:sp>
        <p:nvSpPr>
          <p:cNvPr id="61450" name="Line 10"/>
          <p:cNvSpPr>
            <a:spLocks noChangeShapeType="1"/>
          </p:cNvSpPr>
          <p:nvPr/>
        </p:nvSpPr>
        <p:spPr bwMode="auto">
          <a:xfrm flipV="1">
            <a:off x="2633662" y="5092419"/>
            <a:ext cx="0" cy="921454"/>
          </a:xfrm>
          <a:prstGeom prst="line">
            <a:avLst/>
          </a:prstGeom>
          <a:noFill/>
          <a:ln w="12700">
            <a:solidFill>
              <a:schemeClr val="tx1"/>
            </a:solidFill>
            <a:prstDash val="dash"/>
            <a:round/>
            <a:headEnd/>
            <a:tailEnd/>
          </a:ln>
          <a:effectLst/>
        </p:spPr>
        <p:txBody>
          <a:bodyPr wrap="none" anchor="ctr"/>
          <a:lstStyle/>
          <a:p>
            <a:endParaRPr lang="en-US"/>
          </a:p>
        </p:txBody>
      </p:sp>
      <p:sp>
        <p:nvSpPr>
          <p:cNvPr id="61451" name="Line 11"/>
          <p:cNvSpPr>
            <a:spLocks noChangeShapeType="1"/>
          </p:cNvSpPr>
          <p:nvPr/>
        </p:nvSpPr>
        <p:spPr bwMode="auto">
          <a:xfrm>
            <a:off x="1709737" y="5048954"/>
            <a:ext cx="923925" cy="0"/>
          </a:xfrm>
          <a:prstGeom prst="line">
            <a:avLst/>
          </a:prstGeom>
          <a:noFill/>
          <a:ln w="12700">
            <a:solidFill>
              <a:schemeClr val="tx1"/>
            </a:solidFill>
            <a:prstDash val="dash"/>
            <a:round/>
            <a:headEnd/>
            <a:tailEnd/>
          </a:ln>
          <a:effectLst/>
        </p:spPr>
        <p:txBody>
          <a:bodyPr wrap="none" anchor="ctr"/>
          <a:lstStyle/>
          <a:p>
            <a:endParaRPr lang="en-US"/>
          </a:p>
        </p:txBody>
      </p:sp>
      <p:sp>
        <p:nvSpPr>
          <p:cNvPr id="61455" name="Text Box 15"/>
          <p:cNvSpPr txBox="1">
            <a:spLocks noChangeArrowheads="1"/>
          </p:cNvSpPr>
          <p:nvPr/>
        </p:nvSpPr>
        <p:spPr bwMode="auto">
          <a:xfrm>
            <a:off x="1296987" y="5193837"/>
            <a:ext cx="538163" cy="275277"/>
          </a:xfrm>
          <a:prstGeom prst="rect">
            <a:avLst/>
          </a:prstGeom>
          <a:noFill/>
          <a:ln w="12700">
            <a:noFill/>
            <a:miter lim="800000"/>
            <a:headEnd/>
            <a:tailEnd/>
          </a:ln>
          <a:effectLst/>
        </p:spPr>
        <p:txBody>
          <a:bodyPr>
            <a:spAutoFit/>
          </a:bodyPr>
          <a:lstStyle/>
          <a:p>
            <a:pPr>
              <a:spcBef>
                <a:spcPct val="50000"/>
              </a:spcBef>
            </a:pPr>
            <a:r>
              <a:rPr lang="en-US" sz="1200" b="1" dirty="0">
                <a:latin typeface="Arial" charset="0"/>
              </a:rPr>
              <a:t>100</a:t>
            </a:r>
            <a:endParaRPr lang="en-US" sz="1200" b="1" i="1" dirty="0">
              <a:latin typeface="Arial" charset="0"/>
            </a:endParaRPr>
          </a:p>
        </p:txBody>
      </p:sp>
      <p:sp>
        <p:nvSpPr>
          <p:cNvPr id="61456" name="Text Box 16"/>
          <p:cNvSpPr txBox="1">
            <a:spLocks noChangeArrowheads="1"/>
          </p:cNvSpPr>
          <p:nvPr/>
        </p:nvSpPr>
        <p:spPr bwMode="auto">
          <a:xfrm>
            <a:off x="1276350" y="4647629"/>
            <a:ext cx="538163" cy="275277"/>
          </a:xfrm>
          <a:prstGeom prst="rect">
            <a:avLst/>
          </a:prstGeom>
          <a:noFill/>
          <a:ln w="12700">
            <a:noFill/>
            <a:miter lim="800000"/>
            <a:headEnd/>
            <a:tailEnd/>
          </a:ln>
          <a:effectLst/>
        </p:spPr>
        <p:txBody>
          <a:bodyPr>
            <a:spAutoFit/>
          </a:bodyPr>
          <a:lstStyle/>
          <a:p>
            <a:pPr>
              <a:spcBef>
                <a:spcPct val="50000"/>
              </a:spcBef>
            </a:pPr>
            <a:r>
              <a:rPr lang="en-US" sz="1200" b="1">
                <a:latin typeface="Arial" charset="0"/>
              </a:rPr>
              <a:t>175</a:t>
            </a:r>
            <a:endParaRPr lang="en-US" sz="1200" b="1" i="1">
              <a:latin typeface="Arial" charset="0"/>
            </a:endParaRPr>
          </a:p>
        </p:txBody>
      </p:sp>
      <p:sp>
        <p:nvSpPr>
          <p:cNvPr id="61457" name="Text Box 17"/>
          <p:cNvSpPr txBox="1">
            <a:spLocks noChangeArrowheads="1"/>
          </p:cNvSpPr>
          <p:nvPr/>
        </p:nvSpPr>
        <p:spPr bwMode="auto">
          <a:xfrm>
            <a:off x="1285875" y="4099972"/>
            <a:ext cx="538163" cy="275277"/>
          </a:xfrm>
          <a:prstGeom prst="rect">
            <a:avLst/>
          </a:prstGeom>
          <a:noFill/>
          <a:ln w="12700">
            <a:noFill/>
            <a:miter lim="800000"/>
            <a:headEnd/>
            <a:tailEnd/>
          </a:ln>
          <a:effectLst/>
        </p:spPr>
        <p:txBody>
          <a:bodyPr>
            <a:spAutoFit/>
          </a:bodyPr>
          <a:lstStyle/>
          <a:p>
            <a:pPr>
              <a:spcBef>
                <a:spcPct val="50000"/>
              </a:spcBef>
            </a:pPr>
            <a:r>
              <a:rPr lang="en-US" sz="1200" b="1" dirty="0">
                <a:latin typeface="Arial" charset="0"/>
              </a:rPr>
              <a:t>225</a:t>
            </a:r>
            <a:endParaRPr lang="en-US" sz="1200" b="1" i="1" dirty="0">
              <a:latin typeface="Arial" charset="0"/>
            </a:endParaRPr>
          </a:p>
        </p:txBody>
      </p:sp>
      <p:sp>
        <p:nvSpPr>
          <p:cNvPr id="61458" name="Text Box 18"/>
          <p:cNvSpPr txBox="1">
            <a:spLocks noChangeArrowheads="1"/>
          </p:cNvSpPr>
          <p:nvPr/>
        </p:nvSpPr>
        <p:spPr bwMode="auto">
          <a:xfrm>
            <a:off x="1285875" y="4950434"/>
            <a:ext cx="538163" cy="276726"/>
          </a:xfrm>
          <a:prstGeom prst="rect">
            <a:avLst/>
          </a:prstGeom>
          <a:noFill/>
          <a:ln w="12700">
            <a:noFill/>
            <a:miter lim="800000"/>
            <a:headEnd/>
            <a:tailEnd/>
          </a:ln>
          <a:effectLst/>
        </p:spPr>
        <p:txBody>
          <a:bodyPr>
            <a:spAutoFit/>
          </a:bodyPr>
          <a:lstStyle/>
          <a:p>
            <a:pPr>
              <a:spcBef>
                <a:spcPct val="50000"/>
              </a:spcBef>
            </a:pPr>
            <a:r>
              <a:rPr lang="en-US" sz="1200" b="1">
                <a:latin typeface="Arial" charset="0"/>
              </a:rPr>
              <a:t>150</a:t>
            </a:r>
            <a:endParaRPr lang="en-US" sz="1200" b="1" i="1">
              <a:latin typeface="Arial" charset="0"/>
            </a:endParaRPr>
          </a:p>
        </p:txBody>
      </p:sp>
      <p:sp>
        <p:nvSpPr>
          <p:cNvPr id="61460" name="Text Box 20"/>
          <p:cNvSpPr txBox="1">
            <a:spLocks noChangeArrowheads="1"/>
          </p:cNvSpPr>
          <p:nvPr/>
        </p:nvSpPr>
        <p:spPr bwMode="auto">
          <a:xfrm>
            <a:off x="2822575" y="6045747"/>
            <a:ext cx="1825625" cy="307151"/>
          </a:xfrm>
          <a:prstGeom prst="rect">
            <a:avLst/>
          </a:prstGeom>
          <a:noFill/>
          <a:ln w="12700">
            <a:noFill/>
            <a:miter lim="800000"/>
            <a:headEnd/>
            <a:tailEnd/>
          </a:ln>
          <a:effectLst/>
        </p:spPr>
        <p:txBody>
          <a:bodyPr wrap="square">
            <a:spAutoFit/>
          </a:bodyPr>
          <a:lstStyle/>
          <a:p>
            <a:pPr>
              <a:spcBef>
                <a:spcPct val="50000"/>
              </a:spcBef>
            </a:pPr>
            <a:r>
              <a:rPr lang="sr-Latn-CS" sz="1400" b="1" dirty="0" smtClean="0">
                <a:latin typeface="Arial" charset="0"/>
              </a:rPr>
              <a:t>Brzinanja obrtanja</a:t>
            </a:r>
            <a:endParaRPr lang="en-US" sz="1400" b="1" i="1" dirty="0">
              <a:latin typeface="Arial" charset="0"/>
            </a:endParaRPr>
          </a:p>
        </p:txBody>
      </p:sp>
      <p:sp>
        <p:nvSpPr>
          <p:cNvPr id="61461" name="Freeform 21"/>
          <p:cNvSpPr>
            <a:spLocks/>
          </p:cNvSpPr>
          <p:nvPr/>
        </p:nvSpPr>
        <p:spPr bwMode="auto">
          <a:xfrm>
            <a:off x="1701800" y="2018008"/>
            <a:ext cx="3608388" cy="3714792"/>
          </a:xfrm>
          <a:custGeom>
            <a:avLst/>
            <a:gdLst/>
            <a:ahLst/>
            <a:cxnLst>
              <a:cxn ang="0">
                <a:pos x="0" y="0"/>
              </a:cxn>
              <a:cxn ang="0">
                <a:pos x="1609" y="591"/>
              </a:cxn>
              <a:cxn ang="0">
                <a:pos x="2146" y="2219"/>
              </a:cxn>
              <a:cxn ang="0">
                <a:pos x="2273" y="2564"/>
              </a:cxn>
            </a:cxnLst>
            <a:rect l="0" t="0" r="r" b="b"/>
            <a:pathLst>
              <a:path w="2273" h="2564">
                <a:moveTo>
                  <a:pt x="0" y="0"/>
                </a:moveTo>
                <a:cubicBezTo>
                  <a:pt x="625" y="110"/>
                  <a:pt x="1251" y="221"/>
                  <a:pt x="1609" y="591"/>
                </a:cubicBezTo>
                <a:cubicBezTo>
                  <a:pt x="1967" y="961"/>
                  <a:pt x="2035" y="1890"/>
                  <a:pt x="2146" y="2219"/>
                </a:cubicBezTo>
                <a:cubicBezTo>
                  <a:pt x="2257" y="2548"/>
                  <a:pt x="2265" y="2556"/>
                  <a:pt x="2273" y="2564"/>
                </a:cubicBezTo>
              </a:path>
            </a:pathLst>
          </a:custGeom>
          <a:no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61463" name="Text Box 23"/>
          <p:cNvSpPr txBox="1">
            <a:spLocks noChangeArrowheads="1"/>
          </p:cNvSpPr>
          <p:nvPr/>
        </p:nvSpPr>
        <p:spPr bwMode="auto">
          <a:xfrm>
            <a:off x="1220787" y="1932528"/>
            <a:ext cx="538163" cy="276726"/>
          </a:xfrm>
          <a:prstGeom prst="rect">
            <a:avLst/>
          </a:prstGeom>
          <a:noFill/>
          <a:ln w="12700">
            <a:noFill/>
            <a:miter lim="800000"/>
            <a:headEnd/>
            <a:tailEnd/>
          </a:ln>
          <a:effectLst/>
        </p:spPr>
        <p:txBody>
          <a:bodyPr>
            <a:spAutoFit/>
          </a:bodyPr>
          <a:lstStyle/>
          <a:p>
            <a:pPr>
              <a:spcBef>
                <a:spcPct val="50000"/>
              </a:spcBef>
            </a:pPr>
            <a:r>
              <a:rPr lang="en-US" sz="1200" b="1" dirty="0">
                <a:latin typeface="Arial" charset="0"/>
              </a:rPr>
              <a:t>650</a:t>
            </a:r>
            <a:endParaRPr lang="en-US" sz="1200" b="1" i="1" dirty="0">
              <a:latin typeface="Arial" charset="0"/>
            </a:endParaRPr>
          </a:p>
        </p:txBody>
      </p:sp>
      <p:sp>
        <p:nvSpPr>
          <p:cNvPr id="61464" name="Line 24"/>
          <p:cNvSpPr>
            <a:spLocks noChangeShapeType="1"/>
          </p:cNvSpPr>
          <p:nvPr/>
        </p:nvSpPr>
        <p:spPr bwMode="auto">
          <a:xfrm>
            <a:off x="1733550" y="3084345"/>
            <a:ext cx="2681288" cy="0"/>
          </a:xfrm>
          <a:prstGeom prst="line">
            <a:avLst/>
          </a:prstGeom>
          <a:noFill/>
          <a:ln w="12700">
            <a:solidFill>
              <a:schemeClr val="tx1"/>
            </a:solidFill>
            <a:prstDash val="dash"/>
            <a:round/>
            <a:headEnd/>
            <a:tailEnd/>
          </a:ln>
          <a:effectLst/>
        </p:spPr>
        <p:txBody>
          <a:bodyPr wrap="none" anchor="ctr"/>
          <a:lstStyle/>
          <a:p>
            <a:endParaRPr lang="en-US"/>
          </a:p>
        </p:txBody>
      </p:sp>
      <p:sp>
        <p:nvSpPr>
          <p:cNvPr id="61465" name="Text Box 25"/>
          <p:cNvSpPr txBox="1">
            <a:spLocks noChangeArrowheads="1"/>
          </p:cNvSpPr>
          <p:nvPr/>
        </p:nvSpPr>
        <p:spPr bwMode="auto">
          <a:xfrm>
            <a:off x="1235075" y="2946706"/>
            <a:ext cx="538163" cy="276726"/>
          </a:xfrm>
          <a:prstGeom prst="rect">
            <a:avLst/>
          </a:prstGeom>
          <a:noFill/>
          <a:ln w="12700">
            <a:noFill/>
            <a:miter lim="800000"/>
            <a:headEnd/>
            <a:tailEnd/>
          </a:ln>
          <a:effectLst/>
        </p:spPr>
        <p:txBody>
          <a:bodyPr>
            <a:spAutoFit/>
          </a:bodyPr>
          <a:lstStyle/>
          <a:p>
            <a:pPr>
              <a:spcBef>
                <a:spcPct val="50000"/>
              </a:spcBef>
            </a:pPr>
            <a:r>
              <a:rPr lang="en-US" sz="1200" b="1" dirty="0">
                <a:latin typeface="Arial" charset="0"/>
              </a:rPr>
              <a:t>400</a:t>
            </a:r>
            <a:endParaRPr lang="en-US" sz="1200" b="1" i="1" dirty="0">
              <a:latin typeface="Arial" charset="0"/>
            </a:endParaRPr>
          </a:p>
        </p:txBody>
      </p:sp>
      <p:sp>
        <p:nvSpPr>
          <p:cNvPr id="61466" name="Line 26"/>
          <p:cNvSpPr>
            <a:spLocks noChangeShapeType="1"/>
          </p:cNvSpPr>
          <p:nvPr/>
        </p:nvSpPr>
        <p:spPr bwMode="auto">
          <a:xfrm>
            <a:off x="5133975" y="4948985"/>
            <a:ext cx="654050" cy="0"/>
          </a:xfrm>
          <a:prstGeom prst="line">
            <a:avLst/>
          </a:prstGeom>
          <a:noFill/>
          <a:ln w="12700">
            <a:solidFill>
              <a:schemeClr val="tx1"/>
            </a:solidFill>
            <a:round/>
            <a:headEnd/>
            <a:tailEnd/>
          </a:ln>
          <a:effectLst/>
        </p:spPr>
        <p:txBody>
          <a:bodyPr wrap="none" anchor="ctr"/>
          <a:lstStyle/>
          <a:p>
            <a:endParaRPr lang="en-US"/>
          </a:p>
        </p:txBody>
      </p:sp>
      <p:sp>
        <p:nvSpPr>
          <p:cNvPr id="61468" name="Line 28"/>
          <p:cNvSpPr>
            <a:spLocks noChangeShapeType="1"/>
          </p:cNvSpPr>
          <p:nvPr/>
        </p:nvSpPr>
        <p:spPr bwMode="auto">
          <a:xfrm>
            <a:off x="5510212" y="4948985"/>
            <a:ext cx="1588" cy="1070815"/>
          </a:xfrm>
          <a:prstGeom prst="line">
            <a:avLst/>
          </a:prstGeom>
          <a:noFill/>
          <a:ln w="12700">
            <a:solidFill>
              <a:schemeClr val="tx1"/>
            </a:solidFill>
            <a:round/>
            <a:headEnd type="triangle" w="med" len="med"/>
            <a:tailEnd type="triangle" w="med" len="med"/>
          </a:ln>
          <a:effectLst/>
        </p:spPr>
        <p:txBody>
          <a:bodyPr wrap="none" anchor="ctr"/>
          <a:lstStyle/>
          <a:p>
            <a:endParaRPr lang="en-US"/>
          </a:p>
        </p:txBody>
      </p:sp>
      <p:sp>
        <p:nvSpPr>
          <p:cNvPr id="61469" name="Text Box 29"/>
          <p:cNvSpPr txBox="1">
            <a:spLocks noChangeArrowheads="1"/>
          </p:cNvSpPr>
          <p:nvPr/>
        </p:nvSpPr>
        <p:spPr bwMode="auto">
          <a:xfrm>
            <a:off x="5645151" y="4950434"/>
            <a:ext cx="2432049" cy="584775"/>
          </a:xfrm>
          <a:prstGeom prst="rect">
            <a:avLst/>
          </a:prstGeom>
          <a:noFill/>
          <a:ln w="12700">
            <a:noFill/>
            <a:miter lim="800000"/>
            <a:headEnd/>
            <a:tailEnd/>
          </a:ln>
          <a:effectLst/>
        </p:spPr>
        <p:txBody>
          <a:bodyPr wrap="square">
            <a:spAutoFit/>
          </a:bodyPr>
          <a:lstStyle/>
          <a:p>
            <a:pPr>
              <a:spcBef>
                <a:spcPct val="50000"/>
              </a:spcBef>
            </a:pPr>
            <a:r>
              <a:rPr lang="sr-Latn-CS" sz="1400" b="1" i="1" dirty="0" smtClean="0"/>
              <a:t>RADNI OPSEG: </a:t>
            </a:r>
            <a:r>
              <a:rPr lang="en-US" sz="1400" b="1" i="1" dirty="0" smtClean="0">
                <a:latin typeface="Arial" charset="0"/>
              </a:rPr>
              <a:t>0-150</a:t>
            </a:r>
            <a:r>
              <a:rPr lang="en-US" sz="1400" b="1" i="1" dirty="0">
                <a:latin typeface="Arial" charset="0"/>
              </a:rPr>
              <a:t>%</a:t>
            </a:r>
            <a:r>
              <a:rPr lang="en-US" b="1" i="1" dirty="0">
                <a:latin typeface="Arial" charset="0"/>
              </a:rPr>
              <a:t> </a:t>
            </a:r>
            <a:r>
              <a:rPr lang="en-US" sz="1400" b="1" i="1" dirty="0" err="1" smtClean="0">
                <a:latin typeface="Arial" charset="0"/>
              </a:rPr>
              <a:t>opterećenja</a:t>
            </a:r>
            <a:endParaRPr lang="en-US" sz="1200" b="1" i="1" dirty="0">
              <a:latin typeface="Arial" charset="0"/>
            </a:endParaRPr>
          </a:p>
        </p:txBody>
      </p:sp>
      <p:sp>
        <p:nvSpPr>
          <p:cNvPr id="61470" name="Line 30"/>
          <p:cNvSpPr>
            <a:spLocks noChangeShapeType="1"/>
          </p:cNvSpPr>
          <p:nvPr/>
        </p:nvSpPr>
        <p:spPr bwMode="auto">
          <a:xfrm>
            <a:off x="2055812" y="2018008"/>
            <a:ext cx="3675063" cy="0"/>
          </a:xfrm>
          <a:prstGeom prst="line">
            <a:avLst/>
          </a:prstGeom>
          <a:noFill/>
          <a:ln w="12700">
            <a:solidFill>
              <a:schemeClr val="tx1"/>
            </a:solidFill>
            <a:round/>
            <a:headEnd type="triangle" w="med" len="med"/>
            <a:tailEnd/>
          </a:ln>
          <a:effectLst/>
        </p:spPr>
        <p:txBody>
          <a:bodyPr wrap="none" anchor="ctr"/>
          <a:lstStyle/>
          <a:p>
            <a:endParaRPr lang="en-US"/>
          </a:p>
        </p:txBody>
      </p:sp>
      <p:sp>
        <p:nvSpPr>
          <p:cNvPr id="61471" name="Text Box 31"/>
          <p:cNvSpPr txBox="1">
            <a:spLocks noChangeArrowheads="1"/>
          </p:cNvSpPr>
          <p:nvPr/>
        </p:nvSpPr>
        <p:spPr bwMode="auto">
          <a:xfrm>
            <a:off x="5730875" y="1905000"/>
            <a:ext cx="2479675" cy="307151"/>
          </a:xfrm>
          <a:prstGeom prst="rect">
            <a:avLst/>
          </a:prstGeom>
          <a:noFill/>
          <a:ln w="12700">
            <a:noFill/>
            <a:miter lim="800000"/>
            <a:headEnd/>
            <a:tailEnd/>
          </a:ln>
          <a:effectLst/>
        </p:spPr>
        <p:txBody>
          <a:bodyPr>
            <a:spAutoFit/>
          </a:bodyPr>
          <a:lstStyle/>
          <a:p>
            <a:pPr>
              <a:spcBef>
                <a:spcPct val="50000"/>
              </a:spcBef>
            </a:pPr>
            <a:r>
              <a:rPr lang="en-US" sz="1400" b="1" i="1" dirty="0" err="1">
                <a:latin typeface="Arial" charset="0"/>
              </a:rPr>
              <a:t>Polazna</a:t>
            </a:r>
            <a:r>
              <a:rPr lang="en-US" sz="1400" b="1" i="1" dirty="0">
                <a:latin typeface="Arial" charset="0"/>
              </a:rPr>
              <a:t> </a:t>
            </a:r>
            <a:r>
              <a:rPr lang="en-US" sz="1400" b="1" i="1" dirty="0" err="1">
                <a:latin typeface="Arial" charset="0"/>
              </a:rPr>
              <a:t>struja</a:t>
            </a:r>
            <a:endParaRPr lang="en-US" sz="1400" b="1" i="1" dirty="0">
              <a:latin typeface="Arial" charset="0"/>
            </a:endParaRPr>
          </a:p>
        </p:txBody>
      </p:sp>
      <p:sp>
        <p:nvSpPr>
          <p:cNvPr id="61472" name="Line 32"/>
          <p:cNvSpPr>
            <a:spLocks noChangeShapeType="1"/>
          </p:cNvSpPr>
          <p:nvPr/>
        </p:nvSpPr>
        <p:spPr bwMode="auto">
          <a:xfrm>
            <a:off x="4457700" y="3077101"/>
            <a:ext cx="1273175" cy="0"/>
          </a:xfrm>
          <a:prstGeom prst="line">
            <a:avLst/>
          </a:prstGeom>
          <a:noFill/>
          <a:ln w="12700">
            <a:solidFill>
              <a:schemeClr val="tx1"/>
            </a:solidFill>
            <a:round/>
            <a:headEnd type="triangle" w="med" len="med"/>
            <a:tailEnd/>
          </a:ln>
          <a:effectLst/>
        </p:spPr>
        <p:txBody>
          <a:bodyPr wrap="none" anchor="ctr"/>
          <a:lstStyle/>
          <a:p>
            <a:endParaRPr lang="en-US"/>
          </a:p>
        </p:txBody>
      </p:sp>
      <p:sp>
        <p:nvSpPr>
          <p:cNvPr id="61473" name="Text Box 33"/>
          <p:cNvSpPr txBox="1">
            <a:spLocks noChangeArrowheads="1"/>
          </p:cNvSpPr>
          <p:nvPr/>
        </p:nvSpPr>
        <p:spPr bwMode="auto">
          <a:xfrm>
            <a:off x="5788025" y="2946706"/>
            <a:ext cx="2212975" cy="492443"/>
          </a:xfrm>
          <a:prstGeom prst="rect">
            <a:avLst/>
          </a:prstGeom>
          <a:noFill/>
          <a:ln w="12700">
            <a:noFill/>
            <a:miter lim="800000"/>
            <a:headEnd/>
            <a:tailEnd/>
          </a:ln>
          <a:effectLst/>
        </p:spPr>
        <p:txBody>
          <a:bodyPr wrap="square">
            <a:spAutoFit/>
          </a:bodyPr>
          <a:lstStyle/>
          <a:p>
            <a:pPr>
              <a:spcBef>
                <a:spcPct val="50000"/>
              </a:spcBef>
            </a:pPr>
            <a:r>
              <a:rPr lang="en-US" sz="1400" b="1" i="1" dirty="0" err="1">
                <a:latin typeface="Arial" charset="0"/>
              </a:rPr>
              <a:t>Prevalna</a:t>
            </a:r>
            <a:r>
              <a:rPr lang="en-US" sz="1400" b="1" i="1" dirty="0">
                <a:latin typeface="Arial" charset="0"/>
              </a:rPr>
              <a:t> </a:t>
            </a:r>
            <a:r>
              <a:rPr lang="en-US" sz="1400" b="1" i="1" dirty="0" err="1">
                <a:latin typeface="Arial" charset="0"/>
              </a:rPr>
              <a:t>struja</a:t>
            </a:r>
            <a:r>
              <a:rPr lang="en-US" sz="1400" b="1" i="1" dirty="0">
                <a:latin typeface="Arial" charset="0"/>
              </a:rPr>
              <a:t>: </a:t>
            </a:r>
            <a:r>
              <a:rPr lang="sr-Latn-CS" sz="1200" b="1" i="1" dirty="0" smtClean="0"/>
              <a:t>struja pri prevalnom </a:t>
            </a:r>
            <a:r>
              <a:rPr lang="en-US" sz="1200" b="1" i="1" dirty="0" smtClean="0">
                <a:latin typeface="Arial" charset="0"/>
              </a:rPr>
              <a:t>moment</a:t>
            </a:r>
            <a:r>
              <a:rPr lang="sr-Latn-CS" sz="1200" b="1" i="1" dirty="0" smtClean="0">
                <a:latin typeface="Arial" charset="0"/>
              </a:rPr>
              <a:t>u</a:t>
            </a:r>
            <a:endParaRPr lang="en-US" sz="1200" b="1" i="1" dirty="0">
              <a:latin typeface="Arial" charset="0"/>
            </a:endParaRPr>
          </a:p>
        </p:txBody>
      </p:sp>
      <p:sp>
        <p:nvSpPr>
          <p:cNvPr id="36" name="Line 3"/>
          <p:cNvSpPr>
            <a:spLocks noChangeShapeType="1"/>
          </p:cNvSpPr>
          <p:nvPr/>
        </p:nvSpPr>
        <p:spPr bwMode="auto">
          <a:xfrm flipH="1">
            <a:off x="1701800" y="1905000"/>
            <a:ext cx="6350" cy="4127500"/>
          </a:xfrm>
          <a:prstGeom prst="line">
            <a:avLst/>
          </a:prstGeom>
          <a:noFill/>
          <a:ln w="19050">
            <a:solidFill>
              <a:srgbClr val="000000"/>
            </a:solidFill>
            <a:round/>
            <a:headEnd type="triangle"/>
            <a:tailEnd type="none"/>
          </a:ln>
          <a:effectLst/>
        </p:spPr>
        <p:txBody>
          <a:bodyPr wrap="none" anchor="ctr"/>
          <a:lstStyle/>
          <a:p>
            <a:endParaRPr lang="en-US"/>
          </a:p>
        </p:txBody>
      </p:sp>
      <p:sp>
        <p:nvSpPr>
          <p:cNvPr id="38" name="TextBox 37"/>
          <p:cNvSpPr txBox="1"/>
          <p:nvPr/>
        </p:nvSpPr>
        <p:spPr>
          <a:xfrm>
            <a:off x="990600" y="1600200"/>
            <a:ext cx="838200" cy="338554"/>
          </a:xfrm>
          <a:prstGeom prst="rect">
            <a:avLst/>
          </a:prstGeom>
          <a:noFill/>
        </p:spPr>
        <p:txBody>
          <a:bodyPr wrap="square" rtlCol="0">
            <a:spAutoFit/>
          </a:bodyPr>
          <a:lstStyle/>
          <a:p>
            <a:r>
              <a:rPr lang="sr-Latn-CS" sz="1600" b="1" i="1" dirty="0" smtClean="0"/>
              <a:t>M</a:t>
            </a:r>
            <a:r>
              <a:rPr lang="sr-Latn-CS" sz="1600" b="1" i="1" baseline="-25000" dirty="0" smtClean="0"/>
              <a:t>e</a:t>
            </a:r>
            <a:r>
              <a:rPr lang="en-US" sz="1600" b="1" i="1" baseline="-25000" dirty="0" smtClean="0"/>
              <a:t> </a:t>
            </a:r>
            <a:r>
              <a:rPr lang="en-US" sz="1600" dirty="0" smtClean="0"/>
              <a:t>[%]</a:t>
            </a:r>
            <a:endParaRPr lang="en-US" sz="1600" dirty="0"/>
          </a:p>
        </p:txBody>
      </p:sp>
      <p:sp>
        <p:nvSpPr>
          <p:cNvPr id="39" name="TextBox 38"/>
          <p:cNvSpPr txBox="1"/>
          <p:nvPr/>
        </p:nvSpPr>
        <p:spPr>
          <a:xfrm>
            <a:off x="1752600" y="1600200"/>
            <a:ext cx="838200" cy="338554"/>
          </a:xfrm>
          <a:prstGeom prst="rect">
            <a:avLst/>
          </a:prstGeom>
          <a:noFill/>
        </p:spPr>
        <p:txBody>
          <a:bodyPr wrap="square" rtlCol="0">
            <a:spAutoFit/>
          </a:bodyPr>
          <a:lstStyle/>
          <a:p>
            <a:r>
              <a:rPr lang="sr-Latn-CS" sz="1600" b="1" i="1" dirty="0" smtClean="0">
                <a:solidFill>
                  <a:srgbClr val="FF0000"/>
                </a:solidFill>
              </a:rPr>
              <a:t>I</a:t>
            </a:r>
            <a:r>
              <a:rPr lang="en-US" sz="1600" b="1" i="1" baseline="-25000" dirty="0" smtClean="0">
                <a:solidFill>
                  <a:srgbClr val="FF0000"/>
                </a:solidFill>
              </a:rPr>
              <a:t> </a:t>
            </a:r>
            <a:r>
              <a:rPr lang="en-US" sz="1600" dirty="0" smtClean="0">
                <a:solidFill>
                  <a:srgbClr val="FF0000"/>
                </a:solidFill>
              </a:rPr>
              <a:t>[%]</a:t>
            </a:r>
            <a:endParaRPr lang="en-US" sz="1600" dirty="0">
              <a:solidFill>
                <a:srgbClr val="FF0000"/>
              </a:solidFill>
            </a:endParaRPr>
          </a:p>
        </p:txBody>
      </p:sp>
      <p:sp>
        <p:nvSpPr>
          <p:cNvPr id="40" name="TextBox 39"/>
          <p:cNvSpPr txBox="1"/>
          <p:nvPr/>
        </p:nvSpPr>
        <p:spPr>
          <a:xfrm>
            <a:off x="2362200" y="4648200"/>
            <a:ext cx="838200" cy="338554"/>
          </a:xfrm>
          <a:prstGeom prst="rect">
            <a:avLst/>
          </a:prstGeom>
          <a:noFill/>
        </p:spPr>
        <p:txBody>
          <a:bodyPr wrap="square" rtlCol="0">
            <a:spAutoFit/>
          </a:bodyPr>
          <a:lstStyle/>
          <a:p>
            <a:r>
              <a:rPr lang="sr-Latn-CS" sz="1600" b="1" i="1" dirty="0" smtClean="0">
                <a:solidFill>
                  <a:schemeClr val="accent2"/>
                </a:solidFill>
              </a:rPr>
              <a:t>M</a:t>
            </a:r>
            <a:r>
              <a:rPr lang="sr-Latn-CS" sz="1600" b="1" i="1" baseline="-25000" dirty="0" smtClean="0">
                <a:solidFill>
                  <a:schemeClr val="accent2"/>
                </a:solidFill>
              </a:rPr>
              <a:t>e</a:t>
            </a:r>
            <a:r>
              <a:rPr lang="en-US" sz="1600" b="1" i="1" baseline="-25000" dirty="0" smtClean="0">
                <a:solidFill>
                  <a:schemeClr val="accent2"/>
                </a:solidFill>
              </a:rPr>
              <a:t> </a:t>
            </a:r>
            <a:r>
              <a:rPr lang="en-US" sz="1600" dirty="0" smtClean="0">
                <a:solidFill>
                  <a:schemeClr val="accent2"/>
                </a:solidFill>
              </a:rPr>
              <a:t>[%]</a:t>
            </a:r>
            <a:endParaRPr lang="en-US" sz="1600" dirty="0">
              <a:solidFill>
                <a:schemeClr val="accent2"/>
              </a:solidFill>
            </a:endParaRPr>
          </a:p>
        </p:txBody>
      </p:sp>
      <p:sp>
        <p:nvSpPr>
          <p:cNvPr id="41" name="TextBox 40"/>
          <p:cNvSpPr txBox="1"/>
          <p:nvPr/>
        </p:nvSpPr>
        <p:spPr>
          <a:xfrm>
            <a:off x="4038600" y="2438400"/>
            <a:ext cx="838200" cy="338554"/>
          </a:xfrm>
          <a:prstGeom prst="rect">
            <a:avLst/>
          </a:prstGeom>
          <a:noFill/>
        </p:spPr>
        <p:txBody>
          <a:bodyPr wrap="square" rtlCol="0">
            <a:spAutoFit/>
          </a:bodyPr>
          <a:lstStyle/>
          <a:p>
            <a:r>
              <a:rPr lang="sr-Latn-CS" sz="1600" b="1" i="1" dirty="0" smtClean="0">
                <a:solidFill>
                  <a:srgbClr val="FF0000"/>
                </a:solidFill>
              </a:rPr>
              <a:t>I</a:t>
            </a:r>
            <a:r>
              <a:rPr lang="en-US" sz="1600" b="1" i="1" baseline="-25000" dirty="0" smtClean="0">
                <a:solidFill>
                  <a:srgbClr val="FF0000"/>
                </a:solidFill>
              </a:rPr>
              <a:t> </a:t>
            </a:r>
            <a:r>
              <a:rPr lang="en-US" sz="1600" dirty="0" smtClean="0">
                <a:solidFill>
                  <a:srgbClr val="FF0000"/>
                </a:solidFill>
              </a:rPr>
              <a:t>[%]</a:t>
            </a:r>
            <a:endParaRPr lang="en-US" sz="1600" dirty="0">
              <a:solidFill>
                <a:srgbClr val="FF0000"/>
              </a:solidFill>
            </a:endParaRPr>
          </a:p>
        </p:txBody>
      </p:sp>
      <p:sp>
        <p:nvSpPr>
          <p:cNvPr id="42" name="Line 4"/>
          <p:cNvSpPr>
            <a:spLocks noChangeShapeType="1"/>
          </p:cNvSpPr>
          <p:nvPr/>
        </p:nvSpPr>
        <p:spPr bwMode="auto">
          <a:xfrm>
            <a:off x="1703387" y="6019800"/>
            <a:ext cx="5497513" cy="0"/>
          </a:xfrm>
          <a:prstGeom prst="line">
            <a:avLst/>
          </a:prstGeom>
          <a:noFill/>
          <a:ln w="19050">
            <a:solidFill>
              <a:schemeClr val="tx1"/>
            </a:solidFill>
            <a:round/>
            <a:headEnd/>
            <a:tailEnd type="triangle"/>
          </a:ln>
          <a:effectLst/>
        </p:spPr>
        <p:txBody>
          <a:bodyPr wrap="none" anchor="ctr"/>
          <a:lstStyle/>
          <a:p>
            <a:endParaRPr lang="en-US"/>
          </a:p>
        </p:txBody>
      </p:sp>
      <p:sp>
        <p:nvSpPr>
          <p:cNvPr id="43" name="TextBox 42"/>
          <p:cNvSpPr txBox="1"/>
          <p:nvPr/>
        </p:nvSpPr>
        <p:spPr>
          <a:xfrm>
            <a:off x="7162800" y="5715000"/>
            <a:ext cx="343364" cy="369332"/>
          </a:xfrm>
          <a:prstGeom prst="rect">
            <a:avLst/>
          </a:prstGeom>
          <a:noFill/>
        </p:spPr>
        <p:txBody>
          <a:bodyPr wrap="none" rtlCol="0">
            <a:spAutoFit/>
          </a:bodyPr>
          <a:lstStyle/>
          <a:p>
            <a:r>
              <a:rPr lang="sr-Latn-CS" b="1" i="1" dirty="0" smtClean="0">
                <a:sym typeface="Symbol"/>
              </a:rPr>
              <a:t></a:t>
            </a:r>
            <a:endParaRPr lang="en-US" b="1" i="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4"/>
          <p:cNvSpPr>
            <a:spLocks noGrp="1"/>
          </p:cNvSpPr>
          <p:nvPr>
            <p:ph type="sldNum" sz="quarter" idx="12"/>
          </p:nvPr>
        </p:nvSpPr>
        <p:spPr/>
        <p:txBody>
          <a:bodyPr/>
          <a:lstStyle/>
          <a:p>
            <a:fld id="{E3E13F0A-5DD1-4F4D-B2ED-C68F91CC1C4A}" type="slidenum">
              <a:rPr lang="en-US"/>
              <a:pPr/>
              <a:t>57</a:t>
            </a:fld>
            <a:endParaRPr lang="en-US"/>
          </a:p>
        </p:txBody>
      </p:sp>
      <p:sp>
        <p:nvSpPr>
          <p:cNvPr id="65538" name="Rectangle 2"/>
          <p:cNvSpPr>
            <a:spLocks noGrp="1" noChangeArrowheads="1"/>
          </p:cNvSpPr>
          <p:nvPr>
            <p:ph type="title"/>
          </p:nvPr>
        </p:nvSpPr>
        <p:spPr>
          <a:xfrm>
            <a:off x="304800" y="274638"/>
            <a:ext cx="8610600" cy="1143000"/>
          </a:xfrm>
        </p:spPr>
        <p:txBody>
          <a:bodyPr/>
          <a:lstStyle/>
          <a:p>
            <a:r>
              <a:rPr lang="sr-Latn-CS" sz="4000" dirty="0" smtClean="0">
                <a:latin typeface="Arial" charset="0"/>
              </a:rPr>
              <a:t>Mehanička </a:t>
            </a:r>
            <a:r>
              <a:rPr lang="sr-Latn-CS" sz="4000" dirty="0" smtClean="0">
                <a:latin typeface="+mn-lt"/>
              </a:rPr>
              <a:t>karakteristika asinhronog</a:t>
            </a:r>
            <a:r>
              <a:rPr lang="sr-Latn-CS" sz="2400" dirty="0" smtClean="0">
                <a:latin typeface="+mn-lt"/>
              </a:rPr>
              <a:t> </a:t>
            </a:r>
            <a:r>
              <a:rPr lang="sr-Latn-CS" sz="3200" dirty="0" smtClean="0">
                <a:latin typeface="+mn-lt"/>
              </a:rPr>
              <a:t>motora u motornom  i generatorskom režimu</a:t>
            </a:r>
            <a:endParaRPr lang="en-GB" sz="3200" dirty="0">
              <a:latin typeface="+mn-lt"/>
            </a:endParaRPr>
          </a:p>
        </p:txBody>
      </p:sp>
      <p:sp>
        <p:nvSpPr>
          <p:cNvPr id="65541" name="Freeform 5"/>
          <p:cNvSpPr>
            <a:spLocks/>
          </p:cNvSpPr>
          <p:nvPr/>
        </p:nvSpPr>
        <p:spPr bwMode="auto">
          <a:xfrm>
            <a:off x="696913" y="2808288"/>
            <a:ext cx="7470775" cy="3440112"/>
          </a:xfrm>
          <a:custGeom>
            <a:avLst/>
            <a:gdLst/>
            <a:ahLst/>
            <a:cxnLst>
              <a:cxn ang="0">
                <a:pos x="0" y="589"/>
              </a:cxn>
              <a:cxn ang="0">
                <a:pos x="918" y="825"/>
              </a:cxn>
              <a:cxn ang="0">
                <a:pos x="1327" y="271"/>
              </a:cxn>
              <a:cxn ang="0">
                <a:pos x="1854" y="2453"/>
              </a:cxn>
              <a:cxn ang="0">
                <a:pos x="2181" y="1907"/>
              </a:cxn>
              <a:cxn ang="0">
                <a:pos x="3463" y="2143"/>
              </a:cxn>
            </a:cxnLst>
            <a:rect l="0" t="0" r="r" b="b"/>
            <a:pathLst>
              <a:path w="3463" h="2726">
                <a:moveTo>
                  <a:pt x="0" y="589"/>
                </a:moveTo>
                <a:cubicBezTo>
                  <a:pt x="348" y="733"/>
                  <a:pt x="697" y="878"/>
                  <a:pt x="918" y="825"/>
                </a:cubicBezTo>
                <a:cubicBezTo>
                  <a:pt x="1139" y="772"/>
                  <a:pt x="1171" y="0"/>
                  <a:pt x="1327" y="271"/>
                </a:cubicBezTo>
                <a:cubicBezTo>
                  <a:pt x="1483" y="542"/>
                  <a:pt x="1712" y="2180"/>
                  <a:pt x="1854" y="2453"/>
                </a:cubicBezTo>
                <a:cubicBezTo>
                  <a:pt x="1996" y="2726"/>
                  <a:pt x="1913" y="1959"/>
                  <a:pt x="2181" y="1907"/>
                </a:cubicBezTo>
                <a:cubicBezTo>
                  <a:pt x="2449" y="1855"/>
                  <a:pt x="2956" y="1999"/>
                  <a:pt x="3463" y="2143"/>
                </a:cubicBezTo>
              </a:path>
            </a:pathLst>
          </a:custGeom>
          <a:noFill/>
          <a:ln w="38100" cap="flat" cmpd="sng">
            <a:solidFill>
              <a:schemeClr val="accent2"/>
            </a:solidFill>
            <a:prstDash val="solid"/>
            <a:round/>
            <a:headEnd/>
            <a:tailEnd/>
          </a:ln>
          <a:effectLst/>
        </p:spPr>
        <p:txBody>
          <a:bodyPr wrap="none" anchor="ctr"/>
          <a:lstStyle/>
          <a:p>
            <a:endParaRPr lang="en-US"/>
          </a:p>
        </p:txBody>
      </p:sp>
      <p:sp>
        <p:nvSpPr>
          <p:cNvPr id="65543" name="Text Box 7"/>
          <p:cNvSpPr txBox="1">
            <a:spLocks noChangeArrowheads="1"/>
          </p:cNvSpPr>
          <p:nvPr/>
        </p:nvSpPr>
        <p:spPr bwMode="auto">
          <a:xfrm>
            <a:off x="6049963" y="2273300"/>
            <a:ext cx="831850" cy="366713"/>
          </a:xfrm>
          <a:prstGeom prst="rect">
            <a:avLst/>
          </a:prstGeom>
          <a:noFill/>
          <a:ln w="12700">
            <a:noFill/>
            <a:miter lim="800000"/>
            <a:headEnd/>
            <a:tailEnd/>
          </a:ln>
          <a:effectLst/>
        </p:spPr>
        <p:txBody>
          <a:bodyPr wrap="none" anchor="ctr">
            <a:spAutoFit/>
            <a:flatTx/>
          </a:bodyPr>
          <a:lstStyle/>
          <a:p>
            <a:pPr algn="ctr">
              <a:spcBef>
                <a:spcPct val="50000"/>
              </a:spcBef>
            </a:pPr>
            <a:r>
              <a:rPr lang="en-US" b="1" i="1" dirty="0" err="1">
                <a:solidFill>
                  <a:srgbClr val="FF0000"/>
                </a:solidFill>
                <a:latin typeface="Arial" charset="0"/>
              </a:rPr>
              <a:t>Struja</a:t>
            </a:r>
            <a:endParaRPr lang="en-US" b="1" i="1" dirty="0">
              <a:solidFill>
                <a:srgbClr val="FF0000"/>
              </a:solidFill>
              <a:latin typeface="Arial" charset="0"/>
            </a:endParaRPr>
          </a:p>
        </p:txBody>
      </p:sp>
      <p:sp>
        <p:nvSpPr>
          <p:cNvPr id="65544" name="Text Box 8"/>
          <p:cNvSpPr txBox="1">
            <a:spLocks noChangeArrowheads="1"/>
          </p:cNvSpPr>
          <p:nvPr/>
        </p:nvSpPr>
        <p:spPr bwMode="auto">
          <a:xfrm>
            <a:off x="1379538" y="4126468"/>
            <a:ext cx="2052806" cy="369332"/>
          </a:xfrm>
          <a:prstGeom prst="rect">
            <a:avLst/>
          </a:prstGeom>
          <a:noFill/>
          <a:ln w="12700">
            <a:noFill/>
            <a:miter lim="800000"/>
            <a:headEnd/>
            <a:tailEnd/>
          </a:ln>
          <a:effectLst/>
        </p:spPr>
        <p:txBody>
          <a:bodyPr wrap="none" anchor="ctr">
            <a:spAutoFit/>
            <a:flatTx/>
          </a:bodyPr>
          <a:lstStyle/>
          <a:p>
            <a:pPr algn="ctr"/>
            <a:r>
              <a:rPr lang="en-US" b="1" dirty="0" smtClean="0">
                <a:solidFill>
                  <a:schemeClr val="accent1">
                    <a:lumMod val="50000"/>
                  </a:schemeClr>
                </a:solidFill>
                <a:latin typeface="Yu Optima" pitchFamily="34" charset="0"/>
              </a:rPr>
              <a:t>MOTORNI RE</a:t>
            </a:r>
            <a:r>
              <a:rPr lang="sr-Latn-CS" b="1" dirty="0" smtClean="0">
                <a:solidFill>
                  <a:schemeClr val="accent1">
                    <a:lumMod val="50000"/>
                  </a:schemeClr>
                </a:solidFill>
                <a:latin typeface="Yu Optima" pitchFamily="34" charset="0"/>
              </a:rPr>
              <a:t>Ž</a:t>
            </a:r>
            <a:r>
              <a:rPr lang="en-US" b="1" dirty="0" smtClean="0">
                <a:solidFill>
                  <a:schemeClr val="accent1">
                    <a:lumMod val="50000"/>
                  </a:schemeClr>
                </a:solidFill>
                <a:latin typeface="Yu Optima" pitchFamily="34" charset="0"/>
              </a:rPr>
              <a:t>IM</a:t>
            </a:r>
            <a:endParaRPr lang="en-US" b="1" dirty="0">
              <a:solidFill>
                <a:schemeClr val="accent1">
                  <a:lumMod val="50000"/>
                </a:schemeClr>
              </a:solidFill>
              <a:latin typeface="Yu Optima" pitchFamily="34" charset="0"/>
            </a:endParaRPr>
          </a:p>
        </p:txBody>
      </p:sp>
      <p:sp>
        <p:nvSpPr>
          <p:cNvPr id="65548" name="Line 12"/>
          <p:cNvSpPr>
            <a:spLocks noChangeShapeType="1"/>
          </p:cNvSpPr>
          <p:nvPr/>
        </p:nvSpPr>
        <p:spPr bwMode="auto">
          <a:xfrm>
            <a:off x="698500" y="3941763"/>
            <a:ext cx="3590925" cy="0"/>
          </a:xfrm>
          <a:prstGeom prst="line">
            <a:avLst/>
          </a:prstGeom>
          <a:noFill/>
          <a:ln w="12700">
            <a:solidFill>
              <a:schemeClr val="tx1"/>
            </a:solidFill>
            <a:prstDash val="dash"/>
            <a:round/>
            <a:headEnd/>
            <a:tailEnd/>
          </a:ln>
          <a:effectLst/>
        </p:spPr>
        <p:txBody>
          <a:bodyPr wrap="none" anchor="ctr"/>
          <a:lstStyle/>
          <a:p>
            <a:endParaRPr lang="en-US"/>
          </a:p>
        </p:txBody>
      </p:sp>
      <p:sp>
        <p:nvSpPr>
          <p:cNvPr id="65549" name="Line 13"/>
          <p:cNvSpPr>
            <a:spLocks noChangeShapeType="1"/>
          </p:cNvSpPr>
          <p:nvPr/>
        </p:nvSpPr>
        <p:spPr bwMode="auto">
          <a:xfrm>
            <a:off x="754063" y="5072063"/>
            <a:ext cx="3590925" cy="0"/>
          </a:xfrm>
          <a:prstGeom prst="line">
            <a:avLst/>
          </a:prstGeom>
          <a:noFill/>
          <a:ln w="12700">
            <a:solidFill>
              <a:schemeClr val="tx1"/>
            </a:solidFill>
            <a:prstDash val="dash"/>
            <a:round/>
            <a:headEnd/>
            <a:tailEnd/>
          </a:ln>
          <a:effectLst/>
        </p:spPr>
        <p:txBody>
          <a:bodyPr wrap="none" anchor="ctr"/>
          <a:lstStyle/>
          <a:p>
            <a:endParaRPr lang="en-US"/>
          </a:p>
        </p:txBody>
      </p:sp>
      <p:sp>
        <p:nvSpPr>
          <p:cNvPr id="65550" name="Line 14"/>
          <p:cNvSpPr>
            <a:spLocks noChangeShapeType="1"/>
          </p:cNvSpPr>
          <p:nvPr/>
        </p:nvSpPr>
        <p:spPr bwMode="auto">
          <a:xfrm>
            <a:off x="3914775" y="3941763"/>
            <a:ext cx="0" cy="641350"/>
          </a:xfrm>
          <a:prstGeom prst="line">
            <a:avLst/>
          </a:prstGeom>
          <a:noFill/>
          <a:ln w="12700">
            <a:solidFill>
              <a:schemeClr val="bg1"/>
            </a:solidFill>
            <a:prstDash val="dash"/>
            <a:round/>
            <a:headEnd/>
            <a:tailEnd/>
          </a:ln>
          <a:effectLst/>
        </p:spPr>
        <p:txBody>
          <a:bodyPr wrap="none" anchor="ctr"/>
          <a:lstStyle/>
          <a:p>
            <a:endParaRPr lang="en-US"/>
          </a:p>
        </p:txBody>
      </p:sp>
      <p:sp>
        <p:nvSpPr>
          <p:cNvPr id="65551" name="Line 15"/>
          <p:cNvSpPr>
            <a:spLocks noChangeShapeType="1"/>
          </p:cNvSpPr>
          <p:nvPr/>
        </p:nvSpPr>
        <p:spPr bwMode="auto">
          <a:xfrm flipH="1">
            <a:off x="4327525" y="3952875"/>
            <a:ext cx="4763" cy="1135063"/>
          </a:xfrm>
          <a:prstGeom prst="line">
            <a:avLst/>
          </a:prstGeom>
          <a:noFill/>
          <a:ln w="12700">
            <a:solidFill>
              <a:schemeClr val="tx1"/>
            </a:solidFill>
            <a:prstDash val="dash"/>
            <a:round/>
            <a:headEnd/>
            <a:tailEnd/>
          </a:ln>
          <a:effectLst/>
        </p:spPr>
        <p:txBody>
          <a:bodyPr wrap="none" anchor="ctr"/>
          <a:lstStyle/>
          <a:p>
            <a:endParaRPr lang="en-US"/>
          </a:p>
        </p:txBody>
      </p:sp>
      <p:sp>
        <p:nvSpPr>
          <p:cNvPr id="65552" name="Text Box 16"/>
          <p:cNvSpPr txBox="1">
            <a:spLocks noChangeArrowheads="1"/>
          </p:cNvSpPr>
          <p:nvPr/>
        </p:nvSpPr>
        <p:spPr bwMode="auto">
          <a:xfrm>
            <a:off x="635000" y="4872038"/>
            <a:ext cx="622300" cy="274637"/>
          </a:xfrm>
          <a:prstGeom prst="rect">
            <a:avLst/>
          </a:prstGeom>
          <a:noFill/>
          <a:ln w="12700">
            <a:noFill/>
            <a:miter lim="800000"/>
            <a:headEnd/>
            <a:tailEnd/>
          </a:ln>
          <a:effectLst/>
        </p:spPr>
        <p:txBody>
          <a:bodyPr wrap="none" anchor="ctr">
            <a:spAutoFit/>
            <a:flatTx/>
          </a:bodyPr>
          <a:lstStyle/>
          <a:p>
            <a:pPr algn="ctr"/>
            <a:r>
              <a:rPr lang="en-US" sz="1200" b="1" i="1">
                <a:solidFill>
                  <a:schemeClr val="tx1"/>
                </a:solidFill>
                <a:latin typeface="Arial" charset="0"/>
              </a:rPr>
              <a:t>-100%</a:t>
            </a:r>
          </a:p>
        </p:txBody>
      </p:sp>
      <p:sp>
        <p:nvSpPr>
          <p:cNvPr id="65553" name="Text Box 17"/>
          <p:cNvSpPr txBox="1">
            <a:spLocks noChangeArrowheads="1"/>
          </p:cNvSpPr>
          <p:nvPr/>
        </p:nvSpPr>
        <p:spPr bwMode="auto">
          <a:xfrm>
            <a:off x="600075" y="3913188"/>
            <a:ext cx="660400" cy="274637"/>
          </a:xfrm>
          <a:prstGeom prst="rect">
            <a:avLst/>
          </a:prstGeom>
          <a:noFill/>
          <a:ln w="12700">
            <a:noFill/>
            <a:miter lim="800000"/>
            <a:headEnd/>
            <a:tailEnd/>
          </a:ln>
          <a:effectLst/>
        </p:spPr>
        <p:txBody>
          <a:bodyPr wrap="none" anchor="ctr">
            <a:spAutoFit/>
            <a:flatTx/>
          </a:bodyPr>
          <a:lstStyle/>
          <a:p>
            <a:pPr algn="ctr"/>
            <a:r>
              <a:rPr lang="en-US" sz="1200" b="1" i="1">
                <a:solidFill>
                  <a:schemeClr val="tx1"/>
                </a:solidFill>
                <a:latin typeface="Arial" charset="0"/>
              </a:rPr>
              <a:t>+100%</a:t>
            </a:r>
          </a:p>
        </p:txBody>
      </p:sp>
      <p:sp>
        <p:nvSpPr>
          <p:cNvPr id="65555" name="Freeform 19"/>
          <p:cNvSpPr>
            <a:spLocks/>
          </p:cNvSpPr>
          <p:nvPr/>
        </p:nvSpPr>
        <p:spPr bwMode="auto">
          <a:xfrm>
            <a:off x="777875" y="2141538"/>
            <a:ext cx="6494463" cy="2097087"/>
          </a:xfrm>
          <a:custGeom>
            <a:avLst/>
            <a:gdLst/>
            <a:ahLst/>
            <a:cxnLst>
              <a:cxn ang="0">
                <a:pos x="0" y="43"/>
              </a:cxn>
              <a:cxn ang="0">
                <a:pos x="1555" y="270"/>
              </a:cxn>
              <a:cxn ang="0">
                <a:pos x="2136" y="1661"/>
              </a:cxn>
              <a:cxn ang="0">
                <a:pos x="2554" y="279"/>
              </a:cxn>
              <a:cxn ang="0">
                <a:pos x="4091" y="34"/>
              </a:cxn>
            </a:cxnLst>
            <a:rect l="0" t="0" r="r" b="b"/>
            <a:pathLst>
              <a:path w="4091" h="1662">
                <a:moveTo>
                  <a:pt x="0" y="43"/>
                </a:moveTo>
                <a:cubicBezTo>
                  <a:pt x="599" y="21"/>
                  <a:pt x="1199" y="0"/>
                  <a:pt x="1555" y="270"/>
                </a:cubicBezTo>
                <a:cubicBezTo>
                  <a:pt x="1911" y="540"/>
                  <a:pt x="1970" y="1660"/>
                  <a:pt x="2136" y="1661"/>
                </a:cubicBezTo>
                <a:cubicBezTo>
                  <a:pt x="2302" y="1662"/>
                  <a:pt x="2228" y="550"/>
                  <a:pt x="2554" y="279"/>
                </a:cubicBezTo>
                <a:cubicBezTo>
                  <a:pt x="2880" y="8"/>
                  <a:pt x="3835" y="75"/>
                  <a:pt x="4091" y="34"/>
                </a:cubicBezTo>
              </a:path>
            </a:pathLst>
          </a:custGeom>
          <a:noFill/>
          <a:ln w="28575" cap="flat" cmpd="sng">
            <a:solidFill>
              <a:srgbClr val="FF0000"/>
            </a:solidFill>
            <a:prstDash val="solid"/>
            <a:round/>
            <a:headEnd/>
            <a:tailEnd/>
          </a:ln>
          <a:effectLst/>
        </p:spPr>
        <p:txBody>
          <a:bodyPr wrap="none" anchor="ctr"/>
          <a:lstStyle/>
          <a:p>
            <a:endParaRPr lang="en-US"/>
          </a:p>
        </p:txBody>
      </p:sp>
      <p:sp>
        <p:nvSpPr>
          <p:cNvPr id="65556" name="Text Box 20"/>
          <p:cNvSpPr txBox="1">
            <a:spLocks noChangeArrowheads="1"/>
          </p:cNvSpPr>
          <p:nvPr/>
        </p:nvSpPr>
        <p:spPr bwMode="auto">
          <a:xfrm>
            <a:off x="3650422" y="4459356"/>
            <a:ext cx="520700" cy="274637"/>
          </a:xfrm>
          <a:prstGeom prst="rect">
            <a:avLst/>
          </a:prstGeom>
          <a:noFill/>
          <a:ln w="12700">
            <a:noFill/>
            <a:miter lim="800000"/>
            <a:headEnd/>
            <a:tailEnd/>
          </a:ln>
          <a:effectLst/>
        </p:spPr>
        <p:txBody>
          <a:bodyPr wrap="none" anchor="ctr">
            <a:spAutoFit/>
            <a:flatTx/>
          </a:bodyPr>
          <a:lstStyle/>
          <a:p>
            <a:pPr algn="ctr"/>
            <a:r>
              <a:rPr lang="en-US" sz="1200" b="1" i="1" dirty="0" smtClean="0">
                <a:solidFill>
                  <a:schemeClr val="tx1"/>
                </a:solidFill>
                <a:latin typeface="Arial" charset="0"/>
              </a:rPr>
              <a:t>14</a:t>
            </a:r>
            <a:r>
              <a:rPr lang="sr-Latn-CS" sz="1200" b="1" i="1" dirty="0" smtClean="0">
                <a:solidFill>
                  <a:schemeClr val="tx1"/>
                </a:solidFill>
                <a:latin typeface="Arial" charset="0"/>
              </a:rPr>
              <a:t>3</a:t>
            </a:r>
            <a:r>
              <a:rPr lang="en-US" sz="1200" b="1" i="1" dirty="0" smtClean="0">
                <a:solidFill>
                  <a:schemeClr val="tx1"/>
                </a:solidFill>
                <a:latin typeface="Arial" charset="0"/>
              </a:rPr>
              <a:t>0</a:t>
            </a:r>
            <a:endParaRPr lang="en-US" sz="1200" b="1" i="1" dirty="0">
              <a:solidFill>
                <a:schemeClr val="tx1"/>
              </a:solidFill>
              <a:latin typeface="Arial" charset="0"/>
            </a:endParaRPr>
          </a:p>
        </p:txBody>
      </p:sp>
      <p:sp>
        <p:nvSpPr>
          <p:cNvPr id="65557" name="Text Box 21"/>
          <p:cNvSpPr txBox="1">
            <a:spLocks noChangeArrowheads="1"/>
          </p:cNvSpPr>
          <p:nvPr/>
        </p:nvSpPr>
        <p:spPr bwMode="auto">
          <a:xfrm>
            <a:off x="4230756" y="4479097"/>
            <a:ext cx="520700" cy="274638"/>
          </a:xfrm>
          <a:prstGeom prst="rect">
            <a:avLst/>
          </a:prstGeom>
          <a:noFill/>
          <a:ln w="12700">
            <a:noFill/>
            <a:miter lim="800000"/>
            <a:headEnd/>
            <a:tailEnd/>
          </a:ln>
          <a:effectLst/>
        </p:spPr>
        <p:txBody>
          <a:bodyPr wrap="none" anchor="ctr">
            <a:spAutoFit/>
            <a:flatTx/>
          </a:bodyPr>
          <a:lstStyle/>
          <a:p>
            <a:pPr algn="ctr"/>
            <a:r>
              <a:rPr lang="en-US" sz="1200" b="1" i="1" dirty="0" smtClean="0">
                <a:solidFill>
                  <a:schemeClr val="tx1"/>
                </a:solidFill>
                <a:latin typeface="Arial" charset="0"/>
              </a:rPr>
              <a:t>15</a:t>
            </a:r>
            <a:r>
              <a:rPr lang="sr-Latn-CS" sz="1200" b="1" i="1" dirty="0" smtClean="0">
                <a:solidFill>
                  <a:schemeClr val="tx1"/>
                </a:solidFill>
                <a:latin typeface="Arial" charset="0"/>
              </a:rPr>
              <a:t>7</a:t>
            </a:r>
            <a:r>
              <a:rPr lang="en-US" sz="1200" b="1" i="1" dirty="0" smtClean="0">
                <a:solidFill>
                  <a:schemeClr val="tx1"/>
                </a:solidFill>
                <a:latin typeface="Arial" charset="0"/>
              </a:rPr>
              <a:t>0</a:t>
            </a:r>
            <a:endParaRPr lang="en-US" sz="1200" b="1" i="1" dirty="0">
              <a:solidFill>
                <a:srgbClr val="FFFF00"/>
              </a:solidFill>
              <a:latin typeface="Arial" charset="0"/>
            </a:endParaRPr>
          </a:p>
        </p:txBody>
      </p:sp>
      <p:sp>
        <p:nvSpPr>
          <p:cNvPr id="65558" name="Line 22"/>
          <p:cNvSpPr>
            <a:spLocks noChangeShapeType="1"/>
          </p:cNvSpPr>
          <p:nvPr/>
        </p:nvSpPr>
        <p:spPr bwMode="auto">
          <a:xfrm>
            <a:off x="4862513" y="5983288"/>
            <a:ext cx="750887" cy="0"/>
          </a:xfrm>
          <a:prstGeom prst="line">
            <a:avLst/>
          </a:prstGeom>
          <a:noFill/>
          <a:ln w="12700">
            <a:solidFill>
              <a:schemeClr val="tx1"/>
            </a:solidFill>
            <a:round/>
            <a:headEnd type="triangle" w="med" len="med"/>
            <a:tailEnd/>
          </a:ln>
          <a:effectLst/>
        </p:spPr>
        <p:txBody>
          <a:bodyPr wrap="none" anchor="ctr"/>
          <a:lstStyle/>
          <a:p>
            <a:endParaRPr lang="en-US"/>
          </a:p>
        </p:txBody>
      </p:sp>
      <p:sp>
        <p:nvSpPr>
          <p:cNvPr id="65559" name="Text Box 23"/>
          <p:cNvSpPr txBox="1">
            <a:spLocks noChangeArrowheads="1"/>
          </p:cNvSpPr>
          <p:nvPr/>
        </p:nvSpPr>
        <p:spPr bwMode="auto">
          <a:xfrm>
            <a:off x="5619750" y="5791200"/>
            <a:ext cx="1662113" cy="457200"/>
          </a:xfrm>
          <a:prstGeom prst="rect">
            <a:avLst/>
          </a:prstGeom>
          <a:noFill/>
          <a:ln w="12700">
            <a:noFill/>
            <a:miter lim="800000"/>
            <a:headEnd/>
            <a:tailEnd/>
          </a:ln>
          <a:effectLst/>
        </p:spPr>
        <p:txBody>
          <a:bodyPr anchor="ctr">
            <a:spAutoFit/>
            <a:flatTx/>
          </a:bodyPr>
          <a:lstStyle/>
          <a:p>
            <a:pPr algn="ctr"/>
            <a:r>
              <a:rPr lang="en-US" sz="1200" b="1" i="1">
                <a:solidFill>
                  <a:schemeClr val="tx1"/>
                </a:solidFill>
                <a:latin typeface="Arial" charset="0"/>
              </a:rPr>
              <a:t>Prevalni generatorki moment</a:t>
            </a:r>
          </a:p>
        </p:txBody>
      </p:sp>
      <p:sp>
        <p:nvSpPr>
          <p:cNvPr id="65560" name="Line 24"/>
          <p:cNvSpPr>
            <a:spLocks noChangeShapeType="1"/>
          </p:cNvSpPr>
          <p:nvPr/>
        </p:nvSpPr>
        <p:spPr bwMode="auto">
          <a:xfrm flipH="1">
            <a:off x="4800600" y="2514600"/>
            <a:ext cx="4763" cy="3408362"/>
          </a:xfrm>
          <a:prstGeom prst="line">
            <a:avLst/>
          </a:prstGeom>
          <a:noFill/>
          <a:ln w="12700">
            <a:solidFill>
              <a:schemeClr val="tx1"/>
            </a:solidFill>
            <a:prstDash val="dash"/>
            <a:round/>
            <a:headEnd/>
            <a:tailEnd/>
          </a:ln>
          <a:effectLst/>
        </p:spPr>
        <p:txBody>
          <a:bodyPr wrap="none" anchor="ctr"/>
          <a:lstStyle/>
          <a:p>
            <a:endParaRPr lang="en-US"/>
          </a:p>
        </p:txBody>
      </p:sp>
      <p:sp>
        <p:nvSpPr>
          <p:cNvPr id="26" name="TextBox 25"/>
          <p:cNvSpPr txBox="1"/>
          <p:nvPr/>
        </p:nvSpPr>
        <p:spPr>
          <a:xfrm>
            <a:off x="1676400" y="3505200"/>
            <a:ext cx="838200" cy="338554"/>
          </a:xfrm>
          <a:prstGeom prst="rect">
            <a:avLst/>
          </a:prstGeom>
          <a:noFill/>
        </p:spPr>
        <p:txBody>
          <a:bodyPr wrap="square" rtlCol="0">
            <a:spAutoFit/>
          </a:bodyPr>
          <a:lstStyle/>
          <a:p>
            <a:r>
              <a:rPr lang="sr-Latn-CS" sz="1600" b="1" i="1" dirty="0" smtClean="0">
                <a:solidFill>
                  <a:schemeClr val="accent2"/>
                </a:solidFill>
              </a:rPr>
              <a:t>M</a:t>
            </a:r>
            <a:r>
              <a:rPr lang="sr-Latn-CS" sz="1600" b="1" i="1" baseline="-25000" dirty="0" smtClean="0">
                <a:solidFill>
                  <a:schemeClr val="accent2"/>
                </a:solidFill>
              </a:rPr>
              <a:t>e</a:t>
            </a:r>
            <a:r>
              <a:rPr lang="en-US" sz="1600" b="1" i="1" baseline="-25000" dirty="0" smtClean="0">
                <a:solidFill>
                  <a:schemeClr val="accent2"/>
                </a:solidFill>
              </a:rPr>
              <a:t> </a:t>
            </a:r>
            <a:r>
              <a:rPr lang="en-US" sz="1600" dirty="0" smtClean="0">
                <a:solidFill>
                  <a:schemeClr val="accent2"/>
                </a:solidFill>
              </a:rPr>
              <a:t>[%]</a:t>
            </a:r>
            <a:endParaRPr lang="en-US" sz="1600" dirty="0">
              <a:solidFill>
                <a:schemeClr val="accent2"/>
              </a:solidFill>
            </a:endParaRPr>
          </a:p>
        </p:txBody>
      </p:sp>
      <p:sp>
        <p:nvSpPr>
          <p:cNvPr id="28" name="TextBox 27"/>
          <p:cNvSpPr txBox="1"/>
          <p:nvPr/>
        </p:nvSpPr>
        <p:spPr>
          <a:xfrm>
            <a:off x="2514600" y="1905000"/>
            <a:ext cx="838200" cy="338554"/>
          </a:xfrm>
          <a:prstGeom prst="rect">
            <a:avLst/>
          </a:prstGeom>
          <a:noFill/>
        </p:spPr>
        <p:txBody>
          <a:bodyPr wrap="square" rtlCol="0">
            <a:spAutoFit/>
          </a:bodyPr>
          <a:lstStyle/>
          <a:p>
            <a:r>
              <a:rPr lang="sr-Latn-CS" sz="1600" b="1" i="1" dirty="0" smtClean="0">
                <a:solidFill>
                  <a:srgbClr val="FF0000"/>
                </a:solidFill>
              </a:rPr>
              <a:t>I</a:t>
            </a:r>
            <a:r>
              <a:rPr lang="en-US" sz="1600" b="1" i="1" baseline="-25000" dirty="0" smtClean="0">
                <a:solidFill>
                  <a:srgbClr val="FF0000"/>
                </a:solidFill>
              </a:rPr>
              <a:t> </a:t>
            </a:r>
            <a:r>
              <a:rPr lang="en-US" sz="1600" dirty="0" smtClean="0">
                <a:solidFill>
                  <a:srgbClr val="FF0000"/>
                </a:solidFill>
              </a:rPr>
              <a:t>[%]</a:t>
            </a:r>
            <a:endParaRPr lang="en-US" sz="1600" dirty="0">
              <a:solidFill>
                <a:srgbClr val="FF0000"/>
              </a:solidFill>
            </a:endParaRPr>
          </a:p>
        </p:txBody>
      </p:sp>
      <p:sp>
        <p:nvSpPr>
          <p:cNvPr id="29" name="Line 3"/>
          <p:cNvSpPr>
            <a:spLocks noChangeShapeType="1"/>
          </p:cNvSpPr>
          <p:nvPr/>
        </p:nvSpPr>
        <p:spPr bwMode="auto">
          <a:xfrm flipH="1">
            <a:off x="685800" y="1905000"/>
            <a:ext cx="6350" cy="4127500"/>
          </a:xfrm>
          <a:prstGeom prst="line">
            <a:avLst/>
          </a:prstGeom>
          <a:noFill/>
          <a:ln w="19050">
            <a:solidFill>
              <a:srgbClr val="000000"/>
            </a:solidFill>
            <a:round/>
            <a:headEnd type="triangle"/>
            <a:tailEnd type="none"/>
          </a:ln>
          <a:effectLst/>
        </p:spPr>
        <p:txBody>
          <a:bodyPr wrap="none" anchor="ctr"/>
          <a:lstStyle/>
          <a:p>
            <a:endParaRPr lang="en-US"/>
          </a:p>
        </p:txBody>
      </p:sp>
      <p:sp>
        <p:nvSpPr>
          <p:cNvPr id="30" name="TextBox 29"/>
          <p:cNvSpPr txBox="1"/>
          <p:nvPr/>
        </p:nvSpPr>
        <p:spPr>
          <a:xfrm>
            <a:off x="0" y="1600200"/>
            <a:ext cx="838200" cy="338554"/>
          </a:xfrm>
          <a:prstGeom prst="rect">
            <a:avLst/>
          </a:prstGeom>
          <a:noFill/>
        </p:spPr>
        <p:txBody>
          <a:bodyPr wrap="square" rtlCol="0">
            <a:spAutoFit/>
          </a:bodyPr>
          <a:lstStyle/>
          <a:p>
            <a:r>
              <a:rPr lang="sr-Latn-CS" sz="1600" b="1" i="1" dirty="0" smtClean="0"/>
              <a:t>M</a:t>
            </a:r>
            <a:r>
              <a:rPr lang="sr-Latn-CS" sz="1600" b="1" i="1" baseline="-25000" dirty="0" smtClean="0"/>
              <a:t>e</a:t>
            </a:r>
            <a:r>
              <a:rPr lang="en-US" sz="1600" b="1" i="1" baseline="-25000" dirty="0" smtClean="0"/>
              <a:t> </a:t>
            </a:r>
            <a:r>
              <a:rPr lang="en-US" sz="1600" dirty="0" smtClean="0"/>
              <a:t>[%]</a:t>
            </a:r>
            <a:endParaRPr lang="en-US" sz="1600" dirty="0"/>
          </a:p>
        </p:txBody>
      </p:sp>
      <p:sp>
        <p:nvSpPr>
          <p:cNvPr id="31" name="TextBox 30"/>
          <p:cNvSpPr txBox="1"/>
          <p:nvPr/>
        </p:nvSpPr>
        <p:spPr>
          <a:xfrm>
            <a:off x="762000" y="1600200"/>
            <a:ext cx="838200" cy="338554"/>
          </a:xfrm>
          <a:prstGeom prst="rect">
            <a:avLst/>
          </a:prstGeom>
          <a:noFill/>
        </p:spPr>
        <p:txBody>
          <a:bodyPr wrap="square" rtlCol="0">
            <a:spAutoFit/>
          </a:bodyPr>
          <a:lstStyle/>
          <a:p>
            <a:r>
              <a:rPr lang="sr-Latn-CS" sz="1600" b="1" i="1" dirty="0" smtClean="0">
                <a:solidFill>
                  <a:srgbClr val="FF0000"/>
                </a:solidFill>
              </a:rPr>
              <a:t>I</a:t>
            </a:r>
            <a:r>
              <a:rPr lang="en-US" sz="1600" b="1" i="1" baseline="-25000" dirty="0" smtClean="0">
                <a:solidFill>
                  <a:srgbClr val="FF0000"/>
                </a:solidFill>
              </a:rPr>
              <a:t> </a:t>
            </a:r>
            <a:r>
              <a:rPr lang="en-US" sz="1600" dirty="0" smtClean="0">
                <a:solidFill>
                  <a:srgbClr val="FF0000"/>
                </a:solidFill>
              </a:rPr>
              <a:t>[%]</a:t>
            </a:r>
            <a:endParaRPr lang="en-US" sz="1600" dirty="0">
              <a:solidFill>
                <a:srgbClr val="FF0000"/>
              </a:solidFill>
            </a:endParaRPr>
          </a:p>
        </p:txBody>
      </p:sp>
      <p:sp>
        <p:nvSpPr>
          <p:cNvPr id="32" name="Text Box 20"/>
          <p:cNvSpPr txBox="1">
            <a:spLocks noChangeArrowheads="1"/>
          </p:cNvSpPr>
          <p:nvPr/>
        </p:nvSpPr>
        <p:spPr bwMode="auto">
          <a:xfrm>
            <a:off x="6477000" y="4191000"/>
            <a:ext cx="1825625" cy="307151"/>
          </a:xfrm>
          <a:prstGeom prst="rect">
            <a:avLst/>
          </a:prstGeom>
          <a:noFill/>
          <a:ln w="12700">
            <a:noFill/>
            <a:miter lim="800000"/>
            <a:headEnd/>
            <a:tailEnd/>
          </a:ln>
          <a:effectLst/>
        </p:spPr>
        <p:txBody>
          <a:bodyPr wrap="square">
            <a:spAutoFit/>
          </a:bodyPr>
          <a:lstStyle/>
          <a:p>
            <a:pPr>
              <a:spcBef>
                <a:spcPct val="50000"/>
              </a:spcBef>
            </a:pPr>
            <a:r>
              <a:rPr lang="sr-Latn-CS" sz="1400" b="1" dirty="0" smtClean="0">
                <a:latin typeface="Arial" charset="0"/>
              </a:rPr>
              <a:t>Brzinanja obrtanja</a:t>
            </a:r>
            <a:endParaRPr lang="en-US" sz="1400" b="1" i="1" dirty="0">
              <a:latin typeface="Arial" charset="0"/>
            </a:endParaRPr>
          </a:p>
        </p:txBody>
      </p:sp>
      <p:sp>
        <p:nvSpPr>
          <p:cNvPr id="33" name="Line 4"/>
          <p:cNvSpPr>
            <a:spLocks noChangeShapeType="1"/>
          </p:cNvSpPr>
          <p:nvPr/>
        </p:nvSpPr>
        <p:spPr bwMode="auto">
          <a:xfrm flipV="1">
            <a:off x="609600" y="4482548"/>
            <a:ext cx="7928113" cy="13252"/>
          </a:xfrm>
          <a:prstGeom prst="line">
            <a:avLst/>
          </a:prstGeom>
          <a:noFill/>
          <a:ln w="19050">
            <a:solidFill>
              <a:schemeClr val="tx1"/>
            </a:solidFill>
            <a:round/>
            <a:headEnd/>
            <a:tailEnd type="triangle"/>
          </a:ln>
          <a:effectLst/>
        </p:spPr>
        <p:txBody>
          <a:bodyPr wrap="none" anchor="ctr"/>
          <a:lstStyle/>
          <a:p>
            <a:endParaRPr lang="en-US"/>
          </a:p>
        </p:txBody>
      </p:sp>
      <p:sp>
        <p:nvSpPr>
          <p:cNvPr id="34" name="TextBox 33"/>
          <p:cNvSpPr txBox="1"/>
          <p:nvPr/>
        </p:nvSpPr>
        <p:spPr>
          <a:xfrm>
            <a:off x="8153400" y="4419600"/>
            <a:ext cx="1087157" cy="369332"/>
          </a:xfrm>
          <a:prstGeom prst="rect">
            <a:avLst/>
          </a:prstGeom>
          <a:noFill/>
        </p:spPr>
        <p:txBody>
          <a:bodyPr wrap="none" rtlCol="0">
            <a:spAutoFit/>
          </a:bodyPr>
          <a:lstStyle/>
          <a:p>
            <a:r>
              <a:rPr lang="sr-Latn-CS" b="1" i="1" dirty="0" smtClean="0">
                <a:sym typeface="Symbol"/>
              </a:rPr>
              <a:t>n </a:t>
            </a:r>
            <a:r>
              <a:rPr lang="sr-Latn-CS" sz="1400" b="1" dirty="0" smtClean="0">
                <a:sym typeface="Symbol"/>
              </a:rPr>
              <a:t>[o/mim] </a:t>
            </a:r>
            <a:endParaRPr lang="en-US" sz="1400" b="1" dirty="0"/>
          </a:p>
        </p:txBody>
      </p:sp>
      <p:cxnSp>
        <p:nvCxnSpPr>
          <p:cNvPr id="38" name="Straight Connector 37"/>
          <p:cNvCxnSpPr>
            <a:stCxn id="65550" idx="0"/>
          </p:cNvCxnSpPr>
          <p:nvPr/>
        </p:nvCxnSpPr>
        <p:spPr>
          <a:xfrm rot="16200000" flipH="1">
            <a:off x="3645004" y="4211534"/>
            <a:ext cx="540785" cy="1242"/>
          </a:xfrm>
          <a:prstGeom prst="line">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9" name="Text Box 8"/>
          <p:cNvSpPr txBox="1">
            <a:spLocks noChangeArrowheads="1"/>
          </p:cNvSpPr>
          <p:nvPr/>
        </p:nvSpPr>
        <p:spPr bwMode="auto">
          <a:xfrm>
            <a:off x="5257800" y="4495800"/>
            <a:ext cx="2805127" cy="369332"/>
          </a:xfrm>
          <a:prstGeom prst="rect">
            <a:avLst/>
          </a:prstGeom>
          <a:noFill/>
          <a:ln w="12700">
            <a:noFill/>
            <a:miter lim="800000"/>
            <a:headEnd/>
            <a:tailEnd/>
          </a:ln>
          <a:effectLst/>
        </p:spPr>
        <p:txBody>
          <a:bodyPr wrap="none" anchor="ctr">
            <a:spAutoFit/>
            <a:flatTx/>
          </a:bodyPr>
          <a:lstStyle/>
          <a:p>
            <a:pPr algn="ctr"/>
            <a:r>
              <a:rPr lang="sr-Latn-CS" b="1" dirty="0" smtClean="0">
                <a:solidFill>
                  <a:schemeClr val="accent1">
                    <a:lumMod val="50000"/>
                  </a:schemeClr>
                </a:solidFill>
                <a:latin typeface="Yu Optima" pitchFamily="34" charset="0"/>
              </a:rPr>
              <a:t>GENERATORSKI</a:t>
            </a:r>
            <a:r>
              <a:rPr lang="en-US" b="1" dirty="0" smtClean="0">
                <a:solidFill>
                  <a:schemeClr val="accent1">
                    <a:lumMod val="50000"/>
                  </a:schemeClr>
                </a:solidFill>
                <a:latin typeface="Yu Optima" pitchFamily="34" charset="0"/>
              </a:rPr>
              <a:t> RE</a:t>
            </a:r>
            <a:r>
              <a:rPr lang="sr-Latn-CS" b="1" dirty="0" smtClean="0">
                <a:solidFill>
                  <a:schemeClr val="accent1">
                    <a:lumMod val="50000"/>
                  </a:schemeClr>
                </a:solidFill>
                <a:latin typeface="Yu Optima" pitchFamily="34" charset="0"/>
              </a:rPr>
              <a:t>Ž</a:t>
            </a:r>
            <a:r>
              <a:rPr lang="en-US" b="1" dirty="0" smtClean="0">
                <a:solidFill>
                  <a:schemeClr val="accent1">
                    <a:lumMod val="50000"/>
                  </a:schemeClr>
                </a:solidFill>
                <a:latin typeface="Yu Optima" pitchFamily="34" charset="0"/>
              </a:rPr>
              <a:t>IM</a:t>
            </a:r>
            <a:endParaRPr lang="en-US" b="1" dirty="0">
              <a:solidFill>
                <a:schemeClr val="accent1">
                  <a:lumMod val="50000"/>
                </a:schemeClr>
              </a:solidFill>
              <a:latin typeface="Yu Optima" pitchFamily="34" charset="0"/>
            </a:endParaRPr>
          </a:p>
        </p:txBody>
      </p:sp>
      <p:sp>
        <p:nvSpPr>
          <p:cNvPr id="35" name="Rectangle 34"/>
          <p:cNvSpPr/>
          <p:nvPr/>
        </p:nvSpPr>
        <p:spPr>
          <a:xfrm>
            <a:off x="4124738" y="1676400"/>
            <a:ext cx="5019261" cy="45720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46" name="Line 10"/>
          <p:cNvSpPr>
            <a:spLocks noChangeShapeType="1"/>
          </p:cNvSpPr>
          <p:nvPr/>
        </p:nvSpPr>
        <p:spPr bwMode="auto">
          <a:xfrm flipV="1">
            <a:off x="4143601" y="4184422"/>
            <a:ext cx="488950" cy="288925"/>
          </a:xfrm>
          <a:prstGeom prst="line">
            <a:avLst/>
          </a:prstGeom>
          <a:noFill/>
          <a:ln w="12700">
            <a:solidFill>
              <a:schemeClr val="tx1"/>
            </a:solidFill>
            <a:round/>
            <a:headEnd type="triangle" w="med" len="med"/>
            <a:tailEnd/>
          </a:ln>
          <a:effectLst/>
        </p:spPr>
        <p:txBody>
          <a:bodyPr wrap="none" anchor="ctr"/>
          <a:lstStyle/>
          <a:p>
            <a:endParaRPr lang="en-US"/>
          </a:p>
        </p:txBody>
      </p:sp>
      <p:sp>
        <p:nvSpPr>
          <p:cNvPr id="65547" name="Text Box 11"/>
          <p:cNvSpPr txBox="1">
            <a:spLocks noChangeArrowheads="1"/>
          </p:cNvSpPr>
          <p:nvPr/>
        </p:nvSpPr>
        <p:spPr bwMode="auto">
          <a:xfrm>
            <a:off x="4484914" y="3897086"/>
            <a:ext cx="1662112" cy="307777"/>
          </a:xfrm>
          <a:prstGeom prst="rect">
            <a:avLst/>
          </a:prstGeom>
          <a:solidFill>
            <a:schemeClr val="bg1"/>
          </a:solidFill>
          <a:ln w="12700">
            <a:noFill/>
            <a:miter lim="800000"/>
            <a:headEnd/>
            <a:tailEnd/>
          </a:ln>
          <a:effectLst/>
        </p:spPr>
        <p:txBody>
          <a:bodyPr anchor="ctr">
            <a:spAutoFit/>
            <a:flatTx/>
          </a:bodyPr>
          <a:lstStyle/>
          <a:p>
            <a:pPr algn="ctr"/>
            <a:r>
              <a:rPr lang="sr-Latn-CS" sz="1400" b="1" i="1" dirty="0" smtClean="0">
                <a:solidFill>
                  <a:schemeClr val="tx1"/>
                </a:solidFill>
                <a:latin typeface="Arial" charset="0"/>
              </a:rPr>
              <a:t>n</a:t>
            </a:r>
            <a:r>
              <a:rPr lang="sr-Latn-CS" sz="1400" b="1" i="1" baseline="-25000" dirty="0" smtClean="0">
                <a:solidFill>
                  <a:schemeClr val="tx1"/>
                </a:solidFill>
                <a:latin typeface="Arial" charset="0"/>
              </a:rPr>
              <a:t>sinh</a:t>
            </a:r>
            <a:r>
              <a:rPr lang="sr-Latn-CS" sz="1400" b="1" i="1" dirty="0" smtClean="0">
                <a:solidFill>
                  <a:schemeClr val="tx1"/>
                </a:solidFill>
                <a:latin typeface="Arial" charset="0"/>
              </a:rPr>
              <a:t> =</a:t>
            </a:r>
            <a:r>
              <a:rPr lang="en-US" sz="1400" b="1" i="1" dirty="0" smtClean="0">
                <a:solidFill>
                  <a:schemeClr val="tx1"/>
                </a:solidFill>
                <a:latin typeface="Arial" charset="0"/>
              </a:rPr>
              <a:t> </a:t>
            </a:r>
            <a:r>
              <a:rPr lang="en-US" sz="1400" b="1" i="1" dirty="0">
                <a:solidFill>
                  <a:schemeClr val="tx1"/>
                </a:solidFill>
                <a:latin typeface="Arial" charset="0"/>
              </a:rPr>
              <a:t>1500 </a:t>
            </a:r>
            <a:r>
              <a:rPr lang="sr-Latn-CS" sz="1400" b="1" i="1" dirty="0" smtClean="0">
                <a:solidFill>
                  <a:schemeClr val="tx1"/>
                </a:solidFill>
                <a:latin typeface="Arial" charset="0"/>
              </a:rPr>
              <a:t>o/min</a:t>
            </a:r>
            <a:endParaRPr lang="en-US" sz="1400" b="1" i="1" dirty="0">
              <a:solidFill>
                <a:schemeClr val="tx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p:cNvSpPr>
            <a:spLocks noGrp="1"/>
          </p:cNvSpPr>
          <p:nvPr>
            <p:ph type="sldNum" sz="quarter" idx="12"/>
          </p:nvPr>
        </p:nvSpPr>
        <p:spPr/>
        <p:txBody>
          <a:bodyPr/>
          <a:lstStyle/>
          <a:p>
            <a:fld id="{D58FACC9-AD9B-43F6-A9A3-BCD993E97477}" type="slidenum">
              <a:rPr lang="en-US"/>
              <a:pPr/>
              <a:t>58</a:t>
            </a:fld>
            <a:endParaRPr lang="en-US"/>
          </a:p>
        </p:txBody>
      </p:sp>
      <p:sp>
        <p:nvSpPr>
          <p:cNvPr id="62466" name="Rectangle 2"/>
          <p:cNvSpPr>
            <a:spLocks noGrp="1" noChangeArrowheads="1"/>
          </p:cNvSpPr>
          <p:nvPr>
            <p:ph type="title"/>
          </p:nvPr>
        </p:nvSpPr>
        <p:spPr/>
        <p:txBody>
          <a:bodyPr/>
          <a:lstStyle/>
          <a:p>
            <a:r>
              <a:rPr lang="sr-Latn-CS" dirty="0" smtClean="0">
                <a:latin typeface="Arial" charset="0"/>
              </a:rPr>
              <a:t>Uticaj oblika šipki rotora</a:t>
            </a:r>
            <a:r>
              <a:rPr lang="en-GB" dirty="0">
                <a:latin typeface="Arial" charset="0"/>
              </a:rPr>
              <a:t/>
            </a:r>
            <a:br>
              <a:rPr lang="en-GB" dirty="0">
                <a:latin typeface="Arial" charset="0"/>
              </a:rPr>
            </a:br>
            <a:endParaRPr lang="en-GB" sz="2400" dirty="0">
              <a:latin typeface="Arial" charset="0"/>
            </a:endParaRPr>
          </a:p>
        </p:txBody>
      </p:sp>
      <p:sp>
        <p:nvSpPr>
          <p:cNvPr id="62468" name="AutoShape 4"/>
          <p:cNvSpPr>
            <a:spLocks noChangeArrowheads="1"/>
          </p:cNvSpPr>
          <p:nvPr/>
        </p:nvSpPr>
        <p:spPr bwMode="auto">
          <a:xfrm>
            <a:off x="677863" y="2708183"/>
            <a:ext cx="244475" cy="55254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70C0"/>
          </a:solidFill>
          <a:ln w="12700">
            <a:miter lim="800000"/>
            <a:headEnd/>
            <a:tailEnd/>
          </a:ln>
          <a:effectLst/>
          <a:scene3d>
            <a:camera prst="legacyObliqueTopRight"/>
            <a:lightRig rig="legacyFlat2" dir="t"/>
          </a:scene3d>
          <a:sp3d extrusionH="887400" contourW="6350" prstMaterial="legacyMatte">
            <a:bevelT w="13500" h="13500" prst="angle"/>
            <a:bevelB w="13500" h="13500" prst="angle"/>
            <a:extrusionClr>
              <a:srgbClr val="0070C0"/>
            </a:extrusionClr>
          </a:sp3d>
        </p:spPr>
        <p:txBody>
          <a:bodyPr wrap="none" anchor="ctr">
            <a:flatTx/>
          </a:bodyPr>
          <a:lstStyle/>
          <a:p>
            <a:endParaRPr lang="en-US"/>
          </a:p>
        </p:txBody>
      </p:sp>
      <p:sp>
        <p:nvSpPr>
          <p:cNvPr id="62469" name="AutoShape 5"/>
          <p:cNvSpPr>
            <a:spLocks noChangeArrowheads="1"/>
          </p:cNvSpPr>
          <p:nvPr/>
        </p:nvSpPr>
        <p:spPr bwMode="auto">
          <a:xfrm>
            <a:off x="685801" y="2663428"/>
            <a:ext cx="231775" cy="45719"/>
          </a:xfrm>
          <a:prstGeom prst="triangle">
            <a:avLst>
              <a:gd name="adj" fmla="val 50000"/>
            </a:avLst>
          </a:prstGeom>
          <a:solidFill>
            <a:srgbClr val="0070C0"/>
          </a:solidFill>
          <a:ln w="12700">
            <a:miter lim="800000"/>
            <a:headEnd/>
            <a:tailEnd/>
          </a:ln>
          <a:effectLst/>
          <a:scene3d>
            <a:camera prst="legacyObliqueTopRight"/>
            <a:lightRig rig="legacyFlat2" dir="t"/>
          </a:scene3d>
          <a:sp3d extrusionH="887400" contourW="6350" prstMaterial="legacyMatte">
            <a:bevelT w="13500" h="13500" prst="angle"/>
            <a:bevelB w="13500" h="13500" prst="angle"/>
            <a:extrusionClr>
              <a:srgbClr val="0070C0"/>
            </a:extrusionClr>
          </a:sp3d>
        </p:spPr>
        <p:txBody>
          <a:bodyPr wrap="none" anchor="ctr">
            <a:flatTx/>
          </a:bodyPr>
          <a:lstStyle/>
          <a:p>
            <a:endParaRPr lang="en-US"/>
          </a:p>
        </p:txBody>
      </p:sp>
      <p:grpSp>
        <p:nvGrpSpPr>
          <p:cNvPr id="2" name="Group 46"/>
          <p:cNvGrpSpPr/>
          <p:nvPr/>
        </p:nvGrpSpPr>
        <p:grpSpPr>
          <a:xfrm>
            <a:off x="630238" y="3921125"/>
            <a:ext cx="244475" cy="815975"/>
            <a:chOff x="630238" y="3921125"/>
            <a:chExt cx="244475" cy="815975"/>
          </a:xfrm>
        </p:grpSpPr>
        <p:grpSp>
          <p:nvGrpSpPr>
            <p:cNvPr id="3" name="Group 44"/>
            <p:cNvGrpSpPr/>
            <p:nvPr/>
          </p:nvGrpSpPr>
          <p:grpSpPr>
            <a:xfrm>
              <a:off x="630238" y="4140200"/>
              <a:ext cx="244475" cy="596900"/>
              <a:chOff x="630238" y="4140200"/>
              <a:chExt cx="244475" cy="596900"/>
            </a:xfrm>
          </p:grpSpPr>
          <p:sp>
            <p:nvSpPr>
              <p:cNvPr id="62472" name="AutoShape 8"/>
              <p:cNvSpPr>
                <a:spLocks noChangeArrowheads="1"/>
              </p:cNvSpPr>
              <p:nvPr/>
            </p:nvSpPr>
            <p:spPr bwMode="auto">
              <a:xfrm>
                <a:off x="630238" y="4184558"/>
                <a:ext cx="244475" cy="55254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3399"/>
              </a:solidFill>
              <a:ln w="12700">
                <a:miter lim="800000"/>
                <a:headEnd/>
                <a:tailEnd/>
              </a:ln>
              <a:effectLst/>
              <a:scene3d>
                <a:camera prst="legacyObliqueTopRight"/>
                <a:lightRig rig="legacyFlat2" dir="t"/>
              </a:scene3d>
              <a:sp3d extrusionH="887400" contourW="6350" prstMaterial="legacyMatte">
                <a:bevelT w="13500" h="13500" prst="angle"/>
                <a:bevelB w="13500" h="13500" prst="angle"/>
                <a:extrusionClr>
                  <a:srgbClr val="FF3399"/>
                </a:extrusionClr>
              </a:sp3d>
            </p:spPr>
            <p:txBody>
              <a:bodyPr wrap="none" anchor="ctr">
                <a:flatTx/>
              </a:bodyPr>
              <a:lstStyle/>
              <a:p>
                <a:endParaRPr lang="en-US"/>
              </a:p>
            </p:txBody>
          </p:sp>
          <p:sp>
            <p:nvSpPr>
              <p:cNvPr id="62473" name="AutoShape 9"/>
              <p:cNvSpPr>
                <a:spLocks noChangeArrowheads="1"/>
              </p:cNvSpPr>
              <p:nvPr/>
            </p:nvSpPr>
            <p:spPr bwMode="auto">
              <a:xfrm>
                <a:off x="638176" y="4140200"/>
                <a:ext cx="231775" cy="45322"/>
              </a:xfrm>
              <a:prstGeom prst="triangle">
                <a:avLst>
                  <a:gd name="adj" fmla="val 50000"/>
                </a:avLst>
              </a:prstGeom>
              <a:solidFill>
                <a:srgbClr val="FF3399"/>
              </a:solidFill>
              <a:ln w="12700">
                <a:miter lim="800000"/>
                <a:headEnd/>
                <a:tailEnd/>
              </a:ln>
              <a:effectLst/>
              <a:scene3d>
                <a:camera prst="legacyObliqueTopRight"/>
                <a:lightRig rig="legacyFlat2" dir="t"/>
              </a:scene3d>
              <a:sp3d extrusionH="887400" contourW="6350" prstMaterial="legacyMatte">
                <a:bevelT w="13500" h="13500" prst="angle"/>
                <a:bevelB w="13500" h="13500" prst="angle"/>
                <a:extrusionClr>
                  <a:srgbClr val="FF3399"/>
                </a:extrusionClr>
              </a:sp3d>
            </p:spPr>
            <p:txBody>
              <a:bodyPr wrap="none" anchor="ctr">
                <a:flatTx/>
              </a:bodyPr>
              <a:lstStyle/>
              <a:p>
                <a:endParaRPr lang="en-US"/>
              </a:p>
            </p:txBody>
          </p:sp>
        </p:grpSp>
        <p:sp>
          <p:nvSpPr>
            <p:cNvPr id="62474" name="Oval 10"/>
            <p:cNvSpPr>
              <a:spLocks noChangeArrowheads="1"/>
            </p:cNvSpPr>
            <p:nvPr/>
          </p:nvSpPr>
          <p:spPr bwMode="auto">
            <a:xfrm>
              <a:off x="647701" y="3921125"/>
              <a:ext cx="209550" cy="225425"/>
            </a:xfrm>
            <a:prstGeom prst="ellipse">
              <a:avLst/>
            </a:prstGeom>
            <a:solidFill>
              <a:srgbClr val="FF3399"/>
            </a:solidFill>
            <a:ln w="12700">
              <a:round/>
              <a:headEnd/>
              <a:tailEnd/>
            </a:ln>
            <a:effectLst/>
            <a:scene3d>
              <a:camera prst="legacyObliqueTopRight"/>
              <a:lightRig rig="legacyFlat3" dir="b"/>
            </a:scene3d>
            <a:sp3d extrusionH="887400" contourW="6350" prstMaterial="legacyMatte">
              <a:bevelT w="13500" h="13500" prst="angle"/>
              <a:bevelB w="13500" h="13500" prst="angle"/>
              <a:extrusionClr>
                <a:srgbClr val="FF3399"/>
              </a:extrusionClr>
            </a:sp3d>
          </p:spPr>
          <p:txBody>
            <a:bodyPr wrap="none" anchor="ctr">
              <a:flatTx/>
            </a:bodyPr>
            <a:lstStyle/>
            <a:p>
              <a:endParaRPr lang="en-US"/>
            </a:p>
          </p:txBody>
        </p:sp>
      </p:grpSp>
      <p:grpSp>
        <p:nvGrpSpPr>
          <p:cNvPr id="4" name="Group 12"/>
          <p:cNvGrpSpPr>
            <a:grpSpLocks/>
          </p:cNvGrpSpPr>
          <p:nvPr/>
        </p:nvGrpSpPr>
        <p:grpSpPr bwMode="auto">
          <a:xfrm>
            <a:off x="576263" y="5567363"/>
            <a:ext cx="255587" cy="625475"/>
            <a:chOff x="317" y="3230"/>
            <a:chExt cx="161" cy="394"/>
          </a:xfrm>
          <a:solidFill>
            <a:schemeClr val="accent6">
              <a:lumMod val="60000"/>
              <a:lumOff val="40000"/>
            </a:schemeClr>
          </a:solidFill>
        </p:grpSpPr>
        <p:sp>
          <p:nvSpPr>
            <p:cNvPr id="62477" name="AutoShape 13"/>
            <p:cNvSpPr>
              <a:spLocks noChangeArrowheads="1"/>
            </p:cNvSpPr>
            <p:nvPr/>
          </p:nvSpPr>
          <p:spPr bwMode="auto">
            <a:xfrm>
              <a:off x="324" y="3276"/>
              <a:ext cx="154" cy="34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12700">
              <a:miter lim="800000"/>
              <a:headEnd/>
              <a:tailEnd/>
            </a:ln>
            <a:effectLst/>
            <a:scene3d>
              <a:camera prst="legacyObliqueTopRight"/>
              <a:lightRig rig="legacyFlat2" dir="t"/>
            </a:scene3d>
            <a:sp3d extrusionH="887400" contourW="6350" prstMaterial="legacyMatte">
              <a:bevelT w="13500" h="13500" prst="angle"/>
              <a:bevelB w="13500" h="13500" prst="angle"/>
              <a:extrusionClr>
                <a:schemeClr val="accent6">
                  <a:lumMod val="60000"/>
                  <a:lumOff val="40000"/>
                </a:schemeClr>
              </a:extrusionClr>
            </a:sp3d>
          </p:spPr>
          <p:txBody>
            <a:bodyPr wrap="none" anchor="ctr">
              <a:flatTx/>
            </a:bodyPr>
            <a:lstStyle/>
            <a:p>
              <a:endParaRPr lang="en-US"/>
            </a:p>
          </p:txBody>
        </p:sp>
        <p:sp>
          <p:nvSpPr>
            <p:cNvPr id="62478" name="AutoShape 14"/>
            <p:cNvSpPr>
              <a:spLocks noChangeArrowheads="1"/>
            </p:cNvSpPr>
            <p:nvPr/>
          </p:nvSpPr>
          <p:spPr bwMode="auto">
            <a:xfrm>
              <a:off x="317" y="3230"/>
              <a:ext cx="161" cy="47"/>
            </a:xfrm>
            <a:prstGeom prst="triangle">
              <a:avLst>
                <a:gd name="adj" fmla="val 50000"/>
              </a:avLst>
            </a:prstGeom>
            <a:grpFill/>
            <a:ln w="12700">
              <a:miter lim="800000"/>
              <a:headEnd/>
              <a:tailEnd/>
            </a:ln>
            <a:effectLst/>
            <a:scene3d>
              <a:camera prst="legacyObliqueTopRight"/>
              <a:lightRig rig="legacyFlat2" dir="t"/>
            </a:scene3d>
            <a:sp3d extrusionH="887400" contourW="6350" prstMaterial="legacyMatte">
              <a:bevelT w="13500" h="13500" prst="angle"/>
              <a:bevelB w="13500" h="13500" prst="angle"/>
              <a:extrusionClr>
                <a:schemeClr val="accent6">
                  <a:lumMod val="60000"/>
                  <a:lumOff val="40000"/>
                </a:schemeClr>
              </a:extrusionClr>
            </a:sp3d>
          </p:spPr>
          <p:txBody>
            <a:bodyPr wrap="none" anchor="ctr">
              <a:flatTx/>
            </a:bodyPr>
            <a:lstStyle/>
            <a:p>
              <a:endParaRPr lang="en-US"/>
            </a:p>
          </p:txBody>
        </p:sp>
      </p:grpSp>
      <p:sp>
        <p:nvSpPr>
          <p:cNvPr id="62479" name="AutoShape 15"/>
          <p:cNvSpPr>
            <a:spLocks noChangeArrowheads="1"/>
          </p:cNvSpPr>
          <p:nvPr/>
        </p:nvSpPr>
        <p:spPr bwMode="auto">
          <a:xfrm rot="16200000">
            <a:off x="549275" y="5411788"/>
            <a:ext cx="309563" cy="74612"/>
          </a:xfrm>
          <a:prstGeom prst="homePlate">
            <a:avLst>
              <a:gd name="adj" fmla="val 103723"/>
            </a:avLst>
          </a:prstGeom>
          <a:solidFill>
            <a:schemeClr val="accent6">
              <a:lumMod val="60000"/>
              <a:lumOff val="40000"/>
            </a:schemeClr>
          </a:solidFill>
          <a:ln w="12700">
            <a:miter lim="800000"/>
            <a:headEnd/>
            <a:tailEnd/>
          </a:ln>
          <a:effectLst/>
          <a:scene3d>
            <a:camera prst="legacyObliqueTopRight"/>
            <a:lightRig rig="legacyFlat3" dir="b"/>
          </a:scene3d>
          <a:sp3d extrusionH="887400" contourW="6350" prstMaterial="legacyMatte">
            <a:bevelT w="13500" h="13500" prst="angle"/>
            <a:bevelB w="13500" h="13500" prst="angle"/>
            <a:extrusionClr>
              <a:schemeClr val="accent6">
                <a:lumMod val="60000"/>
                <a:lumOff val="40000"/>
              </a:schemeClr>
            </a:extrusionClr>
          </a:sp3d>
        </p:spPr>
        <p:txBody>
          <a:bodyPr wrap="none" anchor="ctr">
            <a:flatTx/>
          </a:bodyPr>
          <a:lstStyle/>
          <a:p>
            <a:endParaRPr lang="en-US"/>
          </a:p>
        </p:txBody>
      </p:sp>
      <p:sp>
        <p:nvSpPr>
          <p:cNvPr id="62480" name="Text Box 16"/>
          <p:cNvSpPr txBox="1">
            <a:spLocks noChangeArrowheads="1"/>
          </p:cNvSpPr>
          <p:nvPr/>
        </p:nvSpPr>
        <p:spPr bwMode="auto">
          <a:xfrm>
            <a:off x="1371600" y="2210942"/>
            <a:ext cx="2563522" cy="1077218"/>
          </a:xfrm>
          <a:prstGeom prst="rect">
            <a:avLst/>
          </a:prstGeom>
          <a:noFill/>
          <a:ln w="12700">
            <a:noFill/>
            <a:miter lim="800000"/>
            <a:headEnd/>
            <a:tailEnd/>
          </a:ln>
          <a:effectLst/>
        </p:spPr>
        <p:txBody>
          <a:bodyPr wrap="none" anchor="ctr">
            <a:spAutoFit/>
            <a:flatTx/>
          </a:bodyPr>
          <a:lstStyle/>
          <a:p>
            <a:pPr>
              <a:buFontTx/>
              <a:buChar char="•"/>
            </a:pPr>
            <a:r>
              <a:rPr lang="en-US" sz="1600" b="1" i="1" dirty="0">
                <a:solidFill>
                  <a:srgbClr val="0070C0"/>
                </a:solidFill>
                <a:latin typeface="Arial" charset="0"/>
              </a:rPr>
              <a:t>  </a:t>
            </a:r>
            <a:r>
              <a:rPr lang="en-US" sz="1600" b="1" i="1" dirty="0">
                <a:solidFill>
                  <a:srgbClr val="0070C0"/>
                </a:solidFill>
                <a:latin typeface="Yu Optima" pitchFamily="34" charset="0"/>
              </a:rPr>
              <a:t>Mala </a:t>
            </a:r>
            <a:r>
              <a:rPr lang="en-US" sz="1600" b="1" i="1" dirty="0" err="1" smtClean="0">
                <a:solidFill>
                  <a:srgbClr val="0070C0"/>
                </a:solidFill>
                <a:latin typeface="Yu Optima" pitchFamily="34" charset="0"/>
              </a:rPr>
              <a:t>otpornost</a:t>
            </a:r>
            <a:r>
              <a:rPr lang="sr-Latn-CS" sz="1600" b="1" i="1" dirty="0" smtClean="0">
                <a:solidFill>
                  <a:srgbClr val="0070C0"/>
                </a:solidFill>
                <a:latin typeface="Yu Optima" pitchFamily="34" charset="0"/>
              </a:rPr>
              <a:t>  rot.</a:t>
            </a:r>
            <a:endParaRPr lang="en-US" sz="1600" b="1" i="1" dirty="0">
              <a:solidFill>
                <a:srgbClr val="0070C0"/>
              </a:solidFill>
              <a:latin typeface="Yu Optima" pitchFamily="34" charset="0"/>
            </a:endParaRPr>
          </a:p>
          <a:p>
            <a:pPr>
              <a:buFontTx/>
              <a:buChar char="•"/>
            </a:pPr>
            <a:r>
              <a:rPr lang="en-US" sz="1600" b="1" i="1" dirty="0">
                <a:solidFill>
                  <a:srgbClr val="0070C0"/>
                </a:solidFill>
                <a:latin typeface="Yu Optima" pitchFamily="34" charset="0"/>
              </a:rPr>
              <a:t>  Mala </a:t>
            </a:r>
            <a:r>
              <a:rPr lang="sr-Latn-CS" sz="1600" b="1" i="1" dirty="0" smtClean="0">
                <a:solidFill>
                  <a:srgbClr val="0070C0"/>
                </a:solidFill>
                <a:latin typeface="Yu Optima" pitchFamily="34" charset="0"/>
              </a:rPr>
              <a:t>induktivnost  rot.</a:t>
            </a:r>
            <a:endParaRPr lang="en-US" sz="1600" b="1" i="1" dirty="0">
              <a:solidFill>
                <a:srgbClr val="0070C0"/>
              </a:solidFill>
              <a:latin typeface="Yu Optima" pitchFamily="34" charset="0"/>
            </a:endParaRPr>
          </a:p>
          <a:p>
            <a:pPr>
              <a:buFontTx/>
              <a:buChar char="•"/>
            </a:pPr>
            <a:r>
              <a:rPr lang="en-US" sz="1600" b="1" i="1" dirty="0">
                <a:solidFill>
                  <a:srgbClr val="0070C0"/>
                </a:solidFill>
                <a:latin typeface="Yu Optima" pitchFamily="34" charset="0"/>
              </a:rPr>
              <a:t>  </a:t>
            </a:r>
            <a:r>
              <a:rPr lang="sr-Latn-CS" sz="1600" b="1" i="1" dirty="0" smtClean="0">
                <a:solidFill>
                  <a:srgbClr val="0070C0"/>
                </a:solidFill>
                <a:latin typeface="Yu Optima" pitchFamily="34" charset="0"/>
              </a:rPr>
              <a:t>Velika</a:t>
            </a:r>
            <a:r>
              <a:rPr lang="en-US" sz="1600" b="1" i="1" dirty="0" smtClean="0">
                <a:solidFill>
                  <a:srgbClr val="0070C0"/>
                </a:solidFill>
                <a:latin typeface="Yu Optima" pitchFamily="34" charset="0"/>
              </a:rPr>
              <a:t> </a:t>
            </a:r>
            <a:r>
              <a:rPr lang="sr-Latn-CS" sz="1600" b="1" i="1" dirty="0" smtClean="0">
                <a:solidFill>
                  <a:srgbClr val="0070C0"/>
                </a:solidFill>
                <a:latin typeface="Yu Optima" pitchFamily="34" charset="0"/>
              </a:rPr>
              <a:t>polaz. </a:t>
            </a:r>
            <a:r>
              <a:rPr lang="en-US" sz="1600" b="1" i="1" dirty="0" err="1" smtClean="0">
                <a:solidFill>
                  <a:srgbClr val="0070C0"/>
                </a:solidFill>
                <a:latin typeface="Yu Optima" pitchFamily="34" charset="0"/>
              </a:rPr>
              <a:t>struja</a:t>
            </a:r>
            <a:endParaRPr lang="en-US" sz="1600" b="1" i="1" dirty="0">
              <a:solidFill>
                <a:srgbClr val="0070C0"/>
              </a:solidFill>
              <a:latin typeface="Yu Optima" pitchFamily="34" charset="0"/>
            </a:endParaRPr>
          </a:p>
          <a:p>
            <a:pPr>
              <a:buFontTx/>
              <a:buChar char="•"/>
            </a:pPr>
            <a:r>
              <a:rPr lang="en-US" sz="1600" b="1" i="1" dirty="0">
                <a:solidFill>
                  <a:srgbClr val="0070C0"/>
                </a:solidFill>
                <a:latin typeface="Yu Optima" pitchFamily="34" charset="0"/>
              </a:rPr>
              <a:t>  </a:t>
            </a:r>
            <a:r>
              <a:rPr lang="sr-Latn-CS" sz="1600" b="1" i="1" dirty="0" smtClean="0">
                <a:solidFill>
                  <a:srgbClr val="0070C0"/>
                </a:solidFill>
                <a:latin typeface="Yu Optima" pitchFamily="34" charset="0"/>
              </a:rPr>
              <a:t>Srednji polaz.</a:t>
            </a:r>
            <a:r>
              <a:rPr lang="en-US" sz="1600" b="1" i="1" dirty="0" smtClean="0">
                <a:solidFill>
                  <a:srgbClr val="0070C0"/>
                </a:solidFill>
                <a:latin typeface="Yu Optima" pitchFamily="34" charset="0"/>
              </a:rPr>
              <a:t> </a:t>
            </a:r>
            <a:r>
              <a:rPr lang="en-US" sz="1600" b="1" i="1" dirty="0">
                <a:solidFill>
                  <a:srgbClr val="0070C0"/>
                </a:solidFill>
                <a:latin typeface="Yu Optima" pitchFamily="34" charset="0"/>
              </a:rPr>
              <a:t>moment</a:t>
            </a:r>
            <a:endParaRPr lang="en-US" sz="1600" b="1" i="1" dirty="0">
              <a:solidFill>
                <a:srgbClr val="0070C0"/>
              </a:solidFill>
              <a:latin typeface="Arial" charset="0"/>
            </a:endParaRPr>
          </a:p>
        </p:txBody>
      </p:sp>
      <p:sp>
        <p:nvSpPr>
          <p:cNvPr id="62481" name="Text Box 17"/>
          <p:cNvSpPr txBox="1">
            <a:spLocks noChangeArrowheads="1"/>
          </p:cNvSpPr>
          <p:nvPr/>
        </p:nvSpPr>
        <p:spPr bwMode="auto">
          <a:xfrm>
            <a:off x="1371600" y="3706367"/>
            <a:ext cx="2428870" cy="1077218"/>
          </a:xfrm>
          <a:prstGeom prst="rect">
            <a:avLst/>
          </a:prstGeom>
          <a:noFill/>
          <a:ln w="12700">
            <a:noFill/>
            <a:miter lim="800000"/>
            <a:headEnd/>
            <a:tailEnd/>
          </a:ln>
          <a:effectLst/>
        </p:spPr>
        <p:txBody>
          <a:bodyPr wrap="none" anchor="ctr">
            <a:spAutoFit/>
            <a:flatTx/>
          </a:bodyPr>
          <a:lstStyle/>
          <a:p>
            <a:pPr>
              <a:buFontTx/>
              <a:buChar char="•"/>
            </a:pPr>
            <a:r>
              <a:rPr lang="en-US" sz="1600" b="1" i="1" dirty="0">
                <a:solidFill>
                  <a:srgbClr val="FF0066"/>
                </a:solidFill>
                <a:latin typeface="Arial" charset="0"/>
              </a:rPr>
              <a:t>  </a:t>
            </a:r>
            <a:r>
              <a:rPr lang="en-US" sz="1600" b="1" i="1" dirty="0" smtClean="0">
                <a:solidFill>
                  <a:srgbClr val="FF0066"/>
                </a:solidFill>
                <a:latin typeface="Yu Optima" pitchFamily="34" charset="0"/>
              </a:rPr>
              <a:t>V</a:t>
            </a:r>
            <a:r>
              <a:rPr lang="sr-Latn-CS" sz="1600" b="1" i="1" dirty="0" smtClean="0">
                <a:solidFill>
                  <a:srgbClr val="FF0066"/>
                </a:solidFill>
                <a:latin typeface="Yu Optima" pitchFamily="34" charset="0"/>
              </a:rPr>
              <a:t>elika</a:t>
            </a:r>
            <a:r>
              <a:rPr lang="en-US" sz="1600" b="1" i="1" dirty="0" smtClean="0">
                <a:solidFill>
                  <a:srgbClr val="FF0066"/>
                </a:solidFill>
                <a:latin typeface="Yu Optima" pitchFamily="34" charset="0"/>
              </a:rPr>
              <a:t> </a:t>
            </a:r>
            <a:r>
              <a:rPr lang="en-US" sz="1600" b="1" i="1" dirty="0" err="1" smtClean="0">
                <a:solidFill>
                  <a:srgbClr val="FF0066"/>
                </a:solidFill>
                <a:latin typeface="Yu Optima" pitchFamily="34" charset="0"/>
              </a:rPr>
              <a:t>otpornost</a:t>
            </a:r>
            <a:r>
              <a:rPr lang="sr-Latn-CS" sz="1600" b="1" i="1" dirty="0" smtClean="0">
                <a:solidFill>
                  <a:srgbClr val="FF0066"/>
                </a:solidFill>
                <a:latin typeface="Yu Optima" pitchFamily="34" charset="0"/>
              </a:rPr>
              <a:t>  rot.</a:t>
            </a:r>
            <a:endParaRPr lang="en-US" sz="1600" b="1" i="1" dirty="0">
              <a:solidFill>
                <a:srgbClr val="FF0066"/>
              </a:solidFill>
              <a:latin typeface="Yu Optima" pitchFamily="34" charset="0"/>
            </a:endParaRPr>
          </a:p>
          <a:p>
            <a:pPr>
              <a:buFontTx/>
              <a:buChar char="•"/>
            </a:pPr>
            <a:r>
              <a:rPr lang="en-US" sz="1600" b="1" i="1" dirty="0">
                <a:solidFill>
                  <a:srgbClr val="FF0066"/>
                </a:solidFill>
                <a:latin typeface="Yu Optima" pitchFamily="34" charset="0"/>
              </a:rPr>
              <a:t>  </a:t>
            </a:r>
            <a:r>
              <a:rPr lang="en-US" sz="1600" b="1" i="1" dirty="0" err="1">
                <a:solidFill>
                  <a:srgbClr val="FF0066"/>
                </a:solidFill>
                <a:latin typeface="Yu Optima" pitchFamily="34" charset="0"/>
              </a:rPr>
              <a:t>Srednja</a:t>
            </a:r>
            <a:r>
              <a:rPr lang="en-US" sz="1600" b="1" i="1" dirty="0">
                <a:solidFill>
                  <a:srgbClr val="FF0066"/>
                </a:solidFill>
                <a:latin typeface="Yu Optima" pitchFamily="34" charset="0"/>
              </a:rPr>
              <a:t> </a:t>
            </a:r>
            <a:r>
              <a:rPr lang="en-US" sz="1600" b="1" i="1" dirty="0" err="1" smtClean="0">
                <a:solidFill>
                  <a:srgbClr val="FF0066"/>
                </a:solidFill>
                <a:latin typeface="Yu Optima" pitchFamily="34" charset="0"/>
              </a:rPr>
              <a:t>indukt</a:t>
            </a:r>
            <a:r>
              <a:rPr lang="sr-Latn-CS" sz="1600" b="1" i="1" dirty="0" smtClean="0">
                <a:solidFill>
                  <a:srgbClr val="FF0066"/>
                </a:solidFill>
                <a:latin typeface="Yu Optima" pitchFamily="34" charset="0"/>
              </a:rPr>
              <a:t>.</a:t>
            </a:r>
            <a:r>
              <a:rPr lang="en-US" sz="1600" b="1" i="1" dirty="0" smtClean="0">
                <a:solidFill>
                  <a:srgbClr val="FF0066"/>
                </a:solidFill>
                <a:latin typeface="Yu Optima" pitchFamily="34" charset="0"/>
              </a:rPr>
              <a:t>  rot.</a:t>
            </a:r>
            <a:endParaRPr lang="en-US" sz="1600" b="1" i="1" dirty="0">
              <a:solidFill>
                <a:srgbClr val="FF0066"/>
              </a:solidFill>
              <a:latin typeface="Yu Optima" pitchFamily="34" charset="0"/>
            </a:endParaRPr>
          </a:p>
          <a:p>
            <a:pPr>
              <a:buFontTx/>
              <a:buChar char="•"/>
            </a:pPr>
            <a:r>
              <a:rPr lang="en-US" sz="1600" b="1" i="1" dirty="0">
                <a:solidFill>
                  <a:srgbClr val="FF0066"/>
                </a:solidFill>
                <a:latin typeface="Yu Optima" pitchFamily="34" charset="0"/>
              </a:rPr>
              <a:t>  </a:t>
            </a:r>
            <a:r>
              <a:rPr lang="en-US" sz="1600" b="1" i="1" dirty="0" err="1">
                <a:solidFill>
                  <a:srgbClr val="FF0066"/>
                </a:solidFill>
                <a:latin typeface="Yu Optima" pitchFamily="34" charset="0"/>
              </a:rPr>
              <a:t>Srednja</a:t>
            </a:r>
            <a:r>
              <a:rPr lang="en-US" sz="1600" b="1" i="1" dirty="0">
                <a:solidFill>
                  <a:srgbClr val="FF0066"/>
                </a:solidFill>
                <a:latin typeface="Yu Optima" pitchFamily="34" charset="0"/>
              </a:rPr>
              <a:t> </a:t>
            </a:r>
            <a:r>
              <a:rPr lang="sr-Latn-CS" sz="1600" b="1" i="1" dirty="0" smtClean="0">
                <a:solidFill>
                  <a:srgbClr val="FF0066"/>
                </a:solidFill>
                <a:latin typeface="Yu Optima" pitchFamily="34" charset="0"/>
              </a:rPr>
              <a:t>polaz. </a:t>
            </a:r>
            <a:r>
              <a:rPr lang="en-US" sz="1600" b="1" i="1" dirty="0" err="1" smtClean="0">
                <a:solidFill>
                  <a:srgbClr val="FF0066"/>
                </a:solidFill>
                <a:latin typeface="Yu Optima" pitchFamily="34" charset="0"/>
              </a:rPr>
              <a:t>struja</a:t>
            </a:r>
            <a:endParaRPr lang="en-US" sz="1600" b="1" i="1" dirty="0">
              <a:solidFill>
                <a:srgbClr val="FF0066"/>
              </a:solidFill>
              <a:latin typeface="Yu Optima" pitchFamily="34" charset="0"/>
            </a:endParaRPr>
          </a:p>
          <a:p>
            <a:pPr>
              <a:buFontTx/>
              <a:buChar char="•"/>
            </a:pPr>
            <a:r>
              <a:rPr lang="en-US" sz="1600" b="1" i="1" dirty="0">
                <a:solidFill>
                  <a:srgbClr val="FF0066"/>
                </a:solidFill>
                <a:latin typeface="Yu Optima" pitchFamily="34" charset="0"/>
              </a:rPr>
              <a:t>  </a:t>
            </a:r>
            <a:r>
              <a:rPr lang="sr-Latn-CS" sz="1600" b="1" i="1" dirty="0" smtClean="0">
                <a:solidFill>
                  <a:srgbClr val="FF0066"/>
                </a:solidFill>
                <a:latin typeface="Yu Optima" pitchFamily="34" charset="0"/>
              </a:rPr>
              <a:t>Veliki polaz. moment</a:t>
            </a:r>
            <a:endParaRPr lang="en-US" sz="1600" b="1" i="1" dirty="0">
              <a:solidFill>
                <a:srgbClr val="FF0066"/>
              </a:solidFill>
              <a:latin typeface="Arial" charset="0"/>
            </a:endParaRPr>
          </a:p>
        </p:txBody>
      </p:sp>
      <p:sp>
        <p:nvSpPr>
          <p:cNvPr id="62482" name="Text Box 18"/>
          <p:cNvSpPr txBox="1">
            <a:spLocks noChangeArrowheads="1"/>
          </p:cNvSpPr>
          <p:nvPr/>
        </p:nvSpPr>
        <p:spPr bwMode="auto">
          <a:xfrm>
            <a:off x="1371600" y="5128767"/>
            <a:ext cx="2682529" cy="1077218"/>
          </a:xfrm>
          <a:prstGeom prst="rect">
            <a:avLst/>
          </a:prstGeom>
          <a:noFill/>
          <a:ln w="12700">
            <a:noFill/>
            <a:miter lim="800000"/>
            <a:headEnd/>
            <a:tailEnd/>
          </a:ln>
          <a:effectLst/>
        </p:spPr>
        <p:txBody>
          <a:bodyPr wrap="none" anchor="ctr">
            <a:spAutoFit/>
            <a:flatTx/>
          </a:bodyPr>
          <a:lstStyle/>
          <a:p>
            <a:pPr>
              <a:buFontTx/>
              <a:buChar char="•"/>
            </a:pPr>
            <a:r>
              <a:rPr lang="en-US" sz="1600" b="1" i="1" dirty="0">
                <a:solidFill>
                  <a:schemeClr val="accent2"/>
                </a:solidFill>
                <a:latin typeface="Arial" charset="0"/>
              </a:rPr>
              <a:t>  </a:t>
            </a:r>
            <a:r>
              <a:rPr lang="sr-Latn-CS" sz="1600" b="1" i="1" dirty="0" smtClean="0">
                <a:solidFill>
                  <a:schemeClr val="accent2"/>
                </a:solidFill>
                <a:latin typeface="Yu Optima" pitchFamily="34" charset="0"/>
              </a:rPr>
              <a:t>Velika</a:t>
            </a:r>
            <a:r>
              <a:rPr lang="en-US" sz="1600" b="1" i="1" dirty="0" smtClean="0">
                <a:solidFill>
                  <a:schemeClr val="accent2"/>
                </a:solidFill>
                <a:latin typeface="Yu Optima" pitchFamily="34" charset="0"/>
              </a:rPr>
              <a:t> </a:t>
            </a:r>
            <a:r>
              <a:rPr lang="en-US" sz="1600" b="1" i="1" dirty="0" err="1" smtClean="0">
                <a:solidFill>
                  <a:schemeClr val="accent2"/>
                </a:solidFill>
                <a:latin typeface="Yu Optima" pitchFamily="34" charset="0"/>
              </a:rPr>
              <a:t>otpornost</a:t>
            </a:r>
            <a:r>
              <a:rPr lang="sr-Latn-CS" sz="1600" b="1" i="1" dirty="0" smtClean="0">
                <a:solidFill>
                  <a:schemeClr val="accent2"/>
                </a:solidFill>
                <a:latin typeface="Yu Optima" pitchFamily="34" charset="0"/>
              </a:rPr>
              <a:t>  rot.</a:t>
            </a:r>
            <a:endParaRPr lang="en-US" sz="1600" b="1" i="1" dirty="0">
              <a:solidFill>
                <a:schemeClr val="accent2"/>
              </a:solidFill>
              <a:latin typeface="Yu Optima" pitchFamily="34" charset="0"/>
            </a:endParaRPr>
          </a:p>
          <a:p>
            <a:pPr>
              <a:buFontTx/>
              <a:buChar char="•"/>
            </a:pPr>
            <a:r>
              <a:rPr lang="en-US" sz="1600" b="1" i="1" dirty="0">
                <a:solidFill>
                  <a:schemeClr val="accent2"/>
                </a:solidFill>
                <a:latin typeface="Yu Optima" pitchFamily="34" charset="0"/>
              </a:rPr>
              <a:t>  </a:t>
            </a:r>
            <a:r>
              <a:rPr lang="en-US" sz="1600" b="1" i="1" dirty="0" smtClean="0">
                <a:solidFill>
                  <a:schemeClr val="accent2"/>
                </a:solidFill>
                <a:latin typeface="Yu Optima" pitchFamily="34" charset="0"/>
              </a:rPr>
              <a:t>V</a:t>
            </a:r>
            <a:r>
              <a:rPr lang="sr-Latn-CS" sz="1600" b="1" i="1" dirty="0" smtClean="0">
                <a:solidFill>
                  <a:schemeClr val="accent2"/>
                </a:solidFill>
                <a:latin typeface="Yu Optima" pitchFamily="34" charset="0"/>
              </a:rPr>
              <a:t>elika </a:t>
            </a:r>
            <a:r>
              <a:rPr lang="en-US" sz="1600" b="1" i="1" dirty="0" err="1" smtClean="0">
                <a:solidFill>
                  <a:schemeClr val="accent2"/>
                </a:solidFill>
                <a:latin typeface="Yu Optima" pitchFamily="34" charset="0"/>
              </a:rPr>
              <a:t>induktivnost</a:t>
            </a:r>
            <a:r>
              <a:rPr lang="en-US" sz="1600" b="1" i="1" dirty="0" smtClean="0">
                <a:solidFill>
                  <a:schemeClr val="accent2"/>
                </a:solidFill>
                <a:latin typeface="Yu Optima" pitchFamily="34" charset="0"/>
              </a:rPr>
              <a:t>  rot.</a:t>
            </a:r>
            <a:endParaRPr lang="en-US" sz="1600" b="1" i="1" dirty="0">
              <a:solidFill>
                <a:schemeClr val="accent2"/>
              </a:solidFill>
              <a:latin typeface="Yu Optima" pitchFamily="34" charset="0"/>
            </a:endParaRPr>
          </a:p>
          <a:p>
            <a:pPr>
              <a:buFontTx/>
              <a:buChar char="•"/>
            </a:pPr>
            <a:r>
              <a:rPr lang="en-US" sz="1600" b="1" i="1" dirty="0">
                <a:solidFill>
                  <a:schemeClr val="accent2"/>
                </a:solidFill>
                <a:latin typeface="Yu Optima" pitchFamily="34" charset="0"/>
              </a:rPr>
              <a:t>  Mala </a:t>
            </a:r>
            <a:r>
              <a:rPr lang="sr-Latn-CS" sz="1600" b="1" i="1" dirty="0" smtClean="0">
                <a:solidFill>
                  <a:schemeClr val="accent2"/>
                </a:solidFill>
                <a:latin typeface="Yu Optima" pitchFamily="34" charset="0"/>
              </a:rPr>
              <a:t>polaz. </a:t>
            </a:r>
            <a:r>
              <a:rPr lang="en-US" sz="1600" b="1" i="1" dirty="0" err="1" smtClean="0">
                <a:solidFill>
                  <a:schemeClr val="accent2"/>
                </a:solidFill>
                <a:latin typeface="Yu Optima" pitchFamily="34" charset="0"/>
              </a:rPr>
              <a:t>struja</a:t>
            </a:r>
            <a:r>
              <a:rPr lang="en-US" sz="1600" b="1" i="1" dirty="0" smtClean="0">
                <a:solidFill>
                  <a:schemeClr val="accent2"/>
                </a:solidFill>
                <a:latin typeface="Yu Optima" pitchFamily="34" charset="0"/>
              </a:rPr>
              <a:t> </a:t>
            </a:r>
            <a:endParaRPr lang="en-US" sz="1600" b="1" i="1" dirty="0">
              <a:solidFill>
                <a:schemeClr val="accent2"/>
              </a:solidFill>
              <a:latin typeface="Yu Optima" pitchFamily="34" charset="0"/>
            </a:endParaRPr>
          </a:p>
          <a:p>
            <a:pPr>
              <a:buFontTx/>
              <a:buChar char="•"/>
            </a:pPr>
            <a:r>
              <a:rPr lang="en-US" sz="1600" b="1" i="1" dirty="0">
                <a:solidFill>
                  <a:schemeClr val="accent2"/>
                </a:solidFill>
                <a:latin typeface="Yu Optima" pitchFamily="34" charset="0"/>
              </a:rPr>
              <a:t>  Mali </a:t>
            </a:r>
            <a:r>
              <a:rPr lang="sr-Latn-CS" sz="1600" b="1" i="1" dirty="0" smtClean="0">
                <a:solidFill>
                  <a:schemeClr val="accent2"/>
                </a:solidFill>
                <a:latin typeface="Yu Optima" pitchFamily="34" charset="0"/>
              </a:rPr>
              <a:t>polaz. </a:t>
            </a:r>
            <a:r>
              <a:rPr lang="en-US" sz="1600" b="1" i="1" dirty="0" smtClean="0">
                <a:solidFill>
                  <a:schemeClr val="accent2"/>
                </a:solidFill>
                <a:latin typeface="Yu Optima" pitchFamily="34" charset="0"/>
              </a:rPr>
              <a:t>moment</a:t>
            </a:r>
            <a:endParaRPr lang="en-US" sz="1600" b="1" i="1" dirty="0">
              <a:solidFill>
                <a:schemeClr val="accent2"/>
              </a:solidFill>
              <a:latin typeface="Arial" charset="0"/>
            </a:endParaRPr>
          </a:p>
        </p:txBody>
      </p:sp>
      <p:sp>
        <p:nvSpPr>
          <p:cNvPr id="62484" name="Line 20"/>
          <p:cNvSpPr>
            <a:spLocks noChangeShapeType="1"/>
          </p:cNvSpPr>
          <p:nvPr/>
        </p:nvSpPr>
        <p:spPr bwMode="auto">
          <a:xfrm>
            <a:off x="4257675" y="2301875"/>
            <a:ext cx="0" cy="3652838"/>
          </a:xfrm>
          <a:prstGeom prst="line">
            <a:avLst/>
          </a:prstGeom>
          <a:noFill/>
          <a:ln w="38100">
            <a:solidFill>
              <a:schemeClr val="tx1"/>
            </a:solidFill>
            <a:round/>
            <a:headEnd/>
            <a:tailEnd/>
          </a:ln>
          <a:effectLst/>
        </p:spPr>
        <p:txBody>
          <a:bodyPr wrap="none" anchor="ctr"/>
          <a:lstStyle/>
          <a:p>
            <a:endParaRPr lang="en-US"/>
          </a:p>
        </p:txBody>
      </p:sp>
      <p:sp>
        <p:nvSpPr>
          <p:cNvPr id="62485" name="Line 21"/>
          <p:cNvSpPr>
            <a:spLocks noChangeShapeType="1"/>
          </p:cNvSpPr>
          <p:nvPr/>
        </p:nvSpPr>
        <p:spPr bwMode="auto">
          <a:xfrm rot="5400000">
            <a:off x="6480969" y="3704432"/>
            <a:ext cx="14287" cy="4432300"/>
          </a:xfrm>
          <a:prstGeom prst="line">
            <a:avLst/>
          </a:prstGeom>
          <a:noFill/>
          <a:ln w="38100">
            <a:solidFill>
              <a:schemeClr val="tx1"/>
            </a:solidFill>
            <a:round/>
            <a:headEnd/>
            <a:tailEnd/>
          </a:ln>
          <a:effectLst/>
        </p:spPr>
        <p:txBody>
          <a:bodyPr wrap="none" anchor="ctr"/>
          <a:lstStyle/>
          <a:p>
            <a:endParaRPr lang="en-US"/>
          </a:p>
        </p:txBody>
      </p:sp>
      <p:sp>
        <p:nvSpPr>
          <p:cNvPr id="62486" name="Freeform 22"/>
          <p:cNvSpPr>
            <a:spLocks/>
          </p:cNvSpPr>
          <p:nvPr/>
        </p:nvSpPr>
        <p:spPr bwMode="auto">
          <a:xfrm>
            <a:off x="4267200" y="2590800"/>
            <a:ext cx="3736975" cy="3330575"/>
          </a:xfrm>
          <a:custGeom>
            <a:avLst/>
            <a:gdLst/>
            <a:ahLst/>
            <a:cxnLst>
              <a:cxn ang="0">
                <a:pos x="0" y="1144"/>
              </a:cxn>
              <a:cxn ang="0">
                <a:pos x="1436" y="1016"/>
              </a:cxn>
              <a:cxn ang="0">
                <a:pos x="2081" y="180"/>
              </a:cxn>
              <a:cxn ang="0">
                <a:pos x="2354" y="2098"/>
              </a:cxn>
            </a:cxnLst>
            <a:rect l="0" t="0" r="r" b="b"/>
            <a:pathLst>
              <a:path w="2354" h="2098">
                <a:moveTo>
                  <a:pt x="0" y="1144"/>
                </a:moveTo>
                <a:cubicBezTo>
                  <a:pt x="544" y="1160"/>
                  <a:pt x="1089" y="1177"/>
                  <a:pt x="1436" y="1016"/>
                </a:cubicBezTo>
                <a:cubicBezTo>
                  <a:pt x="1783" y="855"/>
                  <a:pt x="1928" y="0"/>
                  <a:pt x="2081" y="180"/>
                </a:cubicBezTo>
                <a:cubicBezTo>
                  <a:pt x="2234" y="360"/>
                  <a:pt x="2294" y="1229"/>
                  <a:pt x="2354" y="2098"/>
                </a:cubicBezTo>
              </a:path>
            </a:pathLst>
          </a:custGeom>
          <a:noFill/>
          <a:ln w="28575" cap="flat" cmpd="sng">
            <a:solidFill>
              <a:srgbClr val="0070C0"/>
            </a:solidFill>
            <a:prstDash val="solid"/>
            <a:round/>
            <a:headEnd/>
            <a:tailEnd/>
          </a:ln>
          <a:effectLst/>
        </p:spPr>
        <p:txBody>
          <a:bodyPr wrap="none" anchor="ctr"/>
          <a:lstStyle/>
          <a:p>
            <a:endParaRPr lang="en-US"/>
          </a:p>
        </p:txBody>
      </p:sp>
      <p:sp>
        <p:nvSpPr>
          <p:cNvPr id="62487" name="Freeform 23"/>
          <p:cNvSpPr>
            <a:spLocks/>
          </p:cNvSpPr>
          <p:nvPr/>
        </p:nvSpPr>
        <p:spPr bwMode="auto">
          <a:xfrm>
            <a:off x="4271963" y="3309938"/>
            <a:ext cx="3736975" cy="2600325"/>
          </a:xfrm>
          <a:custGeom>
            <a:avLst/>
            <a:gdLst/>
            <a:ahLst/>
            <a:cxnLst>
              <a:cxn ang="0">
                <a:pos x="0" y="456"/>
              </a:cxn>
              <a:cxn ang="0">
                <a:pos x="1190" y="756"/>
              </a:cxn>
              <a:cxn ang="0">
                <a:pos x="2045" y="147"/>
              </a:cxn>
              <a:cxn ang="0">
                <a:pos x="2354" y="1638"/>
              </a:cxn>
            </a:cxnLst>
            <a:rect l="0" t="0" r="r" b="b"/>
            <a:pathLst>
              <a:path w="2354" h="1638">
                <a:moveTo>
                  <a:pt x="0" y="456"/>
                </a:moveTo>
                <a:cubicBezTo>
                  <a:pt x="424" y="631"/>
                  <a:pt x="849" y="807"/>
                  <a:pt x="1190" y="756"/>
                </a:cubicBezTo>
                <a:cubicBezTo>
                  <a:pt x="1531" y="705"/>
                  <a:pt x="1851" y="0"/>
                  <a:pt x="2045" y="147"/>
                </a:cubicBezTo>
                <a:cubicBezTo>
                  <a:pt x="2239" y="294"/>
                  <a:pt x="2296" y="966"/>
                  <a:pt x="2354" y="1638"/>
                </a:cubicBezTo>
              </a:path>
            </a:pathLst>
          </a:custGeom>
          <a:noFill/>
          <a:ln w="28575" cap="flat" cmpd="sng">
            <a:solidFill>
              <a:srgbClr val="FF0066"/>
            </a:solidFill>
            <a:prstDash val="solid"/>
            <a:round/>
            <a:headEnd/>
            <a:tailEnd/>
          </a:ln>
          <a:effectLst/>
        </p:spPr>
        <p:txBody>
          <a:bodyPr wrap="none" anchor="ctr"/>
          <a:lstStyle/>
          <a:p>
            <a:endParaRPr lang="en-US"/>
          </a:p>
        </p:txBody>
      </p:sp>
      <p:sp>
        <p:nvSpPr>
          <p:cNvPr id="62488" name="Freeform 24"/>
          <p:cNvSpPr>
            <a:spLocks/>
          </p:cNvSpPr>
          <p:nvPr/>
        </p:nvSpPr>
        <p:spPr bwMode="auto">
          <a:xfrm>
            <a:off x="4257675" y="3746500"/>
            <a:ext cx="3765550" cy="2149475"/>
          </a:xfrm>
          <a:custGeom>
            <a:avLst/>
            <a:gdLst/>
            <a:ahLst/>
            <a:cxnLst>
              <a:cxn ang="0">
                <a:pos x="0" y="690"/>
              </a:cxn>
              <a:cxn ang="0">
                <a:pos x="1372" y="700"/>
              </a:cxn>
              <a:cxn ang="0">
                <a:pos x="1972" y="109"/>
              </a:cxn>
              <a:cxn ang="0">
                <a:pos x="2372" y="1354"/>
              </a:cxn>
            </a:cxnLst>
            <a:rect l="0" t="0" r="r" b="b"/>
            <a:pathLst>
              <a:path w="2372" h="1354">
                <a:moveTo>
                  <a:pt x="0" y="690"/>
                </a:moveTo>
                <a:cubicBezTo>
                  <a:pt x="521" y="743"/>
                  <a:pt x="1043" y="797"/>
                  <a:pt x="1372" y="700"/>
                </a:cubicBezTo>
                <a:cubicBezTo>
                  <a:pt x="1701" y="603"/>
                  <a:pt x="1805" y="0"/>
                  <a:pt x="1972" y="109"/>
                </a:cubicBezTo>
                <a:cubicBezTo>
                  <a:pt x="2139" y="218"/>
                  <a:pt x="2255" y="786"/>
                  <a:pt x="2372" y="1354"/>
                </a:cubicBezTo>
              </a:path>
            </a:pathLst>
          </a:custGeom>
          <a:noFill/>
          <a:ln w="28575" cap="flat" cmpd="sng">
            <a:solidFill>
              <a:schemeClr val="accent2"/>
            </a:solidFill>
            <a:prstDash val="solid"/>
            <a:round/>
            <a:headEnd/>
            <a:tailEnd/>
          </a:ln>
          <a:effectLst/>
        </p:spPr>
        <p:txBody>
          <a:bodyPr wrap="none" anchor="ctr"/>
          <a:lstStyle/>
          <a:p>
            <a:endParaRPr lang="en-US"/>
          </a:p>
        </p:txBody>
      </p:sp>
      <p:sp>
        <p:nvSpPr>
          <p:cNvPr id="62489" name="Freeform 25"/>
          <p:cNvSpPr>
            <a:spLocks/>
          </p:cNvSpPr>
          <p:nvPr/>
        </p:nvSpPr>
        <p:spPr bwMode="auto">
          <a:xfrm>
            <a:off x="4286250" y="3746500"/>
            <a:ext cx="3708400" cy="2163763"/>
          </a:xfrm>
          <a:custGeom>
            <a:avLst/>
            <a:gdLst/>
            <a:ahLst/>
            <a:cxnLst>
              <a:cxn ang="0">
                <a:pos x="0" y="0"/>
              </a:cxn>
              <a:cxn ang="0">
                <a:pos x="1800" y="445"/>
              </a:cxn>
              <a:cxn ang="0">
                <a:pos x="2336" y="1363"/>
              </a:cxn>
            </a:cxnLst>
            <a:rect l="0" t="0" r="r" b="b"/>
            <a:pathLst>
              <a:path w="2336" h="1363">
                <a:moveTo>
                  <a:pt x="0" y="0"/>
                </a:moveTo>
                <a:cubicBezTo>
                  <a:pt x="705" y="109"/>
                  <a:pt x="1411" y="218"/>
                  <a:pt x="1800" y="445"/>
                </a:cubicBezTo>
                <a:cubicBezTo>
                  <a:pt x="2189" y="672"/>
                  <a:pt x="2262" y="1017"/>
                  <a:pt x="2336" y="1363"/>
                </a:cubicBezTo>
              </a:path>
            </a:pathLst>
          </a:custGeom>
          <a:noFill/>
          <a:ln w="12700" cap="flat" cmpd="sng">
            <a:solidFill>
              <a:schemeClr val="accent2"/>
            </a:solidFill>
            <a:prstDash val="dash"/>
            <a:round/>
            <a:headEnd/>
            <a:tailEnd/>
          </a:ln>
          <a:effectLst/>
        </p:spPr>
        <p:txBody>
          <a:bodyPr wrap="none" anchor="ctr"/>
          <a:lstStyle/>
          <a:p>
            <a:endParaRPr lang="en-US"/>
          </a:p>
        </p:txBody>
      </p:sp>
      <p:sp>
        <p:nvSpPr>
          <p:cNvPr id="62490" name="Freeform 26"/>
          <p:cNvSpPr>
            <a:spLocks/>
          </p:cNvSpPr>
          <p:nvPr/>
        </p:nvSpPr>
        <p:spPr bwMode="auto">
          <a:xfrm>
            <a:off x="4322763" y="3205163"/>
            <a:ext cx="3708400" cy="2698750"/>
          </a:xfrm>
          <a:custGeom>
            <a:avLst/>
            <a:gdLst/>
            <a:ahLst/>
            <a:cxnLst>
              <a:cxn ang="0">
                <a:pos x="0" y="0"/>
              </a:cxn>
              <a:cxn ang="0">
                <a:pos x="1800" y="445"/>
              </a:cxn>
              <a:cxn ang="0">
                <a:pos x="2336" y="1363"/>
              </a:cxn>
            </a:cxnLst>
            <a:rect l="0" t="0" r="r" b="b"/>
            <a:pathLst>
              <a:path w="2336" h="1363">
                <a:moveTo>
                  <a:pt x="0" y="0"/>
                </a:moveTo>
                <a:cubicBezTo>
                  <a:pt x="705" y="109"/>
                  <a:pt x="1411" y="218"/>
                  <a:pt x="1800" y="445"/>
                </a:cubicBezTo>
                <a:cubicBezTo>
                  <a:pt x="2189" y="672"/>
                  <a:pt x="2262" y="1017"/>
                  <a:pt x="2336" y="1363"/>
                </a:cubicBezTo>
              </a:path>
            </a:pathLst>
          </a:custGeom>
          <a:noFill/>
          <a:ln w="12700" cap="flat" cmpd="sng">
            <a:solidFill>
              <a:srgbClr val="FF0066"/>
            </a:solidFill>
            <a:prstDash val="dash"/>
            <a:round/>
            <a:headEnd/>
            <a:tailEnd/>
          </a:ln>
          <a:effectLst/>
        </p:spPr>
        <p:txBody>
          <a:bodyPr wrap="none" anchor="ctr"/>
          <a:lstStyle/>
          <a:p>
            <a:endParaRPr lang="en-US"/>
          </a:p>
        </p:txBody>
      </p:sp>
      <p:sp>
        <p:nvSpPr>
          <p:cNvPr id="62491" name="Freeform 27"/>
          <p:cNvSpPr>
            <a:spLocks/>
          </p:cNvSpPr>
          <p:nvPr/>
        </p:nvSpPr>
        <p:spPr bwMode="auto">
          <a:xfrm>
            <a:off x="4302125" y="2578100"/>
            <a:ext cx="3708400" cy="3290888"/>
          </a:xfrm>
          <a:custGeom>
            <a:avLst/>
            <a:gdLst/>
            <a:ahLst/>
            <a:cxnLst>
              <a:cxn ang="0">
                <a:pos x="0" y="0"/>
              </a:cxn>
              <a:cxn ang="0">
                <a:pos x="1800" y="445"/>
              </a:cxn>
              <a:cxn ang="0">
                <a:pos x="2336" y="1363"/>
              </a:cxn>
            </a:cxnLst>
            <a:rect l="0" t="0" r="r" b="b"/>
            <a:pathLst>
              <a:path w="2336" h="1363">
                <a:moveTo>
                  <a:pt x="0" y="0"/>
                </a:moveTo>
                <a:cubicBezTo>
                  <a:pt x="705" y="109"/>
                  <a:pt x="1411" y="218"/>
                  <a:pt x="1800" y="445"/>
                </a:cubicBezTo>
                <a:cubicBezTo>
                  <a:pt x="2189" y="672"/>
                  <a:pt x="2262" y="1017"/>
                  <a:pt x="2336" y="1363"/>
                </a:cubicBezTo>
              </a:path>
            </a:pathLst>
          </a:custGeom>
          <a:noFill/>
          <a:ln w="12700" cap="flat" cmpd="sng">
            <a:solidFill>
              <a:srgbClr val="0070C0"/>
            </a:solidFill>
            <a:prstDash val="dash"/>
            <a:round/>
            <a:headEnd/>
            <a:tailEnd/>
          </a:ln>
          <a:effectLst/>
        </p:spPr>
        <p:txBody>
          <a:bodyPr wrap="none" anchor="ctr"/>
          <a:lstStyle/>
          <a:p>
            <a:endParaRPr lang="en-US"/>
          </a:p>
        </p:txBody>
      </p:sp>
      <p:sp>
        <p:nvSpPr>
          <p:cNvPr id="62492" name="Text Box 28"/>
          <p:cNvSpPr txBox="1">
            <a:spLocks noChangeArrowheads="1"/>
          </p:cNvSpPr>
          <p:nvPr/>
        </p:nvSpPr>
        <p:spPr bwMode="auto">
          <a:xfrm rot="-5400000">
            <a:off x="3032833" y="3799959"/>
            <a:ext cx="1954381" cy="369332"/>
          </a:xfrm>
          <a:prstGeom prst="rect">
            <a:avLst/>
          </a:prstGeom>
          <a:noFill/>
          <a:ln w="12700">
            <a:noFill/>
            <a:miter lim="800000"/>
            <a:headEnd/>
            <a:tailEnd/>
          </a:ln>
          <a:effectLst/>
        </p:spPr>
        <p:txBody>
          <a:bodyPr wrap="none" anchor="ctr">
            <a:spAutoFit/>
            <a:flatTx/>
          </a:bodyPr>
          <a:lstStyle/>
          <a:p>
            <a:r>
              <a:rPr lang="sr-Latn-CS" b="1" dirty="0" smtClean="0">
                <a:latin typeface="Arial" charset="0"/>
              </a:rPr>
              <a:t>Moment  i struja</a:t>
            </a:r>
            <a:endParaRPr lang="en-US" b="1" dirty="0">
              <a:latin typeface="Arial" charset="0"/>
            </a:endParaRPr>
          </a:p>
        </p:txBody>
      </p:sp>
      <p:sp>
        <p:nvSpPr>
          <p:cNvPr id="62493" name="Text Box 29"/>
          <p:cNvSpPr txBox="1">
            <a:spLocks noChangeArrowheads="1"/>
          </p:cNvSpPr>
          <p:nvPr/>
        </p:nvSpPr>
        <p:spPr bwMode="auto">
          <a:xfrm>
            <a:off x="5865813" y="5957888"/>
            <a:ext cx="1864614" cy="369332"/>
          </a:xfrm>
          <a:prstGeom prst="rect">
            <a:avLst/>
          </a:prstGeom>
          <a:noFill/>
          <a:ln w="12700">
            <a:noFill/>
            <a:miter lim="800000"/>
            <a:headEnd/>
            <a:tailEnd/>
          </a:ln>
          <a:effectLst/>
        </p:spPr>
        <p:txBody>
          <a:bodyPr wrap="none" anchor="ctr">
            <a:spAutoFit/>
            <a:flatTx/>
          </a:bodyPr>
          <a:lstStyle/>
          <a:p>
            <a:pPr algn="ctr"/>
            <a:r>
              <a:rPr lang="en-US" b="1" dirty="0" err="1" smtClean="0">
                <a:solidFill>
                  <a:schemeClr val="tx1"/>
                </a:solidFill>
                <a:latin typeface="Arial" charset="0"/>
              </a:rPr>
              <a:t>Brzina</a:t>
            </a:r>
            <a:r>
              <a:rPr lang="sr-Latn-CS" b="1" dirty="0" smtClean="0">
                <a:solidFill>
                  <a:schemeClr val="tx1"/>
                </a:solidFill>
                <a:latin typeface="Arial" charset="0"/>
              </a:rPr>
              <a:t> obrtanja</a:t>
            </a:r>
            <a:endParaRPr lang="en-US" b="1" dirty="0">
              <a:solidFill>
                <a:schemeClr val="tx1"/>
              </a:solidFill>
              <a:latin typeface="Arial" charset="0"/>
            </a:endParaRPr>
          </a:p>
        </p:txBody>
      </p:sp>
      <p:grpSp>
        <p:nvGrpSpPr>
          <p:cNvPr id="5" name="Group 31"/>
          <p:cNvGrpSpPr>
            <a:grpSpLocks/>
          </p:cNvGrpSpPr>
          <p:nvPr/>
        </p:nvGrpSpPr>
        <p:grpSpPr bwMode="auto">
          <a:xfrm>
            <a:off x="7540625" y="2776538"/>
            <a:ext cx="142875" cy="349250"/>
            <a:chOff x="500" y="1427"/>
            <a:chExt cx="154" cy="619"/>
          </a:xfrm>
          <a:solidFill>
            <a:srgbClr val="0070C0"/>
          </a:solidFill>
        </p:grpSpPr>
        <p:sp>
          <p:nvSpPr>
            <p:cNvPr id="62496" name="AutoShape 32"/>
            <p:cNvSpPr>
              <a:spLocks noChangeArrowheads="1"/>
            </p:cNvSpPr>
            <p:nvPr/>
          </p:nvSpPr>
          <p:spPr bwMode="auto">
            <a:xfrm>
              <a:off x="500" y="1473"/>
              <a:ext cx="154" cy="57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6350">
              <a:solidFill>
                <a:schemeClr val="tx1"/>
              </a:solidFill>
              <a:miter lim="800000"/>
              <a:headEnd/>
              <a:tailEnd/>
            </a:ln>
            <a:effectLst/>
          </p:spPr>
          <p:txBody>
            <a:bodyPr wrap="none" anchor="ctr"/>
            <a:lstStyle/>
            <a:p>
              <a:endParaRPr lang="en-US"/>
            </a:p>
          </p:txBody>
        </p:sp>
        <p:sp>
          <p:nvSpPr>
            <p:cNvPr id="62497" name="AutoShape 33"/>
            <p:cNvSpPr>
              <a:spLocks noChangeArrowheads="1"/>
            </p:cNvSpPr>
            <p:nvPr/>
          </p:nvSpPr>
          <p:spPr bwMode="auto">
            <a:xfrm>
              <a:off x="505" y="1427"/>
              <a:ext cx="146" cy="47"/>
            </a:xfrm>
            <a:prstGeom prst="triangle">
              <a:avLst>
                <a:gd name="adj" fmla="val 50000"/>
              </a:avLst>
            </a:prstGeom>
            <a:grpFill/>
            <a:ln w="6350">
              <a:solidFill>
                <a:schemeClr val="tx1"/>
              </a:solidFill>
              <a:miter lim="800000"/>
              <a:headEnd/>
              <a:tailEnd/>
            </a:ln>
            <a:effectLst/>
          </p:spPr>
          <p:txBody>
            <a:bodyPr wrap="none" anchor="ctr"/>
            <a:lstStyle/>
            <a:p>
              <a:endParaRPr lang="en-US"/>
            </a:p>
          </p:txBody>
        </p:sp>
      </p:grpSp>
      <p:grpSp>
        <p:nvGrpSpPr>
          <p:cNvPr id="6" name="Group 34"/>
          <p:cNvGrpSpPr>
            <a:grpSpLocks/>
          </p:cNvGrpSpPr>
          <p:nvPr/>
        </p:nvGrpSpPr>
        <p:grpSpPr bwMode="auto">
          <a:xfrm>
            <a:off x="7548563" y="3479800"/>
            <a:ext cx="128587" cy="428625"/>
            <a:chOff x="269" y="1958"/>
            <a:chExt cx="154" cy="514"/>
          </a:xfrm>
          <a:solidFill>
            <a:srgbClr val="FF3399"/>
          </a:solidFill>
        </p:grpSpPr>
        <p:grpSp>
          <p:nvGrpSpPr>
            <p:cNvPr id="7" name="Group 35"/>
            <p:cNvGrpSpPr>
              <a:grpSpLocks/>
            </p:cNvGrpSpPr>
            <p:nvPr/>
          </p:nvGrpSpPr>
          <p:grpSpPr bwMode="auto">
            <a:xfrm>
              <a:off x="269" y="2096"/>
              <a:ext cx="154" cy="376"/>
              <a:chOff x="500" y="1427"/>
              <a:chExt cx="154" cy="619"/>
            </a:xfrm>
            <a:grpFill/>
          </p:grpSpPr>
          <p:sp>
            <p:nvSpPr>
              <p:cNvPr id="62500" name="AutoShape 36"/>
              <p:cNvSpPr>
                <a:spLocks noChangeArrowheads="1"/>
              </p:cNvSpPr>
              <p:nvPr/>
            </p:nvSpPr>
            <p:spPr bwMode="auto">
              <a:xfrm>
                <a:off x="500" y="1473"/>
                <a:ext cx="154" cy="57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6350">
                <a:solidFill>
                  <a:schemeClr val="tx1"/>
                </a:solidFill>
                <a:miter lim="800000"/>
                <a:headEnd/>
                <a:tailEnd/>
              </a:ln>
              <a:effectLst/>
            </p:spPr>
            <p:txBody>
              <a:bodyPr wrap="none" anchor="ctr"/>
              <a:lstStyle/>
              <a:p>
                <a:endParaRPr lang="en-US"/>
              </a:p>
            </p:txBody>
          </p:sp>
          <p:sp>
            <p:nvSpPr>
              <p:cNvPr id="62501" name="AutoShape 37"/>
              <p:cNvSpPr>
                <a:spLocks noChangeArrowheads="1"/>
              </p:cNvSpPr>
              <p:nvPr/>
            </p:nvSpPr>
            <p:spPr bwMode="auto">
              <a:xfrm>
                <a:off x="505" y="1427"/>
                <a:ext cx="146" cy="47"/>
              </a:xfrm>
              <a:prstGeom prst="triangle">
                <a:avLst>
                  <a:gd name="adj" fmla="val 50000"/>
                </a:avLst>
              </a:prstGeom>
              <a:grpFill/>
              <a:ln w="6350">
                <a:solidFill>
                  <a:schemeClr val="tx1"/>
                </a:solidFill>
                <a:miter lim="800000"/>
                <a:headEnd/>
                <a:tailEnd/>
              </a:ln>
              <a:effectLst/>
            </p:spPr>
            <p:txBody>
              <a:bodyPr wrap="none" anchor="ctr"/>
              <a:lstStyle/>
              <a:p>
                <a:endParaRPr lang="en-US"/>
              </a:p>
            </p:txBody>
          </p:sp>
        </p:grpSp>
        <p:sp>
          <p:nvSpPr>
            <p:cNvPr id="62502" name="Oval 38"/>
            <p:cNvSpPr>
              <a:spLocks noChangeArrowheads="1"/>
            </p:cNvSpPr>
            <p:nvPr/>
          </p:nvSpPr>
          <p:spPr bwMode="auto">
            <a:xfrm>
              <a:off x="280" y="1958"/>
              <a:ext cx="132" cy="142"/>
            </a:xfrm>
            <a:prstGeom prst="ellipse">
              <a:avLst/>
            </a:prstGeom>
            <a:grpFill/>
            <a:ln w="6350">
              <a:solidFill>
                <a:schemeClr val="tx1"/>
              </a:solidFill>
              <a:round/>
              <a:headEnd/>
              <a:tailEnd/>
            </a:ln>
            <a:effectLst/>
          </p:spPr>
          <p:txBody>
            <a:bodyPr wrap="none" anchor="ctr"/>
            <a:lstStyle/>
            <a:p>
              <a:endParaRPr lang="en-US"/>
            </a:p>
          </p:txBody>
        </p:sp>
      </p:grpSp>
      <p:grpSp>
        <p:nvGrpSpPr>
          <p:cNvPr id="8" name="Group 39"/>
          <p:cNvGrpSpPr>
            <a:grpSpLocks/>
          </p:cNvGrpSpPr>
          <p:nvPr/>
        </p:nvGrpSpPr>
        <p:grpSpPr bwMode="auto">
          <a:xfrm>
            <a:off x="7559675" y="4075113"/>
            <a:ext cx="149225" cy="523875"/>
            <a:chOff x="317" y="3058"/>
            <a:chExt cx="161" cy="566"/>
          </a:xfrm>
          <a:solidFill>
            <a:schemeClr val="accent6">
              <a:lumMod val="60000"/>
              <a:lumOff val="40000"/>
            </a:schemeClr>
          </a:solidFill>
        </p:grpSpPr>
        <p:grpSp>
          <p:nvGrpSpPr>
            <p:cNvPr id="9" name="Group 40"/>
            <p:cNvGrpSpPr>
              <a:grpSpLocks/>
            </p:cNvGrpSpPr>
            <p:nvPr/>
          </p:nvGrpSpPr>
          <p:grpSpPr bwMode="auto">
            <a:xfrm>
              <a:off x="317" y="3230"/>
              <a:ext cx="161" cy="394"/>
              <a:chOff x="317" y="3230"/>
              <a:chExt cx="161" cy="394"/>
            </a:xfrm>
            <a:grpFill/>
          </p:grpSpPr>
          <p:sp>
            <p:nvSpPr>
              <p:cNvPr id="62505" name="AutoShape 41"/>
              <p:cNvSpPr>
                <a:spLocks noChangeArrowheads="1"/>
              </p:cNvSpPr>
              <p:nvPr/>
            </p:nvSpPr>
            <p:spPr bwMode="auto">
              <a:xfrm>
                <a:off x="324" y="3276"/>
                <a:ext cx="154" cy="34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6350">
                <a:solidFill>
                  <a:schemeClr val="tx1"/>
                </a:solidFill>
                <a:miter lim="800000"/>
                <a:headEnd/>
                <a:tailEnd/>
              </a:ln>
              <a:effectLst/>
            </p:spPr>
            <p:txBody>
              <a:bodyPr wrap="none" anchor="ctr"/>
              <a:lstStyle/>
              <a:p>
                <a:endParaRPr lang="en-US"/>
              </a:p>
            </p:txBody>
          </p:sp>
          <p:sp>
            <p:nvSpPr>
              <p:cNvPr id="62506" name="AutoShape 42"/>
              <p:cNvSpPr>
                <a:spLocks noChangeArrowheads="1"/>
              </p:cNvSpPr>
              <p:nvPr/>
            </p:nvSpPr>
            <p:spPr bwMode="auto">
              <a:xfrm>
                <a:off x="317" y="3230"/>
                <a:ext cx="161" cy="47"/>
              </a:xfrm>
              <a:prstGeom prst="triangle">
                <a:avLst>
                  <a:gd name="adj" fmla="val 50000"/>
                </a:avLst>
              </a:prstGeom>
              <a:grpFill/>
              <a:ln w="6350">
                <a:solidFill>
                  <a:schemeClr val="tx1"/>
                </a:solidFill>
                <a:miter lim="800000"/>
                <a:headEnd/>
                <a:tailEnd/>
              </a:ln>
              <a:effectLst/>
            </p:spPr>
            <p:txBody>
              <a:bodyPr wrap="none" anchor="ctr"/>
              <a:lstStyle/>
              <a:p>
                <a:endParaRPr lang="en-US"/>
              </a:p>
            </p:txBody>
          </p:sp>
        </p:grpSp>
        <p:sp>
          <p:nvSpPr>
            <p:cNvPr id="62507" name="AutoShape 43"/>
            <p:cNvSpPr>
              <a:spLocks noChangeArrowheads="1"/>
            </p:cNvSpPr>
            <p:nvPr/>
          </p:nvSpPr>
          <p:spPr bwMode="auto">
            <a:xfrm rot="-5400000">
              <a:off x="300" y="3132"/>
              <a:ext cx="195" cy="47"/>
            </a:xfrm>
            <a:prstGeom prst="homePlate">
              <a:avLst>
                <a:gd name="adj" fmla="val 103723"/>
              </a:avLst>
            </a:prstGeom>
            <a:grpFill/>
            <a:ln w="6350">
              <a:solidFill>
                <a:schemeClr val="tx1"/>
              </a:solidFill>
              <a:miter lim="800000"/>
              <a:headEnd/>
              <a:tailEnd/>
            </a:ln>
            <a:effectLst/>
          </p:spPr>
          <p:txBody>
            <a:bodyPr wrap="none" anchor="ctr"/>
            <a:lstStyle/>
            <a:p>
              <a:endParaRPr lang="en-US"/>
            </a:p>
          </p:txBody>
        </p:sp>
      </p:grpSp>
      <p:sp>
        <p:nvSpPr>
          <p:cNvPr id="62508" name="Text Box 44"/>
          <p:cNvSpPr txBox="1">
            <a:spLocks noChangeArrowheads="1"/>
          </p:cNvSpPr>
          <p:nvPr/>
        </p:nvSpPr>
        <p:spPr bwMode="auto">
          <a:xfrm>
            <a:off x="8021638" y="2765425"/>
            <a:ext cx="1011237" cy="457200"/>
          </a:xfrm>
          <a:prstGeom prst="rect">
            <a:avLst/>
          </a:prstGeom>
          <a:noFill/>
          <a:ln w="12700">
            <a:noFill/>
            <a:miter lim="800000"/>
            <a:headEnd/>
            <a:tailEnd/>
          </a:ln>
          <a:effectLst/>
        </p:spPr>
        <p:txBody>
          <a:bodyPr anchor="ctr">
            <a:spAutoFit/>
            <a:flatTx/>
          </a:bodyPr>
          <a:lstStyle/>
          <a:p>
            <a:pPr algn="ctr">
              <a:spcBef>
                <a:spcPct val="50000"/>
              </a:spcBef>
            </a:pPr>
            <a:r>
              <a:rPr lang="en-US" sz="1200" b="1" i="1">
                <a:solidFill>
                  <a:schemeClr val="tx1"/>
                </a:solidFill>
                <a:latin typeface="Arial" charset="0"/>
              </a:rPr>
              <a:t>Bolje za invertor</a:t>
            </a:r>
          </a:p>
        </p:txBody>
      </p:sp>
      <p:sp>
        <p:nvSpPr>
          <p:cNvPr id="62509" name="Line 45"/>
          <p:cNvSpPr>
            <a:spLocks noChangeShapeType="1"/>
          </p:cNvSpPr>
          <p:nvPr/>
        </p:nvSpPr>
        <p:spPr bwMode="auto">
          <a:xfrm flipH="1">
            <a:off x="7793038" y="2908300"/>
            <a:ext cx="346075" cy="0"/>
          </a:xfrm>
          <a:prstGeom prst="line">
            <a:avLst/>
          </a:prstGeom>
          <a:noFill/>
          <a:ln w="12700">
            <a:solidFill>
              <a:schemeClr val="tx1"/>
            </a:solidFill>
            <a:round/>
            <a:headEnd/>
            <a:tailEnd type="triangle" w="med" len="me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lide Number Placeholder 4"/>
          <p:cNvSpPr>
            <a:spLocks noGrp="1"/>
          </p:cNvSpPr>
          <p:nvPr>
            <p:ph type="sldNum" sz="quarter" idx="12"/>
          </p:nvPr>
        </p:nvSpPr>
        <p:spPr/>
        <p:txBody>
          <a:bodyPr/>
          <a:lstStyle/>
          <a:p>
            <a:fld id="{9877E874-5BA1-4EE3-8331-AA14B60AFD61}" type="slidenum">
              <a:rPr lang="en-US"/>
              <a:pPr/>
              <a:t>59</a:t>
            </a:fld>
            <a:endParaRPr lang="en-US" dirty="0"/>
          </a:p>
        </p:txBody>
      </p:sp>
      <p:sp>
        <p:nvSpPr>
          <p:cNvPr id="63491" name="Text Box 1027"/>
          <p:cNvSpPr txBox="1">
            <a:spLocks noChangeArrowheads="1"/>
          </p:cNvSpPr>
          <p:nvPr/>
        </p:nvSpPr>
        <p:spPr bwMode="auto">
          <a:xfrm>
            <a:off x="3813175" y="5270500"/>
            <a:ext cx="2130425" cy="400110"/>
          </a:xfrm>
          <a:prstGeom prst="rect">
            <a:avLst/>
          </a:prstGeom>
          <a:noFill/>
          <a:ln w="12700">
            <a:noFill/>
            <a:miter lim="800000"/>
            <a:headEnd/>
            <a:tailEnd/>
          </a:ln>
          <a:effectLst/>
        </p:spPr>
        <p:txBody>
          <a:bodyPr wrap="square">
            <a:spAutoFit/>
          </a:bodyPr>
          <a:lstStyle/>
          <a:p>
            <a:pPr>
              <a:spcBef>
                <a:spcPct val="50000"/>
              </a:spcBef>
            </a:pPr>
            <a:r>
              <a:rPr lang="en-US" sz="2000" b="1" dirty="0" err="1" smtClean="0">
                <a:solidFill>
                  <a:schemeClr val="tx1"/>
                </a:solidFill>
                <a:latin typeface="Arial" charset="0"/>
              </a:rPr>
              <a:t>Brzina</a:t>
            </a:r>
            <a:r>
              <a:rPr lang="sr-Latn-CS" sz="2000" b="1" dirty="0" smtClean="0">
                <a:solidFill>
                  <a:schemeClr val="tx1"/>
                </a:solidFill>
                <a:latin typeface="Arial" charset="0"/>
              </a:rPr>
              <a:t> obrtanja</a:t>
            </a:r>
            <a:endParaRPr lang="en-US" sz="2000" b="1" i="1" dirty="0">
              <a:solidFill>
                <a:schemeClr val="tx1"/>
              </a:solidFill>
              <a:latin typeface="Arial" charset="0"/>
            </a:endParaRPr>
          </a:p>
        </p:txBody>
      </p:sp>
      <p:sp>
        <p:nvSpPr>
          <p:cNvPr id="63492" name="Freeform 1028"/>
          <p:cNvSpPr>
            <a:spLocks/>
          </p:cNvSpPr>
          <p:nvPr/>
        </p:nvSpPr>
        <p:spPr bwMode="auto">
          <a:xfrm>
            <a:off x="1760538" y="2201304"/>
            <a:ext cx="3059112" cy="3145324"/>
          </a:xfrm>
          <a:custGeom>
            <a:avLst/>
            <a:gdLst/>
            <a:ahLst/>
            <a:cxnLst>
              <a:cxn ang="0">
                <a:pos x="0" y="922"/>
              </a:cxn>
              <a:cxn ang="0">
                <a:pos x="554" y="1350"/>
              </a:cxn>
              <a:cxn ang="0">
                <a:pos x="1163" y="186"/>
              </a:cxn>
              <a:cxn ang="0">
                <a:pos x="1727" y="2468"/>
              </a:cxn>
            </a:cxnLst>
            <a:rect l="0" t="0" r="r" b="b"/>
            <a:pathLst>
              <a:path w="1727" h="2468">
                <a:moveTo>
                  <a:pt x="0" y="922"/>
                </a:moveTo>
                <a:cubicBezTo>
                  <a:pt x="180" y="1197"/>
                  <a:pt x="360" y="1473"/>
                  <a:pt x="554" y="1350"/>
                </a:cubicBezTo>
                <a:cubicBezTo>
                  <a:pt x="748" y="1227"/>
                  <a:pt x="968" y="0"/>
                  <a:pt x="1163" y="186"/>
                </a:cubicBezTo>
                <a:cubicBezTo>
                  <a:pt x="1358" y="372"/>
                  <a:pt x="1542" y="1420"/>
                  <a:pt x="1727" y="2468"/>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493" name="Freeform 1029"/>
          <p:cNvSpPr>
            <a:spLocks/>
          </p:cNvSpPr>
          <p:nvPr/>
        </p:nvSpPr>
        <p:spPr bwMode="auto">
          <a:xfrm>
            <a:off x="1746250" y="2220420"/>
            <a:ext cx="2597150" cy="3114738"/>
          </a:xfrm>
          <a:custGeom>
            <a:avLst/>
            <a:gdLst/>
            <a:ahLst/>
            <a:cxnLst>
              <a:cxn ang="0">
                <a:pos x="0" y="889"/>
              </a:cxn>
              <a:cxn ang="0">
                <a:pos x="418" y="1308"/>
              </a:cxn>
              <a:cxn ang="0">
                <a:pos x="945" y="189"/>
              </a:cxn>
              <a:cxn ang="0">
                <a:pos x="1463" y="2444"/>
              </a:cxn>
            </a:cxnLst>
            <a:rect l="0" t="0" r="r" b="b"/>
            <a:pathLst>
              <a:path w="1463" h="2444">
                <a:moveTo>
                  <a:pt x="0" y="889"/>
                </a:moveTo>
                <a:cubicBezTo>
                  <a:pt x="130" y="1157"/>
                  <a:pt x="261" y="1425"/>
                  <a:pt x="418" y="1308"/>
                </a:cubicBezTo>
                <a:cubicBezTo>
                  <a:pt x="575" y="1191"/>
                  <a:pt x="771" y="0"/>
                  <a:pt x="945" y="189"/>
                </a:cubicBezTo>
                <a:cubicBezTo>
                  <a:pt x="1119" y="378"/>
                  <a:pt x="1291" y="1411"/>
                  <a:pt x="1463" y="2444"/>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494" name="Line 1030"/>
          <p:cNvSpPr>
            <a:spLocks noChangeShapeType="1"/>
          </p:cNvSpPr>
          <p:nvPr/>
        </p:nvSpPr>
        <p:spPr bwMode="auto">
          <a:xfrm flipV="1">
            <a:off x="3038475" y="3895038"/>
            <a:ext cx="0" cy="1428650"/>
          </a:xfrm>
          <a:prstGeom prst="line">
            <a:avLst/>
          </a:prstGeom>
          <a:noFill/>
          <a:ln w="12700">
            <a:solidFill>
              <a:schemeClr val="tx1"/>
            </a:solidFill>
            <a:prstDash val="lgDash"/>
            <a:round/>
            <a:headEnd/>
            <a:tailEnd/>
          </a:ln>
          <a:effectLst/>
        </p:spPr>
        <p:txBody>
          <a:bodyPr wrap="none" anchor="ctr"/>
          <a:lstStyle/>
          <a:p>
            <a:endParaRPr lang="en-US"/>
          </a:p>
        </p:txBody>
      </p:sp>
      <p:sp>
        <p:nvSpPr>
          <p:cNvPr id="63495" name="Line 1031"/>
          <p:cNvSpPr>
            <a:spLocks noChangeShapeType="1"/>
          </p:cNvSpPr>
          <p:nvPr/>
        </p:nvSpPr>
        <p:spPr bwMode="auto">
          <a:xfrm>
            <a:off x="1760538" y="3826218"/>
            <a:ext cx="1263650" cy="0"/>
          </a:xfrm>
          <a:prstGeom prst="line">
            <a:avLst/>
          </a:prstGeom>
          <a:noFill/>
          <a:ln w="28575">
            <a:solidFill>
              <a:schemeClr val="bg1"/>
            </a:solidFill>
            <a:prstDash val="dash"/>
            <a:round/>
            <a:headEnd/>
            <a:tailEnd/>
          </a:ln>
          <a:effectLst/>
        </p:spPr>
        <p:txBody>
          <a:bodyPr wrap="none" anchor="ctr"/>
          <a:lstStyle/>
          <a:p>
            <a:endParaRPr lang="en-US"/>
          </a:p>
        </p:txBody>
      </p:sp>
      <p:grpSp>
        <p:nvGrpSpPr>
          <p:cNvPr id="2" name="Group 1032"/>
          <p:cNvGrpSpPr>
            <a:grpSpLocks/>
          </p:cNvGrpSpPr>
          <p:nvPr/>
        </p:nvGrpSpPr>
        <p:grpSpPr bwMode="auto">
          <a:xfrm>
            <a:off x="5867400" y="5335163"/>
            <a:ext cx="1679575" cy="428213"/>
            <a:chOff x="3696" y="3273"/>
            <a:chExt cx="1058" cy="336"/>
          </a:xfrm>
        </p:grpSpPr>
        <p:sp>
          <p:nvSpPr>
            <p:cNvPr id="63497" name="Line 1033"/>
            <p:cNvSpPr>
              <a:spLocks noChangeShapeType="1"/>
            </p:cNvSpPr>
            <p:nvPr/>
          </p:nvSpPr>
          <p:spPr bwMode="auto">
            <a:xfrm>
              <a:off x="3900" y="3391"/>
              <a:ext cx="109" cy="0"/>
            </a:xfrm>
            <a:prstGeom prst="line">
              <a:avLst/>
            </a:prstGeom>
            <a:noFill/>
            <a:ln w="12700">
              <a:noFill/>
              <a:round/>
              <a:headEnd/>
              <a:tailEnd type="triangle" w="med" len="med"/>
            </a:ln>
            <a:effectLst/>
          </p:spPr>
          <p:txBody>
            <a:bodyPr wrap="none" anchor="ctr"/>
            <a:lstStyle/>
            <a:p>
              <a:endParaRPr lang="en-US"/>
            </a:p>
          </p:txBody>
        </p:sp>
        <p:sp>
          <p:nvSpPr>
            <p:cNvPr id="63498" name="Line 1034"/>
            <p:cNvSpPr>
              <a:spLocks noChangeShapeType="1"/>
            </p:cNvSpPr>
            <p:nvPr/>
          </p:nvSpPr>
          <p:spPr bwMode="auto">
            <a:xfrm flipH="1">
              <a:off x="4163" y="3391"/>
              <a:ext cx="109" cy="0"/>
            </a:xfrm>
            <a:prstGeom prst="line">
              <a:avLst/>
            </a:prstGeom>
            <a:noFill/>
            <a:ln w="12700">
              <a:noFill/>
              <a:round/>
              <a:headEnd/>
              <a:tailEnd type="triangle" w="med" len="med"/>
            </a:ln>
            <a:effectLst/>
          </p:spPr>
          <p:txBody>
            <a:bodyPr wrap="none" anchor="ctr"/>
            <a:lstStyle/>
            <a:p>
              <a:endParaRPr lang="en-US"/>
            </a:p>
          </p:txBody>
        </p:sp>
        <p:sp>
          <p:nvSpPr>
            <p:cNvPr id="63499" name="Line 1035"/>
            <p:cNvSpPr>
              <a:spLocks noChangeShapeType="1"/>
            </p:cNvSpPr>
            <p:nvPr/>
          </p:nvSpPr>
          <p:spPr bwMode="auto">
            <a:xfrm>
              <a:off x="4172" y="3273"/>
              <a:ext cx="0" cy="118"/>
            </a:xfrm>
            <a:prstGeom prst="line">
              <a:avLst/>
            </a:prstGeom>
            <a:noFill/>
            <a:ln w="28575">
              <a:noFill/>
              <a:round/>
              <a:headEnd/>
              <a:tailEnd/>
            </a:ln>
            <a:effectLst/>
          </p:spPr>
          <p:txBody>
            <a:bodyPr wrap="none" anchor="ctr"/>
            <a:lstStyle/>
            <a:p>
              <a:endParaRPr lang="en-US"/>
            </a:p>
          </p:txBody>
        </p:sp>
        <p:sp>
          <p:nvSpPr>
            <p:cNvPr id="63500" name="Text Box 1036"/>
            <p:cNvSpPr txBox="1">
              <a:spLocks noChangeArrowheads="1"/>
            </p:cNvSpPr>
            <p:nvPr/>
          </p:nvSpPr>
          <p:spPr bwMode="auto">
            <a:xfrm>
              <a:off x="3696" y="3392"/>
              <a:ext cx="1058" cy="217"/>
            </a:xfrm>
            <a:prstGeom prst="rect">
              <a:avLst/>
            </a:prstGeom>
            <a:noFill/>
            <a:ln w="12700">
              <a:noFill/>
              <a:miter lim="800000"/>
              <a:headEnd/>
              <a:tailEnd/>
            </a:ln>
            <a:effectLst/>
          </p:spPr>
          <p:txBody>
            <a:bodyPr wrap="square">
              <a:spAutoFit/>
            </a:bodyPr>
            <a:lstStyle/>
            <a:p>
              <a:pPr>
                <a:spcBef>
                  <a:spcPct val="50000"/>
                </a:spcBef>
              </a:pPr>
              <a:r>
                <a:rPr lang="sr-Latn-CS" sz="1200" b="1" i="1" dirty="0" smtClean="0">
                  <a:solidFill>
                    <a:schemeClr val="tx1"/>
                  </a:solidFill>
                  <a:latin typeface="Arial" charset="0"/>
                </a:rPr>
                <a:t>Klizanje</a:t>
              </a:r>
              <a:r>
                <a:rPr lang="en-US" sz="1200" b="1" i="1" dirty="0" smtClean="0">
                  <a:solidFill>
                    <a:schemeClr val="tx1"/>
                  </a:solidFill>
                  <a:latin typeface="Arial" charset="0"/>
                </a:rPr>
                <a:t> (</a:t>
              </a:r>
              <a:r>
                <a:rPr lang="sr-Latn-CS" sz="1200" b="1" i="1" dirty="0" smtClean="0">
                  <a:solidFill>
                    <a:schemeClr val="tx1"/>
                  </a:solidFill>
                  <a:latin typeface="Arial" charset="0"/>
                </a:rPr>
                <a:t>7</a:t>
              </a:r>
              <a:r>
                <a:rPr lang="en-US" sz="1200" b="1" i="1" dirty="0" smtClean="0">
                  <a:solidFill>
                    <a:schemeClr val="tx1"/>
                  </a:solidFill>
                  <a:latin typeface="Arial" charset="0"/>
                </a:rPr>
                <a:t>0 </a:t>
              </a:r>
              <a:r>
                <a:rPr lang="sr-Latn-CS" sz="1200" b="1" i="1" dirty="0" smtClean="0">
                  <a:solidFill>
                    <a:schemeClr val="tx1"/>
                  </a:solidFill>
                  <a:latin typeface="Arial" charset="0"/>
                </a:rPr>
                <a:t>o/min</a:t>
              </a:r>
              <a:r>
                <a:rPr lang="en-US" sz="1200" b="1" i="1" dirty="0" smtClean="0">
                  <a:solidFill>
                    <a:schemeClr val="tx1"/>
                  </a:solidFill>
                  <a:latin typeface="Arial" charset="0"/>
                </a:rPr>
                <a:t>)</a:t>
              </a:r>
              <a:endParaRPr lang="en-US" sz="1200" b="1" i="1" dirty="0">
                <a:solidFill>
                  <a:schemeClr val="tx1"/>
                </a:solidFill>
                <a:latin typeface="Arial" charset="0"/>
              </a:endParaRPr>
            </a:p>
          </p:txBody>
        </p:sp>
      </p:grpSp>
      <p:sp>
        <p:nvSpPr>
          <p:cNvPr id="63501" name="Text Box 1037"/>
          <p:cNvSpPr txBox="1">
            <a:spLocks noChangeArrowheads="1"/>
          </p:cNvSpPr>
          <p:nvPr/>
        </p:nvSpPr>
        <p:spPr bwMode="auto">
          <a:xfrm>
            <a:off x="1320800" y="4049245"/>
            <a:ext cx="736600"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100</a:t>
            </a:r>
            <a:endParaRPr lang="en-US" sz="1200" b="1" i="1" dirty="0">
              <a:solidFill>
                <a:schemeClr val="tx1"/>
              </a:solidFill>
              <a:latin typeface="Arial" charset="0"/>
            </a:endParaRPr>
          </a:p>
        </p:txBody>
      </p:sp>
      <p:sp>
        <p:nvSpPr>
          <p:cNvPr id="63502" name="Text Box 1038"/>
          <p:cNvSpPr txBox="1">
            <a:spLocks noChangeArrowheads="1"/>
          </p:cNvSpPr>
          <p:nvPr/>
        </p:nvSpPr>
        <p:spPr bwMode="auto">
          <a:xfrm>
            <a:off x="1320800" y="3124200"/>
            <a:ext cx="736600"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175</a:t>
            </a:r>
            <a:endParaRPr lang="en-US" sz="1200" b="1" i="1" dirty="0">
              <a:solidFill>
                <a:schemeClr val="tx1"/>
              </a:solidFill>
              <a:latin typeface="Arial" charset="0"/>
            </a:endParaRPr>
          </a:p>
        </p:txBody>
      </p:sp>
      <p:sp>
        <p:nvSpPr>
          <p:cNvPr id="63503" name="Text Box 1039"/>
          <p:cNvSpPr txBox="1">
            <a:spLocks noChangeArrowheads="1"/>
          </p:cNvSpPr>
          <p:nvPr/>
        </p:nvSpPr>
        <p:spPr bwMode="auto">
          <a:xfrm>
            <a:off x="1320800" y="2352962"/>
            <a:ext cx="736600"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225</a:t>
            </a:r>
            <a:endParaRPr lang="en-US" sz="1200" b="1" i="1" dirty="0">
              <a:solidFill>
                <a:schemeClr val="tx1"/>
              </a:solidFill>
              <a:latin typeface="Arial" charset="0"/>
            </a:endParaRPr>
          </a:p>
        </p:txBody>
      </p:sp>
      <p:sp>
        <p:nvSpPr>
          <p:cNvPr id="63504" name="Text Box 1040"/>
          <p:cNvSpPr txBox="1">
            <a:spLocks noChangeArrowheads="1"/>
          </p:cNvSpPr>
          <p:nvPr/>
        </p:nvSpPr>
        <p:spPr bwMode="auto">
          <a:xfrm>
            <a:off x="1320800" y="3581400"/>
            <a:ext cx="736600"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150</a:t>
            </a:r>
            <a:endParaRPr lang="en-US" sz="1200" b="1" i="1" dirty="0">
              <a:solidFill>
                <a:schemeClr val="tx1"/>
              </a:solidFill>
              <a:latin typeface="Arial" charset="0"/>
            </a:endParaRPr>
          </a:p>
        </p:txBody>
      </p:sp>
      <p:sp>
        <p:nvSpPr>
          <p:cNvPr id="63506" name="Freeform 1042"/>
          <p:cNvSpPr>
            <a:spLocks/>
          </p:cNvSpPr>
          <p:nvPr/>
        </p:nvSpPr>
        <p:spPr bwMode="auto">
          <a:xfrm>
            <a:off x="1760538" y="2233165"/>
            <a:ext cx="2063750" cy="3113463"/>
          </a:xfrm>
          <a:custGeom>
            <a:avLst/>
            <a:gdLst/>
            <a:ahLst/>
            <a:cxnLst>
              <a:cxn ang="0">
                <a:pos x="0" y="879"/>
              </a:cxn>
              <a:cxn ang="0">
                <a:pos x="273" y="1261"/>
              </a:cxn>
              <a:cxn ang="0">
                <a:pos x="745" y="197"/>
              </a:cxn>
              <a:cxn ang="0">
                <a:pos x="1300" y="2443"/>
              </a:cxn>
            </a:cxnLst>
            <a:rect l="0" t="0" r="r" b="b"/>
            <a:pathLst>
              <a:path w="1300" h="2443">
                <a:moveTo>
                  <a:pt x="0" y="879"/>
                </a:moveTo>
                <a:cubicBezTo>
                  <a:pt x="74" y="1127"/>
                  <a:pt x="149" y="1375"/>
                  <a:pt x="273" y="1261"/>
                </a:cubicBezTo>
                <a:cubicBezTo>
                  <a:pt x="397" y="1147"/>
                  <a:pt x="574" y="0"/>
                  <a:pt x="745" y="197"/>
                </a:cubicBezTo>
                <a:cubicBezTo>
                  <a:pt x="916" y="394"/>
                  <a:pt x="1108" y="1418"/>
                  <a:pt x="1300" y="2443"/>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507" name="Freeform 1043"/>
          <p:cNvSpPr>
            <a:spLocks/>
          </p:cNvSpPr>
          <p:nvPr/>
        </p:nvSpPr>
        <p:spPr bwMode="auto">
          <a:xfrm>
            <a:off x="1760538" y="2221695"/>
            <a:ext cx="3549650" cy="3124933"/>
          </a:xfrm>
          <a:custGeom>
            <a:avLst/>
            <a:gdLst/>
            <a:ahLst/>
            <a:cxnLst>
              <a:cxn ang="0">
                <a:pos x="0" y="897"/>
              </a:cxn>
              <a:cxn ang="0">
                <a:pos x="782" y="1270"/>
              </a:cxn>
              <a:cxn ang="0">
                <a:pos x="1554" y="197"/>
              </a:cxn>
              <a:cxn ang="0">
                <a:pos x="2272" y="2452"/>
              </a:cxn>
            </a:cxnLst>
            <a:rect l="0" t="0" r="r" b="b"/>
            <a:pathLst>
              <a:path w="2272" h="2452">
                <a:moveTo>
                  <a:pt x="0" y="897"/>
                </a:moveTo>
                <a:cubicBezTo>
                  <a:pt x="261" y="1142"/>
                  <a:pt x="523" y="1387"/>
                  <a:pt x="782" y="1270"/>
                </a:cubicBezTo>
                <a:cubicBezTo>
                  <a:pt x="1041" y="1153"/>
                  <a:pt x="1306" y="0"/>
                  <a:pt x="1554" y="197"/>
                </a:cubicBezTo>
                <a:cubicBezTo>
                  <a:pt x="1802" y="394"/>
                  <a:pt x="2154" y="2081"/>
                  <a:pt x="2272" y="2452"/>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508" name="Freeform 1044"/>
          <p:cNvSpPr>
            <a:spLocks/>
          </p:cNvSpPr>
          <p:nvPr/>
        </p:nvSpPr>
        <p:spPr bwMode="auto">
          <a:xfrm>
            <a:off x="1746250" y="2210225"/>
            <a:ext cx="4056062" cy="3113463"/>
          </a:xfrm>
          <a:custGeom>
            <a:avLst/>
            <a:gdLst/>
            <a:ahLst/>
            <a:cxnLst>
              <a:cxn ang="0">
                <a:pos x="0" y="915"/>
              </a:cxn>
              <a:cxn ang="0">
                <a:pos x="900" y="1316"/>
              </a:cxn>
              <a:cxn ang="0">
                <a:pos x="1700" y="188"/>
              </a:cxn>
              <a:cxn ang="0">
                <a:pos x="2409" y="2443"/>
              </a:cxn>
            </a:cxnLst>
            <a:rect l="0" t="0" r="r" b="b"/>
            <a:pathLst>
              <a:path w="2409" h="2443">
                <a:moveTo>
                  <a:pt x="0" y="915"/>
                </a:moveTo>
                <a:cubicBezTo>
                  <a:pt x="308" y="1176"/>
                  <a:pt x="617" y="1437"/>
                  <a:pt x="900" y="1316"/>
                </a:cubicBezTo>
                <a:cubicBezTo>
                  <a:pt x="1183" y="1195"/>
                  <a:pt x="1449" y="0"/>
                  <a:pt x="1700" y="188"/>
                </a:cubicBezTo>
                <a:cubicBezTo>
                  <a:pt x="1951" y="376"/>
                  <a:pt x="2180" y="1409"/>
                  <a:pt x="2409" y="2443"/>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509" name="Freeform 1045"/>
          <p:cNvSpPr>
            <a:spLocks/>
          </p:cNvSpPr>
          <p:nvPr/>
        </p:nvSpPr>
        <p:spPr bwMode="auto">
          <a:xfrm>
            <a:off x="1731963" y="2179638"/>
            <a:ext cx="4516437" cy="3166990"/>
          </a:xfrm>
          <a:custGeom>
            <a:avLst/>
            <a:gdLst/>
            <a:ahLst/>
            <a:cxnLst>
              <a:cxn ang="0">
                <a:pos x="0" y="912"/>
              </a:cxn>
              <a:cxn ang="0">
                <a:pos x="1145" y="1321"/>
              </a:cxn>
              <a:cxn ang="0">
                <a:pos x="1963" y="194"/>
              </a:cxn>
              <a:cxn ang="0">
                <a:pos x="2663" y="2485"/>
              </a:cxn>
            </a:cxnLst>
            <a:rect l="0" t="0" r="r" b="b"/>
            <a:pathLst>
              <a:path w="2663" h="2485">
                <a:moveTo>
                  <a:pt x="0" y="912"/>
                </a:moveTo>
                <a:cubicBezTo>
                  <a:pt x="409" y="1176"/>
                  <a:pt x="818" y="1441"/>
                  <a:pt x="1145" y="1321"/>
                </a:cubicBezTo>
                <a:cubicBezTo>
                  <a:pt x="1472" y="1201"/>
                  <a:pt x="1710" y="0"/>
                  <a:pt x="1963" y="194"/>
                </a:cubicBezTo>
                <a:cubicBezTo>
                  <a:pt x="2216" y="388"/>
                  <a:pt x="2439" y="1436"/>
                  <a:pt x="2663" y="2485"/>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510" name="Freeform 1046"/>
          <p:cNvSpPr>
            <a:spLocks/>
          </p:cNvSpPr>
          <p:nvPr/>
        </p:nvSpPr>
        <p:spPr bwMode="auto">
          <a:xfrm>
            <a:off x="1731963" y="2198755"/>
            <a:ext cx="4919662" cy="3136403"/>
          </a:xfrm>
          <a:custGeom>
            <a:avLst/>
            <a:gdLst/>
            <a:ahLst/>
            <a:cxnLst>
              <a:cxn ang="0">
                <a:pos x="0" y="906"/>
              </a:cxn>
              <a:cxn ang="0">
                <a:pos x="1409" y="1334"/>
              </a:cxn>
              <a:cxn ang="0">
                <a:pos x="2300" y="188"/>
              </a:cxn>
              <a:cxn ang="0">
                <a:pos x="2981" y="2461"/>
              </a:cxn>
            </a:cxnLst>
            <a:rect l="0" t="0" r="r" b="b"/>
            <a:pathLst>
              <a:path w="2981" h="2461">
                <a:moveTo>
                  <a:pt x="0" y="906"/>
                </a:moveTo>
                <a:cubicBezTo>
                  <a:pt x="513" y="1180"/>
                  <a:pt x="1026" y="1454"/>
                  <a:pt x="1409" y="1334"/>
                </a:cubicBezTo>
                <a:cubicBezTo>
                  <a:pt x="1792" y="1214"/>
                  <a:pt x="2038" y="0"/>
                  <a:pt x="2300" y="188"/>
                </a:cubicBezTo>
                <a:cubicBezTo>
                  <a:pt x="2562" y="376"/>
                  <a:pt x="2771" y="1418"/>
                  <a:pt x="2981" y="2461"/>
                </a:cubicBezTo>
              </a:path>
            </a:pathLst>
          </a:custGeom>
          <a:noFill/>
          <a:ln w="57150" cap="flat" cmpd="sng">
            <a:solidFill>
              <a:schemeClr val="tx1"/>
            </a:solidFill>
            <a:prstDash val="solid"/>
            <a:round/>
            <a:headEnd type="none" w="med" len="med"/>
            <a:tailEnd type="none" w="med" len="med"/>
          </a:ln>
          <a:effectLst/>
        </p:spPr>
        <p:txBody>
          <a:bodyPr wrap="none" anchor="ctr"/>
          <a:lstStyle/>
          <a:p>
            <a:endParaRPr lang="en-US"/>
          </a:p>
        </p:txBody>
      </p:sp>
      <p:sp>
        <p:nvSpPr>
          <p:cNvPr id="63511" name="Freeform 1047"/>
          <p:cNvSpPr>
            <a:spLocks/>
          </p:cNvSpPr>
          <p:nvPr/>
        </p:nvSpPr>
        <p:spPr bwMode="auto">
          <a:xfrm>
            <a:off x="1752600" y="2209800"/>
            <a:ext cx="1573212" cy="3109640"/>
          </a:xfrm>
          <a:custGeom>
            <a:avLst/>
            <a:gdLst/>
            <a:ahLst/>
            <a:cxnLst>
              <a:cxn ang="0">
                <a:pos x="0" y="894"/>
              </a:cxn>
              <a:cxn ang="0">
                <a:pos x="136" y="1276"/>
              </a:cxn>
              <a:cxn ang="0">
                <a:pos x="464" y="194"/>
              </a:cxn>
              <a:cxn ang="0">
                <a:pos x="982" y="2440"/>
              </a:cxn>
            </a:cxnLst>
            <a:rect l="0" t="0" r="r" b="b"/>
            <a:pathLst>
              <a:path w="982" h="2440">
                <a:moveTo>
                  <a:pt x="0" y="894"/>
                </a:moveTo>
                <a:cubicBezTo>
                  <a:pt x="29" y="1143"/>
                  <a:pt x="59" y="1393"/>
                  <a:pt x="136" y="1276"/>
                </a:cubicBezTo>
                <a:cubicBezTo>
                  <a:pt x="213" y="1159"/>
                  <a:pt x="323" y="0"/>
                  <a:pt x="464" y="194"/>
                </a:cubicBezTo>
                <a:cubicBezTo>
                  <a:pt x="605" y="388"/>
                  <a:pt x="793" y="1414"/>
                  <a:pt x="982" y="2440"/>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512" name="Freeform 1048"/>
          <p:cNvSpPr>
            <a:spLocks/>
          </p:cNvSpPr>
          <p:nvPr/>
        </p:nvSpPr>
        <p:spPr bwMode="auto">
          <a:xfrm>
            <a:off x="1746250" y="2217871"/>
            <a:ext cx="1068387" cy="3105817"/>
          </a:xfrm>
          <a:custGeom>
            <a:avLst/>
            <a:gdLst/>
            <a:ahLst/>
            <a:cxnLst>
              <a:cxn ang="0">
                <a:pos x="0" y="891"/>
              </a:cxn>
              <a:cxn ang="0">
                <a:pos x="36" y="1291"/>
              </a:cxn>
              <a:cxn ang="0">
                <a:pos x="182" y="191"/>
              </a:cxn>
              <a:cxn ang="0">
                <a:pos x="673" y="2437"/>
              </a:cxn>
            </a:cxnLst>
            <a:rect l="0" t="0" r="r" b="b"/>
            <a:pathLst>
              <a:path w="673" h="2437">
                <a:moveTo>
                  <a:pt x="0" y="891"/>
                </a:moveTo>
                <a:cubicBezTo>
                  <a:pt x="3" y="1149"/>
                  <a:pt x="6" y="1408"/>
                  <a:pt x="36" y="1291"/>
                </a:cubicBezTo>
                <a:cubicBezTo>
                  <a:pt x="66" y="1174"/>
                  <a:pt x="76" y="0"/>
                  <a:pt x="182" y="191"/>
                </a:cubicBezTo>
                <a:cubicBezTo>
                  <a:pt x="288" y="382"/>
                  <a:pt x="480" y="1409"/>
                  <a:pt x="673" y="2437"/>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513" name="Line 1049"/>
          <p:cNvSpPr>
            <a:spLocks noChangeShapeType="1"/>
          </p:cNvSpPr>
          <p:nvPr/>
        </p:nvSpPr>
        <p:spPr bwMode="auto">
          <a:xfrm>
            <a:off x="1754188" y="3878470"/>
            <a:ext cx="331787" cy="1451590"/>
          </a:xfrm>
          <a:prstGeom prst="line">
            <a:avLst/>
          </a:prstGeom>
          <a:noFill/>
          <a:ln w="38100">
            <a:solidFill>
              <a:schemeClr val="accent2"/>
            </a:solidFill>
            <a:round/>
            <a:headEnd/>
            <a:tailEnd/>
          </a:ln>
          <a:effectLst/>
        </p:spPr>
        <p:txBody>
          <a:bodyPr wrap="none" anchor="ctr"/>
          <a:lstStyle/>
          <a:p>
            <a:endParaRPr lang="en-US"/>
          </a:p>
        </p:txBody>
      </p:sp>
      <p:sp>
        <p:nvSpPr>
          <p:cNvPr id="63514" name="Freeform 1050"/>
          <p:cNvSpPr>
            <a:spLocks/>
          </p:cNvSpPr>
          <p:nvPr/>
        </p:nvSpPr>
        <p:spPr bwMode="auto">
          <a:xfrm>
            <a:off x="1760538" y="2797743"/>
            <a:ext cx="706437" cy="2514475"/>
          </a:xfrm>
          <a:custGeom>
            <a:avLst/>
            <a:gdLst/>
            <a:ahLst/>
            <a:cxnLst>
              <a:cxn ang="0">
                <a:pos x="445" y="1973"/>
              </a:cxn>
              <a:cxn ang="0">
                <a:pos x="155" y="454"/>
              </a:cxn>
              <a:cxn ang="0">
                <a:pos x="0" y="0"/>
              </a:cxn>
            </a:cxnLst>
            <a:rect l="0" t="0" r="r" b="b"/>
            <a:pathLst>
              <a:path w="445" h="1973">
                <a:moveTo>
                  <a:pt x="445" y="1973"/>
                </a:moveTo>
                <a:cubicBezTo>
                  <a:pt x="337" y="1378"/>
                  <a:pt x="229" y="783"/>
                  <a:pt x="155" y="454"/>
                </a:cubicBezTo>
                <a:cubicBezTo>
                  <a:pt x="81" y="125"/>
                  <a:pt x="40" y="62"/>
                  <a:pt x="0" y="0"/>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515" name="Line 1051"/>
          <p:cNvSpPr>
            <a:spLocks noChangeShapeType="1"/>
          </p:cNvSpPr>
          <p:nvPr/>
        </p:nvSpPr>
        <p:spPr bwMode="auto">
          <a:xfrm>
            <a:off x="2836863" y="5457504"/>
            <a:ext cx="173037" cy="0"/>
          </a:xfrm>
          <a:prstGeom prst="line">
            <a:avLst/>
          </a:prstGeom>
          <a:noFill/>
          <a:ln w="12700">
            <a:solidFill>
              <a:schemeClr val="tx1"/>
            </a:solidFill>
            <a:round/>
            <a:headEnd/>
            <a:tailEnd type="triangle" w="med" len="med"/>
          </a:ln>
          <a:effectLst/>
        </p:spPr>
        <p:txBody>
          <a:bodyPr wrap="none" anchor="ctr"/>
          <a:lstStyle/>
          <a:p>
            <a:endParaRPr lang="en-US"/>
          </a:p>
        </p:txBody>
      </p:sp>
      <p:sp>
        <p:nvSpPr>
          <p:cNvPr id="63516" name="Line 1052"/>
          <p:cNvSpPr>
            <a:spLocks noChangeShapeType="1"/>
          </p:cNvSpPr>
          <p:nvPr/>
        </p:nvSpPr>
        <p:spPr bwMode="auto">
          <a:xfrm flipH="1">
            <a:off x="3297238" y="5468974"/>
            <a:ext cx="173037" cy="0"/>
          </a:xfrm>
          <a:prstGeom prst="line">
            <a:avLst/>
          </a:prstGeom>
          <a:noFill/>
          <a:ln w="12700">
            <a:solidFill>
              <a:schemeClr val="tx1"/>
            </a:solidFill>
            <a:round/>
            <a:headEnd/>
            <a:tailEnd type="triangle" w="med" len="med"/>
          </a:ln>
          <a:effectLst/>
        </p:spPr>
        <p:txBody>
          <a:bodyPr wrap="none" anchor="ctr"/>
          <a:lstStyle/>
          <a:p>
            <a:endParaRPr lang="en-US"/>
          </a:p>
        </p:txBody>
      </p:sp>
      <p:sp>
        <p:nvSpPr>
          <p:cNvPr id="63517" name="Line 1053"/>
          <p:cNvSpPr>
            <a:spLocks noChangeShapeType="1"/>
          </p:cNvSpPr>
          <p:nvPr/>
        </p:nvSpPr>
        <p:spPr bwMode="auto">
          <a:xfrm>
            <a:off x="3311525" y="5318590"/>
            <a:ext cx="0" cy="150384"/>
          </a:xfrm>
          <a:prstGeom prst="line">
            <a:avLst/>
          </a:prstGeom>
          <a:noFill/>
          <a:ln w="12700">
            <a:solidFill>
              <a:schemeClr val="tx1"/>
            </a:solidFill>
            <a:round/>
            <a:headEnd/>
            <a:tailEnd/>
          </a:ln>
          <a:effectLst/>
        </p:spPr>
        <p:txBody>
          <a:bodyPr wrap="none" anchor="ctr"/>
          <a:lstStyle/>
          <a:p>
            <a:endParaRPr lang="en-US"/>
          </a:p>
        </p:txBody>
      </p:sp>
      <p:sp>
        <p:nvSpPr>
          <p:cNvPr id="63518" name="Text Box 1054"/>
          <p:cNvSpPr txBox="1">
            <a:spLocks noChangeArrowheads="1"/>
          </p:cNvSpPr>
          <p:nvPr/>
        </p:nvSpPr>
        <p:spPr bwMode="auto">
          <a:xfrm>
            <a:off x="2438400" y="5514201"/>
            <a:ext cx="1562100" cy="276999"/>
          </a:xfrm>
          <a:prstGeom prst="rect">
            <a:avLst/>
          </a:prstGeom>
          <a:noFill/>
          <a:ln w="12700">
            <a:noFill/>
            <a:miter lim="800000"/>
            <a:headEnd/>
            <a:tailEnd/>
          </a:ln>
          <a:effectLst/>
        </p:spPr>
        <p:txBody>
          <a:bodyPr wrap="square">
            <a:spAutoFit/>
          </a:bodyPr>
          <a:lstStyle/>
          <a:p>
            <a:pPr>
              <a:spcBef>
                <a:spcPct val="50000"/>
              </a:spcBef>
            </a:pPr>
            <a:r>
              <a:rPr lang="sr-Latn-CS" sz="1200" b="1" i="1" dirty="0" smtClean="0">
                <a:solidFill>
                  <a:schemeClr val="tx1"/>
                </a:solidFill>
                <a:latin typeface="Arial" charset="0"/>
              </a:rPr>
              <a:t>Kizanje</a:t>
            </a:r>
            <a:r>
              <a:rPr lang="en-US" sz="1200" b="1" i="1" dirty="0" smtClean="0">
                <a:solidFill>
                  <a:schemeClr val="tx1"/>
                </a:solidFill>
                <a:latin typeface="Arial" charset="0"/>
              </a:rPr>
              <a:t> (</a:t>
            </a:r>
            <a:r>
              <a:rPr lang="sr-Latn-CS" sz="1200" b="1" i="1" dirty="0" smtClean="0">
                <a:solidFill>
                  <a:schemeClr val="tx1"/>
                </a:solidFill>
                <a:latin typeface="Arial" charset="0"/>
              </a:rPr>
              <a:t>7</a:t>
            </a:r>
            <a:r>
              <a:rPr lang="en-US" sz="1200" b="1" i="1" dirty="0" smtClean="0">
                <a:solidFill>
                  <a:schemeClr val="tx1"/>
                </a:solidFill>
                <a:latin typeface="Arial" charset="0"/>
              </a:rPr>
              <a:t>0 </a:t>
            </a:r>
            <a:r>
              <a:rPr lang="sr-Latn-CS" sz="1200" b="1" i="1" dirty="0" smtClean="0">
                <a:solidFill>
                  <a:schemeClr val="tx1"/>
                </a:solidFill>
                <a:latin typeface="Arial" charset="0"/>
              </a:rPr>
              <a:t>o/min</a:t>
            </a:r>
            <a:r>
              <a:rPr lang="en-US" sz="1200" b="1" i="1" dirty="0" smtClean="0">
                <a:solidFill>
                  <a:schemeClr val="tx1"/>
                </a:solidFill>
                <a:latin typeface="Arial" charset="0"/>
              </a:rPr>
              <a:t>)</a:t>
            </a:r>
            <a:endParaRPr lang="en-US" sz="1200" b="1" i="1" dirty="0">
              <a:solidFill>
                <a:schemeClr val="tx1"/>
              </a:solidFill>
              <a:latin typeface="Arial" charset="0"/>
            </a:endParaRPr>
          </a:p>
        </p:txBody>
      </p:sp>
      <p:sp>
        <p:nvSpPr>
          <p:cNvPr id="63519" name="Line 1055"/>
          <p:cNvSpPr>
            <a:spLocks noChangeShapeType="1"/>
          </p:cNvSpPr>
          <p:nvPr/>
        </p:nvSpPr>
        <p:spPr bwMode="auto">
          <a:xfrm>
            <a:off x="3024188" y="5335158"/>
            <a:ext cx="0" cy="133816"/>
          </a:xfrm>
          <a:prstGeom prst="line">
            <a:avLst/>
          </a:prstGeom>
          <a:noFill/>
          <a:ln w="12700">
            <a:solidFill>
              <a:schemeClr val="tx1"/>
            </a:solidFill>
            <a:round/>
            <a:headEnd/>
            <a:tailEnd/>
          </a:ln>
          <a:effectLst/>
        </p:spPr>
        <p:txBody>
          <a:bodyPr wrap="none" anchor="ctr"/>
          <a:lstStyle/>
          <a:p>
            <a:endParaRPr lang="en-US"/>
          </a:p>
        </p:txBody>
      </p:sp>
      <p:sp>
        <p:nvSpPr>
          <p:cNvPr id="63520" name="Line 1056"/>
          <p:cNvSpPr>
            <a:spLocks noChangeShapeType="1"/>
          </p:cNvSpPr>
          <p:nvPr/>
        </p:nvSpPr>
        <p:spPr bwMode="auto">
          <a:xfrm>
            <a:off x="1760538" y="4176689"/>
            <a:ext cx="4603750" cy="0"/>
          </a:xfrm>
          <a:prstGeom prst="line">
            <a:avLst/>
          </a:prstGeom>
          <a:noFill/>
          <a:ln w="12700">
            <a:solidFill>
              <a:schemeClr val="tx1"/>
            </a:solidFill>
            <a:prstDash val="lgDash"/>
            <a:round/>
            <a:headEnd/>
            <a:tailEnd/>
          </a:ln>
          <a:effectLst/>
        </p:spPr>
        <p:txBody>
          <a:bodyPr wrap="none" anchor="ctr"/>
          <a:lstStyle/>
          <a:p>
            <a:endParaRPr lang="en-US"/>
          </a:p>
        </p:txBody>
      </p:sp>
      <p:grpSp>
        <p:nvGrpSpPr>
          <p:cNvPr id="3" name="Group 1057"/>
          <p:cNvGrpSpPr>
            <a:grpSpLocks/>
          </p:cNvGrpSpPr>
          <p:nvPr/>
        </p:nvGrpSpPr>
        <p:grpSpPr bwMode="auto">
          <a:xfrm>
            <a:off x="2981325" y="4118065"/>
            <a:ext cx="109537" cy="96858"/>
            <a:chOff x="3665" y="991"/>
            <a:chExt cx="69" cy="76"/>
          </a:xfrm>
        </p:grpSpPr>
        <p:sp>
          <p:nvSpPr>
            <p:cNvPr id="63522" name="Line 1058"/>
            <p:cNvSpPr>
              <a:spLocks noChangeAspect="1" noChangeShapeType="1"/>
            </p:cNvSpPr>
            <p:nvPr/>
          </p:nvSpPr>
          <p:spPr bwMode="auto">
            <a:xfrm>
              <a:off x="3666" y="991"/>
              <a:ext cx="68" cy="73"/>
            </a:xfrm>
            <a:prstGeom prst="line">
              <a:avLst/>
            </a:prstGeom>
            <a:noFill/>
            <a:ln w="28575">
              <a:solidFill>
                <a:srgbClr val="E10B6C"/>
              </a:solidFill>
              <a:round/>
              <a:headEnd/>
              <a:tailEnd/>
            </a:ln>
            <a:effectLst/>
          </p:spPr>
          <p:txBody>
            <a:bodyPr wrap="none" anchor="ctr"/>
            <a:lstStyle/>
            <a:p>
              <a:endParaRPr lang="en-US"/>
            </a:p>
          </p:txBody>
        </p:sp>
        <p:sp>
          <p:nvSpPr>
            <p:cNvPr id="63523" name="Line 1059"/>
            <p:cNvSpPr>
              <a:spLocks noChangeAspect="1" noChangeShapeType="1"/>
            </p:cNvSpPr>
            <p:nvPr/>
          </p:nvSpPr>
          <p:spPr bwMode="auto">
            <a:xfrm flipH="1">
              <a:off x="3665" y="994"/>
              <a:ext cx="68" cy="73"/>
            </a:xfrm>
            <a:prstGeom prst="line">
              <a:avLst/>
            </a:prstGeom>
            <a:noFill/>
            <a:ln w="28575">
              <a:solidFill>
                <a:srgbClr val="E10B6C"/>
              </a:solidFill>
              <a:round/>
              <a:headEnd/>
              <a:tailEnd/>
            </a:ln>
            <a:effectLst/>
          </p:spPr>
          <p:txBody>
            <a:bodyPr wrap="none" anchor="ctr"/>
            <a:lstStyle/>
            <a:p>
              <a:endParaRPr lang="en-US"/>
            </a:p>
          </p:txBody>
        </p:sp>
      </p:grpSp>
      <p:grpSp>
        <p:nvGrpSpPr>
          <p:cNvPr id="4" name="Group 1060"/>
          <p:cNvGrpSpPr>
            <a:grpSpLocks/>
          </p:cNvGrpSpPr>
          <p:nvPr/>
        </p:nvGrpSpPr>
        <p:grpSpPr bwMode="auto">
          <a:xfrm>
            <a:off x="6269038" y="4102772"/>
            <a:ext cx="109537" cy="96858"/>
            <a:chOff x="3665" y="991"/>
            <a:chExt cx="69" cy="76"/>
          </a:xfrm>
        </p:grpSpPr>
        <p:sp>
          <p:nvSpPr>
            <p:cNvPr id="63525" name="Line 1061"/>
            <p:cNvSpPr>
              <a:spLocks noChangeAspect="1" noChangeShapeType="1"/>
            </p:cNvSpPr>
            <p:nvPr/>
          </p:nvSpPr>
          <p:spPr bwMode="auto">
            <a:xfrm>
              <a:off x="3666" y="991"/>
              <a:ext cx="68" cy="73"/>
            </a:xfrm>
            <a:prstGeom prst="line">
              <a:avLst/>
            </a:prstGeom>
            <a:noFill/>
            <a:ln w="28575">
              <a:solidFill>
                <a:srgbClr val="E10B6C"/>
              </a:solidFill>
              <a:round/>
              <a:headEnd/>
              <a:tailEnd/>
            </a:ln>
            <a:effectLst/>
          </p:spPr>
          <p:txBody>
            <a:bodyPr wrap="none" anchor="ctr"/>
            <a:lstStyle/>
            <a:p>
              <a:endParaRPr lang="en-US"/>
            </a:p>
          </p:txBody>
        </p:sp>
        <p:sp>
          <p:nvSpPr>
            <p:cNvPr id="63526" name="Line 1062"/>
            <p:cNvSpPr>
              <a:spLocks noChangeAspect="1" noChangeShapeType="1"/>
            </p:cNvSpPr>
            <p:nvPr/>
          </p:nvSpPr>
          <p:spPr bwMode="auto">
            <a:xfrm flipH="1">
              <a:off x="3665" y="994"/>
              <a:ext cx="68" cy="73"/>
            </a:xfrm>
            <a:prstGeom prst="line">
              <a:avLst/>
            </a:prstGeom>
            <a:noFill/>
            <a:ln w="28575">
              <a:solidFill>
                <a:srgbClr val="E10B6C"/>
              </a:solidFill>
              <a:round/>
              <a:headEnd/>
              <a:tailEnd/>
            </a:ln>
            <a:effectLst/>
          </p:spPr>
          <p:txBody>
            <a:bodyPr wrap="none" anchor="ctr"/>
            <a:lstStyle/>
            <a:p>
              <a:endParaRPr lang="en-US"/>
            </a:p>
          </p:txBody>
        </p:sp>
      </p:grpSp>
      <p:sp>
        <p:nvSpPr>
          <p:cNvPr id="63529" name="Line 1065"/>
          <p:cNvSpPr>
            <a:spLocks noChangeShapeType="1"/>
          </p:cNvSpPr>
          <p:nvPr/>
        </p:nvSpPr>
        <p:spPr bwMode="auto">
          <a:xfrm flipV="1">
            <a:off x="6350000" y="4176689"/>
            <a:ext cx="0" cy="1308853"/>
          </a:xfrm>
          <a:prstGeom prst="line">
            <a:avLst/>
          </a:prstGeom>
          <a:noFill/>
          <a:ln w="12700">
            <a:solidFill>
              <a:schemeClr val="tx1"/>
            </a:solidFill>
            <a:prstDash val="lgDash"/>
            <a:round/>
            <a:headEnd/>
            <a:tailEnd/>
          </a:ln>
          <a:effectLst/>
        </p:spPr>
        <p:txBody>
          <a:bodyPr wrap="none" anchor="ctr"/>
          <a:lstStyle/>
          <a:p>
            <a:endParaRPr lang="en-US"/>
          </a:p>
        </p:txBody>
      </p:sp>
      <p:sp>
        <p:nvSpPr>
          <p:cNvPr id="63530" name="Text Box 1066"/>
          <p:cNvSpPr txBox="1">
            <a:spLocks noChangeArrowheads="1"/>
          </p:cNvSpPr>
          <p:nvPr/>
        </p:nvSpPr>
        <p:spPr bwMode="auto">
          <a:xfrm>
            <a:off x="6413500" y="4003873"/>
            <a:ext cx="2806700" cy="523220"/>
          </a:xfrm>
          <a:prstGeom prst="rect">
            <a:avLst/>
          </a:prstGeom>
          <a:noFill/>
          <a:ln w="12700">
            <a:noFill/>
            <a:miter lim="800000"/>
            <a:headEnd/>
            <a:tailEnd/>
          </a:ln>
          <a:effectLst/>
        </p:spPr>
        <p:txBody>
          <a:bodyPr wrap="square">
            <a:spAutoFit/>
          </a:bodyPr>
          <a:lstStyle/>
          <a:p>
            <a:r>
              <a:rPr lang="sr-Cyrl-CS" sz="1400" b="1" i="1" dirty="0" smtClean="0">
                <a:latin typeface="Yu Optima" pitchFamily="34" charset="0"/>
              </a:rPr>
              <a:t>М</a:t>
            </a:r>
            <a:r>
              <a:rPr lang="sr-Cyrl-CS" sz="1400" b="1" i="1" baseline="-25000" dirty="0" smtClean="0">
                <a:latin typeface="Yu Optima" pitchFamily="34" charset="0"/>
              </a:rPr>
              <a:t>е</a:t>
            </a:r>
            <a:r>
              <a:rPr lang="sr-Cyrl-CS" sz="1400" b="1" i="1" dirty="0" smtClean="0">
                <a:latin typeface="Yu Optima" pitchFamily="34" charset="0"/>
              </a:rPr>
              <a:t> = </a:t>
            </a:r>
            <a:r>
              <a:rPr lang="en-US" sz="1400" b="1" i="1" dirty="0" smtClean="0">
                <a:latin typeface="Yu Optima" pitchFamily="34" charset="0"/>
              </a:rPr>
              <a:t>100%</a:t>
            </a:r>
            <a:r>
              <a:rPr lang="sr-Cyrl-CS" sz="1400" b="1" i="1" dirty="0" smtClean="0">
                <a:latin typeface="Yu Optima" pitchFamily="34" charset="0"/>
              </a:rPr>
              <a:t> </a:t>
            </a:r>
            <a:r>
              <a:rPr lang="sr-Latn-CS" sz="1400" b="1" i="1" dirty="0" smtClean="0">
                <a:latin typeface="Yu Optima" pitchFamily="34" charset="0"/>
              </a:rPr>
              <a:t>, </a:t>
            </a:r>
            <a:r>
              <a:rPr lang="sr-Latn-CS" sz="1400" b="1" i="1" dirty="0" smtClean="0">
                <a:sym typeface="Symbol"/>
              </a:rPr>
              <a:t>n</a:t>
            </a:r>
            <a:r>
              <a:rPr lang="sr-Latn-CS" sz="1400" b="1" i="1" baseline="-25000" dirty="0" smtClean="0">
                <a:sym typeface="Symbol"/>
              </a:rPr>
              <a:t>nom</a:t>
            </a:r>
            <a:r>
              <a:rPr lang="sr-Latn-CS" sz="1400" b="1" i="1" dirty="0" smtClean="0">
                <a:sym typeface="Symbol"/>
              </a:rPr>
              <a:t> = 1430 </a:t>
            </a:r>
            <a:r>
              <a:rPr lang="sr-Latn-CS" sz="1400" dirty="0" smtClean="0"/>
              <a:t>o/min</a:t>
            </a:r>
            <a:endParaRPr lang="en-US" sz="1400" b="1" i="1" dirty="0" smtClean="0"/>
          </a:p>
          <a:p>
            <a:r>
              <a:rPr lang="sr-Cyrl-CS" sz="1400" b="1" i="1" dirty="0" smtClean="0">
                <a:latin typeface="Yu Optima" pitchFamily="34" charset="0"/>
              </a:rPr>
              <a:t> </a:t>
            </a:r>
            <a:endParaRPr lang="en-US" sz="1400" b="1" i="1" dirty="0">
              <a:latin typeface="Arial" charset="0"/>
            </a:endParaRPr>
          </a:p>
        </p:txBody>
      </p:sp>
      <p:sp>
        <p:nvSpPr>
          <p:cNvPr id="63532" name="Text Box 1068"/>
          <p:cNvSpPr txBox="1">
            <a:spLocks noChangeArrowheads="1"/>
          </p:cNvSpPr>
          <p:nvPr/>
        </p:nvSpPr>
        <p:spPr bwMode="auto">
          <a:xfrm>
            <a:off x="609600" y="5943600"/>
            <a:ext cx="8269287" cy="338554"/>
          </a:xfrm>
          <a:prstGeom prst="rect">
            <a:avLst/>
          </a:prstGeom>
          <a:noFill/>
          <a:ln w="12700">
            <a:noFill/>
            <a:miter lim="800000"/>
            <a:headEnd/>
            <a:tailEnd/>
          </a:ln>
          <a:effectLst/>
        </p:spPr>
        <p:txBody>
          <a:bodyPr>
            <a:spAutoFit/>
          </a:bodyPr>
          <a:lstStyle/>
          <a:p>
            <a:pPr>
              <a:spcBef>
                <a:spcPct val="50000"/>
              </a:spcBef>
            </a:pPr>
            <a:r>
              <a:rPr lang="en-US" sz="1600" dirty="0" err="1">
                <a:latin typeface="Yu Optima" pitchFamily="34" charset="0"/>
              </a:rPr>
              <a:t>Pri</a:t>
            </a:r>
            <a:r>
              <a:rPr lang="en-US" sz="1600" dirty="0">
                <a:latin typeface="Yu Optima" pitchFamily="34" charset="0"/>
              </a:rPr>
              <a:t> </a:t>
            </a:r>
            <a:r>
              <a:rPr lang="en-US" sz="1600" dirty="0" err="1">
                <a:latin typeface="Yu Optima" pitchFamily="34" charset="0"/>
              </a:rPr>
              <a:t>bilo</a:t>
            </a:r>
            <a:r>
              <a:rPr lang="en-US" sz="1600" dirty="0">
                <a:latin typeface="Yu Optima" pitchFamily="34" charset="0"/>
              </a:rPr>
              <a:t> </a:t>
            </a:r>
            <a:r>
              <a:rPr lang="en-US" sz="1600" dirty="0" err="1">
                <a:latin typeface="Yu Optima" pitchFamily="34" charset="0"/>
              </a:rPr>
              <a:t>kojoj</a:t>
            </a:r>
            <a:r>
              <a:rPr lang="en-US" sz="1600" dirty="0">
                <a:latin typeface="Yu Optima" pitchFamily="34" charset="0"/>
              </a:rPr>
              <a:t> </a:t>
            </a:r>
            <a:r>
              <a:rPr lang="sr-Latn-CS" sz="1600" dirty="0" smtClean="0">
                <a:latin typeface="Yu Optima" pitchFamily="34" charset="0"/>
              </a:rPr>
              <a:t>učestanosti</a:t>
            </a:r>
            <a:r>
              <a:rPr lang="en-US" sz="1600" dirty="0" smtClean="0">
                <a:latin typeface="Yu Optima" pitchFamily="34" charset="0"/>
              </a:rPr>
              <a:t>,</a:t>
            </a:r>
            <a:r>
              <a:rPr lang="sr-Latn-CS" sz="1600" dirty="0" smtClean="0">
                <a:latin typeface="Yu Optima" pitchFamily="34" charset="0"/>
              </a:rPr>
              <a:t> </a:t>
            </a:r>
            <a:r>
              <a:rPr lang="en-US" sz="1600" dirty="0" err="1" smtClean="0">
                <a:latin typeface="Yu Optima" pitchFamily="34" charset="0"/>
              </a:rPr>
              <a:t>klizanje</a:t>
            </a:r>
            <a:r>
              <a:rPr lang="en-US" sz="1600" dirty="0" smtClean="0">
                <a:latin typeface="Yu Optima" pitchFamily="34" charset="0"/>
              </a:rPr>
              <a:t> </a:t>
            </a:r>
            <a:r>
              <a:rPr lang="en-US" sz="1600" dirty="0" err="1">
                <a:latin typeface="Yu Optima" pitchFamily="34" charset="0"/>
              </a:rPr>
              <a:t>motora</a:t>
            </a:r>
            <a:r>
              <a:rPr lang="en-US" sz="1600" dirty="0">
                <a:latin typeface="Yu Optima" pitchFamily="34" charset="0"/>
              </a:rPr>
              <a:t> </a:t>
            </a:r>
            <a:r>
              <a:rPr lang="en-US" sz="1600" dirty="0" err="1">
                <a:latin typeface="Yu Optima" pitchFamily="34" charset="0"/>
              </a:rPr>
              <a:t>će</a:t>
            </a:r>
            <a:r>
              <a:rPr lang="en-US" sz="1600" dirty="0">
                <a:latin typeface="Yu Optima" pitchFamily="34" charset="0"/>
              </a:rPr>
              <a:t> </a:t>
            </a:r>
            <a:r>
              <a:rPr lang="en-US" sz="1600" dirty="0" err="1">
                <a:latin typeface="Yu Optima" pitchFamily="34" charset="0"/>
              </a:rPr>
              <a:t>imati</a:t>
            </a:r>
            <a:r>
              <a:rPr lang="en-US" sz="1600" dirty="0">
                <a:latin typeface="Yu Optima" pitchFamily="34" charset="0"/>
              </a:rPr>
              <a:t> </a:t>
            </a:r>
            <a:r>
              <a:rPr lang="sr-Latn-CS" sz="1600" dirty="0" smtClean="0">
                <a:latin typeface="Yu Optima" pitchFamily="34" charset="0"/>
              </a:rPr>
              <a:t>istu</a:t>
            </a:r>
            <a:r>
              <a:rPr lang="en-US" sz="1600" dirty="0" smtClean="0">
                <a:latin typeface="Yu Optima" pitchFamily="34" charset="0"/>
              </a:rPr>
              <a:t> </a:t>
            </a:r>
            <a:r>
              <a:rPr lang="en-US" sz="1600" dirty="0" err="1">
                <a:latin typeface="Yu Optima" pitchFamily="34" charset="0"/>
              </a:rPr>
              <a:t>vrednost</a:t>
            </a:r>
            <a:r>
              <a:rPr lang="en-US" sz="1600" dirty="0">
                <a:latin typeface="Yu Optima" pitchFamily="34" charset="0"/>
              </a:rPr>
              <a:t> </a:t>
            </a:r>
            <a:r>
              <a:rPr lang="en-US" sz="1600" dirty="0" err="1">
                <a:latin typeface="Yu Optima" pitchFamily="34" charset="0"/>
              </a:rPr>
              <a:t>za</a:t>
            </a:r>
            <a:r>
              <a:rPr lang="en-US" sz="1600" dirty="0">
                <a:latin typeface="Yu Optima" pitchFamily="34" charset="0"/>
              </a:rPr>
              <a:t> </a:t>
            </a:r>
            <a:r>
              <a:rPr lang="en-US" sz="1600" dirty="0" err="1">
                <a:latin typeface="Yu Optima" pitchFamily="34" charset="0"/>
              </a:rPr>
              <a:t>nominalno</a:t>
            </a:r>
            <a:r>
              <a:rPr lang="en-US" sz="1600" dirty="0">
                <a:latin typeface="Yu Optima" pitchFamily="34" charset="0"/>
              </a:rPr>
              <a:t> </a:t>
            </a:r>
            <a:r>
              <a:rPr lang="en-US" sz="1600" dirty="0" err="1">
                <a:latin typeface="Yu Optima" pitchFamily="34" charset="0"/>
              </a:rPr>
              <a:t>opterećenje</a:t>
            </a:r>
            <a:r>
              <a:rPr lang="en-US" sz="1600" dirty="0">
                <a:latin typeface="Yu Optima" pitchFamily="34" charset="0"/>
              </a:rPr>
              <a:t>.</a:t>
            </a:r>
          </a:p>
        </p:txBody>
      </p:sp>
      <p:sp>
        <p:nvSpPr>
          <p:cNvPr id="63533" name="Line 1069"/>
          <p:cNvSpPr>
            <a:spLocks noChangeShapeType="1"/>
          </p:cNvSpPr>
          <p:nvPr/>
        </p:nvSpPr>
        <p:spPr bwMode="auto">
          <a:xfrm>
            <a:off x="1739900" y="3279482"/>
            <a:ext cx="4603750" cy="0"/>
          </a:xfrm>
          <a:prstGeom prst="line">
            <a:avLst/>
          </a:prstGeom>
          <a:noFill/>
          <a:ln w="12700">
            <a:solidFill>
              <a:schemeClr val="tx1"/>
            </a:solidFill>
            <a:prstDash val="lgDash"/>
            <a:round/>
            <a:headEnd/>
            <a:tailEnd/>
          </a:ln>
          <a:effectLst/>
        </p:spPr>
        <p:txBody>
          <a:bodyPr wrap="none" anchor="ctr"/>
          <a:lstStyle/>
          <a:p>
            <a:endParaRPr lang="en-US"/>
          </a:p>
        </p:txBody>
      </p:sp>
      <p:sp>
        <p:nvSpPr>
          <p:cNvPr id="63534" name="Text Box 1070"/>
          <p:cNvSpPr txBox="1">
            <a:spLocks noChangeArrowheads="1"/>
          </p:cNvSpPr>
          <p:nvPr/>
        </p:nvSpPr>
        <p:spPr bwMode="auto">
          <a:xfrm>
            <a:off x="6248400" y="3106158"/>
            <a:ext cx="2830511" cy="307777"/>
          </a:xfrm>
          <a:prstGeom prst="rect">
            <a:avLst/>
          </a:prstGeom>
          <a:noFill/>
          <a:ln w="12700">
            <a:noFill/>
            <a:miter lim="800000"/>
            <a:headEnd/>
            <a:tailEnd/>
          </a:ln>
          <a:effectLst/>
        </p:spPr>
        <p:txBody>
          <a:bodyPr wrap="square">
            <a:spAutoFit/>
          </a:bodyPr>
          <a:lstStyle/>
          <a:p>
            <a:r>
              <a:rPr lang="sr-Latn-CS" sz="1400" b="1" i="1" dirty="0" smtClean="0">
                <a:latin typeface="Yu Optima" pitchFamily="34" charset="0"/>
              </a:rPr>
              <a:t>Maks.</a:t>
            </a:r>
            <a:r>
              <a:rPr lang="en-US" sz="1400" b="1" i="1" dirty="0" smtClean="0">
                <a:latin typeface="Yu Optima" pitchFamily="34" charset="0"/>
              </a:rPr>
              <a:t> moment    </a:t>
            </a:r>
            <a:r>
              <a:rPr lang="en-US" sz="1400" b="1" i="1" dirty="0">
                <a:latin typeface="Yu Optima" pitchFamily="34" charset="0"/>
              </a:rPr>
              <a:t>(</a:t>
            </a:r>
            <a:r>
              <a:rPr lang="en-US" sz="1400" b="1" i="1" dirty="0" smtClean="0">
                <a:latin typeface="Yu Optima" pitchFamily="34" charset="0"/>
              </a:rPr>
              <a:t>150</a:t>
            </a:r>
            <a:r>
              <a:rPr lang="sr-Latn-CS" sz="1400" b="1" i="1" dirty="0" smtClean="0">
                <a:latin typeface="Yu Optima" pitchFamily="34" charset="0"/>
              </a:rPr>
              <a:t>% </a:t>
            </a:r>
            <a:r>
              <a:rPr lang="en-US" sz="1400" b="1" i="1" dirty="0" smtClean="0">
                <a:latin typeface="Yu Optima" pitchFamily="34" charset="0"/>
              </a:rPr>
              <a:t>-</a:t>
            </a:r>
            <a:r>
              <a:rPr lang="sr-Latn-CS" sz="1400" b="1" i="1" dirty="0" smtClean="0">
                <a:latin typeface="Yu Optima" pitchFamily="34" charset="0"/>
              </a:rPr>
              <a:t> </a:t>
            </a:r>
            <a:r>
              <a:rPr lang="en-US" sz="1400" b="1" i="1" dirty="0" smtClean="0">
                <a:latin typeface="Yu Optima" pitchFamily="34" charset="0"/>
              </a:rPr>
              <a:t>200</a:t>
            </a:r>
            <a:r>
              <a:rPr lang="en-US" sz="1400" b="1" i="1" dirty="0">
                <a:latin typeface="Yu Optima" pitchFamily="34" charset="0"/>
              </a:rPr>
              <a:t>%)</a:t>
            </a:r>
            <a:endParaRPr lang="en-US" sz="1400" b="1" i="1" dirty="0">
              <a:latin typeface="Arial" charset="0"/>
            </a:endParaRPr>
          </a:p>
        </p:txBody>
      </p:sp>
      <p:sp>
        <p:nvSpPr>
          <p:cNvPr id="49" name="Line 1051"/>
          <p:cNvSpPr>
            <a:spLocks noChangeShapeType="1"/>
          </p:cNvSpPr>
          <p:nvPr/>
        </p:nvSpPr>
        <p:spPr bwMode="auto">
          <a:xfrm>
            <a:off x="6172200" y="5486400"/>
            <a:ext cx="173037" cy="0"/>
          </a:xfrm>
          <a:prstGeom prst="line">
            <a:avLst/>
          </a:prstGeom>
          <a:noFill/>
          <a:ln w="12700">
            <a:solidFill>
              <a:schemeClr val="tx1"/>
            </a:solidFill>
            <a:round/>
            <a:headEnd/>
            <a:tailEnd type="triangle" w="med" len="med"/>
          </a:ln>
          <a:effectLst/>
        </p:spPr>
        <p:txBody>
          <a:bodyPr wrap="none" anchor="ctr"/>
          <a:lstStyle/>
          <a:p>
            <a:endParaRPr lang="en-US"/>
          </a:p>
        </p:txBody>
      </p:sp>
      <p:sp>
        <p:nvSpPr>
          <p:cNvPr id="51" name="Line 1052"/>
          <p:cNvSpPr>
            <a:spLocks noChangeShapeType="1"/>
          </p:cNvSpPr>
          <p:nvPr/>
        </p:nvSpPr>
        <p:spPr bwMode="auto">
          <a:xfrm flipH="1">
            <a:off x="6632575" y="5497870"/>
            <a:ext cx="173037" cy="0"/>
          </a:xfrm>
          <a:prstGeom prst="line">
            <a:avLst/>
          </a:prstGeom>
          <a:noFill/>
          <a:ln w="12700">
            <a:solidFill>
              <a:schemeClr val="tx1"/>
            </a:solidFill>
            <a:round/>
            <a:headEnd/>
            <a:tailEnd type="triangle" w="med" len="med"/>
          </a:ln>
          <a:effectLst/>
        </p:spPr>
        <p:txBody>
          <a:bodyPr wrap="none" anchor="ctr"/>
          <a:lstStyle/>
          <a:p>
            <a:endParaRPr lang="en-US"/>
          </a:p>
        </p:txBody>
      </p:sp>
      <p:cxnSp>
        <p:nvCxnSpPr>
          <p:cNvPr id="53" name="Straight Connector 52"/>
          <p:cNvCxnSpPr>
            <a:endCxn id="51" idx="1"/>
          </p:cNvCxnSpPr>
          <p:nvPr/>
        </p:nvCxnSpPr>
        <p:spPr>
          <a:xfrm>
            <a:off x="6629400" y="5334000"/>
            <a:ext cx="3175" cy="163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oup 1060"/>
          <p:cNvGrpSpPr>
            <a:grpSpLocks/>
          </p:cNvGrpSpPr>
          <p:nvPr/>
        </p:nvGrpSpPr>
        <p:grpSpPr bwMode="auto">
          <a:xfrm>
            <a:off x="5994400" y="3238500"/>
            <a:ext cx="109537" cy="96858"/>
            <a:chOff x="3665" y="991"/>
            <a:chExt cx="69" cy="76"/>
          </a:xfrm>
        </p:grpSpPr>
        <p:sp>
          <p:nvSpPr>
            <p:cNvPr id="55" name="Line 1061"/>
            <p:cNvSpPr>
              <a:spLocks noChangeAspect="1" noChangeShapeType="1"/>
            </p:cNvSpPr>
            <p:nvPr/>
          </p:nvSpPr>
          <p:spPr bwMode="auto">
            <a:xfrm>
              <a:off x="3666" y="991"/>
              <a:ext cx="68" cy="73"/>
            </a:xfrm>
            <a:prstGeom prst="line">
              <a:avLst/>
            </a:prstGeom>
            <a:noFill/>
            <a:ln w="28575">
              <a:solidFill>
                <a:srgbClr val="E10B6C"/>
              </a:solidFill>
              <a:round/>
              <a:headEnd/>
              <a:tailEnd/>
            </a:ln>
            <a:effectLst/>
          </p:spPr>
          <p:txBody>
            <a:bodyPr wrap="none" anchor="ctr"/>
            <a:lstStyle/>
            <a:p>
              <a:endParaRPr lang="en-US"/>
            </a:p>
          </p:txBody>
        </p:sp>
        <p:sp>
          <p:nvSpPr>
            <p:cNvPr id="56" name="Line 1062"/>
            <p:cNvSpPr>
              <a:spLocks noChangeAspect="1" noChangeShapeType="1"/>
            </p:cNvSpPr>
            <p:nvPr/>
          </p:nvSpPr>
          <p:spPr bwMode="auto">
            <a:xfrm flipH="1">
              <a:off x="3665" y="994"/>
              <a:ext cx="68" cy="73"/>
            </a:xfrm>
            <a:prstGeom prst="line">
              <a:avLst/>
            </a:prstGeom>
            <a:noFill/>
            <a:ln w="28575">
              <a:solidFill>
                <a:srgbClr val="E10B6C"/>
              </a:solidFill>
              <a:round/>
              <a:headEnd/>
              <a:tailEnd/>
            </a:ln>
            <a:effectLst/>
          </p:spPr>
          <p:txBody>
            <a:bodyPr wrap="none" anchor="ctr"/>
            <a:lstStyle/>
            <a:p>
              <a:endParaRPr lang="en-US"/>
            </a:p>
          </p:txBody>
        </p:sp>
      </p:grpSp>
      <p:sp>
        <p:nvSpPr>
          <p:cNvPr id="54" name="Line 3"/>
          <p:cNvSpPr>
            <a:spLocks noChangeShapeType="1"/>
          </p:cNvSpPr>
          <p:nvPr/>
        </p:nvSpPr>
        <p:spPr bwMode="auto">
          <a:xfrm>
            <a:off x="1752600" y="1752601"/>
            <a:ext cx="0" cy="3575050"/>
          </a:xfrm>
          <a:prstGeom prst="line">
            <a:avLst/>
          </a:prstGeom>
          <a:noFill/>
          <a:ln w="19050">
            <a:solidFill>
              <a:srgbClr val="000000"/>
            </a:solidFill>
            <a:round/>
            <a:headEnd type="triangle"/>
            <a:tailEnd type="none"/>
          </a:ln>
          <a:effectLst/>
        </p:spPr>
        <p:txBody>
          <a:bodyPr wrap="none" anchor="ctr"/>
          <a:lstStyle/>
          <a:p>
            <a:endParaRPr lang="en-US"/>
          </a:p>
        </p:txBody>
      </p:sp>
      <p:sp>
        <p:nvSpPr>
          <p:cNvPr id="57" name="TextBox 56"/>
          <p:cNvSpPr txBox="1"/>
          <p:nvPr/>
        </p:nvSpPr>
        <p:spPr>
          <a:xfrm>
            <a:off x="1447800" y="1371600"/>
            <a:ext cx="1066800" cy="338554"/>
          </a:xfrm>
          <a:prstGeom prst="rect">
            <a:avLst/>
          </a:prstGeom>
          <a:noFill/>
        </p:spPr>
        <p:txBody>
          <a:bodyPr wrap="square" rtlCol="0">
            <a:spAutoFit/>
          </a:bodyPr>
          <a:lstStyle/>
          <a:p>
            <a:r>
              <a:rPr lang="sr-Latn-CS" sz="1600" b="1" i="1" dirty="0" smtClean="0"/>
              <a:t>M</a:t>
            </a:r>
            <a:r>
              <a:rPr lang="sr-Latn-CS" sz="1600" b="1" i="1" baseline="-25000" dirty="0" smtClean="0"/>
              <a:t>e</a:t>
            </a:r>
            <a:r>
              <a:rPr lang="en-US" sz="1600" b="1" i="1" baseline="-25000" dirty="0" smtClean="0"/>
              <a:t> </a:t>
            </a:r>
            <a:r>
              <a:rPr lang="en-US" sz="1600" dirty="0" smtClean="0"/>
              <a:t>[%]</a:t>
            </a:r>
            <a:endParaRPr lang="en-US" sz="1600" dirty="0"/>
          </a:p>
        </p:txBody>
      </p:sp>
      <p:sp>
        <p:nvSpPr>
          <p:cNvPr id="58" name="Line 4"/>
          <p:cNvSpPr>
            <a:spLocks noChangeShapeType="1"/>
          </p:cNvSpPr>
          <p:nvPr/>
        </p:nvSpPr>
        <p:spPr bwMode="auto">
          <a:xfrm>
            <a:off x="1758950" y="5335588"/>
            <a:ext cx="5497513" cy="0"/>
          </a:xfrm>
          <a:prstGeom prst="line">
            <a:avLst/>
          </a:prstGeom>
          <a:noFill/>
          <a:ln w="19050">
            <a:solidFill>
              <a:schemeClr val="tx1"/>
            </a:solidFill>
            <a:round/>
            <a:headEnd/>
            <a:tailEnd type="triangle"/>
          </a:ln>
          <a:effectLst/>
        </p:spPr>
        <p:txBody>
          <a:bodyPr wrap="none" anchor="ctr"/>
          <a:lstStyle/>
          <a:p>
            <a:endParaRPr lang="en-US"/>
          </a:p>
        </p:txBody>
      </p:sp>
      <p:sp>
        <p:nvSpPr>
          <p:cNvPr id="59" name="TextBox 58"/>
          <p:cNvSpPr txBox="1"/>
          <p:nvPr/>
        </p:nvSpPr>
        <p:spPr>
          <a:xfrm>
            <a:off x="7239000" y="5117068"/>
            <a:ext cx="984565" cy="338554"/>
          </a:xfrm>
          <a:prstGeom prst="rect">
            <a:avLst/>
          </a:prstGeom>
          <a:noFill/>
        </p:spPr>
        <p:txBody>
          <a:bodyPr wrap="none" rtlCol="0">
            <a:spAutoFit/>
          </a:bodyPr>
          <a:lstStyle/>
          <a:p>
            <a:r>
              <a:rPr lang="sr-Latn-CS" sz="1600" b="1" i="1" dirty="0" smtClean="0">
                <a:sym typeface="Symbol"/>
              </a:rPr>
              <a:t>n </a:t>
            </a:r>
            <a:r>
              <a:rPr lang="en-US" sz="1600" dirty="0" smtClean="0"/>
              <a:t>[</a:t>
            </a:r>
            <a:r>
              <a:rPr lang="sr-Latn-CS" sz="1600" dirty="0" smtClean="0"/>
              <a:t>o/min</a:t>
            </a:r>
            <a:r>
              <a:rPr lang="en-US" sz="1600" dirty="0" smtClean="0"/>
              <a:t>]</a:t>
            </a:r>
            <a:endParaRPr lang="en-US" sz="1600" b="1" i="1" dirty="0"/>
          </a:p>
        </p:txBody>
      </p:sp>
      <p:sp>
        <p:nvSpPr>
          <p:cNvPr id="60" name="TextBox 59"/>
          <p:cNvSpPr txBox="1"/>
          <p:nvPr/>
        </p:nvSpPr>
        <p:spPr>
          <a:xfrm>
            <a:off x="6858000" y="4724400"/>
            <a:ext cx="1630575" cy="307777"/>
          </a:xfrm>
          <a:prstGeom prst="rect">
            <a:avLst/>
          </a:prstGeom>
          <a:noFill/>
          <a:ln w="12700">
            <a:solidFill>
              <a:schemeClr val="tx1"/>
            </a:solidFill>
          </a:ln>
        </p:spPr>
        <p:txBody>
          <a:bodyPr wrap="none" rtlCol="0">
            <a:spAutoFit/>
          </a:bodyPr>
          <a:lstStyle/>
          <a:p>
            <a:r>
              <a:rPr lang="sr-Latn-CS" sz="1400" b="1" i="1" dirty="0" smtClean="0">
                <a:sym typeface="Symbol"/>
              </a:rPr>
              <a:t>n</a:t>
            </a:r>
            <a:r>
              <a:rPr lang="sr-Latn-CS" sz="1400" b="1" i="1" baseline="-25000" dirty="0" smtClean="0">
                <a:sym typeface="Symbol"/>
              </a:rPr>
              <a:t>sinh</a:t>
            </a:r>
            <a:r>
              <a:rPr lang="sr-Latn-CS" sz="1400" b="1" i="1" dirty="0" smtClean="0">
                <a:sym typeface="Symbol"/>
              </a:rPr>
              <a:t> = 1500 </a:t>
            </a:r>
            <a:r>
              <a:rPr lang="sr-Latn-CS" sz="1400" dirty="0" smtClean="0"/>
              <a:t>o/min</a:t>
            </a:r>
            <a:endParaRPr lang="en-US" sz="1400" b="1" i="1" dirty="0"/>
          </a:p>
        </p:txBody>
      </p:sp>
      <p:cxnSp>
        <p:nvCxnSpPr>
          <p:cNvPr id="62" name="Straight Arrow Connector 61"/>
          <p:cNvCxnSpPr/>
          <p:nvPr/>
        </p:nvCxnSpPr>
        <p:spPr>
          <a:xfrm rot="5400000">
            <a:off x="6626225" y="5089525"/>
            <a:ext cx="292100" cy="1714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524250" y="4718050"/>
            <a:ext cx="1531188" cy="307777"/>
          </a:xfrm>
          <a:prstGeom prst="rect">
            <a:avLst/>
          </a:prstGeom>
          <a:solidFill>
            <a:schemeClr val="bg1"/>
          </a:solidFill>
          <a:ln w="12700">
            <a:solidFill>
              <a:srgbClr val="0000FF"/>
            </a:solidFill>
          </a:ln>
        </p:spPr>
        <p:txBody>
          <a:bodyPr wrap="none" rtlCol="0">
            <a:spAutoFit/>
          </a:bodyPr>
          <a:lstStyle/>
          <a:p>
            <a:r>
              <a:rPr lang="sr-Latn-CS" sz="1400" b="1" i="1" dirty="0" smtClean="0">
                <a:solidFill>
                  <a:srgbClr val="002060"/>
                </a:solidFill>
                <a:sym typeface="Symbol"/>
              </a:rPr>
              <a:t>n</a:t>
            </a:r>
            <a:r>
              <a:rPr lang="sr-Latn-CS" sz="1400" b="1" i="1" baseline="-25000" dirty="0" smtClean="0">
                <a:solidFill>
                  <a:srgbClr val="002060"/>
                </a:solidFill>
                <a:sym typeface="Symbol"/>
              </a:rPr>
              <a:t>sinh</a:t>
            </a:r>
            <a:r>
              <a:rPr lang="sr-Latn-CS" sz="1400" b="1" i="1" dirty="0" smtClean="0">
                <a:solidFill>
                  <a:srgbClr val="002060"/>
                </a:solidFill>
                <a:sym typeface="Symbol"/>
              </a:rPr>
              <a:t> = 500 </a:t>
            </a:r>
            <a:r>
              <a:rPr lang="sr-Latn-CS" sz="1400" dirty="0" smtClean="0">
                <a:solidFill>
                  <a:srgbClr val="002060"/>
                </a:solidFill>
              </a:rPr>
              <a:t>o/min</a:t>
            </a:r>
            <a:endParaRPr lang="en-US" sz="1400" b="1" i="1" dirty="0">
              <a:solidFill>
                <a:srgbClr val="002060"/>
              </a:solidFill>
            </a:endParaRPr>
          </a:p>
        </p:txBody>
      </p:sp>
      <p:cxnSp>
        <p:nvCxnSpPr>
          <p:cNvPr id="64" name="Straight Arrow Connector 63"/>
          <p:cNvCxnSpPr/>
          <p:nvPr/>
        </p:nvCxnSpPr>
        <p:spPr>
          <a:xfrm rot="5400000">
            <a:off x="3292475" y="5083175"/>
            <a:ext cx="292100" cy="17145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6553200" y="1905000"/>
            <a:ext cx="1127232" cy="369332"/>
          </a:xfrm>
          <a:prstGeom prst="rect">
            <a:avLst/>
          </a:prstGeom>
          <a:noFill/>
          <a:ln w="12700">
            <a:solidFill>
              <a:schemeClr val="tx1"/>
            </a:solidFill>
          </a:ln>
        </p:spPr>
        <p:txBody>
          <a:bodyPr wrap="none" rtlCol="0">
            <a:spAutoFit/>
          </a:bodyPr>
          <a:lstStyle/>
          <a:p>
            <a:r>
              <a:rPr lang="sr-Latn-CS" b="1" i="1" dirty="0" smtClean="0">
                <a:sym typeface="Symbol"/>
              </a:rPr>
              <a:t>f = 50 Hz</a:t>
            </a:r>
            <a:endParaRPr lang="en-US" b="1" i="1" dirty="0"/>
          </a:p>
        </p:txBody>
      </p:sp>
      <p:sp>
        <p:nvSpPr>
          <p:cNvPr id="66" name="TextBox 65"/>
          <p:cNvSpPr txBox="1"/>
          <p:nvPr/>
        </p:nvSpPr>
        <p:spPr>
          <a:xfrm>
            <a:off x="2590800" y="1905000"/>
            <a:ext cx="1319592" cy="369332"/>
          </a:xfrm>
          <a:prstGeom prst="rect">
            <a:avLst/>
          </a:prstGeom>
          <a:solidFill>
            <a:schemeClr val="bg1"/>
          </a:solidFill>
          <a:ln w="12700">
            <a:solidFill>
              <a:srgbClr val="0000FF"/>
            </a:solidFill>
          </a:ln>
        </p:spPr>
        <p:txBody>
          <a:bodyPr wrap="none" rtlCol="0">
            <a:spAutoFit/>
          </a:bodyPr>
          <a:lstStyle/>
          <a:p>
            <a:r>
              <a:rPr lang="sr-Latn-CS" b="1" i="1" dirty="0" smtClean="0">
                <a:solidFill>
                  <a:schemeClr val="accent2"/>
                </a:solidFill>
                <a:sym typeface="Symbol"/>
              </a:rPr>
              <a:t>f = 16,7 Hz</a:t>
            </a:r>
            <a:endParaRPr lang="en-US" b="1" i="1" dirty="0">
              <a:solidFill>
                <a:schemeClr val="accent2"/>
              </a:solidFill>
            </a:endParaRPr>
          </a:p>
        </p:txBody>
      </p:sp>
      <p:sp>
        <p:nvSpPr>
          <p:cNvPr id="69" name="Rectangle 2"/>
          <p:cNvSpPr txBox="1">
            <a:spLocks noChangeArrowheads="1"/>
          </p:cNvSpPr>
          <p:nvPr/>
        </p:nvSpPr>
        <p:spPr bwMode="auto">
          <a:xfrm>
            <a:off x="609600" y="152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0" i="0" u="none" strike="noStrike" kern="0" cap="none" spc="0" normalizeH="0" baseline="0" noProof="0" dirty="0" err="1" smtClean="0">
                <a:ln>
                  <a:noFill/>
                </a:ln>
                <a:solidFill>
                  <a:schemeClr val="tx2"/>
                </a:solidFill>
                <a:effectLst/>
                <a:uLnTx/>
                <a:uFillTx/>
                <a:latin typeface="+mn-lt"/>
                <a:ea typeface="+mj-ea"/>
                <a:cs typeface="+mj-cs"/>
              </a:rPr>
              <a:t>Prirodna</a:t>
            </a:r>
            <a:r>
              <a:rPr kumimoji="0" lang="en-GB" sz="4000" b="0" i="0" u="none" strike="noStrike" kern="0" cap="none" spc="0" normalizeH="0" baseline="0" noProof="0" dirty="0" smtClean="0">
                <a:ln>
                  <a:noFill/>
                </a:ln>
                <a:solidFill>
                  <a:schemeClr val="tx2"/>
                </a:solidFill>
                <a:effectLst/>
                <a:uLnTx/>
                <a:uFillTx/>
                <a:latin typeface="+mn-lt"/>
                <a:ea typeface="+mj-ea"/>
                <a:cs typeface="+mj-cs"/>
              </a:rPr>
              <a:t> </a:t>
            </a:r>
            <a:r>
              <a:rPr kumimoji="0" lang="sr-Latn-CS" sz="4000" b="0" i="0" u="none" strike="noStrike" kern="0" cap="none" spc="0" normalizeH="0" baseline="0" noProof="0" dirty="0" smtClean="0">
                <a:ln>
                  <a:noFill/>
                </a:ln>
                <a:solidFill>
                  <a:schemeClr val="tx2"/>
                </a:solidFill>
                <a:effectLst/>
                <a:uLnTx/>
                <a:uFillTx/>
                <a:latin typeface="+mn-lt"/>
                <a:ea typeface="+mj-ea"/>
                <a:cs typeface="+mj-cs"/>
              </a:rPr>
              <a:t>mehanička </a:t>
            </a:r>
            <a:r>
              <a:rPr kumimoji="0" lang="en-GB" sz="4000" b="0" i="0" u="none" strike="noStrike" kern="0" cap="none" spc="0" normalizeH="0" baseline="0" noProof="0" dirty="0" err="1" smtClean="0">
                <a:ln>
                  <a:noFill/>
                </a:ln>
                <a:solidFill>
                  <a:schemeClr val="tx2"/>
                </a:solidFill>
                <a:effectLst/>
                <a:uLnTx/>
                <a:uFillTx/>
                <a:latin typeface="+mn-lt"/>
                <a:ea typeface="+mj-ea"/>
                <a:cs typeface="+mj-cs"/>
              </a:rPr>
              <a:t>karakteristika</a:t>
            </a:r>
            <a:r>
              <a:rPr kumimoji="0" lang="sr-Latn-CS" sz="4000" b="0" i="0" u="none" strike="noStrike" kern="0" cap="none" spc="0" normalizeH="0" baseline="0" noProof="0" dirty="0" smtClean="0">
                <a:ln>
                  <a:noFill/>
                </a:ln>
                <a:solidFill>
                  <a:schemeClr val="tx2"/>
                </a:solidFill>
                <a:effectLst/>
                <a:uLnTx/>
                <a:uFillTx/>
                <a:latin typeface="+mn-lt"/>
                <a:ea typeface="+mj-ea"/>
                <a:cs typeface="+mj-cs"/>
              </a:rPr>
              <a:t> za različite učestanosti</a:t>
            </a:r>
            <a:endParaRPr kumimoji="0" lang="en-GB" sz="4000" b="0" i="0" u="none" strike="noStrike" kern="0" cap="none" spc="0" normalizeH="0" baseline="0" noProof="0" dirty="0">
              <a:ln>
                <a:noFill/>
              </a:ln>
              <a:solidFill>
                <a:schemeClr val="tx2"/>
              </a:solidFill>
              <a:effectLst/>
              <a:uLnTx/>
              <a:uFillTx/>
              <a:latin typeface="+mn-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5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0" presetClass="exit" presetSubtype="0" fill="hold" grpId="0" nodeType="withEffect">
                                  <p:stCondLst>
                                    <p:cond delay="0"/>
                                  </p:stCondLst>
                                  <p:childTnLst>
                                    <p:animEffect transition="out" filter="fade">
                                      <p:cBhvr>
                                        <p:cTn id="10" dur="2000"/>
                                        <p:tgtEl>
                                          <p:spTgt spid="65"/>
                                        </p:tgtEl>
                                      </p:cBhvr>
                                    </p:animEffect>
                                    <p:set>
                                      <p:cBhvr>
                                        <p:cTn id="11" dur="1" fill="hold">
                                          <p:stCondLst>
                                            <p:cond delay="1999"/>
                                          </p:stCondLst>
                                        </p:cTn>
                                        <p:tgtEl>
                                          <p:spTgt spid="65"/>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6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349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35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351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351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35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351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35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350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350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350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6349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349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6350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351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6351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63513"/>
                                        </p:tgtEl>
                                        <p:attrNameLst>
                                          <p:attrName>style.visibility</p:attrName>
                                        </p:attrNameLst>
                                      </p:cBhvr>
                                      <p:to>
                                        <p:strVal val="visible"/>
                                      </p:to>
                                    </p:set>
                                  </p:childTnLst>
                                </p:cTn>
                              </p:par>
                              <p:par>
                                <p:cTn id="52" presetID="10" presetClass="exit" presetSubtype="0" fill="hold" grpId="1" nodeType="withEffect">
                                  <p:stCondLst>
                                    <p:cond delay="0"/>
                                  </p:stCondLst>
                                  <p:childTnLst>
                                    <p:animEffect transition="out" filter="fade">
                                      <p:cBhvr>
                                        <p:cTn id="53" dur="2000"/>
                                        <p:tgtEl>
                                          <p:spTgt spid="66"/>
                                        </p:tgtEl>
                                      </p:cBhvr>
                                    </p:animEffect>
                                    <p:set>
                                      <p:cBhvr>
                                        <p:cTn id="54" dur="1" fill="hold">
                                          <p:stCondLst>
                                            <p:cond delay="19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animBg="1"/>
      <p:bldP spid="63493" grpId="0" animBg="1"/>
      <p:bldP spid="63494" grpId="0" animBg="1"/>
      <p:bldP spid="63506" grpId="0" animBg="1"/>
      <p:bldP spid="63507" grpId="0" animBg="1"/>
      <p:bldP spid="63508" grpId="0" animBg="1"/>
      <p:bldP spid="63509" grpId="0" animBg="1"/>
      <p:bldP spid="63511" grpId="0" animBg="1"/>
      <p:bldP spid="63512" grpId="0" animBg="1"/>
      <p:bldP spid="63513" grpId="0" animBg="1"/>
      <p:bldP spid="63514" grpId="0" animBg="1"/>
      <p:bldP spid="63515" grpId="0" animBg="1"/>
      <p:bldP spid="63516" grpId="0" animBg="1"/>
      <p:bldP spid="63517" grpId="0" animBg="1"/>
      <p:bldP spid="63518" grpId="0"/>
      <p:bldP spid="63519" grpId="0" animBg="1"/>
      <p:bldP spid="63532" grpId="0"/>
      <p:bldP spid="63" grpId="0" animBg="1"/>
      <p:bldP spid="65" grpId="0" animBg="1"/>
      <p:bldP spid="66" grpId="0" animBg="1"/>
      <p:bldP spid="6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lstStyle/>
          <a:p>
            <a:r>
              <a:rPr lang="x-none" sz="5400" dirty="0" smtClean="0"/>
              <a:t>Motor jednosmerne struje </a:t>
            </a:r>
            <a:r>
              <a:rPr lang="x-none" sz="4800" dirty="0" smtClean="0"/>
              <a:t>sa stalnim magnetima na statoru</a:t>
            </a:r>
            <a:endParaRPr lang="en-US" sz="4800" dirty="0"/>
          </a:p>
        </p:txBody>
      </p:sp>
    </p:spTree>
    <p:extLst>
      <p:ext uri="{BB962C8B-B14F-4D97-AF65-F5344CB8AC3E}">
        <p14:creationId xmlns:p14="http://schemas.microsoft.com/office/powerpoint/2010/main" xmlns="" val="18199986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sr-Latn-CS" dirty="0" smtClean="0"/>
              <a:t>U/f upravljanje</a:t>
            </a:r>
            <a:endParaRPr lang="en-US" dirty="0"/>
          </a:p>
        </p:txBody>
      </p:sp>
      <p:sp>
        <p:nvSpPr>
          <p:cNvPr id="3" name="Rectangle 2"/>
          <p:cNvSpPr/>
          <p:nvPr/>
        </p:nvSpPr>
        <p:spPr>
          <a:xfrm>
            <a:off x="3581400" y="2209800"/>
            <a:ext cx="2590800" cy="28194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905000" y="2209800"/>
            <a:ext cx="990600" cy="2819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Beginning 4">
            <a:hlinkClick r:id="" action="ppaction://noaction" highlightClick="1"/>
          </p:cNvPr>
          <p:cNvSpPr/>
          <p:nvPr/>
        </p:nvSpPr>
        <p:spPr>
          <a:xfrm rot="10800000">
            <a:off x="2209800" y="3200400"/>
            <a:ext cx="457200" cy="685800"/>
          </a:xfrm>
          <a:prstGeom prst="actionButtonBeginning">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929640" y="2895600"/>
            <a:ext cx="990600" cy="1588"/>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29640" y="3581400"/>
            <a:ext cx="990600" cy="1588"/>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29640" y="4267200"/>
            <a:ext cx="990600" cy="1588"/>
          </a:xfrm>
          <a:prstGeom prst="line">
            <a:avLst/>
          </a:prstGeom>
          <a:ln w="38100">
            <a:solidFill>
              <a:schemeClr val="tx1"/>
            </a:solidFill>
            <a:headEnd type="oval" w="med" len="med"/>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68355" y="5486400"/>
            <a:ext cx="1740605" cy="923330"/>
          </a:xfrm>
          <a:prstGeom prst="rect">
            <a:avLst/>
          </a:prstGeom>
          <a:noFill/>
          <a:ln>
            <a:solidFill>
              <a:schemeClr val="tx1"/>
            </a:solidFill>
          </a:ln>
        </p:spPr>
        <p:txBody>
          <a:bodyPr wrap="none" rtlCol="0">
            <a:spAutoFit/>
          </a:bodyPr>
          <a:lstStyle/>
          <a:p>
            <a:r>
              <a:rPr lang="sr-Latn-CS" dirty="0" smtClean="0"/>
              <a:t>Trofazni sistem</a:t>
            </a:r>
          </a:p>
          <a:p>
            <a:r>
              <a:rPr lang="sr-Latn-CS" b="1" i="1" dirty="0" smtClean="0"/>
              <a:t>f </a:t>
            </a:r>
            <a:r>
              <a:rPr lang="sr-Latn-CS" dirty="0" smtClean="0"/>
              <a:t>= </a:t>
            </a:r>
            <a:r>
              <a:rPr lang="sr-Latn-CS" b="1" dirty="0" smtClean="0"/>
              <a:t>50</a:t>
            </a:r>
            <a:r>
              <a:rPr lang="sr-Latn-CS" dirty="0" smtClean="0"/>
              <a:t> Hz</a:t>
            </a:r>
          </a:p>
          <a:p>
            <a:r>
              <a:rPr lang="sr-Latn-CS" b="1" i="1" dirty="0" smtClean="0"/>
              <a:t>U</a:t>
            </a:r>
            <a:r>
              <a:rPr lang="sr-Latn-CS" dirty="0" smtClean="0"/>
              <a:t> = 3 x </a:t>
            </a:r>
            <a:r>
              <a:rPr lang="sr-Latn-CS" b="1" dirty="0" smtClean="0"/>
              <a:t>380</a:t>
            </a:r>
            <a:r>
              <a:rPr lang="sr-Latn-CS" dirty="0" smtClean="0"/>
              <a:t>V</a:t>
            </a:r>
            <a:endParaRPr lang="en-US" dirty="0"/>
          </a:p>
        </p:txBody>
      </p:sp>
      <p:sp>
        <p:nvSpPr>
          <p:cNvPr id="13" name="TextBox 12"/>
          <p:cNvSpPr txBox="1"/>
          <p:nvPr/>
        </p:nvSpPr>
        <p:spPr>
          <a:xfrm>
            <a:off x="6629400" y="5486400"/>
            <a:ext cx="1986441" cy="923330"/>
          </a:xfrm>
          <a:prstGeom prst="rect">
            <a:avLst/>
          </a:prstGeom>
          <a:noFill/>
          <a:ln>
            <a:solidFill>
              <a:schemeClr val="tx1"/>
            </a:solidFill>
          </a:ln>
        </p:spPr>
        <p:txBody>
          <a:bodyPr wrap="none" rtlCol="0">
            <a:spAutoFit/>
          </a:bodyPr>
          <a:lstStyle/>
          <a:p>
            <a:r>
              <a:rPr lang="sr-Latn-CS" dirty="0" smtClean="0"/>
              <a:t>Trofazni sistem</a:t>
            </a:r>
          </a:p>
          <a:p>
            <a:r>
              <a:rPr lang="sr-Latn-CS" b="1" i="1" dirty="0" smtClean="0"/>
              <a:t>f </a:t>
            </a:r>
            <a:r>
              <a:rPr lang="sr-Latn-CS" dirty="0" smtClean="0"/>
              <a:t>= </a:t>
            </a:r>
            <a:r>
              <a:rPr lang="sr-Latn-CS" b="1" dirty="0" smtClean="0"/>
              <a:t>5</a:t>
            </a:r>
            <a:r>
              <a:rPr lang="sr-Latn-CS" dirty="0" smtClean="0"/>
              <a:t>Hz do </a:t>
            </a:r>
            <a:r>
              <a:rPr lang="sr-Latn-CS" b="1" dirty="0" smtClean="0"/>
              <a:t>100</a:t>
            </a:r>
            <a:r>
              <a:rPr lang="sr-Latn-CS" dirty="0" smtClean="0"/>
              <a:t>Hz</a:t>
            </a:r>
          </a:p>
          <a:p>
            <a:r>
              <a:rPr lang="sr-Latn-CS" b="1" i="1" dirty="0" smtClean="0"/>
              <a:t>U</a:t>
            </a:r>
            <a:r>
              <a:rPr lang="sr-Latn-CS" dirty="0" smtClean="0"/>
              <a:t> - promenljivo</a:t>
            </a:r>
            <a:endParaRPr lang="en-US" dirty="0"/>
          </a:p>
        </p:txBody>
      </p:sp>
      <p:sp>
        <p:nvSpPr>
          <p:cNvPr id="16" name="Oval 15"/>
          <p:cNvSpPr/>
          <p:nvPr/>
        </p:nvSpPr>
        <p:spPr>
          <a:xfrm>
            <a:off x="4648200" y="3352800"/>
            <a:ext cx="457200" cy="457200"/>
          </a:xfrm>
          <a:prstGeom prst="ellipse">
            <a:avLst/>
          </a:prstGeom>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p:cNvSpPr/>
          <p:nvPr/>
        </p:nvSpPr>
        <p:spPr>
          <a:xfrm rot="16200000">
            <a:off x="4343400" y="3048000"/>
            <a:ext cx="1066800" cy="1066800"/>
          </a:xfrm>
          <a:prstGeom prst="arc">
            <a:avLst>
              <a:gd name="adj1" fmla="val 17339573"/>
              <a:gd name="adj2" fmla="val 4043836"/>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p:cNvCxnSpPr>
            <a:endCxn id="17" idx="0"/>
          </p:cNvCxnSpPr>
          <p:nvPr/>
        </p:nvCxnSpPr>
        <p:spPr>
          <a:xfrm>
            <a:off x="4191000" y="3352800"/>
            <a:ext cx="181439" cy="55004"/>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4787503" y="2956323"/>
            <a:ext cx="180975" cy="2381"/>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372100" y="3305175"/>
            <a:ext cx="166688" cy="69056"/>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6200000" flipV="1">
            <a:off x="4637485" y="3313510"/>
            <a:ext cx="102395" cy="85726"/>
          </a:xfrm>
          <a:prstGeom prst="straightConnector1">
            <a:avLst/>
          </a:prstGeom>
          <a:ln>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V="1">
            <a:off x="4486275" y="3057525"/>
            <a:ext cx="95250" cy="7620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flipH="1" flipV="1">
            <a:off x="5173265" y="3058716"/>
            <a:ext cx="95250" cy="73819"/>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886200" y="3101340"/>
            <a:ext cx="513282" cy="307777"/>
          </a:xfrm>
          <a:prstGeom prst="rect">
            <a:avLst/>
          </a:prstGeom>
          <a:noFill/>
        </p:spPr>
        <p:txBody>
          <a:bodyPr wrap="none" rtlCol="0">
            <a:spAutoFit/>
          </a:bodyPr>
          <a:lstStyle/>
          <a:p>
            <a:r>
              <a:rPr lang="sr-Latn-CS" sz="1400" b="1" dirty="0" smtClean="0"/>
              <a:t>5</a:t>
            </a:r>
            <a:r>
              <a:rPr lang="sr-Latn-CS" sz="1400" dirty="0" smtClean="0"/>
              <a:t> </a:t>
            </a:r>
            <a:r>
              <a:rPr lang="sr-Latn-CS" sz="1400" dirty="0" smtClean="0">
                <a:latin typeface="Arial Narrow" pitchFamily="34" charset="0"/>
              </a:rPr>
              <a:t>Hz</a:t>
            </a:r>
            <a:endParaRPr lang="en-US" sz="1400" dirty="0">
              <a:latin typeface="Arial Narrow" pitchFamily="34" charset="0"/>
            </a:endParaRPr>
          </a:p>
        </p:txBody>
      </p:sp>
      <p:sp>
        <p:nvSpPr>
          <p:cNvPr id="65" name="TextBox 64"/>
          <p:cNvSpPr txBox="1"/>
          <p:nvPr/>
        </p:nvSpPr>
        <p:spPr>
          <a:xfrm>
            <a:off x="4648200" y="2590800"/>
            <a:ext cx="612668" cy="307777"/>
          </a:xfrm>
          <a:prstGeom prst="rect">
            <a:avLst/>
          </a:prstGeom>
          <a:noFill/>
        </p:spPr>
        <p:txBody>
          <a:bodyPr wrap="none" rtlCol="0">
            <a:spAutoFit/>
          </a:bodyPr>
          <a:lstStyle/>
          <a:p>
            <a:r>
              <a:rPr lang="sr-Latn-CS" sz="1400" b="1" dirty="0" smtClean="0"/>
              <a:t>50</a:t>
            </a:r>
            <a:r>
              <a:rPr lang="sr-Latn-CS" sz="1400" dirty="0" smtClean="0"/>
              <a:t> </a:t>
            </a:r>
            <a:r>
              <a:rPr lang="sr-Latn-CS" sz="1400" dirty="0" smtClean="0">
                <a:latin typeface="Arial Narrow" pitchFamily="34" charset="0"/>
              </a:rPr>
              <a:t>Hz</a:t>
            </a:r>
            <a:endParaRPr lang="en-US" sz="1400" dirty="0">
              <a:latin typeface="Arial Narrow" pitchFamily="34" charset="0"/>
            </a:endParaRPr>
          </a:p>
        </p:txBody>
      </p:sp>
      <p:sp>
        <p:nvSpPr>
          <p:cNvPr id="66" name="TextBox 65"/>
          <p:cNvSpPr txBox="1"/>
          <p:nvPr/>
        </p:nvSpPr>
        <p:spPr>
          <a:xfrm>
            <a:off x="5486400" y="3124200"/>
            <a:ext cx="712054" cy="307777"/>
          </a:xfrm>
          <a:prstGeom prst="rect">
            <a:avLst/>
          </a:prstGeom>
          <a:noFill/>
        </p:spPr>
        <p:txBody>
          <a:bodyPr wrap="none" rtlCol="0">
            <a:spAutoFit/>
          </a:bodyPr>
          <a:lstStyle/>
          <a:p>
            <a:r>
              <a:rPr lang="sr-Latn-CS" sz="1400" b="1" dirty="0" smtClean="0"/>
              <a:t>100</a:t>
            </a:r>
            <a:r>
              <a:rPr lang="sr-Latn-CS" sz="1400" dirty="0" smtClean="0"/>
              <a:t> </a:t>
            </a:r>
            <a:r>
              <a:rPr lang="sr-Latn-CS" sz="1400" dirty="0" smtClean="0">
                <a:latin typeface="Arial Narrow" pitchFamily="34" charset="0"/>
              </a:rPr>
              <a:t>Hz</a:t>
            </a:r>
            <a:endParaRPr lang="en-US" sz="1400" dirty="0">
              <a:latin typeface="Arial Narrow" pitchFamily="34" charset="0"/>
            </a:endParaRPr>
          </a:p>
        </p:txBody>
      </p:sp>
      <p:cxnSp>
        <p:nvCxnSpPr>
          <p:cNvPr id="67" name="Straight Connector 66"/>
          <p:cNvCxnSpPr/>
          <p:nvPr/>
        </p:nvCxnSpPr>
        <p:spPr>
          <a:xfrm>
            <a:off x="6172200" y="2895600"/>
            <a:ext cx="990600" cy="1588"/>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172200" y="3581400"/>
            <a:ext cx="990600" cy="1588"/>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172200" y="4267200"/>
            <a:ext cx="990600" cy="1588"/>
          </a:xfrm>
          <a:prstGeom prst="line">
            <a:avLst/>
          </a:prstGeom>
          <a:ln w="381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95600" y="3200400"/>
            <a:ext cx="6858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895600" y="3962400"/>
            <a:ext cx="6858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4" name="Oval 73"/>
          <p:cNvSpPr/>
          <p:nvPr/>
        </p:nvSpPr>
        <p:spPr>
          <a:xfrm>
            <a:off x="7696200" y="3048000"/>
            <a:ext cx="1066800" cy="1066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CS" sz="3200" b="1" dirty="0" smtClean="0">
                <a:solidFill>
                  <a:schemeClr val="tx1"/>
                </a:solidFill>
              </a:rPr>
              <a:t>M</a:t>
            </a:r>
            <a:endParaRPr lang="en-US" sz="3200" b="1" dirty="0">
              <a:solidFill>
                <a:schemeClr val="tx1"/>
              </a:solidFill>
            </a:endParaRPr>
          </a:p>
        </p:txBody>
      </p:sp>
      <p:cxnSp>
        <p:nvCxnSpPr>
          <p:cNvPr id="76" name="Straight Connector 75"/>
          <p:cNvCxnSpPr>
            <a:endCxn id="74" idx="1"/>
          </p:cNvCxnSpPr>
          <p:nvPr/>
        </p:nvCxnSpPr>
        <p:spPr>
          <a:xfrm>
            <a:off x="7162800" y="2895600"/>
            <a:ext cx="689629" cy="308629"/>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4" idx="3"/>
          </p:cNvCxnSpPr>
          <p:nvPr/>
        </p:nvCxnSpPr>
        <p:spPr>
          <a:xfrm flipV="1">
            <a:off x="7162800" y="3958571"/>
            <a:ext cx="689629" cy="308629"/>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74" idx="2"/>
          </p:cNvCxnSpPr>
          <p:nvPr/>
        </p:nvCxnSpPr>
        <p:spPr>
          <a:xfrm>
            <a:off x="7162800" y="3581400"/>
            <a:ext cx="5334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1" name="Oval 80"/>
          <p:cNvSpPr/>
          <p:nvPr/>
        </p:nvSpPr>
        <p:spPr>
          <a:xfrm>
            <a:off x="1295400" y="2705100"/>
            <a:ext cx="152400" cy="1752600"/>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p:cNvCxnSpPr>
            <a:stCxn id="81" idx="4"/>
          </p:cNvCxnSpPr>
          <p:nvPr/>
        </p:nvCxnSpPr>
        <p:spPr>
          <a:xfrm rot="5400000">
            <a:off x="857250" y="4972050"/>
            <a:ext cx="10287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6553200" y="2712720"/>
            <a:ext cx="152400" cy="1752600"/>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p:cNvCxnSpPr/>
          <p:nvPr/>
        </p:nvCxnSpPr>
        <p:spPr>
          <a:xfrm rot="5400000">
            <a:off x="6115844" y="4971256"/>
            <a:ext cx="10287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124200" y="1676400"/>
            <a:ext cx="2210862" cy="369332"/>
          </a:xfrm>
          <a:prstGeom prst="rect">
            <a:avLst/>
          </a:prstGeom>
          <a:noFill/>
          <a:ln>
            <a:solidFill>
              <a:schemeClr val="tx1"/>
            </a:solidFill>
          </a:ln>
        </p:spPr>
        <p:txBody>
          <a:bodyPr wrap="none" rtlCol="0">
            <a:spAutoFit/>
          </a:bodyPr>
          <a:lstStyle/>
          <a:p>
            <a:r>
              <a:rPr lang="sr-Latn-CS" dirty="0" smtClean="0"/>
              <a:t>Jednosmerni napon</a:t>
            </a:r>
            <a:endParaRPr lang="en-US" dirty="0"/>
          </a:p>
        </p:txBody>
      </p:sp>
      <p:sp>
        <p:nvSpPr>
          <p:cNvPr id="87" name="Oval 86"/>
          <p:cNvSpPr/>
          <p:nvPr/>
        </p:nvSpPr>
        <p:spPr>
          <a:xfrm>
            <a:off x="3048000" y="2688516"/>
            <a:ext cx="152400" cy="1752600"/>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p:cNvCxnSpPr/>
          <p:nvPr/>
        </p:nvCxnSpPr>
        <p:spPr>
          <a:xfrm rot="5400000">
            <a:off x="2762250" y="2343150"/>
            <a:ext cx="7239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3276600" y="2895600"/>
            <a:ext cx="333746" cy="400110"/>
          </a:xfrm>
          <a:prstGeom prst="rect">
            <a:avLst/>
          </a:prstGeom>
          <a:noFill/>
        </p:spPr>
        <p:txBody>
          <a:bodyPr wrap="none" rtlCol="0">
            <a:spAutoFit/>
          </a:bodyPr>
          <a:lstStyle/>
          <a:p>
            <a:r>
              <a:rPr lang="sr-Latn-CS" sz="2000" b="1" dirty="0" smtClean="0"/>
              <a:t>+</a:t>
            </a:r>
            <a:endParaRPr lang="en-US" sz="2000" dirty="0">
              <a:latin typeface="Arial Narrow" pitchFamily="34" charset="0"/>
            </a:endParaRPr>
          </a:p>
        </p:txBody>
      </p:sp>
      <p:sp>
        <p:nvSpPr>
          <p:cNvPr id="91" name="TextBox 90"/>
          <p:cNvSpPr txBox="1"/>
          <p:nvPr/>
        </p:nvSpPr>
        <p:spPr>
          <a:xfrm>
            <a:off x="3311774" y="3616974"/>
            <a:ext cx="269626" cy="400110"/>
          </a:xfrm>
          <a:prstGeom prst="rect">
            <a:avLst/>
          </a:prstGeom>
          <a:noFill/>
        </p:spPr>
        <p:txBody>
          <a:bodyPr wrap="none" rtlCol="0">
            <a:spAutoFit/>
          </a:bodyPr>
          <a:lstStyle/>
          <a:p>
            <a:r>
              <a:rPr lang="sr-Latn-CS" sz="2000" b="1" dirty="0" smtClean="0"/>
              <a:t>-</a:t>
            </a:r>
            <a:endParaRPr lang="en-US" sz="2000" dirty="0">
              <a:latin typeface="Arial Narrow" pitchFamily="34" charset="0"/>
            </a:endParaRPr>
          </a:p>
        </p:txBody>
      </p:sp>
      <p:sp>
        <p:nvSpPr>
          <p:cNvPr id="40" name="TextBox 39"/>
          <p:cNvSpPr txBox="1"/>
          <p:nvPr/>
        </p:nvSpPr>
        <p:spPr>
          <a:xfrm>
            <a:off x="457200" y="2590800"/>
            <a:ext cx="410690" cy="584775"/>
          </a:xfrm>
          <a:prstGeom prst="rect">
            <a:avLst/>
          </a:prstGeom>
          <a:noFill/>
        </p:spPr>
        <p:txBody>
          <a:bodyPr wrap="none" rtlCol="0">
            <a:spAutoFit/>
          </a:bodyPr>
          <a:lstStyle/>
          <a:p>
            <a:r>
              <a:rPr lang="en-US" sz="3200" b="1" dirty="0" smtClean="0">
                <a:sym typeface="Symbol"/>
              </a:rPr>
              <a:t></a:t>
            </a:r>
            <a:endParaRPr lang="en-US" sz="3200" b="1" dirty="0"/>
          </a:p>
        </p:txBody>
      </p:sp>
      <p:sp>
        <p:nvSpPr>
          <p:cNvPr id="41" name="TextBox 40"/>
          <p:cNvSpPr txBox="1"/>
          <p:nvPr/>
        </p:nvSpPr>
        <p:spPr>
          <a:xfrm>
            <a:off x="457200" y="3276600"/>
            <a:ext cx="410690" cy="584775"/>
          </a:xfrm>
          <a:prstGeom prst="rect">
            <a:avLst/>
          </a:prstGeom>
          <a:noFill/>
        </p:spPr>
        <p:txBody>
          <a:bodyPr wrap="none" rtlCol="0">
            <a:spAutoFit/>
          </a:bodyPr>
          <a:lstStyle/>
          <a:p>
            <a:r>
              <a:rPr lang="en-US" sz="3200" b="1" dirty="0" smtClean="0">
                <a:sym typeface="Symbol"/>
              </a:rPr>
              <a:t></a:t>
            </a:r>
            <a:endParaRPr lang="en-US" sz="3200" b="1" dirty="0"/>
          </a:p>
        </p:txBody>
      </p:sp>
      <p:sp>
        <p:nvSpPr>
          <p:cNvPr id="42" name="TextBox 41"/>
          <p:cNvSpPr txBox="1"/>
          <p:nvPr/>
        </p:nvSpPr>
        <p:spPr>
          <a:xfrm>
            <a:off x="457200" y="3962400"/>
            <a:ext cx="410690" cy="584775"/>
          </a:xfrm>
          <a:prstGeom prst="rect">
            <a:avLst/>
          </a:prstGeom>
          <a:noFill/>
        </p:spPr>
        <p:txBody>
          <a:bodyPr wrap="none" rtlCol="0">
            <a:spAutoFit/>
          </a:bodyPr>
          <a:lstStyle/>
          <a:p>
            <a:r>
              <a:rPr lang="en-US" sz="3200" b="1" dirty="0" smtClean="0">
                <a:sym typeface="Symbol"/>
              </a:rPr>
              <a:t></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4" grpId="0" animBg="1"/>
      <p:bldP spid="86" grpId="0" animBg="1"/>
      <p:bldP spid="8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2362200" y="1752600"/>
            <a:ext cx="0" cy="403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133600" y="5486400"/>
            <a:ext cx="5638800"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72400" y="5257800"/>
            <a:ext cx="691215" cy="369332"/>
          </a:xfrm>
          <a:prstGeom prst="rect">
            <a:avLst/>
          </a:prstGeom>
          <a:noFill/>
        </p:spPr>
        <p:txBody>
          <a:bodyPr wrap="none" rtlCol="0">
            <a:spAutoFit/>
          </a:bodyPr>
          <a:lstStyle/>
          <a:p>
            <a:r>
              <a:rPr lang="x-none" b="1" i="1" dirty="0" smtClean="0">
                <a:solidFill>
                  <a:srgbClr val="000000"/>
                </a:solidFill>
              </a:rPr>
              <a:t>f</a:t>
            </a:r>
            <a:r>
              <a:rPr lang="x-none" dirty="0" smtClean="0">
                <a:solidFill>
                  <a:srgbClr val="000000"/>
                </a:solidFill>
              </a:rPr>
              <a:t> </a:t>
            </a:r>
            <a:r>
              <a:rPr lang="en-US" sz="1600" dirty="0" smtClean="0">
                <a:solidFill>
                  <a:srgbClr val="000000"/>
                </a:solidFill>
              </a:rPr>
              <a:t>[</a:t>
            </a:r>
            <a:r>
              <a:rPr lang="x-none" sz="1600" dirty="0" smtClean="0">
                <a:solidFill>
                  <a:srgbClr val="000000"/>
                </a:solidFill>
              </a:rPr>
              <a:t>Hz</a:t>
            </a:r>
            <a:r>
              <a:rPr lang="en-US" sz="1600" dirty="0">
                <a:solidFill>
                  <a:srgbClr val="000000"/>
                </a:solidFill>
              </a:rPr>
              <a:t>]</a:t>
            </a:r>
          </a:p>
        </p:txBody>
      </p:sp>
      <p:sp>
        <p:nvSpPr>
          <p:cNvPr id="13" name="TextBox 12"/>
          <p:cNvSpPr txBox="1"/>
          <p:nvPr/>
        </p:nvSpPr>
        <p:spPr>
          <a:xfrm>
            <a:off x="2016592" y="1307068"/>
            <a:ext cx="667170" cy="369332"/>
          </a:xfrm>
          <a:prstGeom prst="rect">
            <a:avLst/>
          </a:prstGeom>
          <a:noFill/>
        </p:spPr>
        <p:txBody>
          <a:bodyPr wrap="none" rtlCol="0">
            <a:spAutoFit/>
          </a:bodyPr>
          <a:lstStyle/>
          <a:p>
            <a:r>
              <a:rPr lang="en-US" b="1" i="1" dirty="0" smtClean="0">
                <a:solidFill>
                  <a:srgbClr val="000000"/>
                </a:solidFill>
              </a:rPr>
              <a:t>U </a:t>
            </a:r>
            <a:r>
              <a:rPr lang="en-US" sz="1600" dirty="0" smtClean="0">
                <a:solidFill>
                  <a:srgbClr val="000000"/>
                </a:solidFill>
              </a:rPr>
              <a:t>[V]</a:t>
            </a:r>
            <a:endParaRPr lang="en-US" sz="1600" dirty="0">
              <a:solidFill>
                <a:srgbClr val="000000"/>
              </a:solidFill>
            </a:endParaRPr>
          </a:p>
        </p:txBody>
      </p:sp>
      <p:cxnSp>
        <p:nvCxnSpPr>
          <p:cNvPr id="14" name="Straight Arrow Connector 13"/>
          <p:cNvCxnSpPr/>
          <p:nvPr/>
        </p:nvCxnSpPr>
        <p:spPr>
          <a:xfrm flipV="1">
            <a:off x="4572000" y="2362200"/>
            <a:ext cx="0" cy="3124200"/>
          </a:xfrm>
          <a:prstGeom prst="straightConnector1">
            <a:avLst/>
          </a:prstGeom>
          <a:ln w="635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V="1">
            <a:off x="4178977" y="762000"/>
            <a:ext cx="0" cy="3657600"/>
          </a:xfrm>
          <a:prstGeom prst="straightConnector1">
            <a:avLst/>
          </a:prstGeom>
          <a:ln w="635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010400" y="2362200"/>
            <a:ext cx="0" cy="3124200"/>
          </a:xfrm>
          <a:prstGeom prst="straightConnector1">
            <a:avLst/>
          </a:prstGeom>
          <a:ln w="635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711450" y="2587626"/>
            <a:ext cx="1860550" cy="2441574"/>
          </a:xfrm>
          <a:prstGeom prst="line">
            <a:avLst/>
          </a:prstGeom>
          <a:ln w="38100">
            <a:solidFill>
              <a:schemeClr val="tx1"/>
            </a:solidFill>
            <a:headEnd type="none" w="sm" len="sm"/>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72000" y="2590800"/>
            <a:ext cx="2438400" cy="0"/>
          </a:xfrm>
          <a:prstGeom prst="line">
            <a:avLst/>
          </a:prstGeom>
          <a:ln w="3810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368800" y="5446296"/>
            <a:ext cx="412292" cy="338554"/>
          </a:xfrm>
          <a:prstGeom prst="rect">
            <a:avLst/>
          </a:prstGeom>
          <a:noFill/>
        </p:spPr>
        <p:txBody>
          <a:bodyPr wrap="none" rtlCol="0">
            <a:spAutoFit/>
          </a:bodyPr>
          <a:lstStyle/>
          <a:p>
            <a:r>
              <a:rPr lang="en-US" sz="1600" dirty="0" smtClean="0">
                <a:solidFill>
                  <a:srgbClr val="000000"/>
                </a:solidFill>
              </a:rPr>
              <a:t>50</a:t>
            </a:r>
            <a:endParaRPr lang="en-US" sz="1600" dirty="0">
              <a:solidFill>
                <a:srgbClr val="000000"/>
              </a:solidFill>
            </a:endParaRPr>
          </a:p>
        </p:txBody>
      </p:sp>
      <p:sp>
        <p:nvSpPr>
          <p:cNvPr id="23" name="TextBox 22"/>
          <p:cNvSpPr txBox="1"/>
          <p:nvPr/>
        </p:nvSpPr>
        <p:spPr>
          <a:xfrm>
            <a:off x="6753454" y="5435600"/>
            <a:ext cx="526106" cy="338554"/>
          </a:xfrm>
          <a:prstGeom prst="rect">
            <a:avLst/>
          </a:prstGeom>
          <a:noFill/>
        </p:spPr>
        <p:txBody>
          <a:bodyPr wrap="none" rtlCol="0">
            <a:spAutoFit/>
          </a:bodyPr>
          <a:lstStyle/>
          <a:p>
            <a:r>
              <a:rPr lang="en-US" sz="1600" dirty="0" smtClean="0">
                <a:solidFill>
                  <a:srgbClr val="000000"/>
                </a:solidFill>
              </a:rPr>
              <a:t>100</a:t>
            </a:r>
            <a:endParaRPr lang="en-US" sz="1600" dirty="0">
              <a:solidFill>
                <a:srgbClr val="000000"/>
              </a:solidFill>
            </a:endParaRPr>
          </a:p>
        </p:txBody>
      </p:sp>
      <p:sp>
        <p:nvSpPr>
          <p:cNvPr id="26" name="TextBox 25"/>
          <p:cNvSpPr txBox="1"/>
          <p:nvPr/>
        </p:nvSpPr>
        <p:spPr>
          <a:xfrm>
            <a:off x="1873250" y="2421524"/>
            <a:ext cx="526106" cy="338554"/>
          </a:xfrm>
          <a:prstGeom prst="rect">
            <a:avLst/>
          </a:prstGeom>
          <a:noFill/>
        </p:spPr>
        <p:txBody>
          <a:bodyPr wrap="none" rtlCol="0">
            <a:spAutoFit/>
          </a:bodyPr>
          <a:lstStyle/>
          <a:p>
            <a:r>
              <a:rPr lang="en-US" sz="1600" dirty="0" smtClean="0">
                <a:solidFill>
                  <a:srgbClr val="000000"/>
                </a:solidFill>
              </a:rPr>
              <a:t>380</a:t>
            </a:r>
            <a:endParaRPr lang="en-US" sz="1600" dirty="0">
              <a:solidFill>
                <a:srgbClr val="000000"/>
              </a:solidFill>
            </a:endParaRPr>
          </a:p>
        </p:txBody>
      </p:sp>
      <p:cxnSp>
        <p:nvCxnSpPr>
          <p:cNvPr id="27" name="Straight Arrow Connector 26"/>
          <p:cNvCxnSpPr/>
          <p:nvPr/>
        </p:nvCxnSpPr>
        <p:spPr>
          <a:xfrm flipV="1">
            <a:off x="3461088" y="4038600"/>
            <a:ext cx="0" cy="1447800"/>
          </a:xfrm>
          <a:prstGeom prst="straightConnector1">
            <a:avLst/>
          </a:prstGeom>
          <a:ln w="635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254942" y="5435600"/>
            <a:ext cx="412292" cy="338554"/>
          </a:xfrm>
          <a:prstGeom prst="rect">
            <a:avLst/>
          </a:prstGeom>
          <a:noFill/>
        </p:spPr>
        <p:txBody>
          <a:bodyPr wrap="none" rtlCol="0">
            <a:spAutoFit/>
          </a:bodyPr>
          <a:lstStyle/>
          <a:p>
            <a:r>
              <a:rPr lang="en-US" sz="1600" dirty="0" smtClean="0">
                <a:solidFill>
                  <a:srgbClr val="000000"/>
                </a:solidFill>
              </a:rPr>
              <a:t>25</a:t>
            </a:r>
            <a:endParaRPr lang="en-US" sz="1600" dirty="0">
              <a:solidFill>
                <a:srgbClr val="000000"/>
              </a:solidFill>
            </a:endParaRPr>
          </a:p>
        </p:txBody>
      </p:sp>
      <p:cxnSp>
        <p:nvCxnSpPr>
          <p:cNvPr id="31" name="Straight Arrow Connector 30"/>
          <p:cNvCxnSpPr/>
          <p:nvPr/>
        </p:nvCxnSpPr>
        <p:spPr>
          <a:xfrm flipV="1">
            <a:off x="2362200" y="4038599"/>
            <a:ext cx="1101835" cy="1"/>
          </a:xfrm>
          <a:prstGeom prst="straightConnector1">
            <a:avLst/>
          </a:prstGeom>
          <a:ln w="635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873250" y="3869322"/>
            <a:ext cx="526106" cy="338554"/>
          </a:xfrm>
          <a:prstGeom prst="rect">
            <a:avLst/>
          </a:prstGeom>
          <a:noFill/>
        </p:spPr>
        <p:txBody>
          <a:bodyPr wrap="none" rtlCol="0">
            <a:spAutoFit/>
          </a:bodyPr>
          <a:lstStyle/>
          <a:p>
            <a:r>
              <a:rPr lang="en-US" sz="1600" dirty="0" smtClean="0">
                <a:solidFill>
                  <a:srgbClr val="000000"/>
                </a:solidFill>
              </a:rPr>
              <a:t>19</a:t>
            </a:r>
            <a:r>
              <a:rPr lang="sr-Latn-CS" sz="1600" dirty="0" smtClean="0">
                <a:solidFill>
                  <a:srgbClr val="000000"/>
                </a:solidFill>
              </a:rPr>
              <a:t>0</a:t>
            </a:r>
            <a:endParaRPr lang="en-US" sz="1600" dirty="0">
              <a:solidFill>
                <a:srgbClr val="000000"/>
              </a:solidFill>
            </a:endParaRPr>
          </a:p>
        </p:txBody>
      </p:sp>
      <p:cxnSp>
        <p:nvCxnSpPr>
          <p:cNvPr id="37" name="Straight Connector 36"/>
          <p:cNvCxnSpPr/>
          <p:nvPr/>
        </p:nvCxnSpPr>
        <p:spPr>
          <a:xfrm flipV="1">
            <a:off x="2362200" y="5029200"/>
            <a:ext cx="349250" cy="457200"/>
          </a:xfrm>
          <a:prstGeom prst="line">
            <a:avLst/>
          </a:prstGeom>
          <a:ln w="63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514600" y="5029200"/>
            <a:ext cx="196850" cy="0"/>
          </a:xfrm>
          <a:prstGeom prst="line">
            <a:avLst/>
          </a:prstGeom>
          <a:ln w="38100">
            <a:solidFill>
              <a:srgbClr val="C00000"/>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514600" y="5029200"/>
            <a:ext cx="196850" cy="247650"/>
          </a:xfrm>
          <a:prstGeom prst="line">
            <a:avLst/>
          </a:prstGeom>
          <a:ln w="38100">
            <a:solidFill>
              <a:schemeClr val="tx1"/>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2514600" y="5029200"/>
            <a:ext cx="338" cy="457199"/>
          </a:xfrm>
          <a:prstGeom prst="straightConnector1">
            <a:avLst/>
          </a:prstGeom>
          <a:ln w="635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362200" y="5435600"/>
            <a:ext cx="298480" cy="338554"/>
          </a:xfrm>
          <a:prstGeom prst="rect">
            <a:avLst/>
          </a:prstGeom>
          <a:noFill/>
        </p:spPr>
        <p:txBody>
          <a:bodyPr wrap="none" rtlCol="0">
            <a:spAutoFit/>
          </a:bodyPr>
          <a:lstStyle/>
          <a:p>
            <a:r>
              <a:rPr lang="en-US" sz="1600" dirty="0" smtClean="0">
                <a:solidFill>
                  <a:srgbClr val="000000"/>
                </a:solidFill>
              </a:rPr>
              <a:t>5</a:t>
            </a:r>
            <a:endParaRPr lang="en-US" sz="1600" dirty="0">
              <a:solidFill>
                <a:srgbClr val="000000"/>
              </a:solidFill>
            </a:endParaRPr>
          </a:p>
        </p:txBody>
      </p:sp>
      <p:sp>
        <p:nvSpPr>
          <p:cNvPr id="25" name="Oval 24"/>
          <p:cNvSpPr/>
          <p:nvPr/>
        </p:nvSpPr>
        <p:spPr>
          <a:xfrm>
            <a:off x="4495800" y="2511425"/>
            <a:ext cx="152400" cy="152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35" name="Straight Arrow Connector 34"/>
          <p:cNvCxnSpPr/>
          <p:nvPr/>
        </p:nvCxnSpPr>
        <p:spPr>
          <a:xfrm>
            <a:off x="2362200" y="5276850"/>
            <a:ext cx="152400" cy="0"/>
          </a:xfrm>
          <a:prstGeom prst="straightConnector1">
            <a:avLst/>
          </a:prstGeom>
          <a:ln w="635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990725" y="5109746"/>
            <a:ext cx="412292" cy="338554"/>
          </a:xfrm>
          <a:prstGeom prst="rect">
            <a:avLst/>
          </a:prstGeom>
          <a:noFill/>
        </p:spPr>
        <p:txBody>
          <a:bodyPr wrap="none" rtlCol="0">
            <a:spAutoFit/>
          </a:bodyPr>
          <a:lstStyle/>
          <a:p>
            <a:r>
              <a:rPr lang="en-US" sz="1600" dirty="0" smtClean="0">
                <a:solidFill>
                  <a:srgbClr val="000000"/>
                </a:solidFill>
              </a:rPr>
              <a:t>38</a:t>
            </a:r>
            <a:endParaRPr lang="en-US" sz="1600" dirty="0">
              <a:solidFill>
                <a:srgbClr val="000000"/>
              </a:solidFill>
            </a:endParaRPr>
          </a:p>
        </p:txBody>
      </p:sp>
      <p:cxnSp>
        <p:nvCxnSpPr>
          <p:cNvPr id="28" name="Straight Connector 27"/>
          <p:cNvCxnSpPr/>
          <p:nvPr/>
        </p:nvCxnSpPr>
        <p:spPr>
          <a:xfrm flipV="1">
            <a:off x="3641725" y="2590800"/>
            <a:ext cx="933221" cy="1278522"/>
          </a:xfrm>
          <a:prstGeom prst="line">
            <a:avLst/>
          </a:prstGeom>
          <a:ln w="38100">
            <a:solidFill>
              <a:srgbClr val="0070C0"/>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514938" y="3874503"/>
            <a:ext cx="1126787" cy="1154698"/>
          </a:xfrm>
          <a:prstGeom prst="line">
            <a:avLst/>
          </a:prstGeom>
          <a:ln w="38100">
            <a:solidFill>
              <a:srgbClr val="0070C0"/>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6" name="Title 1"/>
          <p:cNvSpPr>
            <a:spLocks noGrp="1"/>
          </p:cNvSpPr>
          <p:nvPr>
            <p:ph type="title"/>
          </p:nvPr>
        </p:nvSpPr>
        <p:spPr>
          <a:xfrm>
            <a:off x="457200" y="0"/>
            <a:ext cx="8229600" cy="1143000"/>
          </a:xfrm>
        </p:spPr>
        <p:txBody>
          <a:bodyPr/>
          <a:lstStyle/>
          <a:p>
            <a:r>
              <a:rPr lang="sr-Latn-CS" dirty="0" smtClean="0"/>
              <a:t>U/f upravljanje</a:t>
            </a:r>
            <a:endParaRPr lang="en-US" dirty="0"/>
          </a:p>
        </p:txBody>
      </p:sp>
    </p:spTree>
    <p:extLst>
      <p:ext uri="{BB962C8B-B14F-4D97-AF65-F5344CB8AC3E}">
        <p14:creationId xmlns:p14="http://schemas.microsoft.com/office/powerpoint/2010/main" xmlns="" val="59574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p:bldP spid="3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lide Number Placeholder 5"/>
          <p:cNvSpPr>
            <a:spLocks noGrp="1"/>
          </p:cNvSpPr>
          <p:nvPr>
            <p:ph type="sldNum" sz="quarter" idx="12"/>
          </p:nvPr>
        </p:nvSpPr>
        <p:spPr/>
        <p:txBody>
          <a:bodyPr/>
          <a:lstStyle/>
          <a:p>
            <a:fld id="{C52FA85E-5677-4F05-89F7-E1A6C9270955}" type="slidenum">
              <a:rPr lang="en-US"/>
              <a:pPr/>
              <a:t>62</a:t>
            </a:fld>
            <a:endParaRPr lang="en-US"/>
          </a:p>
        </p:txBody>
      </p:sp>
      <p:sp>
        <p:nvSpPr>
          <p:cNvPr id="64514" name="Rectangle 2"/>
          <p:cNvSpPr>
            <a:spLocks noGrp="1" noChangeArrowheads="1"/>
          </p:cNvSpPr>
          <p:nvPr>
            <p:ph type="title"/>
          </p:nvPr>
        </p:nvSpPr>
        <p:spPr>
          <a:xfrm>
            <a:off x="685800" y="152400"/>
            <a:ext cx="7772400" cy="1143000"/>
          </a:xfrm>
        </p:spPr>
        <p:txBody>
          <a:bodyPr/>
          <a:lstStyle/>
          <a:p>
            <a:r>
              <a:rPr lang="sr-Latn-CS" sz="4000" dirty="0" smtClean="0">
                <a:latin typeface="+mn-lt"/>
              </a:rPr>
              <a:t>Mehanička karakteristika </a:t>
            </a:r>
            <a:r>
              <a:rPr lang="en-GB" sz="4000" dirty="0" err="1" smtClean="0">
                <a:latin typeface="+mn-lt"/>
              </a:rPr>
              <a:t>iznad</a:t>
            </a:r>
            <a:r>
              <a:rPr lang="en-GB" sz="4000" dirty="0" smtClean="0">
                <a:latin typeface="+mn-lt"/>
              </a:rPr>
              <a:t> </a:t>
            </a:r>
            <a:r>
              <a:rPr lang="en-GB" sz="4000" dirty="0" err="1">
                <a:latin typeface="+mn-lt"/>
              </a:rPr>
              <a:t>nominalne</a:t>
            </a:r>
            <a:r>
              <a:rPr lang="en-GB" sz="4000" dirty="0">
                <a:latin typeface="+mn-lt"/>
              </a:rPr>
              <a:t> </a:t>
            </a:r>
            <a:r>
              <a:rPr lang="en-GB" sz="4000" dirty="0" err="1">
                <a:latin typeface="+mn-lt"/>
              </a:rPr>
              <a:t>brzine</a:t>
            </a:r>
            <a:endParaRPr lang="en-GB" sz="4000" dirty="0">
              <a:latin typeface="+mn-lt"/>
            </a:endParaRPr>
          </a:p>
        </p:txBody>
      </p:sp>
      <p:sp>
        <p:nvSpPr>
          <p:cNvPr id="64515" name="Rectangle 3"/>
          <p:cNvSpPr>
            <a:spLocks noGrp="1" noChangeArrowheads="1"/>
          </p:cNvSpPr>
          <p:nvPr>
            <p:ph type="body" idx="1"/>
          </p:nvPr>
        </p:nvSpPr>
        <p:spPr>
          <a:xfrm>
            <a:off x="685800" y="1828800"/>
            <a:ext cx="8207375" cy="4114800"/>
          </a:xfrm>
        </p:spPr>
        <p:txBody>
          <a:bodyPr/>
          <a:lstStyle/>
          <a:p>
            <a:pPr>
              <a:spcBef>
                <a:spcPct val="50000"/>
              </a:spcBef>
            </a:pPr>
            <a:r>
              <a:rPr lang="en-US" sz="1800" dirty="0" err="1">
                <a:latin typeface="Yu Optima" pitchFamily="34" charset="0"/>
              </a:rPr>
              <a:t>Iznad</a:t>
            </a:r>
            <a:r>
              <a:rPr lang="en-US" sz="1800" dirty="0">
                <a:latin typeface="Yu Optima" pitchFamily="34" charset="0"/>
              </a:rPr>
              <a:t> </a:t>
            </a:r>
            <a:r>
              <a:rPr lang="en-US" sz="1800" dirty="0" err="1">
                <a:latin typeface="Yu Optima" pitchFamily="34" charset="0"/>
              </a:rPr>
              <a:t>nominalne</a:t>
            </a:r>
            <a:r>
              <a:rPr lang="en-US" sz="1800" dirty="0">
                <a:latin typeface="Yu Optima" pitchFamily="34" charset="0"/>
              </a:rPr>
              <a:t> </a:t>
            </a:r>
            <a:r>
              <a:rPr lang="en-US" sz="1800" dirty="0" err="1">
                <a:latin typeface="Yu Optima" pitchFamily="34" charset="0"/>
              </a:rPr>
              <a:t>brzine</a:t>
            </a:r>
            <a:r>
              <a:rPr lang="en-US" sz="1800" dirty="0">
                <a:latin typeface="Yu Optima" pitchFamily="34" charset="0"/>
              </a:rPr>
              <a:t>, moment se </a:t>
            </a:r>
            <a:r>
              <a:rPr lang="en-US" sz="1800" dirty="0" err="1">
                <a:latin typeface="Yu Optima" pitchFamily="34" charset="0"/>
              </a:rPr>
              <a:t>smanjuje</a:t>
            </a:r>
            <a:r>
              <a:rPr lang="en-US" sz="1800" dirty="0">
                <a:latin typeface="Yu Optima" pitchFamily="34" charset="0"/>
              </a:rPr>
              <a:t> </a:t>
            </a:r>
            <a:r>
              <a:rPr lang="sr-Latn-CS" sz="1800" dirty="0" smtClean="0">
                <a:latin typeface="Yu Optima" pitchFamily="34" charset="0"/>
              </a:rPr>
              <a:t>n</a:t>
            </a:r>
            <a:r>
              <a:rPr lang="en-US" sz="1800" dirty="0" smtClean="0">
                <a:latin typeface="Yu Optima" pitchFamily="34" charset="0"/>
              </a:rPr>
              <a:t>a  </a:t>
            </a:r>
            <a:r>
              <a:rPr lang="en-US" sz="1800" dirty="0">
                <a:latin typeface="Yu Optima" pitchFamily="34" charset="0"/>
              </a:rPr>
              <a:t>50% </a:t>
            </a:r>
            <a:r>
              <a:rPr lang="en-US" sz="1800" dirty="0" err="1">
                <a:latin typeface="Yu Optima" pitchFamily="34" charset="0"/>
              </a:rPr>
              <a:t>pri</a:t>
            </a:r>
            <a:r>
              <a:rPr lang="en-US" sz="1800" dirty="0">
                <a:latin typeface="Yu Optima" pitchFamily="34" charset="0"/>
              </a:rPr>
              <a:t>  </a:t>
            </a:r>
            <a:r>
              <a:rPr lang="sr-Latn-CS" sz="1800" dirty="0" smtClean="0">
                <a:latin typeface="Yu Optima" pitchFamily="34" charset="0"/>
              </a:rPr>
              <a:t>dvostrukoj nominalnoj brzini obrtanja</a:t>
            </a:r>
            <a:r>
              <a:rPr lang="en-US" sz="1800" dirty="0" smtClean="0">
                <a:latin typeface="Yu Optima" pitchFamily="34" charset="0"/>
              </a:rPr>
              <a:t>.</a:t>
            </a:r>
            <a:endParaRPr lang="en-US" sz="1800" dirty="0">
              <a:latin typeface="Yu Optima" pitchFamily="34" charset="0"/>
            </a:endParaRPr>
          </a:p>
          <a:p>
            <a:pPr>
              <a:spcBef>
                <a:spcPct val="50000"/>
              </a:spcBef>
            </a:pPr>
            <a:r>
              <a:rPr lang="en-US" sz="1800" dirty="0" err="1">
                <a:latin typeface="Yu Optima" pitchFamily="34" charset="0"/>
              </a:rPr>
              <a:t>Maksimalni</a:t>
            </a:r>
            <a:r>
              <a:rPr lang="en-US" sz="1800" dirty="0">
                <a:latin typeface="Yu Optima" pitchFamily="34" charset="0"/>
              </a:rPr>
              <a:t> moment </a:t>
            </a:r>
            <a:r>
              <a:rPr lang="en-US" sz="1800" dirty="0" smtClean="0">
                <a:latin typeface="Yu Optima" pitchFamily="34" charset="0"/>
              </a:rPr>
              <a:t>(</a:t>
            </a:r>
            <a:r>
              <a:rPr lang="en-US" sz="1800" dirty="0" err="1">
                <a:latin typeface="Yu Optima" pitchFamily="34" charset="0"/>
              </a:rPr>
              <a:t>preopterćenje</a:t>
            </a:r>
            <a:r>
              <a:rPr lang="en-US" sz="1800" dirty="0">
                <a:latin typeface="Yu Optima" pitchFamily="34" charset="0"/>
              </a:rPr>
              <a:t>) </a:t>
            </a:r>
            <a:r>
              <a:rPr lang="sr-Latn-CS" sz="1800" dirty="0" smtClean="0">
                <a:latin typeface="Yu Optima" pitchFamily="34" charset="0"/>
              </a:rPr>
              <a:t>takođe </a:t>
            </a:r>
            <a:r>
              <a:rPr lang="en-US" sz="1800" dirty="0" err="1" smtClean="0">
                <a:latin typeface="Yu Optima" pitchFamily="34" charset="0"/>
              </a:rPr>
              <a:t>opada</a:t>
            </a:r>
            <a:r>
              <a:rPr lang="en-US" sz="1800" dirty="0" smtClean="0">
                <a:latin typeface="Yu Optima" pitchFamily="34" charset="0"/>
              </a:rPr>
              <a:t>.</a:t>
            </a:r>
            <a:endParaRPr lang="en-US" sz="1800" dirty="0">
              <a:latin typeface="Yu Optima" pitchFamily="34" charset="0"/>
            </a:endParaRPr>
          </a:p>
          <a:p>
            <a:endParaRPr lang="en-GB" sz="1800" dirty="0">
              <a:latin typeface="Yu Optima" pitchFamily="34" charset="0"/>
            </a:endParaRPr>
          </a:p>
        </p:txBody>
      </p:sp>
      <p:sp>
        <p:nvSpPr>
          <p:cNvPr id="64516" name="Text Box 4"/>
          <p:cNvSpPr txBox="1">
            <a:spLocks noChangeArrowheads="1"/>
          </p:cNvSpPr>
          <p:nvPr/>
        </p:nvSpPr>
        <p:spPr bwMode="auto">
          <a:xfrm>
            <a:off x="4284663" y="3789363"/>
            <a:ext cx="4383087" cy="336550"/>
          </a:xfrm>
          <a:prstGeom prst="rect">
            <a:avLst/>
          </a:prstGeom>
          <a:noFill/>
          <a:ln w="12700">
            <a:noFill/>
            <a:miter lim="800000"/>
            <a:headEnd/>
            <a:tailEnd/>
          </a:ln>
          <a:effectLst/>
        </p:spPr>
        <p:txBody>
          <a:bodyPr>
            <a:spAutoFit/>
          </a:bodyPr>
          <a:lstStyle/>
          <a:p>
            <a:pPr>
              <a:spcBef>
                <a:spcPct val="50000"/>
              </a:spcBef>
            </a:pPr>
            <a:r>
              <a:rPr lang="en-US" sz="1600" i="1" dirty="0" smtClean="0">
                <a:solidFill>
                  <a:schemeClr val="tx1"/>
                </a:solidFill>
                <a:latin typeface="Arial" charset="0"/>
              </a:rPr>
              <a:t>Nom</a:t>
            </a:r>
            <a:r>
              <a:rPr lang="sr-Cyrl-CS" sz="1600" i="1" dirty="0" smtClean="0">
                <a:solidFill>
                  <a:schemeClr val="tx1"/>
                </a:solidFill>
                <a:latin typeface="Arial" charset="0"/>
              </a:rPr>
              <a:t>.</a:t>
            </a:r>
            <a:r>
              <a:rPr lang="en-US" sz="1600" i="1" dirty="0" smtClean="0">
                <a:solidFill>
                  <a:schemeClr val="tx1"/>
                </a:solidFill>
                <a:latin typeface="Arial" charset="0"/>
              </a:rPr>
              <a:t> </a:t>
            </a:r>
            <a:r>
              <a:rPr lang="en-US" sz="1600" i="1" dirty="0" err="1" smtClean="0">
                <a:solidFill>
                  <a:schemeClr val="tx1"/>
                </a:solidFill>
                <a:latin typeface="Arial" charset="0"/>
              </a:rPr>
              <a:t>brzina</a:t>
            </a:r>
            <a:r>
              <a:rPr lang="sr-Latn-CS" sz="1600" i="1" dirty="0" smtClean="0"/>
              <a:t> obrtanja</a:t>
            </a:r>
            <a:r>
              <a:rPr lang="en-US" sz="1600" i="1" dirty="0" smtClean="0">
                <a:solidFill>
                  <a:schemeClr val="tx1"/>
                </a:solidFill>
                <a:latin typeface="Arial" charset="0"/>
              </a:rPr>
              <a:t>: 14</a:t>
            </a:r>
            <a:r>
              <a:rPr lang="sr-Latn-CS" sz="1600" i="1" dirty="0" smtClean="0">
                <a:solidFill>
                  <a:schemeClr val="tx1"/>
                </a:solidFill>
                <a:latin typeface="Arial" charset="0"/>
              </a:rPr>
              <a:t>3</a:t>
            </a:r>
            <a:r>
              <a:rPr lang="en-US" sz="1600" i="1" dirty="0" smtClean="0">
                <a:solidFill>
                  <a:schemeClr val="tx1"/>
                </a:solidFill>
                <a:latin typeface="Arial" charset="0"/>
              </a:rPr>
              <a:t>0 </a:t>
            </a:r>
            <a:r>
              <a:rPr lang="sr-Latn-CS" sz="1600" i="1" dirty="0" smtClean="0"/>
              <a:t>o/min</a:t>
            </a:r>
            <a:r>
              <a:rPr lang="en-US" sz="1600" i="1" dirty="0" smtClean="0">
                <a:solidFill>
                  <a:schemeClr val="tx1"/>
                </a:solidFill>
                <a:latin typeface="Arial" charset="0"/>
              </a:rPr>
              <a:t>  </a:t>
            </a:r>
            <a:r>
              <a:rPr lang="en-US" sz="1600" i="1" dirty="0">
                <a:solidFill>
                  <a:schemeClr val="tx1"/>
                </a:solidFill>
                <a:latin typeface="Arial" charset="0"/>
              </a:rPr>
              <a:t>(4-pola)</a:t>
            </a:r>
          </a:p>
        </p:txBody>
      </p:sp>
      <p:sp>
        <p:nvSpPr>
          <p:cNvPr id="64519" name="Freeform 7"/>
          <p:cNvSpPr>
            <a:spLocks/>
          </p:cNvSpPr>
          <p:nvPr/>
        </p:nvSpPr>
        <p:spPr bwMode="auto">
          <a:xfrm>
            <a:off x="1087438" y="3513138"/>
            <a:ext cx="1830387" cy="2593975"/>
          </a:xfrm>
          <a:custGeom>
            <a:avLst/>
            <a:gdLst/>
            <a:ahLst/>
            <a:cxnLst>
              <a:cxn ang="0">
                <a:pos x="0" y="922"/>
              </a:cxn>
              <a:cxn ang="0">
                <a:pos x="554" y="1350"/>
              </a:cxn>
              <a:cxn ang="0">
                <a:pos x="1163" y="186"/>
              </a:cxn>
              <a:cxn ang="0">
                <a:pos x="1727" y="2468"/>
              </a:cxn>
            </a:cxnLst>
            <a:rect l="0" t="0" r="r" b="b"/>
            <a:pathLst>
              <a:path w="1727" h="2468">
                <a:moveTo>
                  <a:pt x="0" y="922"/>
                </a:moveTo>
                <a:cubicBezTo>
                  <a:pt x="180" y="1197"/>
                  <a:pt x="360" y="1473"/>
                  <a:pt x="554" y="1350"/>
                </a:cubicBezTo>
                <a:cubicBezTo>
                  <a:pt x="748" y="1227"/>
                  <a:pt x="968" y="0"/>
                  <a:pt x="1163" y="186"/>
                </a:cubicBezTo>
                <a:cubicBezTo>
                  <a:pt x="1358" y="372"/>
                  <a:pt x="1542" y="1420"/>
                  <a:pt x="1727" y="2468"/>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4520" name="Line 8"/>
          <p:cNvSpPr>
            <a:spLocks noChangeShapeType="1"/>
          </p:cNvSpPr>
          <p:nvPr/>
        </p:nvSpPr>
        <p:spPr bwMode="auto">
          <a:xfrm>
            <a:off x="1087438" y="4852988"/>
            <a:ext cx="755650" cy="1587"/>
          </a:xfrm>
          <a:prstGeom prst="line">
            <a:avLst/>
          </a:prstGeom>
          <a:noFill/>
          <a:ln w="28575">
            <a:solidFill>
              <a:schemeClr val="bg1"/>
            </a:solidFill>
            <a:prstDash val="dash"/>
            <a:round/>
            <a:headEnd/>
            <a:tailEnd/>
          </a:ln>
          <a:effectLst/>
        </p:spPr>
        <p:txBody>
          <a:bodyPr wrap="none" anchor="ctr"/>
          <a:lstStyle/>
          <a:p>
            <a:endParaRPr lang="en-US"/>
          </a:p>
        </p:txBody>
      </p:sp>
      <p:sp>
        <p:nvSpPr>
          <p:cNvPr id="64526" name="Text Box 14"/>
          <p:cNvSpPr txBox="1">
            <a:spLocks noChangeArrowheads="1"/>
          </p:cNvSpPr>
          <p:nvPr/>
        </p:nvSpPr>
        <p:spPr bwMode="auto">
          <a:xfrm>
            <a:off x="619125" y="5000625"/>
            <a:ext cx="752475"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100</a:t>
            </a:r>
            <a:endParaRPr lang="en-US" sz="1200" b="1" i="1" dirty="0">
              <a:solidFill>
                <a:schemeClr val="tx1"/>
              </a:solidFill>
              <a:latin typeface="Arial" charset="0"/>
            </a:endParaRPr>
          </a:p>
        </p:txBody>
      </p:sp>
      <p:sp>
        <p:nvSpPr>
          <p:cNvPr id="64527" name="Text Box 15"/>
          <p:cNvSpPr txBox="1">
            <a:spLocks noChangeArrowheads="1"/>
          </p:cNvSpPr>
          <p:nvPr/>
        </p:nvSpPr>
        <p:spPr bwMode="auto">
          <a:xfrm>
            <a:off x="646113" y="4267200"/>
            <a:ext cx="649287"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175</a:t>
            </a:r>
            <a:endParaRPr lang="en-US" sz="1200" b="1" i="1" dirty="0">
              <a:solidFill>
                <a:schemeClr val="tx1"/>
              </a:solidFill>
              <a:latin typeface="Arial" charset="0"/>
            </a:endParaRPr>
          </a:p>
        </p:txBody>
      </p:sp>
      <p:sp>
        <p:nvSpPr>
          <p:cNvPr id="64528" name="Text Box 16"/>
          <p:cNvSpPr txBox="1">
            <a:spLocks noChangeArrowheads="1"/>
          </p:cNvSpPr>
          <p:nvPr/>
        </p:nvSpPr>
        <p:spPr bwMode="auto">
          <a:xfrm>
            <a:off x="623887" y="3638550"/>
            <a:ext cx="728663"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225</a:t>
            </a:r>
            <a:endParaRPr lang="en-US" sz="1200" b="1" i="1" dirty="0">
              <a:solidFill>
                <a:schemeClr val="tx1"/>
              </a:solidFill>
              <a:latin typeface="Arial" charset="0"/>
            </a:endParaRPr>
          </a:p>
        </p:txBody>
      </p:sp>
      <p:sp>
        <p:nvSpPr>
          <p:cNvPr id="64529" name="Text Box 17"/>
          <p:cNvSpPr txBox="1">
            <a:spLocks noChangeArrowheads="1"/>
          </p:cNvSpPr>
          <p:nvPr/>
        </p:nvSpPr>
        <p:spPr bwMode="auto">
          <a:xfrm>
            <a:off x="654050" y="4572000"/>
            <a:ext cx="717550"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150</a:t>
            </a:r>
            <a:endParaRPr lang="en-US" sz="1200" b="1" i="1" dirty="0">
              <a:solidFill>
                <a:schemeClr val="tx1"/>
              </a:solidFill>
              <a:latin typeface="Arial" charset="0"/>
            </a:endParaRPr>
          </a:p>
        </p:txBody>
      </p:sp>
      <p:sp>
        <p:nvSpPr>
          <p:cNvPr id="64531" name="Freeform 19"/>
          <p:cNvSpPr>
            <a:spLocks/>
          </p:cNvSpPr>
          <p:nvPr/>
        </p:nvSpPr>
        <p:spPr bwMode="auto">
          <a:xfrm>
            <a:off x="1087438" y="3540125"/>
            <a:ext cx="1235075" cy="2566988"/>
          </a:xfrm>
          <a:custGeom>
            <a:avLst/>
            <a:gdLst/>
            <a:ahLst/>
            <a:cxnLst>
              <a:cxn ang="0">
                <a:pos x="0" y="879"/>
              </a:cxn>
              <a:cxn ang="0">
                <a:pos x="273" y="1261"/>
              </a:cxn>
              <a:cxn ang="0">
                <a:pos x="745" y="197"/>
              </a:cxn>
              <a:cxn ang="0">
                <a:pos x="1300" y="2443"/>
              </a:cxn>
            </a:cxnLst>
            <a:rect l="0" t="0" r="r" b="b"/>
            <a:pathLst>
              <a:path w="1300" h="2443">
                <a:moveTo>
                  <a:pt x="0" y="879"/>
                </a:moveTo>
                <a:cubicBezTo>
                  <a:pt x="74" y="1127"/>
                  <a:pt x="149" y="1375"/>
                  <a:pt x="273" y="1261"/>
                </a:cubicBezTo>
                <a:cubicBezTo>
                  <a:pt x="397" y="1147"/>
                  <a:pt x="574" y="0"/>
                  <a:pt x="745" y="197"/>
                </a:cubicBezTo>
                <a:cubicBezTo>
                  <a:pt x="916" y="394"/>
                  <a:pt x="1108" y="1418"/>
                  <a:pt x="1300" y="2443"/>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4532" name="Freeform 20"/>
          <p:cNvSpPr>
            <a:spLocks/>
          </p:cNvSpPr>
          <p:nvPr/>
        </p:nvSpPr>
        <p:spPr bwMode="auto">
          <a:xfrm>
            <a:off x="1079500" y="3521075"/>
            <a:ext cx="2373313" cy="2566988"/>
          </a:xfrm>
          <a:custGeom>
            <a:avLst/>
            <a:gdLst/>
            <a:ahLst/>
            <a:cxnLst>
              <a:cxn ang="0">
                <a:pos x="0" y="915"/>
              </a:cxn>
              <a:cxn ang="0">
                <a:pos x="900" y="1316"/>
              </a:cxn>
              <a:cxn ang="0">
                <a:pos x="1700" y="188"/>
              </a:cxn>
              <a:cxn ang="0">
                <a:pos x="2409" y="2443"/>
              </a:cxn>
            </a:cxnLst>
            <a:rect l="0" t="0" r="r" b="b"/>
            <a:pathLst>
              <a:path w="2409" h="2443">
                <a:moveTo>
                  <a:pt x="0" y="915"/>
                </a:moveTo>
                <a:cubicBezTo>
                  <a:pt x="308" y="1176"/>
                  <a:pt x="617" y="1437"/>
                  <a:pt x="900" y="1316"/>
                </a:cubicBezTo>
                <a:cubicBezTo>
                  <a:pt x="1183" y="1195"/>
                  <a:pt x="1449" y="0"/>
                  <a:pt x="1700" y="188"/>
                </a:cubicBezTo>
                <a:cubicBezTo>
                  <a:pt x="1951" y="376"/>
                  <a:pt x="2180" y="1409"/>
                  <a:pt x="2409" y="2443"/>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4533" name="Freeform 21"/>
          <p:cNvSpPr>
            <a:spLocks/>
          </p:cNvSpPr>
          <p:nvPr/>
        </p:nvSpPr>
        <p:spPr bwMode="auto">
          <a:xfrm>
            <a:off x="1069975" y="3511550"/>
            <a:ext cx="2943225" cy="2586038"/>
          </a:xfrm>
          <a:custGeom>
            <a:avLst/>
            <a:gdLst/>
            <a:ahLst/>
            <a:cxnLst>
              <a:cxn ang="0">
                <a:pos x="0" y="906"/>
              </a:cxn>
              <a:cxn ang="0">
                <a:pos x="1409" y="1334"/>
              </a:cxn>
              <a:cxn ang="0">
                <a:pos x="2300" y="188"/>
              </a:cxn>
              <a:cxn ang="0">
                <a:pos x="2981" y="2461"/>
              </a:cxn>
            </a:cxnLst>
            <a:rect l="0" t="0" r="r" b="b"/>
            <a:pathLst>
              <a:path w="2981" h="2461">
                <a:moveTo>
                  <a:pt x="0" y="906"/>
                </a:moveTo>
                <a:cubicBezTo>
                  <a:pt x="513" y="1180"/>
                  <a:pt x="1026" y="1454"/>
                  <a:pt x="1409" y="1334"/>
                </a:cubicBezTo>
                <a:cubicBezTo>
                  <a:pt x="1792" y="1214"/>
                  <a:pt x="2038" y="0"/>
                  <a:pt x="2300" y="188"/>
                </a:cubicBezTo>
                <a:cubicBezTo>
                  <a:pt x="2562" y="376"/>
                  <a:pt x="2771" y="1418"/>
                  <a:pt x="2981" y="2461"/>
                </a:cubicBezTo>
              </a:path>
            </a:pathLst>
          </a:custGeom>
          <a:noFill/>
          <a:ln w="57150" cap="flat" cmpd="sng">
            <a:solidFill>
              <a:schemeClr val="tx1"/>
            </a:solidFill>
            <a:prstDash val="solid"/>
            <a:round/>
            <a:headEnd type="none" w="med" len="med"/>
            <a:tailEnd type="none" w="med" len="med"/>
          </a:ln>
          <a:effectLst/>
        </p:spPr>
        <p:txBody>
          <a:bodyPr wrap="none" anchor="ctr"/>
          <a:lstStyle/>
          <a:p>
            <a:endParaRPr lang="en-US"/>
          </a:p>
        </p:txBody>
      </p:sp>
      <p:sp>
        <p:nvSpPr>
          <p:cNvPr id="64534" name="Freeform 22"/>
          <p:cNvSpPr>
            <a:spLocks/>
          </p:cNvSpPr>
          <p:nvPr/>
        </p:nvSpPr>
        <p:spPr bwMode="auto">
          <a:xfrm>
            <a:off x="1079500" y="3527425"/>
            <a:ext cx="638175" cy="2560638"/>
          </a:xfrm>
          <a:custGeom>
            <a:avLst/>
            <a:gdLst/>
            <a:ahLst/>
            <a:cxnLst>
              <a:cxn ang="0">
                <a:pos x="0" y="891"/>
              </a:cxn>
              <a:cxn ang="0">
                <a:pos x="36" y="1291"/>
              </a:cxn>
              <a:cxn ang="0">
                <a:pos x="182" y="191"/>
              </a:cxn>
              <a:cxn ang="0">
                <a:pos x="673" y="2437"/>
              </a:cxn>
            </a:cxnLst>
            <a:rect l="0" t="0" r="r" b="b"/>
            <a:pathLst>
              <a:path w="673" h="2437">
                <a:moveTo>
                  <a:pt x="0" y="891"/>
                </a:moveTo>
                <a:cubicBezTo>
                  <a:pt x="3" y="1149"/>
                  <a:pt x="6" y="1408"/>
                  <a:pt x="36" y="1291"/>
                </a:cubicBezTo>
                <a:cubicBezTo>
                  <a:pt x="66" y="1174"/>
                  <a:pt x="76" y="0"/>
                  <a:pt x="182" y="191"/>
                </a:cubicBezTo>
                <a:cubicBezTo>
                  <a:pt x="288" y="382"/>
                  <a:pt x="480" y="1409"/>
                  <a:pt x="673" y="2437"/>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4535" name="Line 23"/>
          <p:cNvSpPr>
            <a:spLocks noChangeShapeType="1"/>
          </p:cNvSpPr>
          <p:nvPr/>
        </p:nvSpPr>
        <p:spPr bwMode="auto">
          <a:xfrm>
            <a:off x="1084263" y="4895850"/>
            <a:ext cx="198437" cy="1196975"/>
          </a:xfrm>
          <a:prstGeom prst="line">
            <a:avLst/>
          </a:prstGeom>
          <a:noFill/>
          <a:ln w="38100">
            <a:solidFill>
              <a:schemeClr val="accent2"/>
            </a:solidFill>
            <a:round/>
            <a:headEnd/>
            <a:tailEnd/>
          </a:ln>
          <a:effectLst/>
        </p:spPr>
        <p:txBody>
          <a:bodyPr wrap="none" anchor="ctr"/>
          <a:lstStyle/>
          <a:p>
            <a:endParaRPr lang="en-US"/>
          </a:p>
        </p:txBody>
      </p:sp>
      <p:sp>
        <p:nvSpPr>
          <p:cNvPr id="64536" name="Line 24"/>
          <p:cNvSpPr>
            <a:spLocks noChangeShapeType="1"/>
          </p:cNvSpPr>
          <p:nvPr/>
        </p:nvSpPr>
        <p:spPr bwMode="auto">
          <a:xfrm>
            <a:off x="1087438" y="5141913"/>
            <a:ext cx="2752725" cy="1587"/>
          </a:xfrm>
          <a:prstGeom prst="line">
            <a:avLst/>
          </a:prstGeom>
          <a:noFill/>
          <a:ln w="38100">
            <a:solidFill>
              <a:srgbClr val="E10B6C"/>
            </a:solidFill>
            <a:round/>
            <a:headEnd/>
            <a:tailEnd/>
          </a:ln>
          <a:effectLst/>
        </p:spPr>
        <p:txBody>
          <a:bodyPr wrap="none" anchor="ctr"/>
          <a:lstStyle/>
          <a:p>
            <a:endParaRPr lang="en-US"/>
          </a:p>
        </p:txBody>
      </p:sp>
      <p:grpSp>
        <p:nvGrpSpPr>
          <p:cNvPr id="2" name="Group 25"/>
          <p:cNvGrpSpPr>
            <a:grpSpLocks/>
          </p:cNvGrpSpPr>
          <p:nvPr/>
        </p:nvGrpSpPr>
        <p:grpSpPr bwMode="auto">
          <a:xfrm>
            <a:off x="3784600" y="5081588"/>
            <a:ext cx="65088" cy="79375"/>
            <a:chOff x="3665" y="991"/>
            <a:chExt cx="69" cy="76"/>
          </a:xfrm>
        </p:grpSpPr>
        <p:sp>
          <p:nvSpPr>
            <p:cNvPr id="64538" name="Line 26"/>
            <p:cNvSpPr>
              <a:spLocks noChangeAspect="1" noChangeShapeType="1"/>
            </p:cNvSpPr>
            <p:nvPr/>
          </p:nvSpPr>
          <p:spPr bwMode="auto">
            <a:xfrm>
              <a:off x="3666" y="991"/>
              <a:ext cx="68" cy="73"/>
            </a:xfrm>
            <a:prstGeom prst="line">
              <a:avLst/>
            </a:prstGeom>
            <a:noFill/>
            <a:ln w="28575">
              <a:solidFill>
                <a:srgbClr val="E10B6C"/>
              </a:solidFill>
              <a:round/>
              <a:headEnd/>
              <a:tailEnd/>
            </a:ln>
            <a:effectLst/>
          </p:spPr>
          <p:txBody>
            <a:bodyPr wrap="none" anchor="ctr"/>
            <a:lstStyle/>
            <a:p>
              <a:endParaRPr lang="en-US"/>
            </a:p>
          </p:txBody>
        </p:sp>
        <p:sp>
          <p:nvSpPr>
            <p:cNvPr id="64539" name="Line 27"/>
            <p:cNvSpPr>
              <a:spLocks noChangeAspect="1" noChangeShapeType="1"/>
            </p:cNvSpPr>
            <p:nvPr/>
          </p:nvSpPr>
          <p:spPr bwMode="auto">
            <a:xfrm flipH="1">
              <a:off x="3665" y="994"/>
              <a:ext cx="68" cy="73"/>
            </a:xfrm>
            <a:prstGeom prst="line">
              <a:avLst/>
            </a:prstGeom>
            <a:noFill/>
            <a:ln w="28575">
              <a:solidFill>
                <a:srgbClr val="E10B6C"/>
              </a:solidFill>
              <a:round/>
              <a:headEnd/>
              <a:tailEnd/>
            </a:ln>
            <a:effectLst/>
          </p:spPr>
          <p:txBody>
            <a:bodyPr wrap="none" anchor="ctr"/>
            <a:lstStyle/>
            <a:p>
              <a:endParaRPr lang="en-US"/>
            </a:p>
          </p:txBody>
        </p:sp>
      </p:grpSp>
      <p:sp>
        <p:nvSpPr>
          <p:cNvPr id="64542" name="Line 30"/>
          <p:cNvSpPr>
            <a:spLocks noChangeShapeType="1"/>
          </p:cNvSpPr>
          <p:nvPr/>
        </p:nvSpPr>
        <p:spPr bwMode="auto">
          <a:xfrm flipV="1">
            <a:off x="3832225" y="5141913"/>
            <a:ext cx="1588" cy="1079500"/>
          </a:xfrm>
          <a:prstGeom prst="line">
            <a:avLst/>
          </a:prstGeom>
          <a:noFill/>
          <a:ln w="19050">
            <a:solidFill>
              <a:schemeClr val="tx1"/>
            </a:solidFill>
            <a:prstDash val="dash"/>
            <a:round/>
            <a:headEnd/>
            <a:tailEnd/>
          </a:ln>
          <a:effectLst/>
        </p:spPr>
        <p:txBody>
          <a:bodyPr wrap="none" anchor="ctr"/>
          <a:lstStyle/>
          <a:p>
            <a:endParaRPr lang="en-US"/>
          </a:p>
        </p:txBody>
      </p:sp>
      <p:sp>
        <p:nvSpPr>
          <p:cNvPr id="64544" name="Line 32"/>
          <p:cNvSpPr>
            <a:spLocks noChangeShapeType="1"/>
          </p:cNvSpPr>
          <p:nvPr/>
        </p:nvSpPr>
        <p:spPr bwMode="auto">
          <a:xfrm>
            <a:off x="1074738" y="4402138"/>
            <a:ext cx="2754312" cy="1587"/>
          </a:xfrm>
          <a:prstGeom prst="line">
            <a:avLst/>
          </a:prstGeom>
          <a:noFill/>
          <a:ln w="28575">
            <a:solidFill>
              <a:srgbClr val="E10B6C"/>
            </a:solidFill>
            <a:prstDash val="dash"/>
            <a:round/>
            <a:headEnd/>
            <a:tailEnd/>
          </a:ln>
          <a:effectLst/>
        </p:spPr>
        <p:txBody>
          <a:bodyPr wrap="none" anchor="ctr"/>
          <a:lstStyle/>
          <a:p>
            <a:endParaRPr lang="en-US"/>
          </a:p>
        </p:txBody>
      </p:sp>
      <p:sp>
        <p:nvSpPr>
          <p:cNvPr id="64545" name="Freeform 33"/>
          <p:cNvSpPr>
            <a:spLocks/>
          </p:cNvSpPr>
          <p:nvPr/>
        </p:nvSpPr>
        <p:spPr bwMode="auto">
          <a:xfrm>
            <a:off x="6297613" y="4789488"/>
            <a:ext cx="979487" cy="1306512"/>
          </a:xfrm>
          <a:custGeom>
            <a:avLst/>
            <a:gdLst/>
            <a:ahLst/>
            <a:cxnLst>
              <a:cxn ang="0">
                <a:pos x="0" y="379"/>
              </a:cxn>
              <a:cxn ang="0">
                <a:pos x="591" y="215"/>
              </a:cxn>
              <a:cxn ang="0">
                <a:pos x="1427" y="1670"/>
              </a:cxn>
            </a:cxnLst>
            <a:rect l="0" t="0" r="r" b="b"/>
            <a:pathLst>
              <a:path w="1427" h="1670">
                <a:moveTo>
                  <a:pt x="0" y="379"/>
                </a:moveTo>
                <a:cubicBezTo>
                  <a:pt x="176" y="189"/>
                  <a:pt x="353" y="0"/>
                  <a:pt x="591" y="215"/>
                </a:cubicBezTo>
                <a:cubicBezTo>
                  <a:pt x="829" y="430"/>
                  <a:pt x="1128" y="1050"/>
                  <a:pt x="1427" y="1670"/>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4546" name="Freeform 34"/>
          <p:cNvSpPr>
            <a:spLocks/>
          </p:cNvSpPr>
          <p:nvPr/>
        </p:nvSpPr>
        <p:spPr bwMode="auto">
          <a:xfrm>
            <a:off x="4892675" y="4373563"/>
            <a:ext cx="1187450" cy="1717675"/>
          </a:xfrm>
          <a:custGeom>
            <a:avLst/>
            <a:gdLst/>
            <a:ahLst/>
            <a:cxnLst>
              <a:cxn ang="0">
                <a:pos x="0" y="379"/>
              </a:cxn>
              <a:cxn ang="0">
                <a:pos x="591" y="215"/>
              </a:cxn>
              <a:cxn ang="0">
                <a:pos x="1427" y="1670"/>
              </a:cxn>
            </a:cxnLst>
            <a:rect l="0" t="0" r="r" b="b"/>
            <a:pathLst>
              <a:path w="1427" h="1670">
                <a:moveTo>
                  <a:pt x="0" y="379"/>
                </a:moveTo>
                <a:cubicBezTo>
                  <a:pt x="176" y="189"/>
                  <a:pt x="353" y="0"/>
                  <a:pt x="591" y="215"/>
                </a:cubicBezTo>
                <a:cubicBezTo>
                  <a:pt x="829" y="430"/>
                  <a:pt x="1128" y="1050"/>
                  <a:pt x="1427" y="1670"/>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4547" name="Freeform 35"/>
          <p:cNvSpPr>
            <a:spLocks/>
          </p:cNvSpPr>
          <p:nvPr/>
        </p:nvSpPr>
        <p:spPr bwMode="auto">
          <a:xfrm>
            <a:off x="3506788" y="3833813"/>
            <a:ext cx="1500187" cy="2262187"/>
          </a:xfrm>
          <a:custGeom>
            <a:avLst/>
            <a:gdLst/>
            <a:ahLst/>
            <a:cxnLst>
              <a:cxn ang="0">
                <a:pos x="0" y="379"/>
              </a:cxn>
              <a:cxn ang="0">
                <a:pos x="591" y="215"/>
              </a:cxn>
              <a:cxn ang="0">
                <a:pos x="1427" y="1670"/>
              </a:cxn>
            </a:cxnLst>
            <a:rect l="0" t="0" r="r" b="b"/>
            <a:pathLst>
              <a:path w="1427" h="1670">
                <a:moveTo>
                  <a:pt x="0" y="379"/>
                </a:moveTo>
                <a:cubicBezTo>
                  <a:pt x="176" y="189"/>
                  <a:pt x="353" y="0"/>
                  <a:pt x="591" y="215"/>
                </a:cubicBezTo>
                <a:cubicBezTo>
                  <a:pt x="829" y="430"/>
                  <a:pt x="1128" y="1050"/>
                  <a:pt x="1427" y="1670"/>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4548" name="Freeform 36"/>
          <p:cNvSpPr>
            <a:spLocks/>
          </p:cNvSpPr>
          <p:nvPr/>
        </p:nvSpPr>
        <p:spPr bwMode="auto">
          <a:xfrm>
            <a:off x="3814763" y="5130800"/>
            <a:ext cx="3224212" cy="515938"/>
          </a:xfrm>
          <a:custGeom>
            <a:avLst/>
            <a:gdLst/>
            <a:ahLst/>
            <a:cxnLst>
              <a:cxn ang="0">
                <a:pos x="0" y="0"/>
              </a:cxn>
              <a:cxn ang="0">
                <a:pos x="790" y="309"/>
              </a:cxn>
              <a:cxn ang="0">
                <a:pos x="2245" y="491"/>
              </a:cxn>
            </a:cxnLst>
            <a:rect l="0" t="0" r="r" b="b"/>
            <a:pathLst>
              <a:path w="2245" h="491">
                <a:moveTo>
                  <a:pt x="0" y="0"/>
                </a:moveTo>
                <a:cubicBezTo>
                  <a:pt x="208" y="113"/>
                  <a:pt x="416" y="227"/>
                  <a:pt x="790" y="309"/>
                </a:cubicBezTo>
                <a:cubicBezTo>
                  <a:pt x="1164" y="391"/>
                  <a:pt x="1704" y="441"/>
                  <a:pt x="2245" y="491"/>
                </a:cubicBezTo>
              </a:path>
            </a:pathLst>
          </a:custGeom>
          <a:noFill/>
          <a:ln w="38100" cap="flat" cmpd="sng">
            <a:solidFill>
              <a:srgbClr val="CC0066"/>
            </a:solidFill>
            <a:prstDash val="solid"/>
            <a:round/>
            <a:headEnd type="none" w="med" len="med"/>
            <a:tailEnd type="none" w="med" len="med"/>
          </a:ln>
          <a:effectLst/>
        </p:spPr>
        <p:txBody>
          <a:bodyPr wrap="none" anchor="ctr"/>
          <a:lstStyle/>
          <a:p>
            <a:endParaRPr lang="en-US"/>
          </a:p>
        </p:txBody>
      </p:sp>
      <p:sp>
        <p:nvSpPr>
          <p:cNvPr id="64549" name="Freeform 37"/>
          <p:cNvSpPr>
            <a:spLocks/>
          </p:cNvSpPr>
          <p:nvPr/>
        </p:nvSpPr>
        <p:spPr bwMode="auto">
          <a:xfrm>
            <a:off x="3814763" y="4394200"/>
            <a:ext cx="3092450" cy="1069975"/>
          </a:xfrm>
          <a:custGeom>
            <a:avLst/>
            <a:gdLst/>
            <a:ahLst/>
            <a:cxnLst>
              <a:cxn ang="0">
                <a:pos x="0" y="0"/>
              </a:cxn>
              <a:cxn ang="0">
                <a:pos x="654" y="618"/>
              </a:cxn>
              <a:cxn ang="0">
                <a:pos x="2154" y="1018"/>
              </a:cxn>
            </a:cxnLst>
            <a:rect l="0" t="0" r="r" b="b"/>
            <a:pathLst>
              <a:path w="2154" h="1018">
                <a:moveTo>
                  <a:pt x="0" y="0"/>
                </a:moveTo>
                <a:cubicBezTo>
                  <a:pt x="147" y="224"/>
                  <a:pt x="295" y="448"/>
                  <a:pt x="654" y="618"/>
                </a:cubicBezTo>
                <a:cubicBezTo>
                  <a:pt x="1013" y="788"/>
                  <a:pt x="1583" y="903"/>
                  <a:pt x="2154" y="1018"/>
                </a:cubicBezTo>
              </a:path>
            </a:pathLst>
          </a:custGeom>
          <a:noFill/>
          <a:ln w="28575" cap="flat" cmpd="sng">
            <a:solidFill>
              <a:srgbClr val="CC0066"/>
            </a:solidFill>
            <a:prstDash val="dash"/>
            <a:round/>
            <a:headEnd type="none" w="med" len="med"/>
            <a:tailEnd type="none" w="med" len="med"/>
          </a:ln>
          <a:effectLst/>
        </p:spPr>
        <p:txBody>
          <a:bodyPr wrap="none" anchor="ctr"/>
          <a:lstStyle/>
          <a:p>
            <a:endParaRPr lang="en-US"/>
          </a:p>
        </p:txBody>
      </p:sp>
      <p:sp>
        <p:nvSpPr>
          <p:cNvPr id="64550" name="Line 38"/>
          <p:cNvSpPr>
            <a:spLocks noChangeShapeType="1"/>
          </p:cNvSpPr>
          <p:nvPr/>
        </p:nvSpPr>
        <p:spPr bwMode="auto">
          <a:xfrm>
            <a:off x="1047750" y="5637213"/>
            <a:ext cx="5991225" cy="1587"/>
          </a:xfrm>
          <a:prstGeom prst="line">
            <a:avLst/>
          </a:prstGeom>
          <a:noFill/>
          <a:ln w="19050">
            <a:solidFill>
              <a:schemeClr val="tx1"/>
            </a:solidFill>
            <a:prstDash val="dash"/>
            <a:round/>
            <a:headEnd/>
            <a:tailEnd/>
          </a:ln>
          <a:effectLst/>
        </p:spPr>
        <p:txBody>
          <a:bodyPr wrap="none" anchor="ctr"/>
          <a:lstStyle/>
          <a:p>
            <a:endParaRPr lang="en-US"/>
          </a:p>
        </p:txBody>
      </p:sp>
      <p:sp>
        <p:nvSpPr>
          <p:cNvPr id="64551" name="Line 39"/>
          <p:cNvSpPr>
            <a:spLocks noChangeShapeType="1"/>
          </p:cNvSpPr>
          <p:nvPr/>
        </p:nvSpPr>
        <p:spPr bwMode="auto">
          <a:xfrm>
            <a:off x="7077075" y="5646738"/>
            <a:ext cx="1588" cy="571500"/>
          </a:xfrm>
          <a:prstGeom prst="line">
            <a:avLst/>
          </a:prstGeom>
          <a:noFill/>
          <a:ln w="12700">
            <a:solidFill>
              <a:schemeClr val="tx1"/>
            </a:solidFill>
            <a:prstDash val="dash"/>
            <a:round/>
            <a:headEnd/>
            <a:tailEnd/>
          </a:ln>
          <a:effectLst/>
        </p:spPr>
        <p:txBody>
          <a:bodyPr wrap="none" anchor="ctr"/>
          <a:lstStyle/>
          <a:p>
            <a:endParaRPr lang="en-US"/>
          </a:p>
        </p:txBody>
      </p:sp>
      <p:sp>
        <p:nvSpPr>
          <p:cNvPr id="64552" name="Line 40"/>
          <p:cNvSpPr>
            <a:spLocks noChangeShapeType="1"/>
          </p:cNvSpPr>
          <p:nvPr/>
        </p:nvSpPr>
        <p:spPr bwMode="auto">
          <a:xfrm>
            <a:off x="6983413" y="6188075"/>
            <a:ext cx="103187" cy="1588"/>
          </a:xfrm>
          <a:prstGeom prst="line">
            <a:avLst/>
          </a:prstGeom>
          <a:noFill/>
          <a:ln w="12700">
            <a:solidFill>
              <a:schemeClr val="tx1"/>
            </a:solidFill>
            <a:round/>
            <a:headEnd/>
            <a:tailEnd type="triangle" w="med" len="med"/>
          </a:ln>
          <a:effectLst/>
        </p:spPr>
        <p:txBody>
          <a:bodyPr wrap="none" anchor="ctr"/>
          <a:lstStyle/>
          <a:p>
            <a:endParaRPr lang="en-US"/>
          </a:p>
        </p:txBody>
      </p:sp>
      <p:sp>
        <p:nvSpPr>
          <p:cNvPr id="64553" name="Line 41"/>
          <p:cNvSpPr>
            <a:spLocks noChangeShapeType="1"/>
          </p:cNvSpPr>
          <p:nvPr/>
        </p:nvSpPr>
        <p:spPr bwMode="auto">
          <a:xfrm flipH="1">
            <a:off x="7258050" y="6188075"/>
            <a:ext cx="103188" cy="1588"/>
          </a:xfrm>
          <a:prstGeom prst="line">
            <a:avLst/>
          </a:prstGeom>
          <a:noFill/>
          <a:ln w="12700">
            <a:solidFill>
              <a:schemeClr val="tx1"/>
            </a:solidFill>
            <a:round/>
            <a:headEnd/>
            <a:tailEnd type="triangle" w="med" len="med"/>
          </a:ln>
          <a:effectLst/>
        </p:spPr>
        <p:txBody>
          <a:bodyPr wrap="none" anchor="ctr"/>
          <a:lstStyle/>
          <a:p>
            <a:endParaRPr lang="en-US"/>
          </a:p>
        </p:txBody>
      </p:sp>
      <p:sp>
        <p:nvSpPr>
          <p:cNvPr id="64555" name="Text Box 43"/>
          <p:cNvSpPr txBox="1">
            <a:spLocks noChangeArrowheads="1"/>
          </p:cNvSpPr>
          <p:nvPr/>
        </p:nvSpPr>
        <p:spPr bwMode="auto">
          <a:xfrm>
            <a:off x="715962" y="5486400"/>
            <a:ext cx="427038"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50</a:t>
            </a:r>
            <a:endParaRPr lang="en-US" sz="1200" b="1" i="1" dirty="0">
              <a:solidFill>
                <a:schemeClr val="tx1"/>
              </a:solidFill>
              <a:latin typeface="Arial" charset="0"/>
            </a:endParaRPr>
          </a:p>
        </p:txBody>
      </p:sp>
      <p:sp>
        <p:nvSpPr>
          <p:cNvPr id="64556" name="Text Box 44"/>
          <p:cNvSpPr txBox="1">
            <a:spLocks noChangeArrowheads="1"/>
          </p:cNvSpPr>
          <p:nvPr/>
        </p:nvSpPr>
        <p:spPr bwMode="auto">
          <a:xfrm>
            <a:off x="3962400" y="5867400"/>
            <a:ext cx="536575" cy="274638"/>
          </a:xfrm>
          <a:prstGeom prst="rect">
            <a:avLst/>
          </a:prstGeom>
          <a:noFill/>
          <a:ln w="12700">
            <a:noFill/>
            <a:miter lim="800000"/>
            <a:headEnd/>
            <a:tailEnd/>
          </a:ln>
          <a:effectLst/>
        </p:spPr>
        <p:txBody>
          <a:bodyPr>
            <a:spAutoFit/>
          </a:bodyPr>
          <a:lstStyle/>
          <a:p>
            <a:pPr>
              <a:spcBef>
                <a:spcPct val="50000"/>
              </a:spcBef>
            </a:pPr>
            <a:r>
              <a:rPr lang="en-US" sz="1200" b="1" i="1" dirty="0">
                <a:solidFill>
                  <a:schemeClr val="tx1"/>
                </a:solidFill>
                <a:latin typeface="Arial" charset="0"/>
              </a:rPr>
              <a:t>1500</a:t>
            </a:r>
          </a:p>
        </p:txBody>
      </p:sp>
      <p:sp>
        <p:nvSpPr>
          <p:cNvPr id="64557" name="Text Box 45"/>
          <p:cNvSpPr txBox="1">
            <a:spLocks noChangeArrowheads="1"/>
          </p:cNvSpPr>
          <p:nvPr/>
        </p:nvSpPr>
        <p:spPr bwMode="auto">
          <a:xfrm>
            <a:off x="7162800" y="5867400"/>
            <a:ext cx="536575" cy="274638"/>
          </a:xfrm>
          <a:prstGeom prst="rect">
            <a:avLst/>
          </a:prstGeom>
          <a:noFill/>
          <a:ln w="12700">
            <a:noFill/>
            <a:miter lim="800000"/>
            <a:headEnd/>
            <a:tailEnd/>
          </a:ln>
          <a:effectLst/>
        </p:spPr>
        <p:txBody>
          <a:bodyPr>
            <a:spAutoFit/>
          </a:bodyPr>
          <a:lstStyle/>
          <a:p>
            <a:pPr>
              <a:spcBef>
                <a:spcPct val="50000"/>
              </a:spcBef>
            </a:pPr>
            <a:r>
              <a:rPr lang="en-US" sz="1200" b="1" i="1" dirty="0">
                <a:solidFill>
                  <a:schemeClr val="tx1"/>
                </a:solidFill>
                <a:latin typeface="Arial" charset="0"/>
              </a:rPr>
              <a:t>3000</a:t>
            </a:r>
          </a:p>
        </p:txBody>
      </p:sp>
      <p:sp>
        <p:nvSpPr>
          <p:cNvPr id="64558" name="Text Box 46"/>
          <p:cNvSpPr txBox="1">
            <a:spLocks noChangeArrowheads="1"/>
          </p:cNvSpPr>
          <p:nvPr/>
        </p:nvSpPr>
        <p:spPr bwMode="auto">
          <a:xfrm>
            <a:off x="3352800" y="3505200"/>
            <a:ext cx="1120775" cy="307777"/>
          </a:xfrm>
          <a:prstGeom prst="rect">
            <a:avLst/>
          </a:prstGeom>
          <a:noFill/>
          <a:ln w="12700">
            <a:noFill/>
            <a:miter lim="800000"/>
            <a:headEnd/>
            <a:tailEnd/>
          </a:ln>
          <a:effectLst/>
        </p:spPr>
        <p:txBody>
          <a:bodyPr wrap="square">
            <a:spAutoFit/>
          </a:bodyPr>
          <a:lstStyle/>
          <a:p>
            <a:pPr>
              <a:spcBef>
                <a:spcPct val="50000"/>
              </a:spcBef>
            </a:pPr>
            <a:r>
              <a:rPr lang="sr-Latn-CS" sz="1400" b="1" i="1" dirty="0" smtClean="0">
                <a:latin typeface="Arial" charset="0"/>
              </a:rPr>
              <a:t>f = </a:t>
            </a:r>
            <a:r>
              <a:rPr lang="en-US" sz="1400" b="1" i="1" dirty="0" smtClean="0">
                <a:latin typeface="Arial" charset="0"/>
              </a:rPr>
              <a:t>50</a:t>
            </a:r>
            <a:r>
              <a:rPr lang="sr-Latn-CS" sz="1400" b="1" i="1" dirty="0" smtClean="0">
                <a:latin typeface="Arial" charset="0"/>
              </a:rPr>
              <a:t> </a:t>
            </a:r>
            <a:r>
              <a:rPr lang="en-US" sz="1400" b="1" i="1" dirty="0" smtClean="0">
                <a:latin typeface="Arial" charset="0"/>
              </a:rPr>
              <a:t>Hz</a:t>
            </a:r>
            <a:endParaRPr lang="en-US" sz="1400" b="1" i="1" dirty="0">
              <a:latin typeface="Arial" charset="0"/>
            </a:endParaRPr>
          </a:p>
        </p:txBody>
      </p:sp>
      <p:sp>
        <p:nvSpPr>
          <p:cNvPr id="64559" name="Text Box 47"/>
          <p:cNvSpPr txBox="1">
            <a:spLocks noChangeArrowheads="1"/>
          </p:cNvSpPr>
          <p:nvPr/>
        </p:nvSpPr>
        <p:spPr bwMode="auto">
          <a:xfrm>
            <a:off x="6705600" y="4800600"/>
            <a:ext cx="1120775" cy="307777"/>
          </a:xfrm>
          <a:prstGeom prst="rect">
            <a:avLst/>
          </a:prstGeom>
          <a:noFill/>
          <a:ln w="12700">
            <a:noFill/>
            <a:miter lim="800000"/>
            <a:headEnd/>
            <a:tailEnd/>
          </a:ln>
          <a:effectLst/>
        </p:spPr>
        <p:txBody>
          <a:bodyPr wrap="square">
            <a:spAutoFit/>
          </a:bodyPr>
          <a:lstStyle/>
          <a:p>
            <a:pPr>
              <a:spcBef>
                <a:spcPct val="50000"/>
              </a:spcBef>
            </a:pPr>
            <a:r>
              <a:rPr lang="sr-Latn-CS" sz="1400" b="1" i="1" dirty="0" smtClean="0">
                <a:solidFill>
                  <a:schemeClr val="accent2"/>
                </a:solidFill>
                <a:latin typeface="Arial" charset="0"/>
              </a:rPr>
              <a:t>f = 1</a:t>
            </a:r>
            <a:r>
              <a:rPr lang="en-US" sz="1400" b="1" i="1" dirty="0" smtClean="0">
                <a:solidFill>
                  <a:schemeClr val="accent2"/>
                </a:solidFill>
                <a:latin typeface="Arial" charset="0"/>
              </a:rPr>
              <a:t>00 Hz</a:t>
            </a:r>
            <a:endParaRPr lang="en-US" sz="1400" b="1" i="1" dirty="0">
              <a:solidFill>
                <a:schemeClr val="accent2"/>
              </a:solidFill>
              <a:latin typeface="Arial" charset="0"/>
            </a:endParaRPr>
          </a:p>
        </p:txBody>
      </p:sp>
      <p:grpSp>
        <p:nvGrpSpPr>
          <p:cNvPr id="3" name="Group 48"/>
          <p:cNvGrpSpPr>
            <a:grpSpLocks/>
          </p:cNvGrpSpPr>
          <p:nvPr/>
        </p:nvGrpSpPr>
        <p:grpSpPr bwMode="auto">
          <a:xfrm>
            <a:off x="7027863" y="5592763"/>
            <a:ext cx="65087" cy="79375"/>
            <a:chOff x="3665" y="991"/>
            <a:chExt cx="69" cy="76"/>
          </a:xfrm>
        </p:grpSpPr>
        <p:sp>
          <p:nvSpPr>
            <p:cNvPr id="64561" name="Line 49"/>
            <p:cNvSpPr>
              <a:spLocks noChangeAspect="1" noChangeShapeType="1"/>
            </p:cNvSpPr>
            <p:nvPr/>
          </p:nvSpPr>
          <p:spPr bwMode="auto">
            <a:xfrm>
              <a:off x="3666" y="991"/>
              <a:ext cx="68" cy="73"/>
            </a:xfrm>
            <a:prstGeom prst="line">
              <a:avLst/>
            </a:prstGeom>
            <a:noFill/>
            <a:ln w="28575">
              <a:solidFill>
                <a:srgbClr val="E10B6C"/>
              </a:solidFill>
              <a:round/>
              <a:headEnd/>
              <a:tailEnd/>
            </a:ln>
            <a:effectLst/>
          </p:spPr>
          <p:txBody>
            <a:bodyPr wrap="none" anchor="ctr"/>
            <a:lstStyle/>
            <a:p>
              <a:endParaRPr lang="en-US"/>
            </a:p>
          </p:txBody>
        </p:sp>
        <p:sp>
          <p:nvSpPr>
            <p:cNvPr id="64562" name="Line 50"/>
            <p:cNvSpPr>
              <a:spLocks noChangeAspect="1" noChangeShapeType="1"/>
            </p:cNvSpPr>
            <p:nvPr/>
          </p:nvSpPr>
          <p:spPr bwMode="auto">
            <a:xfrm flipH="1">
              <a:off x="3665" y="994"/>
              <a:ext cx="68" cy="73"/>
            </a:xfrm>
            <a:prstGeom prst="line">
              <a:avLst/>
            </a:prstGeom>
            <a:noFill/>
            <a:ln w="28575">
              <a:solidFill>
                <a:srgbClr val="E10B6C"/>
              </a:solidFill>
              <a:round/>
              <a:headEnd/>
              <a:tailEnd/>
            </a:ln>
            <a:effectLst/>
          </p:spPr>
          <p:txBody>
            <a:bodyPr wrap="none" anchor="ctr"/>
            <a:lstStyle/>
            <a:p>
              <a:endParaRPr lang="en-US"/>
            </a:p>
          </p:txBody>
        </p:sp>
      </p:grpSp>
      <p:sp>
        <p:nvSpPr>
          <p:cNvPr id="64563" name="Text Box 51"/>
          <p:cNvSpPr txBox="1">
            <a:spLocks noChangeArrowheads="1"/>
          </p:cNvSpPr>
          <p:nvPr/>
        </p:nvSpPr>
        <p:spPr bwMode="auto">
          <a:xfrm>
            <a:off x="3822700" y="4945063"/>
            <a:ext cx="565150" cy="274637"/>
          </a:xfrm>
          <a:prstGeom prst="rect">
            <a:avLst/>
          </a:prstGeom>
          <a:noFill/>
          <a:ln w="12700">
            <a:noFill/>
            <a:miter lim="800000"/>
            <a:headEnd/>
            <a:tailEnd/>
          </a:ln>
          <a:effectLst/>
        </p:spPr>
        <p:txBody>
          <a:bodyPr wrap="none">
            <a:spAutoFit/>
          </a:bodyPr>
          <a:lstStyle/>
          <a:p>
            <a:r>
              <a:rPr lang="en-US" sz="1200" b="1" i="1">
                <a:solidFill>
                  <a:schemeClr val="tx1"/>
                </a:solidFill>
                <a:latin typeface="Arial" charset="0"/>
              </a:rPr>
              <a:t>Nom.</a:t>
            </a:r>
          </a:p>
        </p:txBody>
      </p:sp>
      <p:sp>
        <p:nvSpPr>
          <p:cNvPr id="64568" name="Line 56"/>
          <p:cNvSpPr>
            <a:spLocks noChangeShapeType="1"/>
          </p:cNvSpPr>
          <p:nvPr/>
        </p:nvSpPr>
        <p:spPr bwMode="auto">
          <a:xfrm flipH="1">
            <a:off x="3851275" y="4076700"/>
            <a:ext cx="504825" cy="1008063"/>
          </a:xfrm>
          <a:prstGeom prst="line">
            <a:avLst/>
          </a:prstGeom>
          <a:noFill/>
          <a:ln w="6350">
            <a:solidFill>
              <a:schemeClr val="tx1"/>
            </a:solidFill>
            <a:round/>
            <a:headEnd type="none" w="sm" len="sm"/>
            <a:tailEnd type="triangle" w="sm" len="lg"/>
          </a:ln>
          <a:effectLst/>
        </p:spPr>
        <p:txBody>
          <a:bodyPr>
            <a:spAutoFit/>
          </a:bodyPr>
          <a:lstStyle/>
          <a:p>
            <a:endParaRPr lang="en-US"/>
          </a:p>
        </p:txBody>
      </p:sp>
      <p:sp>
        <p:nvSpPr>
          <p:cNvPr id="53" name="Line 3"/>
          <p:cNvSpPr>
            <a:spLocks noChangeShapeType="1"/>
          </p:cNvSpPr>
          <p:nvPr/>
        </p:nvSpPr>
        <p:spPr bwMode="auto">
          <a:xfrm>
            <a:off x="1066800" y="3528060"/>
            <a:ext cx="0" cy="2566353"/>
          </a:xfrm>
          <a:prstGeom prst="line">
            <a:avLst/>
          </a:prstGeom>
          <a:noFill/>
          <a:ln w="19050">
            <a:solidFill>
              <a:srgbClr val="000000"/>
            </a:solidFill>
            <a:round/>
            <a:headEnd type="triangle"/>
            <a:tailEnd type="none"/>
          </a:ln>
          <a:effectLst/>
        </p:spPr>
        <p:txBody>
          <a:bodyPr wrap="none" anchor="ctr"/>
          <a:lstStyle/>
          <a:p>
            <a:endParaRPr lang="en-US"/>
          </a:p>
        </p:txBody>
      </p:sp>
      <p:sp>
        <p:nvSpPr>
          <p:cNvPr id="55" name="TextBox 54"/>
          <p:cNvSpPr txBox="1"/>
          <p:nvPr/>
        </p:nvSpPr>
        <p:spPr>
          <a:xfrm>
            <a:off x="914400" y="3200400"/>
            <a:ext cx="1066800" cy="369332"/>
          </a:xfrm>
          <a:prstGeom prst="rect">
            <a:avLst/>
          </a:prstGeom>
          <a:noFill/>
        </p:spPr>
        <p:txBody>
          <a:bodyPr wrap="square" rtlCol="0">
            <a:spAutoFit/>
          </a:bodyPr>
          <a:lstStyle/>
          <a:p>
            <a:r>
              <a:rPr lang="sr-Latn-CS" b="1" i="1" dirty="0" smtClean="0"/>
              <a:t>M</a:t>
            </a:r>
            <a:r>
              <a:rPr lang="sr-Latn-CS" b="1" i="1" baseline="-25000" dirty="0" smtClean="0"/>
              <a:t>e</a:t>
            </a:r>
            <a:r>
              <a:rPr lang="en-US" b="1" i="1" baseline="-25000" dirty="0" smtClean="0"/>
              <a:t> </a:t>
            </a:r>
            <a:r>
              <a:rPr lang="en-US" dirty="0" smtClean="0"/>
              <a:t>[%]</a:t>
            </a:r>
            <a:endParaRPr lang="en-US" dirty="0"/>
          </a:p>
        </p:txBody>
      </p:sp>
      <p:sp>
        <p:nvSpPr>
          <p:cNvPr id="56" name="Line 4"/>
          <p:cNvSpPr>
            <a:spLocks noChangeShapeType="1"/>
          </p:cNvSpPr>
          <p:nvPr/>
        </p:nvSpPr>
        <p:spPr bwMode="auto">
          <a:xfrm>
            <a:off x="1066800" y="6096000"/>
            <a:ext cx="6728460" cy="0"/>
          </a:xfrm>
          <a:prstGeom prst="line">
            <a:avLst/>
          </a:prstGeom>
          <a:noFill/>
          <a:ln w="19050">
            <a:solidFill>
              <a:schemeClr val="tx1"/>
            </a:solidFill>
            <a:round/>
            <a:headEnd/>
            <a:tailEnd type="triangle"/>
          </a:ln>
          <a:effectLst/>
        </p:spPr>
        <p:txBody>
          <a:bodyPr wrap="none" anchor="ctr"/>
          <a:lstStyle/>
          <a:p>
            <a:endParaRPr lang="en-US"/>
          </a:p>
        </p:txBody>
      </p:sp>
      <p:sp>
        <p:nvSpPr>
          <p:cNvPr id="57" name="TextBox 56"/>
          <p:cNvSpPr txBox="1"/>
          <p:nvPr/>
        </p:nvSpPr>
        <p:spPr>
          <a:xfrm>
            <a:off x="7743169" y="5867400"/>
            <a:ext cx="1019831" cy="369332"/>
          </a:xfrm>
          <a:prstGeom prst="rect">
            <a:avLst/>
          </a:prstGeom>
          <a:noFill/>
        </p:spPr>
        <p:txBody>
          <a:bodyPr wrap="none" rtlCol="0">
            <a:spAutoFit/>
          </a:bodyPr>
          <a:lstStyle/>
          <a:p>
            <a:r>
              <a:rPr lang="sr-Latn-CS" b="1" i="1" dirty="0" smtClean="0">
                <a:sym typeface="Symbol"/>
              </a:rPr>
              <a:t>n </a:t>
            </a:r>
            <a:r>
              <a:rPr lang="en-US" dirty="0" smtClean="0"/>
              <a:t>[</a:t>
            </a:r>
            <a:r>
              <a:rPr lang="sr-Latn-CS" sz="1600" dirty="0" smtClean="0"/>
              <a:t>o/min</a:t>
            </a:r>
            <a:r>
              <a:rPr lang="en-US" dirty="0" smtClean="0"/>
              <a:t>]</a:t>
            </a:r>
            <a:endParaRPr lang="en-US" b="1" i="1" dirty="0"/>
          </a:p>
        </p:txBody>
      </p:sp>
      <p:sp>
        <p:nvSpPr>
          <p:cNvPr id="59" name="Line 1033"/>
          <p:cNvSpPr>
            <a:spLocks noChangeShapeType="1"/>
          </p:cNvSpPr>
          <p:nvPr/>
        </p:nvSpPr>
        <p:spPr bwMode="auto">
          <a:xfrm>
            <a:off x="6800850" y="6246384"/>
            <a:ext cx="173038" cy="0"/>
          </a:xfrm>
          <a:prstGeom prst="line">
            <a:avLst/>
          </a:prstGeom>
          <a:noFill/>
          <a:ln w="12700">
            <a:noFill/>
            <a:round/>
            <a:headEnd/>
            <a:tailEnd type="triangle" w="med" len="med"/>
          </a:ln>
          <a:effectLst/>
        </p:spPr>
        <p:txBody>
          <a:bodyPr wrap="none" anchor="ctr"/>
          <a:lstStyle/>
          <a:p>
            <a:endParaRPr lang="en-US"/>
          </a:p>
        </p:txBody>
      </p:sp>
      <p:sp>
        <p:nvSpPr>
          <p:cNvPr id="60" name="Line 1034"/>
          <p:cNvSpPr>
            <a:spLocks noChangeShapeType="1"/>
          </p:cNvSpPr>
          <p:nvPr/>
        </p:nvSpPr>
        <p:spPr bwMode="auto">
          <a:xfrm flipH="1">
            <a:off x="7218363" y="6246384"/>
            <a:ext cx="173038" cy="0"/>
          </a:xfrm>
          <a:prstGeom prst="line">
            <a:avLst/>
          </a:prstGeom>
          <a:noFill/>
          <a:ln w="12700">
            <a:noFill/>
            <a:round/>
            <a:headEnd/>
            <a:tailEnd type="triangle" w="med" len="med"/>
          </a:ln>
          <a:effectLst/>
        </p:spPr>
        <p:txBody>
          <a:bodyPr wrap="none" anchor="ctr"/>
          <a:lstStyle/>
          <a:p>
            <a:endParaRPr lang="en-US"/>
          </a:p>
        </p:txBody>
      </p:sp>
      <p:sp>
        <p:nvSpPr>
          <p:cNvPr id="61" name="Line 1035"/>
          <p:cNvSpPr>
            <a:spLocks noChangeShapeType="1"/>
          </p:cNvSpPr>
          <p:nvPr/>
        </p:nvSpPr>
        <p:spPr bwMode="auto">
          <a:xfrm>
            <a:off x="7232650" y="6096000"/>
            <a:ext cx="0" cy="150384"/>
          </a:xfrm>
          <a:prstGeom prst="line">
            <a:avLst/>
          </a:prstGeom>
          <a:noFill/>
          <a:ln w="28575">
            <a:noFill/>
            <a:round/>
            <a:headEnd/>
            <a:tailEnd/>
          </a:ln>
          <a:effectLst/>
        </p:spPr>
        <p:txBody>
          <a:bodyPr wrap="none" anchor="ctr"/>
          <a:lstStyle/>
          <a:p>
            <a:endParaRPr lang="en-US"/>
          </a:p>
        </p:txBody>
      </p:sp>
      <p:sp>
        <p:nvSpPr>
          <p:cNvPr id="62" name="Text Box 1036"/>
          <p:cNvSpPr txBox="1">
            <a:spLocks noChangeArrowheads="1"/>
          </p:cNvSpPr>
          <p:nvPr/>
        </p:nvSpPr>
        <p:spPr bwMode="auto">
          <a:xfrm>
            <a:off x="6477000" y="6247659"/>
            <a:ext cx="1679575" cy="276554"/>
          </a:xfrm>
          <a:prstGeom prst="rect">
            <a:avLst/>
          </a:prstGeom>
          <a:noFill/>
          <a:ln w="12700">
            <a:noFill/>
            <a:miter lim="800000"/>
            <a:headEnd/>
            <a:tailEnd/>
          </a:ln>
          <a:effectLst/>
        </p:spPr>
        <p:txBody>
          <a:bodyPr wrap="square">
            <a:spAutoFit/>
          </a:bodyPr>
          <a:lstStyle/>
          <a:p>
            <a:pPr>
              <a:spcBef>
                <a:spcPct val="50000"/>
              </a:spcBef>
            </a:pPr>
            <a:r>
              <a:rPr lang="sr-Latn-CS" sz="1200" b="1" i="1" dirty="0" smtClean="0">
                <a:solidFill>
                  <a:schemeClr val="tx1"/>
                </a:solidFill>
                <a:latin typeface="Arial" charset="0"/>
              </a:rPr>
              <a:t>Klizanje</a:t>
            </a:r>
            <a:r>
              <a:rPr lang="en-US" sz="1200" b="1" i="1" dirty="0" smtClean="0">
                <a:solidFill>
                  <a:schemeClr val="tx1"/>
                </a:solidFill>
                <a:latin typeface="Arial" charset="0"/>
              </a:rPr>
              <a:t> (</a:t>
            </a:r>
            <a:r>
              <a:rPr lang="sr-Latn-CS" sz="1200" b="1" i="1" dirty="0" smtClean="0">
                <a:solidFill>
                  <a:schemeClr val="tx1"/>
                </a:solidFill>
                <a:latin typeface="Arial" charset="0"/>
              </a:rPr>
              <a:t>7</a:t>
            </a:r>
            <a:r>
              <a:rPr lang="en-US" sz="1200" b="1" i="1" dirty="0" smtClean="0">
                <a:solidFill>
                  <a:schemeClr val="tx1"/>
                </a:solidFill>
                <a:latin typeface="Arial" charset="0"/>
              </a:rPr>
              <a:t>0 </a:t>
            </a:r>
            <a:r>
              <a:rPr lang="sr-Latn-CS" sz="1200" b="1" i="1" dirty="0" smtClean="0">
                <a:solidFill>
                  <a:schemeClr val="tx1"/>
                </a:solidFill>
                <a:latin typeface="Arial" charset="0"/>
              </a:rPr>
              <a:t>o/min</a:t>
            </a:r>
            <a:r>
              <a:rPr lang="en-US" sz="1200" b="1" i="1" dirty="0" smtClean="0">
                <a:solidFill>
                  <a:schemeClr val="tx1"/>
                </a:solidFill>
                <a:latin typeface="Arial" charset="0"/>
              </a:rPr>
              <a:t>)</a:t>
            </a:r>
            <a:endParaRPr lang="en-US" sz="1200" b="1" i="1" dirty="0">
              <a:solidFill>
                <a:schemeClr val="tx1"/>
              </a:solidFill>
              <a:latin typeface="Arial" charset="0"/>
            </a:endParaRPr>
          </a:p>
        </p:txBody>
      </p:sp>
      <p:cxnSp>
        <p:nvCxnSpPr>
          <p:cNvPr id="64" name="Straight Connector 63"/>
          <p:cNvCxnSpPr/>
          <p:nvPr/>
        </p:nvCxnSpPr>
        <p:spPr>
          <a:xfrm rot="5400000">
            <a:off x="7203916" y="6160770"/>
            <a:ext cx="12954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3951764" y="6159976"/>
            <a:ext cx="12954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6" name="Line 40"/>
          <p:cNvSpPr>
            <a:spLocks noChangeShapeType="1"/>
          </p:cNvSpPr>
          <p:nvPr/>
        </p:nvSpPr>
        <p:spPr bwMode="auto">
          <a:xfrm>
            <a:off x="3706813" y="6188816"/>
            <a:ext cx="103187" cy="1588"/>
          </a:xfrm>
          <a:prstGeom prst="line">
            <a:avLst/>
          </a:prstGeom>
          <a:noFill/>
          <a:ln w="12700">
            <a:solidFill>
              <a:schemeClr val="tx1"/>
            </a:solidFill>
            <a:round/>
            <a:headEnd/>
            <a:tailEnd type="triangle" w="med" len="med"/>
          </a:ln>
          <a:effectLst/>
        </p:spPr>
        <p:txBody>
          <a:bodyPr wrap="none" anchor="ctr"/>
          <a:lstStyle/>
          <a:p>
            <a:endParaRPr lang="en-US"/>
          </a:p>
        </p:txBody>
      </p:sp>
      <p:sp>
        <p:nvSpPr>
          <p:cNvPr id="67" name="Line 41"/>
          <p:cNvSpPr>
            <a:spLocks noChangeShapeType="1"/>
          </p:cNvSpPr>
          <p:nvPr/>
        </p:nvSpPr>
        <p:spPr bwMode="auto">
          <a:xfrm flipH="1">
            <a:off x="4038600" y="6188816"/>
            <a:ext cx="103188" cy="1588"/>
          </a:xfrm>
          <a:prstGeom prst="line">
            <a:avLst/>
          </a:prstGeom>
          <a:noFill/>
          <a:ln w="12700">
            <a:solidFill>
              <a:schemeClr val="tx1"/>
            </a:solidFill>
            <a:round/>
            <a:headEnd/>
            <a:tailEnd type="triangle" w="med" len="med"/>
          </a:ln>
          <a:effectLst/>
        </p:spPr>
        <p:txBody>
          <a:bodyPr wrap="none" anchor="ctr"/>
          <a:lstStyle/>
          <a:p>
            <a:endParaRPr lang="en-US"/>
          </a:p>
        </p:txBody>
      </p:sp>
      <p:sp>
        <p:nvSpPr>
          <p:cNvPr id="68" name="Line 1033"/>
          <p:cNvSpPr>
            <a:spLocks noChangeShapeType="1"/>
          </p:cNvSpPr>
          <p:nvPr/>
        </p:nvSpPr>
        <p:spPr bwMode="auto">
          <a:xfrm>
            <a:off x="3524250" y="6247125"/>
            <a:ext cx="173038" cy="0"/>
          </a:xfrm>
          <a:prstGeom prst="line">
            <a:avLst/>
          </a:prstGeom>
          <a:noFill/>
          <a:ln w="12700">
            <a:noFill/>
            <a:round/>
            <a:headEnd/>
            <a:tailEnd type="triangle" w="med" len="med"/>
          </a:ln>
          <a:effectLst/>
        </p:spPr>
        <p:txBody>
          <a:bodyPr wrap="none" anchor="ctr"/>
          <a:lstStyle/>
          <a:p>
            <a:endParaRPr lang="en-US"/>
          </a:p>
        </p:txBody>
      </p:sp>
      <p:sp>
        <p:nvSpPr>
          <p:cNvPr id="69" name="Line 1034"/>
          <p:cNvSpPr>
            <a:spLocks noChangeShapeType="1"/>
          </p:cNvSpPr>
          <p:nvPr/>
        </p:nvSpPr>
        <p:spPr bwMode="auto">
          <a:xfrm flipH="1">
            <a:off x="3941763" y="6247125"/>
            <a:ext cx="173038" cy="0"/>
          </a:xfrm>
          <a:prstGeom prst="line">
            <a:avLst/>
          </a:prstGeom>
          <a:noFill/>
          <a:ln w="12700">
            <a:noFill/>
            <a:round/>
            <a:headEnd/>
            <a:tailEnd type="triangle" w="med" len="med"/>
          </a:ln>
          <a:effectLst/>
        </p:spPr>
        <p:txBody>
          <a:bodyPr wrap="none" anchor="ctr"/>
          <a:lstStyle/>
          <a:p>
            <a:endParaRPr lang="en-US"/>
          </a:p>
        </p:txBody>
      </p:sp>
      <p:sp>
        <p:nvSpPr>
          <p:cNvPr id="70" name="Line 1035"/>
          <p:cNvSpPr>
            <a:spLocks noChangeShapeType="1"/>
          </p:cNvSpPr>
          <p:nvPr/>
        </p:nvSpPr>
        <p:spPr bwMode="auto">
          <a:xfrm>
            <a:off x="3956050" y="6096741"/>
            <a:ext cx="0" cy="150384"/>
          </a:xfrm>
          <a:prstGeom prst="line">
            <a:avLst/>
          </a:prstGeom>
          <a:noFill/>
          <a:ln w="28575">
            <a:noFill/>
            <a:round/>
            <a:headEnd/>
            <a:tailEnd/>
          </a:ln>
          <a:effectLst/>
        </p:spPr>
        <p:txBody>
          <a:bodyPr wrap="none" anchor="ctr"/>
          <a:lstStyle/>
          <a:p>
            <a:endParaRPr lang="en-US"/>
          </a:p>
        </p:txBody>
      </p:sp>
      <p:sp>
        <p:nvSpPr>
          <p:cNvPr id="71" name="Text Box 1036"/>
          <p:cNvSpPr txBox="1">
            <a:spLocks noChangeArrowheads="1"/>
          </p:cNvSpPr>
          <p:nvPr/>
        </p:nvSpPr>
        <p:spPr bwMode="auto">
          <a:xfrm>
            <a:off x="3200400" y="6248400"/>
            <a:ext cx="1679575" cy="276554"/>
          </a:xfrm>
          <a:prstGeom prst="rect">
            <a:avLst/>
          </a:prstGeom>
          <a:noFill/>
          <a:ln w="12700">
            <a:noFill/>
            <a:miter lim="800000"/>
            <a:headEnd/>
            <a:tailEnd/>
          </a:ln>
          <a:effectLst/>
        </p:spPr>
        <p:txBody>
          <a:bodyPr wrap="square">
            <a:spAutoFit/>
          </a:bodyPr>
          <a:lstStyle/>
          <a:p>
            <a:pPr>
              <a:spcBef>
                <a:spcPct val="50000"/>
              </a:spcBef>
            </a:pPr>
            <a:r>
              <a:rPr lang="sr-Latn-CS" sz="1200" b="1" i="1" dirty="0" smtClean="0">
                <a:solidFill>
                  <a:schemeClr val="tx1"/>
                </a:solidFill>
                <a:latin typeface="Arial" charset="0"/>
              </a:rPr>
              <a:t>Klizanje</a:t>
            </a:r>
            <a:r>
              <a:rPr lang="en-US" sz="1200" b="1" i="1" dirty="0" smtClean="0">
                <a:solidFill>
                  <a:schemeClr val="tx1"/>
                </a:solidFill>
                <a:latin typeface="Arial" charset="0"/>
              </a:rPr>
              <a:t> (</a:t>
            </a:r>
            <a:r>
              <a:rPr lang="sr-Latn-CS" sz="1200" b="1" i="1" dirty="0" smtClean="0">
                <a:solidFill>
                  <a:schemeClr val="tx1"/>
                </a:solidFill>
                <a:latin typeface="Arial" charset="0"/>
              </a:rPr>
              <a:t>7</a:t>
            </a:r>
            <a:r>
              <a:rPr lang="en-US" sz="1200" b="1" i="1" dirty="0" smtClean="0">
                <a:solidFill>
                  <a:schemeClr val="tx1"/>
                </a:solidFill>
                <a:latin typeface="Arial" charset="0"/>
              </a:rPr>
              <a:t>0 </a:t>
            </a:r>
            <a:r>
              <a:rPr lang="sr-Latn-CS" sz="1200" b="1" i="1" dirty="0" smtClean="0">
                <a:solidFill>
                  <a:schemeClr val="tx1"/>
                </a:solidFill>
                <a:latin typeface="Arial" charset="0"/>
              </a:rPr>
              <a:t>o/min</a:t>
            </a:r>
            <a:r>
              <a:rPr lang="en-US" sz="1200" b="1" i="1" dirty="0" smtClean="0">
                <a:solidFill>
                  <a:schemeClr val="tx1"/>
                </a:solidFill>
                <a:latin typeface="Arial" charset="0"/>
              </a:rPr>
              <a:t>)</a:t>
            </a:r>
            <a:endParaRPr lang="en-US" sz="1200" b="1" i="1" dirty="0">
              <a:solidFill>
                <a:schemeClr val="tx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5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5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5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5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5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5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5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5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5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563"/>
                                        </p:tgtEl>
                                        <p:attrNameLst>
                                          <p:attrName>style.visibility</p:attrName>
                                        </p:attrNameLst>
                                      </p:cBhvr>
                                      <p:to>
                                        <p:strVal val="visible"/>
                                      </p:to>
                                    </p:set>
                                  </p:childTnLst>
                                </p:cTn>
                              </p:par>
                              <p:par>
                                <p:cTn id="29" presetID="1" presetClass="entr" presetSubtype="0" fill="hold" grpId="0" nodeType="withEffect" nodePh="1">
                                  <p:stCondLst>
                                    <p:cond delay="0"/>
                                  </p:stCondLst>
                                  <p:endCondLst>
                                    <p:cond evt="begin" delay="0">
                                      <p:tn val="29"/>
                                    </p:cond>
                                  </p:end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nodePh="1">
                                  <p:stCondLst>
                                    <p:cond delay="0"/>
                                  </p:stCondLst>
                                  <p:endCondLst>
                                    <p:cond evt="begin" delay="0">
                                      <p:tn val="31"/>
                                    </p:cond>
                                  </p:end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nodePh="1">
                                  <p:stCondLst>
                                    <p:cond delay="0"/>
                                  </p:stCondLst>
                                  <p:endCondLst>
                                    <p:cond evt="begin" delay="0">
                                      <p:tn val="33"/>
                                    </p:cond>
                                  </p:end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grpId="0" nodeType="withEffect" nodePh="1">
                                  <p:stCondLst>
                                    <p:cond delay="0"/>
                                  </p:stCondLst>
                                  <p:endCondLst>
                                    <p:cond evt="begin" delay="0">
                                      <p:tn val="41"/>
                                    </p:cond>
                                  </p:endCondLst>
                                  <p:childTnLst>
                                    <p:set>
                                      <p:cBhvr>
                                        <p:cTn id="42" dur="1" fill="hold">
                                          <p:stCondLst>
                                            <p:cond delay="0"/>
                                          </p:stCondLst>
                                        </p:cTn>
                                        <p:tgtEl>
                                          <p:spTgt spid="69"/>
                                        </p:tgtEl>
                                        <p:attrNameLst>
                                          <p:attrName>style.visibility</p:attrName>
                                        </p:attrNameLst>
                                      </p:cBhvr>
                                      <p:to>
                                        <p:strVal val="visible"/>
                                      </p:to>
                                    </p:set>
                                  </p:childTnLst>
                                </p:cTn>
                              </p:par>
                              <p:par>
                                <p:cTn id="43" presetID="1" presetClass="entr" presetSubtype="0" fill="hold" grpId="0" nodeType="withEffect" nodePh="1">
                                  <p:stCondLst>
                                    <p:cond delay="0"/>
                                  </p:stCondLst>
                                  <p:endCondLst>
                                    <p:cond evt="begin" delay="0">
                                      <p:tn val="43"/>
                                    </p:cond>
                                  </p:end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45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45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4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42" grpId="0" animBg="1"/>
      <p:bldP spid="64545" grpId="0" animBg="1"/>
      <p:bldP spid="64546" grpId="0" animBg="1"/>
      <p:bldP spid="64547" grpId="0" animBg="1"/>
      <p:bldP spid="64548" grpId="0" animBg="1"/>
      <p:bldP spid="64549" grpId="0" animBg="1"/>
      <p:bldP spid="64551" grpId="0" animBg="1"/>
      <p:bldP spid="64552" grpId="0" animBg="1"/>
      <p:bldP spid="64553" grpId="0" animBg="1"/>
      <p:bldP spid="64556" grpId="0"/>
      <p:bldP spid="64557" grpId="0"/>
      <p:bldP spid="64559" grpId="0"/>
      <p:bldP spid="64563" grpId="0"/>
      <p:bldP spid="59" grpId="0"/>
      <p:bldP spid="60" grpId="0"/>
      <p:bldP spid="61" grpId="0"/>
      <p:bldP spid="67" grpId="0" animBg="1"/>
      <p:bldP spid="69" grpId="0"/>
      <p:bldP spid="7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839200" cy="5257800"/>
          </a:xfrm>
        </p:spPr>
        <p:txBody>
          <a:bodyPr/>
          <a:lstStyle/>
          <a:p>
            <a:r>
              <a:rPr lang="sr-Latn-CS" sz="3600" dirty="0" smtClean="0">
                <a:solidFill>
                  <a:srgbClr val="0070C0"/>
                </a:solidFill>
              </a:rPr>
              <a:t>Koristi veliku strminu mehaničke karakteristike u radnom delu.</a:t>
            </a:r>
          </a:p>
          <a:p>
            <a:r>
              <a:rPr lang="sr-Latn-CS" dirty="0" smtClean="0"/>
              <a:t>Dobre strane:</a:t>
            </a:r>
          </a:p>
          <a:p>
            <a:pPr lvl="1">
              <a:spcBef>
                <a:spcPts val="400"/>
              </a:spcBef>
            </a:pPr>
            <a:r>
              <a:rPr lang="sr-Latn-CS" dirty="0" smtClean="0"/>
              <a:t>Jednostavno, bez senzora, u otvorenoj sprezi.</a:t>
            </a:r>
          </a:p>
          <a:p>
            <a:pPr lvl="1">
              <a:spcBef>
                <a:spcPts val="400"/>
              </a:spcBef>
            </a:pPr>
            <a:r>
              <a:rPr lang="sr-Latn-CS" dirty="0" smtClean="0"/>
              <a:t>Parametari motora i opterećenja ne utiču previše.</a:t>
            </a:r>
          </a:p>
          <a:p>
            <a:pPr lvl="1">
              <a:spcBef>
                <a:spcPts val="400"/>
              </a:spcBef>
            </a:pPr>
            <a:r>
              <a:rPr lang="sr-Latn-CS" dirty="0" smtClean="0"/>
              <a:t>Moguće paralelno povezivanje više motora.</a:t>
            </a:r>
          </a:p>
          <a:p>
            <a:r>
              <a:rPr lang="sr-Latn-CS" dirty="0" smtClean="0"/>
              <a:t>Nedostaci:</a:t>
            </a:r>
          </a:p>
          <a:p>
            <a:pPr lvl="1">
              <a:spcBef>
                <a:spcPts val="400"/>
              </a:spcBef>
            </a:pPr>
            <a:r>
              <a:rPr lang="sr-Latn-CS" dirty="0" smtClean="0"/>
              <a:t>Loše karakteristike na malim brzinama obrtanja.</a:t>
            </a:r>
          </a:p>
          <a:p>
            <a:pPr lvl="1">
              <a:spcBef>
                <a:spcPts val="400"/>
              </a:spcBef>
            </a:pPr>
            <a:r>
              <a:rPr lang="sr-Latn-CS" dirty="0" smtClean="0"/>
              <a:t>Ne zadaje se brzina obrtanja rotora već sinhrona.</a:t>
            </a:r>
          </a:p>
          <a:p>
            <a:pPr lvl="1">
              <a:spcBef>
                <a:spcPts val="400"/>
              </a:spcBef>
            </a:pPr>
            <a:r>
              <a:rPr lang="sr-Latn-CS" dirty="0" smtClean="0"/>
              <a:t>Loša dinamika u odnosu na vektorsko.</a:t>
            </a:r>
          </a:p>
          <a:p>
            <a:pPr lvl="1"/>
            <a:endParaRPr lang="sr-Latn-CS" dirty="0" smtClean="0"/>
          </a:p>
        </p:txBody>
      </p:sp>
      <p:sp>
        <p:nvSpPr>
          <p:cNvPr id="4" name="Title 1"/>
          <p:cNvSpPr>
            <a:spLocks noGrp="1"/>
          </p:cNvSpPr>
          <p:nvPr>
            <p:ph type="title"/>
          </p:nvPr>
        </p:nvSpPr>
        <p:spPr>
          <a:xfrm>
            <a:off x="457200" y="0"/>
            <a:ext cx="8229600" cy="1143000"/>
          </a:xfrm>
        </p:spPr>
        <p:txBody>
          <a:bodyPr/>
          <a:lstStyle/>
          <a:p>
            <a:r>
              <a:rPr lang="sr-Latn-CS" dirty="0" smtClean="0"/>
              <a:t>U/f upravljanje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ABF30F6F-C01D-4BD4-9B80-D6040FE647F9}" type="slidenum">
              <a:rPr lang="en-US"/>
              <a:pPr/>
              <a:t>64</a:t>
            </a:fld>
            <a:endParaRPr lang="en-US"/>
          </a:p>
        </p:txBody>
      </p:sp>
      <p:sp>
        <p:nvSpPr>
          <p:cNvPr id="69634" name="Rectangle 2"/>
          <p:cNvSpPr>
            <a:spLocks noGrp="1" noChangeArrowheads="1"/>
          </p:cNvSpPr>
          <p:nvPr>
            <p:ph type="title"/>
          </p:nvPr>
        </p:nvSpPr>
        <p:spPr>
          <a:xfrm>
            <a:off x="228600" y="152400"/>
            <a:ext cx="8610600" cy="1143000"/>
          </a:xfrm>
        </p:spPr>
        <p:txBody>
          <a:bodyPr/>
          <a:lstStyle/>
          <a:p>
            <a:r>
              <a:rPr lang="sr-Latn-CS" sz="3600" dirty="0" smtClean="0">
                <a:latin typeface="Arial" charset="0"/>
              </a:rPr>
              <a:t>Mehanička karakteristika komercijalno raspoloživog upravljanog motora </a:t>
            </a:r>
            <a:endParaRPr lang="en-GB" sz="3600" dirty="0"/>
          </a:p>
        </p:txBody>
      </p:sp>
      <p:pic>
        <p:nvPicPr>
          <p:cNvPr id="69636" name="Picture 4" descr="eng_MAC-QEg_r2_c2"/>
          <p:cNvPicPr>
            <a:picLocks noChangeAspect="1" noChangeArrowheads="1"/>
          </p:cNvPicPr>
          <p:nvPr/>
        </p:nvPicPr>
        <p:blipFill>
          <a:blip r:embed="rId3"/>
          <a:srcRect/>
          <a:stretch>
            <a:fillRect/>
          </a:stretch>
        </p:blipFill>
        <p:spPr bwMode="auto">
          <a:xfrm>
            <a:off x="2514600" y="1676400"/>
            <a:ext cx="6400800" cy="4876800"/>
          </a:xfrm>
          <a:prstGeom prst="rect">
            <a:avLst/>
          </a:prstGeom>
          <a:noFill/>
        </p:spPr>
      </p:pic>
      <p:pic>
        <p:nvPicPr>
          <p:cNvPr id="69637" name="Picture 5" descr="MAC-QE_photo"/>
          <p:cNvPicPr>
            <a:picLocks noChangeAspect="1" noChangeArrowheads="1"/>
          </p:cNvPicPr>
          <p:nvPr/>
        </p:nvPicPr>
        <p:blipFill>
          <a:blip r:embed="rId4"/>
          <a:srcRect/>
          <a:stretch>
            <a:fillRect/>
          </a:stretch>
        </p:blipFill>
        <p:spPr bwMode="auto">
          <a:xfrm>
            <a:off x="152400" y="3200400"/>
            <a:ext cx="2438400" cy="1628775"/>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619125" y="111125"/>
            <a:ext cx="7780338" cy="457200"/>
          </a:xfrm>
          <a:prstGeom prst="rect">
            <a:avLst/>
          </a:prstGeom>
          <a:noFill/>
          <a:ln w="9525" algn="ctr">
            <a:noFill/>
            <a:miter lim="800000"/>
            <a:headEnd/>
            <a:tailEnd/>
          </a:ln>
        </p:spPr>
        <p:txBody>
          <a:bodyPr>
            <a:spAutoFit/>
          </a:bodyPr>
          <a:lstStyle/>
          <a:p>
            <a:pPr indent="457200">
              <a:spcBef>
                <a:spcPct val="50000"/>
              </a:spcBef>
            </a:pPr>
            <a:r>
              <a:rPr lang="sr-Latn-CS" sz="2400" b="1"/>
              <a:t>POPREČNI PRESEK ASINHRONOG MOTORA</a:t>
            </a:r>
            <a:endParaRPr lang="en-US" sz="2400" b="1"/>
          </a:p>
        </p:txBody>
      </p:sp>
      <p:grpSp>
        <p:nvGrpSpPr>
          <p:cNvPr id="11267" name="Group 3"/>
          <p:cNvGrpSpPr>
            <a:grpSpLocks/>
          </p:cNvGrpSpPr>
          <p:nvPr/>
        </p:nvGrpSpPr>
        <p:grpSpPr bwMode="auto">
          <a:xfrm>
            <a:off x="604838" y="825500"/>
            <a:ext cx="8069262" cy="5565775"/>
            <a:chOff x="381" y="520"/>
            <a:chExt cx="5083" cy="3506"/>
          </a:xfrm>
        </p:grpSpPr>
        <p:pic>
          <p:nvPicPr>
            <p:cNvPr id="11268" name="Picture 4"/>
            <p:cNvPicPr preferRelativeResize="0">
              <a:picLocks noChangeArrowheads="1"/>
            </p:cNvPicPr>
            <p:nvPr/>
          </p:nvPicPr>
          <p:blipFill>
            <a:blip r:embed="rId2" cstate="print"/>
            <a:srcRect l="20139" t="36351" r="32693" b="18863"/>
            <a:stretch>
              <a:fillRect/>
            </a:stretch>
          </p:blipFill>
          <p:spPr bwMode="auto">
            <a:xfrm>
              <a:off x="504" y="616"/>
              <a:ext cx="4781" cy="3410"/>
            </a:xfrm>
            <a:prstGeom prst="rect">
              <a:avLst/>
            </a:prstGeom>
            <a:noFill/>
            <a:ln w="9525" algn="ctr">
              <a:noFill/>
              <a:miter lim="800000"/>
              <a:headEnd/>
              <a:tailEnd/>
            </a:ln>
          </p:spPr>
        </p:pic>
        <p:sp>
          <p:nvSpPr>
            <p:cNvPr id="11269" name="Rectangle 5"/>
            <p:cNvSpPr>
              <a:spLocks noChangeArrowheads="1"/>
            </p:cNvSpPr>
            <p:nvPr/>
          </p:nvSpPr>
          <p:spPr bwMode="auto">
            <a:xfrm>
              <a:off x="381" y="520"/>
              <a:ext cx="1433" cy="1861"/>
            </a:xfrm>
            <a:prstGeom prst="rect">
              <a:avLst/>
            </a:prstGeom>
            <a:solidFill>
              <a:schemeClr val="bg1"/>
            </a:solidFill>
            <a:ln w="9525" algn="ctr">
              <a:noFill/>
              <a:miter lim="800000"/>
              <a:headEnd/>
              <a:tailEnd/>
            </a:ln>
          </p:spPr>
          <p:txBody>
            <a:bodyPr anchor="ctr">
              <a:spAutoFit/>
            </a:bodyPr>
            <a:lstStyle/>
            <a:p>
              <a:endParaRPr lang="en-US"/>
            </a:p>
          </p:txBody>
        </p:sp>
        <p:sp>
          <p:nvSpPr>
            <p:cNvPr id="11270" name="Rectangle 6"/>
            <p:cNvSpPr>
              <a:spLocks noChangeArrowheads="1"/>
            </p:cNvSpPr>
            <p:nvPr/>
          </p:nvSpPr>
          <p:spPr bwMode="auto">
            <a:xfrm>
              <a:off x="3995" y="521"/>
              <a:ext cx="1469" cy="1861"/>
            </a:xfrm>
            <a:prstGeom prst="rect">
              <a:avLst/>
            </a:prstGeom>
            <a:solidFill>
              <a:schemeClr val="bg1"/>
            </a:solidFill>
            <a:ln w="9525" algn="ctr">
              <a:noFill/>
              <a:miter lim="800000"/>
              <a:headEnd/>
              <a:tailEnd/>
            </a:ln>
          </p:spPr>
          <p:txBody>
            <a:bodyPr anchor="ctr">
              <a:spAutoFit/>
            </a:bodyPr>
            <a:lstStyle/>
            <a:p>
              <a:endParaRPr lang="en-US"/>
            </a:p>
          </p:txBody>
        </p:sp>
        <p:sp>
          <p:nvSpPr>
            <p:cNvPr id="11271" name="Freeform 7"/>
            <p:cNvSpPr>
              <a:spLocks/>
            </p:cNvSpPr>
            <p:nvPr/>
          </p:nvSpPr>
          <p:spPr bwMode="auto">
            <a:xfrm>
              <a:off x="1806" y="2256"/>
              <a:ext cx="2214" cy="1770"/>
            </a:xfrm>
            <a:custGeom>
              <a:avLst/>
              <a:gdLst>
                <a:gd name="T0" fmla="*/ 0 w 2214"/>
                <a:gd name="T1" fmla="*/ 0 h 1770"/>
                <a:gd name="T2" fmla="*/ 0 w 2214"/>
                <a:gd name="T3" fmla="*/ 126 h 1770"/>
                <a:gd name="T4" fmla="*/ 882 w 2214"/>
                <a:gd name="T5" fmla="*/ 126 h 1770"/>
                <a:gd name="T6" fmla="*/ 876 w 2214"/>
                <a:gd name="T7" fmla="*/ 1770 h 1770"/>
                <a:gd name="T8" fmla="*/ 1290 w 2214"/>
                <a:gd name="T9" fmla="*/ 1770 h 1770"/>
                <a:gd name="T10" fmla="*/ 1296 w 2214"/>
                <a:gd name="T11" fmla="*/ 126 h 1770"/>
                <a:gd name="T12" fmla="*/ 2214 w 2214"/>
                <a:gd name="T13" fmla="*/ 126 h 1770"/>
                <a:gd name="T14" fmla="*/ 2214 w 2214"/>
                <a:gd name="T15" fmla="*/ 0 h 1770"/>
                <a:gd name="T16" fmla="*/ 0 w 2214"/>
                <a:gd name="T17" fmla="*/ 0 h 17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14"/>
                <a:gd name="T28" fmla="*/ 0 h 1770"/>
                <a:gd name="T29" fmla="*/ 2214 w 2214"/>
                <a:gd name="T30" fmla="*/ 1770 h 17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14" h="1770">
                  <a:moveTo>
                    <a:pt x="0" y="0"/>
                  </a:moveTo>
                  <a:lnTo>
                    <a:pt x="0" y="126"/>
                  </a:lnTo>
                  <a:lnTo>
                    <a:pt x="882" y="126"/>
                  </a:lnTo>
                  <a:lnTo>
                    <a:pt x="876" y="1770"/>
                  </a:lnTo>
                  <a:lnTo>
                    <a:pt x="1290" y="1770"/>
                  </a:lnTo>
                  <a:lnTo>
                    <a:pt x="1296" y="126"/>
                  </a:lnTo>
                  <a:lnTo>
                    <a:pt x="2214" y="126"/>
                  </a:lnTo>
                  <a:lnTo>
                    <a:pt x="2214" y="0"/>
                  </a:lnTo>
                  <a:lnTo>
                    <a:pt x="0" y="0"/>
                  </a:lnTo>
                  <a:close/>
                </a:path>
              </a:pathLst>
            </a:custGeom>
            <a:solidFill>
              <a:schemeClr val="bg1"/>
            </a:solidFill>
            <a:ln w="9525" cap="flat" cmpd="sng">
              <a:noFill/>
              <a:prstDash val="solid"/>
              <a:round/>
              <a:headEnd/>
              <a:tailEnd/>
            </a:ln>
          </p:spPr>
          <p:txBody>
            <a:bodyPr wrap="none" anchor="ctr">
              <a:spAutoFit/>
            </a:bodyPr>
            <a:lstStyle/>
            <a:p>
              <a:endParaRPr lang="en-US"/>
            </a:p>
          </p:txBody>
        </p:sp>
      </p:gr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a:grpSpLocks/>
          </p:cNvGrpSpPr>
          <p:nvPr/>
        </p:nvGrpSpPr>
        <p:grpSpPr bwMode="auto">
          <a:xfrm>
            <a:off x="3705225" y="0"/>
            <a:ext cx="5562600" cy="6584950"/>
            <a:chOff x="2451" y="0"/>
            <a:chExt cx="3504" cy="4148"/>
          </a:xfrm>
        </p:grpSpPr>
        <p:pic>
          <p:nvPicPr>
            <p:cNvPr id="12292" name="Picture 3" descr="am_51"/>
            <p:cNvPicPr>
              <a:picLocks noChangeAspect="1" noChangeArrowheads="1"/>
            </p:cNvPicPr>
            <p:nvPr/>
          </p:nvPicPr>
          <p:blipFill>
            <a:blip r:embed="rId2" cstate="print"/>
            <a:srcRect b="433"/>
            <a:stretch>
              <a:fillRect/>
            </a:stretch>
          </p:blipFill>
          <p:spPr bwMode="auto">
            <a:xfrm>
              <a:off x="2990" y="0"/>
              <a:ext cx="2965" cy="4140"/>
            </a:xfrm>
            <a:prstGeom prst="rect">
              <a:avLst/>
            </a:prstGeom>
            <a:noFill/>
            <a:ln w="9525">
              <a:noFill/>
              <a:miter lim="800000"/>
              <a:headEnd/>
              <a:tailEnd/>
            </a:ln>
          </p:spPr>
        </p:pic>
        <p:sp>
          <p:nvSpPr>
            <p:cNvPr id="12293" name="Text Box 4"/>
            <p:cNvSpPr txBox="1">
              <a:spLocks noChangeArrowheads="1"/>
            </p:cNvSpPr>
            <p:nvPr/>
          </p:nvSpPr>
          <p:spPr bwMode="auto">
            <a:xfrm>
              <a:off x="3214" y="2056"/>
              <a:ext cx="2216" cy="231"/>
            </a:xfrm>
            <a:prstGeom prst="rect">
              <a:avLst/>
            </a:prstGeom>
            <a:noFill/>
            <a:ln w="9525" algn="ctr">
              <a:noFill/>
              <a:miter lim="800000"/>
              <a:headEnd/>
              <a:tailEnd/>
            </a:ln>
          </p:spPr>
          <p:txBody>
            <a:bodyPr>
              <a:spAutoFit/>
            </a:bodyPr>
            <a:lstStyle/>
            <a:p>
              <a:pPr indent="457200">
                <a:spcBef>
                  <a:spcPct val="50000"/>
                </a:spcBef>
              </a:pPr>
              <a:r>
                <a:rPr lang="en-US" b="1"/>
                <a:t>KAVE</a:t>
              </a:r>
              <a:r>
                <a:rPr lang="sr-Latn-CS" b="1"/>
                <a:t>ZNI ROTOR</a:t>
              </a:r>
              <a:endParaRPr lang="en-US" b="1"/>
            </a:p>
          </p:txBody>
        </p:sp>
        <p:sp>
          <p:nvSpPr>
            <p:cNvPr id="12294" name="Text Box 5"/>
            <p:cNvSpPr txBox="1">
              <a:spLocks noChangeArrowheads="1"/>
            </p:cNvSpPr>
            <p:nvPr/>
          </p:nvSpPr>
          <p:spPr bwMode="auto">
            <a:xfrm>
              <a:off x="3159" y="3917"/>
              <a:ext cx="2216" cy="231"/>
            </a:xfrm>
            <a:prstGeom prst="rect">
              <a:avLst/>
            </a:prstGeom>
            <a:noFill/>
            <a:ln w="9525" algn="ctr">
              <a:noFill/>
              <a:miter lim="800000"/>
              <a:headEnd/>
              <a:tailEnd/>
            </a:ln>
          </p:spPr>
          <p:txBody>
            <a:bodyPr>
              <a:spAutoFit/>
            </a:bodyPr>
            <a:lstStyle/>
            <a:p>
              <a:pPr indent="457200">
                <a:spcBef>
                  <a:spcPct val="50000"/>
                </a:spcBef>
              </a:pPr>
              <a:r>
                <a:rPr lang="en-US" b="1"/>
                <a:t>NAMOTANI</a:t>
              </a:r>
              <a:r>
                <a:rPr lang="sr-Latn-CS" b="1"/>
                <a:t> ROTOR</a:t>
              </a:r>
              <a:endParaRPr lang="en-US" b="1"/>
            </a:p>
          </p:txBody>
        </p:sp>
        <p:sp>
          <p:nvSpPr>
            <p:cNvPr id="12295" name="Text Box 6"/>
            <p:cNvSpPr txBox="1">
              <a:spLocks noChangeArrowheads="1"/>
            </p:cNvSpPr>
            <p:nvPr/>
          </p:nvSpPr>
          <p:spPr bwMode="auto">
            <a:xfrm>
              <a:off x="2451" y="2747"/>
              <a:ext cx="1224" cy="231"/>
            </a:xfrm>
            <a:prstGeom prst="rect">
              <a:avLst/>
            </a:prstGeom>
            <a:noFill/>
            <a:ln w="9525" algn="ctr">
              <a:noFill/>
              <a:miter lim="800000"/>
              <a:headEnd/>
              <a:tailEnd/>
            </a:ln>
          </p:spPr>
          <p:txBody>
            <a:bodyPr>
              <a:spAutoFit/>
            </a:bodyPr>
            <a:lstStyle/>
            <a:p>
              <a:pPr indent="457200" algn="ctr">
                <a:spcBef>
                  <a:spcPct val="50000"/>
                </a:spcBef>
              </a:pPr>
              <a:r>
                <a:rPr lang="en-US" b="1"/>
                <a:t>NAMOTAJI</a:t>
              </a:r>
            </a:p>
          </p:txBody>
        </p:sp>
        <p:sp>
          <p:nvSpPr>
            <p:cNvPr id="12296" name="Text Box 7"/>
            <p:cNvSpPr txBox="1">
              <a:spLocks noChangeArrowheads="1"/>
            </p:cNvSpPr>
            <p:nvPr/>
          </p:nvSpPr>
          <p:spPr bwMode="auto">
            <a:xfrm>
              <a:off x="4423" y="3540"/>
              <a:ext cx="1337" cy="404"/>
            </a:xfrm>
            <a:prstGeom prst="rect">
              <a:avLst/>
            </a:prstGeom>
            <a:noFill/>
            <a:ln w="9525" algn="ctr">
              <a:noFill/>
              <a:miter lim="800000"/>
              <a:headEnd/>
              <a:tailEnd/>
            </a:ln>
          </p:spPr>
          <p:txBody>
            <a:bodyPr>
              <a:spAutoFit/>
            </a:bodyPr>
            <a:lstStyle/>
            <a:p>
              <a:pPr indent="457200" algn="ctr">
                <a:spcBef>
                  <a:spcPct val="50000"/>
                </a:spcBef>
              </a:pPr>
              <a:r>
                <a:rPr lang="en-US" b="1"/>
                <a:t>LAMINIRANO JEZGRO</a:t>
              </a:r>
            </a:p>
          </p:txBody>
        </p:sp>
        <p:sp>
          <p:nvSpPr>
            <p:cNvPr id="12297" name="Text Box 8"/>
            <p:cNvSpPr txBox="1">
              <a:spLocks noChangeArrowheads="1"/>
            </p:cNvSpPr>
            <p:nvPr/>
          </p:nvSpPr>
          <p:spPr bwMode="auto">
            <a:xfrm>
              <a:off x="4459" y="153"/>
              <a:ext cx="1337" cy="404"/>
            </a:xfrm>
            <a:prstGeom prst="rect">
              <a:avLst/>
            </a:prstGeom>
            <a:noFill/>
            <a:ln w="9525" algn="ctr">
              <a:noFill/>
              <a:miter lim="800000"/>
              <a:headEnd/>
              <a:tailEnd/>
            </a:ln>
          </p:spPr>
          <p:txBody>
            <a:bodyPr>
              <a:spAutoFit/>
            </a:bodyPr>
            <a:lstStyle/>
            <a:p>
              <a:pPr indent="457200" algn="ctr">
                <a:spcBef>
                  <a:spcPct val="50000"/>
                </a:spcBef>
              </a:pPr>
              <a:r>
                <a:rPr lang="en-US" b="1"/>
                <a:t>LAMINIRANO JEZGRO</a:t>
              </a:r>
            </a:p>
          </p:txBody>
        </p:sp>
        <p:sp>
          <p:nvSpPr>
            <p:cNvPr id="12298" name="Text Box 9"/>
            <p:cNvSpPr txBox="1">
              <a:spLocks noChangeArrowheads="1"/>
            </p:cNvSpPr>
            <p:nvPr/>
          </p:nvSpPr>
          <p:spPr bwMode="auto">
            <a:xfrm>
              <a:off x="4661" y="959"/>
              <a:ext cx="1126" cy="404"/>
            </a:xfrm>
            <a:prstGeom prst="rect">
              <a:avLst/>
            </a:prstGeom>
            <a:noFill/>
            <a:ln w="9525" algn="ctr">
              <a:noFill/>
              <a:miter lim="800000"/>
              <a:headEnd/>
              <a:tailEnd/>
            </a:ln>
          </p:spPr>
          <p:txBody>
            <a:bodyPr>
              <a:spAutoFit/>
            </a:bodyPr>
            <a:lstStyle/>
            <a:p>
              <a:pPr indent="457200" algn="ctr">
                <a:spcBef>
                  <a:spcPct val="50000"/>
                </a:spcBef>
              </a:pPr>
              <a:r>
                <a:rPr lang="en-US" b="1"/>
                <a:t>BAKARNE </a:t>
              </a:r>
              <a:r>
                <a:rPr lang="sr-Latn-CS" b="1"/>
                <a:t>ŠIPKE</a:t>
              </a:r>
              <a:endParaRPr lang="en-US" b="1"/>
            </a:p>
          </p:txBody>
        </p:sp>
        <p:sp>
          <p:nvSpPr>
            <p:cNvPr id="12299" name="Text Box 10"/>
            <p:cNvSpPr txBox="1">
              <a:spLocks noChangeArrowheads="1"/>
            </p:cNvSpPr>
            <p:nvPr/>
          </p:nvSpPr>
          <p:spPr bwMode="auto">
            <a:xfrm>
              <a:off x="2636" y="54"/>
              <a:ext cx="1337" cy="173"/>
            </a:xfrm>
            <a:prstGeom prst="rect">
              <a:avLst/>
            </a:prstGeom>
            <a:noFill/>
            <a:ln w="9525" algn="ctr">
              <a:noFill/>
              <a:miter lim="800000"/>
              <a:headEnd/>
              <a:tailEnd/>
            </a:ln>
          </p:spPr>
          <p:txBody>
            <a:bodyPr lIns="0" tIns="0" rIns="0" bIns="0">
              <a:spAutoFit/>
            </a:bodyPr>
            <a:lstStyle/>
            <a:p>
              <a:pPr algn="ctr">
                <a:spcBef>
                  <a:spcPct val="50000"/>
                </a:spcBef>
              </a:pPr>
              <a:r>
                <a:rPr lang="sr-Latn-CS" b="1"/>
                <a:t>METALNI PRSTEN</a:t>
              </a:r>
              <a:endParaRPr lang="en-US" b="1"/>
            </a:p>
          </p:txBody>
        </p:sp>
      </p:grpSp>
      <p:pic>
        <p:nvPicPr>
          <p:cNvPr id="12291" name="Picture 11" descr="am_41"/>
          <p:cNvPicPr>
            <a:picLocks noChangeAspect="1" noChangeArrowheads="1"/>
          </p:cNvPicPr>
          <p:nvPr/>
        </p:nvPicPr>
        <p:blipFill>
          <a:blip r:embed="rId3" cstate="print"/>
          <a:srcRect l="2660" t="9732" r="2660" b="2213"/>
          <a:stretch>
            <a:fillRect/>
          </a:stretch>
        </p:blipFill>
        <p:spPr bwMode="auto">
          <a:xfrm>
            <a:off x="39688" y="1993900"/>
            <a:ext cx="4662487" cy="23701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ullMotor_cutAway"/>
          <p:cNvPicPr>
            <a:picLocks noChangeAspect="1" noChangeArrowheads="1"/>
          </p:cNvPicPr>
          <p:nvPr/>
        </p:nvPicPr>
        <p:blipFill>
          <a:blip r:embed="rId2" cstate="print"/>
          <a:srcRect/>
          <a:stretch>
            <a:fillRect/>
          </a:stretch>
        </p:blipFill>
        <p:spPr bwMode="auto">
          <a:xfrm>
            <a:off x="493713" y="536575"/>
            <a:ext cx="3016250" cy="3875088"/>
          </a:xfrm>
          <a:prstGeom prst="rect">
            <a:avLst/>
          </a:prstGeom>
          <a:noFill/>
          <a:ln w="9525">
            <a:noFill/>
            <a:miter lim="800000"/>
            <a:headEnd/>
            <a:tailEnd/>
          </a:ln>
        </p:spPr>
      </p:pic>
      <p:sp>
        <p:nvSpPr>
          <p:cNvPr id="13315" name="Rectangle 3"/>
          <p:cNvSpPr>
            <a:spLocks noChangeArrowheads="1"/>
          </p:cNvSpPr>
          <p:nvPr/>
        </p:nvSpPr>
        <p:spPr bwMode="auto">
          <a:xfrm>
            <a:off x="388938" y="4814888"/>
            <a:ext cx="8121650" cy="641350"/>
          </a:xfrm>
          <a:prstGeom prst="rect">
            <a:avLst/>
          </a:prstGeom>
          <a:noFill/>
          <a:ln w="9525" algn="ctr">
            <a:noFill/>
            <a:miter lim="800000"/>
            <a:headEnd/>
            <a:tailEnd/>
          </a:ln>
        </p:spPr>
        <p:txBody>
          <a:bodyPr anchor="ctr">
            <a:spAutoFit/>
          </a:bodyPr>
          <a:lstStyle/>
          <a:p>
            <a:pPr algn="ctr"/>
            <a:r>
              <a:rPr lang="sr-Latn-CS" b="1"/>
              <a:t>ROTOR ASINHRONOG MOTORA NAJČEŠĆE IMA ZAKOŠENE ŽLEBOVE DA BI SE MINIMIZIRALE PULSACIJE MOMENTA</a:t>
            </a:r>
            <a:endParaRPr lang="en-US" b="1"/>
          </a:p>
        </p:txBody>
      </p:sp>
      <p:pic>
        <p:nvPicPr>
          <p:cNvPr id="13316" name="Picture 4" descr="am_sl3"/>
          <p:cNvPicPr>
            <a:picLocks noChangeAspect="1" noChangeArrowheads="1"/>
          </p:cNvPicPr>
          <p:nvPr/>
        </p:nvPicPr>
        <p:blipFill>
          <a:blip r:embed="rId3" cstate="print"/>
          <a:srcRect/>
          <a:stretch>
            <a:fillRect/>
          </a:stretch>
        </p:blipFill>
        <p:spPr bwMode="auto">
          <a:xfrm>
            <a:off x="4060825" y="390525"/>
            <a:ext cx="5037138" cy="4314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601392" y="389597"/>
            <a:ext cx="5542607" cy="1200329"/>
          </a:xfrm>
          <a:prstGeom prst="rect">
            <a:avLst/>
          </a:prstGeom>
          <a:noFill/>
          <a:ln w="9525" algn="ctr">
            <a:noFill/>
            <a:miter lim="800000"/>
            <a:headEnd/>
            <a:tailEnd/>
          </a:ln>
        </p:spPr>
        <p:txBody>
          <a:bodyPr wrap="square" anchor="ctr">
            <a:spAutoFit/>
          </a:bodyPr>
          <a:lstStyle/>
          <a:p>
            <a:pPr algn="ctr"/>
            <a:r>
              <a:rPr lang="sr-Latn-CS" sz="2400" b="1" dirty="0"/>
              <a:t>KAVEZNI ROTOR SA BAKARNIM ŠIPKAMA </a:t>
            </a:r>
            <a:r>
              <a:rPr lang="sr-Latn-CS" sz="2400" b="1" dirty="0" smtClean="0"/>
              <a:t>I BOČNIM KRATKOSPOJNICIMA</a:t>
            </a:r>
            <a:endParaRPr lang="en-US" sz="2400" b="1" dirty="0"/>
          </a:p>
        </p:txBody>
      </p:sp>
      <p:pic>
        <p:nvPicPr>
          <p:cNvPr id="14339" name="Picture 3" descr="sq_cage_rotor"/>
          <p:cNvPicPr>
            <a:picLocks noChangeAspect="1" noChangeArrowheads="1"/>
          </p:cNvPicPr>
          <p:nvPr/>
        </p:nvPicPr>
        <p:blipFill>
          <a:blip r:embed="rId2" cstate="print"/>
          <a:srcRect/>
          <a:stretch>
            <a:fillRect/>
          </a:stretch>
        </p:blipFill>
        <p:spPr bwMode="auto">
          <a:xfrm>
            <a:off x="307975" y="201613"/>
            <a:ext cx="3290888" cy="3290887"/>
          </a:xfrm>
          <a:prstGeom prst="rect">
            <a:avLst/>
          </a:prstGeom>
          <a:noFill/>
          <a:ln w="9525">
            <a:noFill/>
            <a:miter lim="800000"/>
            <a:headEnd/>
            <a:tailEnd/>
          </a:ln>
        </p:spPr>
      </p:pic>
      <p:pic>
        <p:nvPicPr>
          <p:cNvPr id="14340" name="Picture 4" descr="B_WOU1"/>
          <p:cNvPicPr>
            <a:picLocks noChangeAspect="1" noChangeArrowheads="1"/>
          </p:cNvPicPr>
          <p:nvPr/>
        </p:nvPicPr>
        <p:blipFill>
          <a:blip r:embed="rId3" cstate="print"/>
          <a:srcRect/>
          <a:stretch>
            <a:fillRect/>
          </a:stretch>
        </p:blipFill>
        <p:spPr bwMode="auto">
          <a:xfrm>
            <a:off x="4073525" y="2452688"/>
            <a:ext cx="4872038" cy="4264025"/>
          </a:xfrm>
          <a:prstGeom prst="rect">
            <a:avLst/>
          </a:prstGeom>
          <a:noFill/>
          <a:ln w="9525">
            <a:noFill/>
            <a:miter lim="800000"/>
            <a:headEnd/>
            <a:tailEnd/>
          </a:ln>
        </p:spPr>
      </p:pic>
      <p:sp>
        <p:nvSpPr>
          <p:cNvPr id="14341" name="Rectangle 5"/>
          <p:cNvSpPr>
            <a:spLocks noChangeArrowheads="1"/>
          </p:cNvSpPr>
          <p:nvPr/>
        </p:nvSpPr>
        <p:spPr bwMode="auto">
          <a:xfrm>
            <a:off x="618564" y="4784358"/>
            <a:ext cx="3038011" cy="830997"/>
          </a:xfrm>
          <a:prstGeom prst="rect">
            <a:avLst/>
          </a:prstGeom>
          <a:noFill/>
          <a:ln w="9525" algn="ctr">
            <a:noFill/>
            <a:miter lim="800000"/>
            <a:headEnd/>
            <a:tailEnd/>
          </a:ln>
        </p:spPr>
        <p:txBody>
          <a:bodyPr wrap="none" anchor="ctr">
            <a:spAutoFit/>
          </a:bodyPr>
          <a:lstStyle/>
          <a:p>
            <a:r>
              <a:rPr lang="sr-Latn-CS" sz="2400" b="1" dirty="0"/>
              <a:t>NAMOTANI </a:t>
            </a:r>
            <a:r>
              <a:rPr lang="sr-Latn-CS" sz="2400" b="1" dirty="0" smtClean="0"/>
              <a:t>ROTOR</a:t>
            </a:r>
          </a:p>
          <a:p>
            <a:r>
              <a:rPr lang="sr-Latn-CS" sz="2400" b="1" dirty="0" smtClean="0"/>
              <a:t>Asinhronog motora</a:t>
            </a:r>
            <a:endParaRPr lang="en-US" sz="2400" b="1" dirty="0"/>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1"/>
          </p:nvPr>
        </p:nvSpPr>
        <p:spPr>
          <a:xfrm>
            <a:off x="457200" y="1295400"/>
            <a:ext cx="8229600" cy="4830763"/>
          </a:xfrm>
        </p:spPr>
        <p:txBody>
          <a:bodyPr/>
          <a:lstStyle/>
          <a:p>
            <a:r>
              <a:rPr lang="sr-Latn-CS" sz="2800" smtClean="0"/>
              <a:t>Princip rada sličan koračnom motoru sa magnetima.</a:t>
            </a:r>
          </a:p>
          <a:p>
            <a:r>
              <a:rPr lang="en-US" sz="2800" smtClean="0"/>
              <a:t>Koncentrisani namotaji na statoru</a:t>
            </a:r>
            <a:r>
              <a:rPr lang="sr-Latn-CS" sz="2800" smtClean="0"/>
              <a:t>.</a:t>
            </a:r>
            <a:endParaRPr lang="en-US" sz="2800" smtClean="0"/>
          </a:p>
          <a:p>
            <a:r>
              <a:rPr lang="sr-Latn-CS" sz="2800" smtClean="0"/>
              <a:t>Napajanje impulsno.</a:t>
            </a:r>
          </a:p>
          <a:p>
            <a:r>
              <a:rPr lang="sr-Latn-CS" sz="2800" smtClean="0"/>
              <a:t>Holove sonde za jednostavno upravljanje.</a:t>
            </a:r>
          </a:p>
          <a:p>
            <a:r>
              <a:rPr lang="en-US" sz="2800" smtClean="0"/>
              <a:t>Kontra EMS trape</a:t>
            </a:r>
            <a:r>
              <a:rPr lang="sr-Latn-CS" sz="2800" smtClean="0"/>
              <a:t>z</a:t>
            </a:r>
            <a:r>
              <a:rPr lang="en-US" sz="2800" smtClean="0"/>
              <a:t>oidalnog oblika</a:t>
            </a:r>
            <a:r>
              <a:rPr lang="sr-Latn-CS" sz="2800" smtClean="0"/>
              <a:t>.</a:t>
            </a:r>
          </a:p>
          <a:p>
            <a:r>
              <a:rPr lang="sr-Latn-CS" sz="2400" i="1" smtClean="0">
                <a:solidFill>
                  <a:schemeClr val="accent2"/>
                </a:solidFill>
              </a:rPr>
              <a:t>Brushless DC motor</a:t>
            </a:r>
          </a:p>
          <a:p>
            <a:endParaRPr lang="en-US" sz="2800" smtClean="0"/>
          </a:p>
        </p:txBody>
      </p:sp>
      <p:sp>
        <p:nvSpPr>
          <p:cNvPr id="33795" name="Rectangle 4"/>
          <p:cNvSpPr>
            <a:spLocks noChangeArrowheads="1"/>
          </p:cNvSpPr>
          <p:nvPr/>
        </p:nvSpPr>
        <p:spPr bwMode="auto">
          <a:xfrm>
            <a:off x="0" y="0"/>
            <a:ext cx="9144000" cy="1006475"/>
          </a:xfrm>
          <a:prstGeom prst="rect">
            <a:avLst/>
          </a:prstGeom>
          <a:noFill/>
          <a:ln w="9525">
            <a:noFill/>
            <a:miter lim="800000"/>
            <a:headEnd/>
            <a:tailEnd/>
          </a:ln>
        </p:spPr>
        <p:txBody>
          <a:bodyPr>
            <a:spAutoFit/>
          </a:bodyPr>
          <a:lstStyle/>
          <a:p>
            <a:r>
              <a:rPr lang="en-US" sz="2800" b="1"/>
              <a:t>M</a:t>
            </a:r>
            <a:r>
              <a:rPr lang="sr-Latn-CS" sz="2800" b="1"/>
              <a:t>O</a:t>
            </a:r>
            <a:r>
              <a:rPr lang="en-US" sz="2800" b="1"/>
              <a:t>TOR JEDNOSMERNE STRUJE SA STALNIM MAGNETIMA NE ROTORU </a:t>
            </a:r>
            <a:r>
              <a:rPr lang="en-US" sz="3200" b="1">
                <a:solidFill>
                  <a:schemeClr val="accent2"/>
                </a:solidFill>
              </a:rPr>
              <a:t>(BLDC)</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C:\Courses\Computer Eng 10\Electric_motor_cycle_1.png"/>
          <p:cNvPicPr>
            <a:picLocks noChangeAspect="1" noChangeArrowheads="1"/>
          </p:cNvPicPr>
          <p:nvPr/>
        </p:nvPicPr>
        <p:blipFill>
          <a:blip r:embed="rId3" cstate="print"/>
          <a:srcRect/>
          <a:stretch>
            <a:fillRect/>
          </a:stretch>
        </p:blipFill>
        <p:spPr bwMode="auto">
          <a:xfrm>
            <a:off x="1676400" y="838200"/>
            <a:ext cx="5943600" cy="5943600"/>
          </a:xfrm>
          <a:prstGeom prst="rect">
            <a:avLst/>
          </a:prstGeom>
          <a:noFill/>
          <a:ln w="9525">
            <a:noFill/>
            <a:miter lim="800000"/>
            <a:headEnd/>
            <a:tailEnd/>
          </a:ln>
        </p:spPr>
      </p:pic>
      <p:sp>
        <p:nvSpPr>
          <p:cNvPr id="2051" name="Rectangle 2"/>
          <p:cNvSpPr>
            <a:spLocks noChangeArrowheads="1"/>
          </p:cNvSpPr>
          <p:nvPr/>
        </p:nvSpPr>
        <p:spPr bwMode="auto">
          <a:xfrm>
            <a:off x="457200" y="2494"/>
            <a:ext cx="8229600" cy="715963"/>
          </a:xfrm>
          <a:prstGeom prst="rect">
            <a:avLst/>
          </a:prstGeom>
          <a:noFill/>
          <a:ln w="9525">
            <a:noFill/>
            <a:miter lim="800000"/>
            <a:headEnd/>
            <a:tailEnd/>
          </a:ln>
        </p:spPr>
        <p:txBody>
          <a:bodyPr anchor="ctr"/>
          <a:lstStyle/>
          <a:p>
            <a:pPr algn="ctr"/>
            <a:r>
              <a:rPr lang="en-US" sz="3200" b="1" dirty="0"/>
              <a:t>Motor </a:t>
            </a:r>
            <a:r>
              <a:rPr lang="en-US" sz="3200" b="1" dirty="0" err="1"/>
              <a:t>jednosmerne</a:t>
            </a:r>
            <a:r>
              <a:rPr lang="en-US" sz="3200" b="1" dirty="0"/>
              <a:t> </a:t>
            </a:r>
            <a:r>
              <a:rPr lang="en-US" sz="3200" b="1" dirty="0" err="1"/>
              <a:t>struje</a:t>
            </a:r>
            <a:r>
              <a:rPr lang="en-US" sz="3200" b="1" dirty="0"/>
              <a:t>, </a:t>
            </a:r>
            <a:r>
              <a:rPr lang="sr-Latn-CS" sz="3200" b="1" dirty="0"/>
              <a:t>princip rada</a:t>
            </a:r>
            <a:endParaRPr lang="en-US" sz="3200" b="1" dirty="0"/>
          </a:p>
        </p:txBody>
      </p:sp>
      <p:sp>
        <p:nvSpPr>
          <p:cNvPr id="2" name="TextBox 1"/>
          <p:cNvSpPr txBox="1"/>
          <p:nvPr/>
        </p:nvSpPr>
        <p:spPr>
          <a:xfrm>
            <a:off x="7420107" y="1828800"/>
            <a:ext cx="1266693" cy="830997"/>
          </a:xfrm>
          <a:prstGeom prst="rect">
            <a:avLst/>
          </a:prstGeom>
          <a:noFill/>
        </p:spPr>
        <p:txBody>
          <a:bodyPr wrap="none" rtlCol="0">
            <a:spAutoFit/>
          </a:bodyPr>
          <a:lstStyle/>
          <a:p>
            <a:pPr algn="ctr"/>
            <a:r>
              <a:rPr lang="x-none" sz="2800" b="1" dirty="0" smtClean="0"/>
              <a:t>stator</a:t>
            </a:r>
          </a:p>
          <a:p>
            <a:pPr algn="ctr"/>
            <a:r>
              <a:rPr lang="x-none" sz="2000" b="1" dirty="0" smtClean="0"/>
              <a:t>(magnet)</a:t>
            </a:r>
            <a:endParaRPr lang="en-US" sz="2000" b="1" dirty="0"/>
          </a:p>
        </p:txBody>
      </p:sp>
      <p:sp>
        <p:nvSpPr>
          <p:cNvPr id="5" name="TextBox 4"/>
          <p:cNvSpPr txBox="1"/>
          <p:nvPr/>
        </p:nvSpPr>
        <p:spPr>
          <a:xfrm>
            <a:off x="177800" y="2117244"/>
            <a:ext cx="2191626" cy="830997"/>
          </a:xfrm>
          <a:prstGeom prst="rect">
            <a:avLst/>
          </a:prstGeom>
          <a:noFill/>
        </p:spPr>
        <p:txBody>
          <a:bodyPr wrap="none" rtlCol="0">
            <a:spAutoFit/>
          </a:bodyPr>
          <a:lstStyle/>
          <a:p>
            <a:pPr algn="ctr"/>
            <a:r>
              <a:rPr lang="x-none" sz="2800" b="1" dirty="0" smtClean="0"/>
              <a:t>rotor</a:t>
            </a:r>
          </a:p>
          <a:p>
            <a:pPr algn="ctr"/>
            <a:r>
              <a:rPr lang="x-none" sz="2000" b="1" dirty="0" smtClean="0"/>
              <a:t>(elektro-magnet</a:t>
            </a:r>
            <a:r>
              <a:rPr lang="x-none" sz="2000" b="1" dirty="0"/>
              <a:t>)</a:t>
            </a:r>
            <a:endParaRPr lang="en-US" sz="2000" b="1" dirty="0"/>
          </a:p>
        </p:txBody>
      </p:sp>
      <p:sp>
        <p:nvSpPr>
          <p:cNvPr id="6" name="TextBox 5"/>
          <p:cNvSpPr txBox="1"/>
          <p:nvPr/>
        </p:nvSpPr>
        <p:spPr>
          <a:xfrm>
            <a:off x="5055847" y="6258580"/>
            <a:ext cx="1584088" cy="523220"/>
          </a:xfrm>
          <a:prstGeom prst="rect">
            <a:avLst/>
          </a:prstGeom>
          <a:noFill/>
        </p:spPr>
        <p:txBody>
          <a:bodyPr wrap="none" rtlCol="0">
            <a:spAutoFit/>
          </a:bodyPr>
          <a:lstStyle/>
          <a:p>
            <a:pPr algn="ctr"/>
            <a:r>
              <a:rPr lang="x-none" sz="2800" b="1" dirty="0" smtClean="0"/>
              <a:t>kolektor</a:t>
            </a:r>
          </a:p>
        </p:txBody>
      </p:sp>
      <p:sp>
        <p:nvSpPr>
          <p:cNvPr id="7" name="TextBox 6"/>
          <p:cNvSpPr txBox="1"/>
          <p:nvPr/>
        </p:nvSpPr>
        <p:spPr>
          <a:xfrm>
            <a:off x="393767" y="4114800"/>
            <a:ext cx="1406154" cy="523220"/>
          </a:xfrm>
          <a:prstGeom prst="rect">
            <a:avLst/>
          </a:prstGeom>
          <a:noFill/>
        </p:spPr>
        <p:txBody>
          <a:bodyPr wrap="none" rtlCol="0">
            <a:spAutoFit/>
          </a:bodyPr>
          <a:lstStyle/>
          <a:p>
            <a:pPr algn="ctr"/>
            <a:r>
              <a:rPr lang="x-none" sz="2800" b="1" dirty="0" smtClean="0"/>
              <a:t>četkice</a:t>
            </a:r>
          </a:p>
        </p:txBody>
      </p:sp>
      <p:cxnSp>
        <p:nvCxnSpPr>
          <p:cNvPr id="4" name="Straight Arrow Connector 3"/>
          <p:cNvCxnSpPr/>
          <p:nvPr/>
        </p:nvCxnSpPr>
        <p:spPr>
          <a:xfrm flipV="1">
            <a:off x="1799921" y="4267200"/>
            <a:ext cx="1705279" cy="10921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114801" y="4114800"/>
            <a:ext cx="1733090" cy="201804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451578" y="2244298"/>
            <a:ext cx="1038129" cy="1413302"/>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3"/>
          </p:cNvCxnSpPr>
          <p:nvPr/>
        </p:nvCxnSpPr>
        <p:spPr>
          <a:xfrm>
            <a:off x="2369426" y="2532743"/>
            <a:ext cx="2278774" cy="89227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937313" y="3163409"/>
            <a:ext cx="480947" cy="523220"/>
          </a:xfrm>
          <a:prstGeom prst="rect">
            <a:avLst/>
          </a:prstGeom>
          <a:noFill/>
        </p:spPr>
        <p:txBody>
          <a:bodyPr wrap="square" rtlCol="0">
            <a:spAutoFit/>
          </a:bodyPr>
          <a:lstStyle/>
          <a:p>
            <a:r>
              <a:rPr lang="x-none" sz="2800" b="1" dirty="0" smtClean="0">
                <a:solidFill>
                  <a:srgbClr val="0000FF"/>
                </a:solidFill>
              </a:rPr>
              <a:t>N</a:t>
            </a:r>
            <a:endParaRPr lang="en-US" sz="2800" b="1" dirty="0">
              <a:solidFill>
                <a:srgbClr val="0000FF"/>
              </a:solidFill>
            </a:endParaRPr>
          </a:p>
        </p:txBody>
      </p:sp>
      <p:sp>
        <p:nvSpPr>
          <p:cNvPr id="13" name="TextBox 12"/>
          <p:cNvSpPr txBox="1"/>
          <p:nvPr/>
        </p:nvSpPr>
        <p:spPr>
          <a:xfrm>
            <a:off x="5402565" y="4114800"/>
            <a:ext cx="445326" cy="523220"/>
          </a:xfrm>
          <a:prstGeom prst="rect">
            <a:avLst/>
          </a:prstGeom>
          <a:noFill/>
        </p:spPr>
        <p:txBody>
          <a:bodyPr wrap="square" rtlCol="0">
            <a:spAutoFit/>
          </a:bodyPr>
          <a:lstStyle/>
          <a:p>
            <a:r>
              <a:rPr lang="x-none" sz="2800" b="1" dirty="0" smtClean="0">
                <a:solidFill>
                  <a:srgbClr val="FF0000"/>
                </a:solidFill>
              </a:rPr>
              <a:t>S</a:t>
            </a:r>
            <a:endParaRPr lang="en-US" sz="2800" b="1" dirty="0">
              <a:solidFill>
                <a:srgbClr val="FF0000"/>
              </a:solidFill>
            </a:endParaRPr>
          </a:p>
        </p:txBody>
      </p:sp>
      <p:pic>
        <p:nvPicPr>
          <p:cNvPr id="1026" name="Picture 2" descr="http://img.youtube.com/vi/-1gCFVw78NY/mqdefault.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668964" y="4966960"/>
            <a:ext cx="2390906" cy="171450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7620000" y="5246131"/>
            <a:ext cx="480947" cy="307777"/>
          </a:xfrm>
          <a:prstGeom prst="rect">
            <a:avLst/>
          </a:prstGeom>
          <a:noFill/>
        </p:spPr>
        <p:txBody>
          <a:bodyPr wrap="square" rtlCol="0">
            <a:spAutoFit/>
          </a:bodyPr>
          <a:lstStyle/>
          <a:p>
            <a:r>
              <a:rPr lang="x-none" sz="1400" b="1" dirty="0" smtClean="0">
                <a:solidFill>
                  <a:srgbClr val="0000FF"/>
                </a:solidFill>
              </a:rPr>
              <a:t>N</a:t>
            </a:r>
            <a:endParaRPr lang="en-US" sz="1400" b="1" dirty="0">
              <a:solidFill>
                <a:srgbClr val="0000FF"/>
              </a:solidFill>
            </a:endParaRPr>
          </a:p>
        </p:txBody>
      </p:sp>
      <p:pic>
        <p:nvPicPr>
          <p:cNvPr id="1028" name="Picture 4" descr="http://hyperphysics.phy-astr.gsu.edu/hbase/magnetic/imgmag/comtat.gif"/>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46228"/>
          <a:stretch/>
        </p:blipFill>
        <p:spPr bwMode="auto">
          <a:xfrm>
            <a:off x="204331" y="4987948"/>
            <a:ext cx="2448229" cy="1933576"/>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1638789" y="5304188"/>
            <a:ext cx="880369" cy="307777"/>
          </a:xfrm>
          <a:prstGeom prst="rect">
            <a:avLst/>
          </a:prstGeom>
          <a:solidFill>
            <a:schemeClr val="bg1"/>
          </a:solidFill>
        </p:spPr>
        <p:txBody>
          <a:bodyPr wrap="none" rtlCol="0">
            <a:spAutoFit/>
          </a:bodyPr>
          <a:lstStyle/>
          <a:p>
            <a:pPr algn="ctr"/>
            <a:r>
              <a:rPr lang="x-none" sz="1400" b="1" dirty="0" smtClean="0"/>
              <a:t>kolektor</a:t>
            </a:r>
          </a:p>
        </p:txBody>
      </p:sp>
      <p:sp>
        <p:nvSpPr>
          <p:cNvPr id="29" name="TextBox 28"/>
          <p:cNvSpPr txBox="1"/>
          <p:nvPr/>
        </p:nvSpPr>
        <p:spPr>
          <a:xfrm>
            <a:off x="1913223" y="5739997"/>
            <a:ext cx="605935" cy="215444"/>
          </a:xfrm>
          <a:prstGeom prst="rect">
            <a:avLst/>
          </a:prstGeom>
          <a:solidFill>
            <a:schemeClr val="bg1"/>
          </a:solidFill>
        </p:spPr>
        <p:txBody>
          <a:bodyPr wrap="none" lIns="0" tIns="0" rIns="0" bIns="0" rtlCol="0">
            <a:spAutoFit/>
          </a:bodyPr>
          <a:lstStyle/>
          <a:p>
            <a:pPr algn="ctr"/>
            <a:r>
              <a:rPr lang="x-none" sz="1400" b="1" dirty="0" smtClean="0"/>
              <a:t>četkice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19" grpId="0"/>
      <p:bldP spid="28" grpId="0" animBg="1"/>
      <p:bldP spid="2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C:\Courses\Computer Eng 4M\4-pole-bldc-motor021804.gif"/>
          <p:cNvPicPr>
            <a:picLocks noChangeAspect="1" noChangeArrowheads="1" noCrop="1"/>
          </p:cNvPicPr>
          <p:nvPr/>
        </p:nvPicPr>
        <p:blipFill>
          <a:blip r:embed="rId2" cstate="print"/>
          <a:srcRect/>
          <a:stretch>
            <a:fillRect/>
          </a:stretch>
        </p:blipFill>
        <p:spPr bwMode="auto">
          <a:xfrm>
            <a:off x="457200" y="457200"/>
            <a:ext cx="8458200" cy="5983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ChangeArrowheads="1"/>
          </p:cNvSpPr>
          <p:nvPr/>
        </p:nvSpPr>
        <p:spPr bwMode="auto">
          <a:xfrm>
            <a:off x="0" y="0"/>
            <a:ext cx="9144000" cy="579438"/>
          </a:xfrm>
          <a:prstGeom prst="rect">
            <a:avLst/>
          </a:prstGeom>
          <a:noFill/>
          <a:ln w="9525">
            <a:noFill/>
            <a:miter lim="800000"/>
            <a:headEnd/>
            <a:tailEnd/>
          </a:ln>
        </p:spPr>
        <p:txBody>
          <a:bodyPr>
            <a:spAutoFit/>
          </a:bodyPr>
          <a:lstStyle/>
          <a:p>
            <a:r>
              <a:rPr lang="en-US" sz="3200" b="1">
                <a:solidFill>
                  <a:schemeClr val="accent2"/>
                </a:solidFill>
              </a:rPr>
              <a:t>BLDC</a:t>
            </a:r>
            <a:r>
              <a:rPr lang="en-US" sz="2800" b="1"/>
              <a:t> motor </a:t>
            </a:r>
            <a:r>
              <a:rPr lang="sr-Latn-CS" sz="2800" b="1"/>
              <a:t>sa elekronskom komutacijom</a:t>
            </a:r>
            <a:endParaRPr lang="en-US" sz="3200" b="1">
              <a:solidFill>
                <a:schemeClr val="accent2"/>
              </a:solidFill>
            </a:endParaRPr>
          </a:p>
        </p:txBody>
      </p:sp>
      <p:sp>
        <p:nvSpPr>
          <p:cNvPr id="35843" name="Rectangle 8"/>
          <p:cNvSpPr>
            <a:spLocks noGrp="1" noChangeArrowheads="1"/>
          </p:cNvSpPr>
          <p:nvPr>
            <p:ph type="body" idx="1"/>
          </p:nvPr>
        </p:nvSpPr>
        <p:spPr>
          <a:xfrm>
            <a:off x="457200" y="762000"/>
            <a:ext cx="8229600" cy="2971800"/>
          </a:xfrm>
          <a:noFill/>
        </p:spPr>
        <p:txBody>
          <a:bodyPr/>
          <a:lstStyle/>
          <a:p>
            <a:r>
              <a:rPr lang="sr-Latn-CS" sz="2400" smtClean="0"/>
              <a:t>Zamenjena uloga statora i rotora.</a:t>
            </a:r>
          </a:p>
          <a:p>
            <a:r>
              <a:rPr lang="sr-Latn-CS" sz="2400" smtClean="0"/>
              <a:t>Nepokretni unutrašnji deo sa namotajima (ono što je bio rotor u klasičnom DC motoru).</a:t>
            </a:r>
          </a:p>
          <a:p>
            <a:r>
              <a:rPr lang="sr-Latn-CS" sz="2400" smtClean="0"/>
              <a:t>Spoljašnji deo sa stalnim magnetima (ono što je bio stator) rotira oko unutrašnjeg.</a:t>
            </a:r>
          </a:p>
          <a:p>
            <a:r>
              <a:rPr lang="sr-Latn-CS" sz="2400" smtClean="0"/>
              <a:t>Komutacija elektronska umesto mehaničke.</a:t>
            </a:r>
          </a:p>
          <a:p>
            <a:r>
              <a:rPr lang="sr-Latn-CS" sz="2400" i="1" smtClean="0">
                <a:solidFill>
                  <a:schemeClr val="accent2"/>
                </a:solidFill>
              </a:rPr>
              <a:t>Outrunner BLDC motor.</a:t>
            </a:r>
          </a:p>
          <a:p>
            <a:endParaRPr lang="en-US" sz="2400" smtClean="0">
              <a:solidFill>
                <a:schemeClr val="accent2"/>
              </a:solidFill>
            </a:endParaRPr>
          </a:p>
        </p:txBody>
      </p:sp>
      <p:pic>
        <p:nvPicPr>
          <p:cNvPr id="53259" name="Picture 11"/>
          <p:cNvPicPr>
            <a:picLocks noChangeAspect="1" noChangeArrowheads="1"/>
          </p:cNvPicPr>
          <p:nvPr/>
        </p:nvPicPr>
        <p:blipFill>
          <a:blip r:embed="rId2" cstate="print"/>
          <a:srcRect/>
          <a:stretch>
            <a:fillRect/>
          </a:stretch>
        </p:blipFill>
        <p:spPr bwMode="auto">
          <a:xfrm>
            <a:off x="990600" y="3733800"/>
            <a:ext cx="3333750" cy="2505075"/>
          </a:xfrm>
          <a:prstGeom prst="rect">
            <a:avLst/>
          </a:prstGeom>
          <a:noFill/>
          <a:ln w="9525">
            <a:noFill/>
            <a:miter lim="800000"/>
            <a:headEnd/>
            <a:tailEnd/>
          </a:ln>
        </p:spPr>
      </p:pic>
      <p:pic>
        <p:nvPicPr>
          <p:cNvPr id="53260" name="Picture 12"/>
          <p:cNvPicPr>
            <a:picLocks noChangeAspect="1" noChangeArrowheads="1"/>
          </p:cNvPicPr>
          <p:nvPr/>
        </p:nvPicPr>
        <p:blipFill>
          <a:blip r:embed="rId3" cstate="print"/>
          <a:srcRect/>
          <a:stretch>
            <a:fillRect/>
          </a:stretch>
        </p:blipFill>
        <p:spPr bwMode="auto">
          <a:xfrm>
            <a:off x="5181600" y="3733800"/>
            <a:ext cx="3333750" cy="2505075"/>
          </a:xfrm>
          <a:prstGeom prst="rect">
            <a:avLst/>
          </a:prstGeom>
          <a:noFill/>
          <a:ln w="9525">
            <a:noFill/>
            <a:miter lim="800000"/>
            <a:headEnd/>
            <a:tailEnd/>
          </a:ln>
        </p:spPr>
      </p:pic>
      <p:sp>
        <p:nvSpPr>
          <p:cNvPr id="53261" name="Text Box 13"/>
          <p:cNvSpPr txBox="1">
            <a:spLocks noChangeArrowheads="1"/>
          </p:cNvSpPr>
          <p:nvPr/>
        </p:nvSpPr>
        <p:spPr bwMode="auto">
          <a:xfrm>
            <a:off x="1295400" y="6324600"/>
            <a:ext cx="2851150" cy="366713"/>
          </a:xfrm>
          <a:prstGeom prst="rect">
            <a:avLst/>
          </a:prstGeom>
          <a:noFill/>
          <a:ln w="9525">
            <a:noFill/>
            <a:miter lim="800000"/>
            <a:headEnd/>
            <a:tailEnd/>
          </a:ln>
        </p:spPr>
        <p:txBody>
          <a:bodyPr wrap="none">
            <a:spAutoFit/>
          </a:bodyPr>
          <a:lstStyle/>
          <a:p>
            <a:r>
              <a:rPr lang="sr-Latn-CS"/>
              <a:t>Nepokretni, unutrašnji deo</a:t>
            </a:r>
            <a:endParaRPr lang="en-US"/>
          </a:p>
        </p:txBody>
      </p:sp>
      <p:sp>
        <p:nvSpPr>
          <p:cNvPr id="53262" name="Text Box 14"/>
          <p:cNvSpPr txBox="1">
            <a:spLocks noChangeArrowheads="1"/>
          </p:cNvSpPr>
          <p:nvPr/>
        </p:nvSpPr>
        <p:spPr bwMode="auto">
          <a:xfrm>
            <a:off x="4876800" y="6248400"/>
            <a:ext cx="3879850" cy="366713"/>
          </a:xfrm>
          <a:prstGeom prst="rect">
            <a:avLst/>
          </a:prstGeom>
          <a:noFill/>
          <a:ln w="9525">
            <a:noFill/>
            <a:miter lim="800000"/>
            <a:headEnd/>
            <a:tailEnd/>
          </a:ln>
        </p:spPr>
        <p:txBody>
          <a:bodyPr wrap="none">
            <a:spAutoFit/>
          </a:bodyPr>
          <a:lstStyle/>
          <a:p>
            <a:r>
              <a:rPr lang="sr-Latn-CS"/>
              <a:t>Pokretni deo, rotira oko nepokretnog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2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1" grpId="0"/>
      <p:bldP spid="5326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2" cstate="print"/>
          <a:srcRect/>
          <a:stretch>
            <a:fillRect/>
          </a:stretch>
        </p:blipFill>
        <p:spPr bwMode="auto">
          <a:xfrm>
            <a:off x="762000" y="633413"/>
            <a:ext cx="7620000" cy="559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457200" y="1143000"/>
            <a:ext cx="8229600" cy="3352800"/>
          </a:xfrm>
        </p:spPr>
        <p:txBody>
          <a:bodyPr/>
          <a:lstStyle/>
          <a:p>
            <a:r>
              <a:rPr lang="sr-Latn-CS" sz="2800" smtClean="0"/>
              <a:t>Stalni magneti na rotoru.</a:t>
            </a:r>
          </a:p>
          <a:p>
            <a:r>
              <a:rPr lang="sr-Latn-CS" sz="2800" smtClean="0"/>
              <a:t>Namotaji na statoru kao kod asinhronog motora.</a:t>
            </a:r>
            <a:endParaRPr lang="en-US" sz="2800" smtClean="0"/>
          </a:p>
          <a:p>
            <a:r>
              <a:rPr lang="sr-Latn-CS" sz="2800" smtClean="0"/>
              <a:t>Napajanje strujama sinusnog oblika.</a:t>
            </a:r>
          </a:p>
          <a:p>
            <a:r>
              <a:rPr lang="sr-Latn-CS" sz="2800" smtClean="0"/>
              <a:t>Obrtno magnetno polje u statoru (kontinualno).</a:t>
            </a:r>
          </a:p>
          <a:p>
            <a:r>
              <a:rPr lang="en-US" sz="2800" smtClean="0"/>
              <a:t>Kontra EMS </a:t>
            </a:r>
            <a:r>
              <a:rPr lang="sr-Latn-CS" sz="2800" smtClean="0"/>
              <a:t>sinusnog</a:t>
            </a:r>
            <a:r>
              <a:rPr lang="en-US" sz="2800" smtClean="0"/>
              <a:t> oblika</a:t>
            </a:r>
            <a:r>
              <a:rPr lang="sr-Latn-CS" sz="2800" smtClean="0"/>
              <a:t>.</a:t>
            </a:r>
          </a:p>
          <a:p>
            <a:endParaRPr lang="sr-Latn-CS" sz="2400" i="1" smtClean="0">
              <a:solidFill>
                <a:schemeClr val="accent2"/>
              </a:solidFill>
            </a:endParaRPr>
          </a:p>
          <a:p>
            <a:endParaRPr lang="en-US" sz="2800" smtClean="0"/>
          </a:p>
        </p:txBody>
      </p:sp>
      <p:sp>
        <p:nvSpPr>
          <p:cNvPr id="37891" name="Rectangle 3"/>
          <p:cNvSpPr>
            <a:spLocks noChangeArrowheads="1"/>
          </p:cNvSpPr>
          <p:nvPr/>
        </p:nvSpPr>
        <p:spPr bwMode="auto">
          <a:xfrm>
            <a:off x="0" y="0"/>
            <a:ext cx="8991600" cy="1006475"/>
          </a:xfrm>
          <a:prstGeom prst="rect">
            <a:avLst/>
          </a:prstGeom>
          <a:noFill/>
          <a:ln w="9525">
            <a:noFill/>
            <a:miter lim="800000"/>
            <a:headEnd/>
            <a:tailEnd/>
          </a:ln>
        </p:spPr>
        <p:txBody>
          <a:bodyPr>
            <a:spAutoFit/>
          </a:bodyPr>
          <a:lstStyle/>
          <a:p>
            <a:r>
              <a:rPr lang="sr-Latn-CS" sz="2800" b="1"/>
              <a:t>SINHRONI MOTOR SA STALNIM MAGNETIMA</a:t>
            </a:r>
            <a:r>
              <a:rPr lang="en-US" sz="2800" b="1"/>
              <a:t> </a:t>
            </a:r>
            <a:r>
              <a:rPr lang="en-US" sz="3200" b="1">
                <a:solidFill>
                  <a:schemeClr val="accent2"/>
                </a:solidFill>
              </a:rPr>
              <a:t>(</a:t>
            </a:r>
            <a:r>
              <a:rPr lang="sr-Latn-CS" sz="3200" b="1">
                <a:solidFill>
                  <a:schemeClr val="accent2"/>
                </a:solidFill>
              </a:rPr>
              <a:t>PMS - </a:t>
            </a:r>
            <a:r>
              <a:rPr lang="sr-Latn-CS" sz="2400" i="1">
                <a:solidFill>
                  <a:schemeClr val="accent2"/>
                </a:solidFill>
              </a:rPr>
              <a:t>Permanent magnet synchronous</a:t>
            </a:r>
            <a:r>
              <a:rPr lang="en-US" sz="3200" b="1">
                <a:solidFill>
                  <a:schemeClr val="accent2"/>
                </a:solidFill>
              </a:rPr>
              <a:t>)</a:t>
            </a:r>
          </a:p>
        </p:txBody>
      </p:sp>
      <p:sp>
        <p:nvSpPr>
          <p:cNvPr id="52228" name="Text Box 4"/>
          <p:cNvSpPr txBox="1">
            <a:spLocks noChangeArrowheads="1"/>
          </p:cNvSpPr>
          <p:nvPr/>
        </p:nvSpPr>
        <p:spPr bwMode="auto">
          <a:xfrm>
            <a:off x="228600" y="3962400"/>
            <a:ext cx="8610600" cy="2590800"/>
          </a:xfrm>
          <a:prstGeom prst="rect">
            <a:avLst/>
          </a:prstGeom>
          <a:noFill/>
          <a:ln w="9525">
            <a:noFill/>
            <a:miter lim="800000"/>
            <a:headEnd/>
            <a:tailEnd/>
          </a:ln>
        </p:spPr>
        <p:txBody>
          <a:bodyPr>
            <a:spAutoFit/>
          </a:bodyPr>
          <a:lstStyle/>
          <a:p>
            <a:pPr>
              <a:buClr>
                <a:schemeClr val="accent2"/>
              </a:buClr>
              <a:buSzPct val="150000"/>
              <a:buFont typeface="Arial" charset="0"/>
              <a:buChar char="+"/>
            </a:pPr>
            <a:r>
              <a:rPr lang="sr-Latn-CS" sz="2400"/>
              <a:t> </a:t>
            </a:r>
            <a:r>
              <a:rPr lang="sr-Latn-CS" sz="2000">
                <a:solidFill>
                  <a:schemeClr val="accent2"/>
                </a:solidFill>
              </a:rPr>
              <a:t>Sinhrona brzina obrtanja, nezavisno od opterećenja (do graničnog).</a:t>
            </a:r>
          </a:p>
          <a:p>
            <a:pPr>
              <a:buClr>
                <a:schemeClr val="accent2"/>
              </a:buClr>
              <a:buSzPct val="150000"/>
              <a:buFont typeface="Arial" charset="0"/>
              <a:buChar char="+"/>
            </a:pPr>
            <a:r>
              <a:rPr lang="sr-Latn-CS" sz="2000">
                <a:solidFill>
                  <a:schemeClr val="accent2"/>
                </a:solidFill>
              </a:rPr>
              <a:t>  Najveći stepen korisnog dejstva u odnosu na sve motore.</a:t>
            </a:r>
          </a:p>
          <a:p>
            <a:pPr>
              <a:buSzPct val="150000"/>
              <a:buFont typeface="Arial" charset="0"/>
              <a:buChar char="+"/>
            </a:pPr>
            <a:r>
              <a:rPr lang="sr-Latn-CS" sz="2000">
                <a:solidFill>
                  <a:schemeClr val="accent2"/>
                </a:solidFill>
              </a:rPr>
              <a:t>  Manjih dimenzija (i težine) u odnosu na asinhrone za istu snagu.</a:t>
            </a:r>
          </a:p>
          <a:p>
            <a:pPr>
              <a:buSzPct val="150000"/>
              <a:buFont typeface="Arial" charset="0"/>
              <a:buChar char="+"/>
            </a:pPr>
            <a:r>
              <a:rPr lang="sr-Latn-CS" sz="2000">
                <a:solidFill>
                  <a:schemeClr val="accent2"/>
                </a:solidFill>
              </a:rPr>
              <a:t>  Malo jednostavnije upravljanje od asinhronih u pogonima visokih performansi.</a:t>
            </a:r>
          </a:p>
          <a:p>
            <a:pPr>
              <a:buSzPct val="150000"/>
              <a:buFont typeface="Arial" charset="0"/>
              <a:buNone/>
            </a:pPr>
            <a:r>
              <a:rPr lang="sr-Latn-CS" sz="2000">
                <a:solidFill>
                  <a:schemeClr val="accent2"/>
                </a:solidFill>
              </a:rPr>
              <a:t> </a:t>
            </a:r>
          </a:p>
          <a:p>
            <a:pPr>
              <a:buSzPct val="150000"/>
              <a:buFont typeface="Arial" charset="0"/>
              <a:buChar char="−"/>
            </a:pPr>
            <a:r>
              <a:rPr lang="sr-Latn-CS" sz="2000">
                <a:solidFill>
                  <a:schemeClr val="accent2"/>
                </a:solidFill>
              </a:rPr>
              <a:t> Komplikovan rad u režimima slabljenja polja.</a:t>
            </a:r>
          </a:p>
          <a:p>
            <a:pPr>
              <a:buSzPct val="150000"/>
              <a:buFont typeface="Arial" charset="0"/>
              <a:buChar char="−"/>
            </a:pPr>
            <a:r>
              <a:rPr lang="sr-Latn-CS" sz="2000">
                <a:solidFill>
                  <a:schemeClr val="accent2"/>
                </a:solidFill>
              </a:rPr>
              <a:t> Mogućnost razmagnetisanja usled pregrevanja ili prevelike struje.</a:t>
            </a:r>
            <a:endParaRPr lang="en-US" sz="200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457200" y="1219200"/>
            <a:ext cx="8229600" cy="5257800"/>
          </a:xfrm>
        </p:spPr>
        <p:txBody>
          <a:bodyPr/>
          <a:lstStyle/>
          <a:p>
            <a:pPr>
              <a:lnSpc>
                <a:spcPct val="80000"/>
              </a:lnSpc>
              <a:spcBef>
                <a:spcPct val="50000"/>
              </a:spcBef>
            </a:pPr>
            <a:r>
              <a:rPr lang="sr-Latn-CS" sz="2800" smtClean="0"/>
              <a:t>Slična konstrukcija i princip rada, na prvi pogled.</a:t>
            </a:r>
          </a:p>
          <a:p>
            <a:pPr>
              <a:lnSpc>
                <a:spcPct val="80000"/>
              </a:lnSpc>
              <a:spcBef>
                <a:spcPct val="50000"/>
              </a:spcBef>
            </a:pPr>
            <a:r>
              <a:rPr lang="sr-Latn-CS" sz="2800" smtClean="0"/>
              <a:t>PMS ima raspodeljene namotaje, kontra EMS sinusnog oblika i kontinualno obrtno polje.</a:t>
            </a:r>
            <a:endParaRPr lang="en-US" sz="2800" smtClean="0"/>
          </a:p>
          <a:p>
            <a:pPr>
              <a:lnSpc>
                <a:spcPct val="80000"/>
              </a:lnSpc>
              <a:spcBef>
                <a:spcPct val="50000"/>
              </a:spcBef>
            </a:pPr>
            <a:r>
              <a:rPr lang="sr-Latn-CS" sz="2800" smtClean="0"/>
              <a:t>BLDC ima koncentrisane namotaje, kontra EMS trapeznog oblika i skokovito obrtno polje.</a:t>
            </a:r>
          </a:p>
          <a:p>
            <a:pPr>
              <a:lnSpc>
                <a:spcPct val="80000"/>
              </a:lnSpc>
              <a:spcBef>
                <a:spcPct val="50000"/>
              </a:spcBef>
            </a:pPr>
            <a:r>
              <a:rPr lang="sr-Latn-CS" sz="2800" smtClean="0"/>
              <a:t>PMS se napaja kontinualnim strujama sinusnog oblika, BLDC se napaja impulsima.</a:t>
            </a:r>
          </a:p>
          <a:p>
            <a:pPr>
              <a:lnSpc>
                <a:spcPct val="80000"/>
              </a:lnSpc>
              <a:spcBef>
                <a:spcPct val="50000"/>
              </a:spcBef>
            </a:pPr>
            <a:r>
              <a:rPr lang="sr-Latn-CS" sz="2800" smtClean="0"/>
              <a:t>Različita primena:</a:t>
            </a:r>
          </a:p>
          <a:p>
            <a:pPr lvl="1">
              <a:lnSpc>
                <a:spcPct val="80000"/>
              </a:lnSpc>
              <a:spcBef>
                <a:spcPct val="50000"/>
              </a:spcBef>
            </a:pPr>
            <a:r>
              <a:rPr lang="sr-Latn-CS" sz="2400" smtClean="0"/>
              <a:t>BLDC u jeftinim pogonima, sa jednostavnim upravljanjem.</a:t>
            </a:r>
          </a:p>
          <a:p>
            <a:pPr lvl="1">
              <a:lnSpc>
                <a:spcPct val="80000"/>
              </a:lnSpc>
              <a:spcBef>
                <a:spcPct val="50000"/>
              </a:spcBef>
            </a:pPr>
            <a:r>
              <a:rPr lang="sr-Latn-CS" sz="2400" smtClean="0"/>
              <a:t>PMS i u pogonima visokih performansi.</a:t>
            </a:r>
          </a:p>
          <a:p>
            <a:pPr>
              <a:lnSpc>
                <a:spcPct val="80000"/>
              </a:lnSpc>
            </a:pPr>
            <a:endParaRPr lang="en-US" sz="2800" smtClean="0"/>
          </a:p>
        </p:txBody>
      </p:sp>
      <p:sp>
        <p:nvSpPr>
          <p:cNvPr id="38915" name="Rectangle 3"/>
          <p:cNvSpPr>
            <a:spLocks noChangeArrowheads="1"/>
          </p:cNvSpPr>
          <p:nvPr/>
        </p:nvSpPr>
        <p:spPr bwMode="auto">
          <a:xfrm>
            <a:off x="0" y="0"/>
            <a:ext cx="9144000" cy="519113"/>
          </a:xfrm>
          <a:prstGeom prst="rect">
            <a:avLst/>
          </a:prstGeom>
          <a:noFill/>
          <a:ln w="9525">
            <a:noFill/>
            <a:miter lim="800000"/>
            <a:headEnd/>
            <a:tailEnd/>
          </a:ln>
        </p:spPr>
        <p:txBody>
          <a:bodyPr>
            <a:spAutoFit/>
          </a:bodyPr>
          <a:lstStyle/>
          <a:p>
            <a:r>
              <a:rPr lang="sr-Latn-CS" sz="2800" b="1"/>
              <a:t>PMS motor u poređenju sa BLDC motorom</a:t>
            </a:r>
            <a:endParaRPr lang="en-US" sz="3200" b="1">
              <a:solidFill>
                <a:schemeClr val="accent2"/>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4"/>
          <p:cNvGrpSpPr>
            <a:grpSpLocks/>
          </p:cNvGrpSpPr>
          <p:nvPr/>
        </p:nvGrpSpPr>
        <p:grpSpPr bwMode="auto">
          <a:xfrm>
            <a:off x="152400" y="2590800"/>
            <a:ext cx="8991600" cy="3060700"/>
            <a:chOff x="96" y="1632"/>
            <a:chExt cx="5664" cy="1928"/>
          </a:xfrm>
        </p:grpSpPr>
        <p:pic>
          <p:nvPicPr>
            <p:cNvPr id="39945" name="Picture 4"/>
            <p:cNvPicPr>
              <a:picLocks noChangeAspect="1" noChangeArrowheads="1"/>
            </p:cNvPicPr>
            <p:nvPr/>
          </p:nvPicPr>
          <p:blipFill>
            <a:blip r:embed="rId2" cstate="print"/>
            <a:srcRect l="1627" r="711"/>
            <a:stretch>
              <a:fillRect/>
            </a:stretch>
          </p:blipFill>
          <p:spPr bwMode="auto">
            <a:xfrm>
              <a:off x="96" y="1632"/>
              <a:ext cx="5664" cy="1928"/>
            </a:xfrm>
            <a:prstGeom prst="rect">
              <a:avLst/>
            </a:prstGeom>
            <a:noFill/>
            <a:ln w="9525">
              <a:noFill/>
              <a:miter lim="800000"/>
              <a:headEnd/>
              <a:tailEnd/>
            </a:ln>
          </p:spPr>
        </p:pic>
        <p:sp>
          <p:nvSpPr>
            <p:cNvPr id="39946" name="Rectangle 13"/>
            <p:cNvSpPr>
              <a:spLocks noChangeArrowheads="1"/>
            </p:cNvSpPr>
            <p:nvPr/>
          </p:nvSpPr>
          <p:spPr bwMode="auto">
            <a:xfrm>
              <a:off x="384" y="3168"/>
              <a:ext cx="384" cy="192"/>
            </a:xfrm>
            <a:prstGeom prst="rect">
              <a:avLst/>
            </a:prstGeom>
            <a:solidFill>
              <a:schemeClr val="bg1"/>
            </a:solidFill>
            <a:ln w="9525">
              <a:noFill/>
              <a:miter lim="800000"/>
              <a:headEnd/>
              <a:tailEnd/>
            </a:ln>
          </p:spPr>
          <p:txBody>
            <a:bodyPr wrap="none" anchor="ctr"/>
            <a:lstStyle/>
            <a:p>
              <a:endParaRPr lang="en-US"/>
            </a:p>
          </p:txBody>
        </p:sp>
      </p:grpSp>
      <p:sp>
        <p:nvSpPr>
          <p:cNvPr id="39939" name="Rectangle 5"/>
          <p:cNvSpPr>
            <a:spLocks noChangeArrowheads="1"/>
          </p:cNvSpPr>
          <p:nvPr/>
        </p:nvSpPr>
        <p:spPr bwMode="auto">
          <a:xfrm>
            <a:off x="0" y="0"/>
            <a:ext cx="9144000" cy="519113"/>
          </a:xfrm>
          <a:prstGeom prst="rect">
            <a:avLst/>
          </a:prstGeom>
          <a:noFill/>
          <a:ln w="9525">
            <a:noFill/>
            <a:miter lim="800000"/>
            <a:headEnd/>
            <a:tailEnd/>
          </a:ln>
        </p:spPr>
        <p:txBody>
          <a:bodyPr>
            <a:spAutoFit/>
          </a:bodyPr>
          <a:lstStyle/>
          <a:p>
            <a:r>
              <a:rPr lang="sr-Latn-CS" sz="2800" b="1"/>
              <a:t>PMS motor u poređenju sa BLDC motorom</a:t>
            </a:r>
            <a:endParaRPr lang="en-US" sz="3200" b="1">
              <a:solidFill>
                <a:schemeClr val="accent2"/>
              </a:solidFill>
            </a:endParaRPr>
          </a:p>
        </p:txBody>
      </p:sp>
      <p:sp>
        <p:nvSpPr>
          <p:cNvPr id="39940" name="Text Box 7"/>
          <p:cNvSpPr txBox="1">
            <a:spLocks noChangeArrowheads="1"/>
          </p:cNvSpPr>
          <p:nvPr/>
        </p:nvSpPr>
        <p:spPr bwMode="auto">
          <a:xfrm>
            <a:off x="685800" y="990600"/>
            <a:ext cx="4572000" cy="762000"/>
          </a:xfrm>
          <a:prstGeom prst="rect">
            <a:avLst/>
          </a:prstGeom>
          <a:noFill/>
          <a:ln w="9525">
            <a:noFill/>
            <a:miter lim="800000"/>
            <a:headEnd/>
            <a:tailEnd/>
          </a:ln>
        </p:spPr>
        <p:txBody>
          <a:bodyPr>
            <a:spAutoFit/>
          </a:bodyPr>
          <a:lstStyle/>
          <a:p>
            <a:pPr eaLnBrk="0" hangingPunct="0">
              <a:spcBef>
                <a:spcPct val="20000"/>
              </a:spcBef>
              <a:buFontTx/>
              <a:buChar char="•"/>
            </a:pPr>
            <a:r>
              <a:rPr lang="en-US" sz="2000"/>
              <a:t> </a:t>
            </a:r>
            <a:r>
              <a:rPr lang="en-US" sz="2400"/>
              <a:t>PMS:</a:t>
            </a:r>
            <a:r>
              <a:rPr lang="en-US" sz="2000"/>
              <a:t> Kontinualna raspodela magnetnog polja po obimu statora</a:t>
            </a:r>
            <a:r>
              <a:rPr lang="sr-Latn-CS" sz="2000"/>
              <a:t>.</a:t>
            </a:r>
            <a:endParaRPr lang="en-US" sz="2000"/>
          </a:p>
        </p:txBody>
      </p:sp>
      <p:sp>
        <p:nvSpPr>
          <p:cNvPr id="39941" name="Text Box 9"/>
          <p:cNvSpPr txBox="1">
            <a:spLocks noChangeArrowheads="1"/>
          </p:cNvSpPr>
          <p:nvPr/>
        </p:nvSpPr>
        <p:spPr bwMode="auto">
          <a:xfrm>
            <a:off x="5715000" y="990600"/>
            <a:ext cx="3581400" cy="762000"/>
          </a:xfrm>
          <a:prstGeom prst="rect">
            <a:avLst/>
          </a:prstGeom>
          <a:noFill/>
          <a:ln w="9525">
            <a:noFill/>
            <a:miter lim="800000"/>
            <a:headEnd/>
            <a:tailEnd/>
          </a:ln>
        </p:spPr>
        <p:txBody>
          <a:bodyPr>
            <a:spAutoFit/>
          </a:bodyPr>
          <a:lstStyle/>
          <a:p>
            <a:pPr eaLnBrk="0" hangingPunct="0">
              <a:spcBef>
                <a:spcPct val="20000"/>
              </a:spcBef>
              <a:buFontTx/>
              <a:buChar char="•"/>
            </a:pPr>
            <a:r>
              <a:rPr lang="en-US" sz="2000" b="1"/>
              <a:t> </a:t>
            </a:r>
            <a:r>
              <a:rPr lang="sr-Latn-CS" sz="2400"/>
              <a:t>BLDC</a:t>
            </a:r>
            <a:r>
              <a:rPr lang="en-US"/>
              <a:t>: </a:t>
            </a:r>
            <a:r>
              <a:rPr lang="en-US" sz="2000"/>
              <a:t>Koncentrisano magnetno polje na polovima.</a:t>
            </a:r>
          </a:p>
        </p:txBody>
      </p:sp>
      <p:sp>
        <p:nvSpPr>
          <p:cNvPr id="39942" name="Line 10"/>
          <p:cNvSpPr>
            <a:spLocks noChangeShapeType="1"/>
          </p:cNvSpPr>
          <p:nvPr/>
        </p:nvSpPr>
        <p:spPr bwMode="auto">
          <a:xfrm flipH="1">
            <a:off x="1219200" y="1752600"/>
            <a:ext cx="1371600" cy="1066800"/>
          </a:xfrm>
          <a:prstGeom prst="line">
            <a:avLst/>
          </a:prstGeom>
          <a:noFill/>
          <a:ln w="9525">
            <a:solidFill>
              <a:schemeClr val="tx1"/>
            </a:solidFill>
            <a:round/>
            <a:headEnd/>
            <a:tailEnd type="triangle" w="med" len="med"/>
          </a:ln>
        </p:spPr>
        <p:txBody>
          <a:bodyPr/>
          <a:lstStyle/>
          <a:p>
            <a:endParaRPr lang="en-US"/>
          </a:p>
        </p:txBody>
      </p:sp>
      <p:sp>
        <p:nvSpPr>
          <p:cNvPr id="39943" name="Line 11"/>
          <p:cNvSpPr>
            <a:spLocks noChangeShapeType="1"/>
          </p:cNvSpPr>
          <p:nvPr/>
        </p:nvSpPr>
        <p:spPr bwMode="auto">
          <a:xfrm>
            <a:off x="2590800" y="1752600"/>
            <a:ext cx="1447800" cy="1143000"/>
          </a:xfrm>
          <a:prstGeom prst="line">
            <a:avLst/>
          </a:prstGeom>
          <a:noFill/>
          <a:ln w="9525">
            <a:solidFill>
              <a:schemeClr val="tx1"/>
            </a:solidFill>
            <a:round/>
            <a:headEnd/>
            <a:tailEnd type="triangle" w="med" len="med"/>
          </a:ln>
        </p:spPr>
        <p:txBody>
          <a:bodyPr/>
          <a:lstStyle/>
          <a:p>
            <a:endParaRPr lang="en-US"/>
          </a:p>
        </p:txBody>
      </p:sp>
      <p:sp>
        <p:nvSpPr>
          <p:cNvPr id="39944" name="Line 12"/>
          <p:cNvSpPr>
            <a:spLocks noChangeShapeType="1"/>
          </p:cNvSpPr>
          <p:nvPr/>
        </p:nvSpPr>
        <p:spPr bwMode="auto">
          <a:xfrm>
            <a:off x="6553200" y="1752600"/>
            <a:ext cx="533400" cy="16002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49491" y="1165499"/>
            <a:ext cx="8045017" cy="5493619"/>
            <a:chOff x="532599" y="784499"/>
            <a:chExt cx="8045017" cy="5493619"/>
          </a:xfrm>
        </p:grpSpPr>
        <p:pic>
          <p:nvPicPr>
            <p:cNvPr id="2052" name="Picture 4" descr="http://m.eet.com/media/1175236/altera%20fpga%20figure%203%2050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5800" y="990600"/>
              <a:ext cx="7891816" cy="528751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32599" y="4267200"/>
              <a:ext cx="881973" cy="307777"/>
            </a:xfrm>
            <a:prstGeom prst="rect">
              <a:avLst/>
            </a:prstGeom>
            <a:solidFill>
              <a:schemeClr val="bg1"/>
            </a:solidFill>
          </p:spPr>
          <p:txBody>
            <a:bodyPr wrap="none" rtlCol="0">
              <a:spAutoFit/>
            </a:bodyPr>
            <a:lstStyle/>
            <a:p>
              <a:pPr algn="ctr"/>
              <a:r>
                <a:rPr lang="x-none" sz="1400" b="1" dirty="0" smtClean="0"/>
                <a:t>moment</a:t>
              </a:r>
            </a:p>
          </p:txBody>
        </p:sp>
        <p:sp>
          <p:nvSpPr>
            <p:cNvPr id="7" name="TextBox 6"/>
            <p:cNvSpPr txBox="1"/>
            <p:nvPr/>
          </p:nvSpPr>
          <p:spPr>
            <a:xfrm>
              <a:off x="5265758" y="5562600"/>
              <a:ext cx="713658" cy="307777"/>
            </a:xfrm>
            <a:prstGeom prst="rect">
              <a:avLst/>
            </a:prstGeom>
            <a:solidFill>
              <a:schemeClr val="bg1"/>
            </a:solidFill>
          </p:spPr>
          <p:txBody>
            <a:bodyPr wrap="none" rtlCol="0">
              <a:spAutoFit/>
            </a:bodyPr>
            <a:lstStyle/>
            <a:p>
              <a:pPr algn="ctr"/>
              <a:r>
                <a:rPr lang="x-none" sz="1400" b="1" dirty="0" smtClean="0"/>
                <a:t>vreme</a:t>
              </a:r>
            </a:p>
          </p:txBody>
        </p:sp>
        <p:sp>
          <p:nvSpPr>
            <p:cNvPr id="8" name="TextBox 7"/>
            <p:cNvSpPr txBox="1"/>
            <p:nvPr/>
          </p:nvSpPr>
          <p:spPr>
            <a:xfrm>
              <a:off x="6516914" y="4177492"/>
              <a:ext cx="1872016" cy="1323439"/>
            </a:xfrm>
            <a:prstGeom prst="rect">
              <a:avLst/>
            </a:prstGeom>
            <a:solidFill>
              <a:schemeClr val="bg1"/>
            </a:solidFill>
          </p:spPr>
          <p:txBody>
            <a:bodyPr wrap="square" rtlCol="0">
              <a:spAutoFit/>
            </a:bodyPr>
            <a:lstStyle/>
            <a:p>
              <a:pPr algn="ctr"/>
              <a:endParaRPr lang="x-none" sz="2000" b="1" dirty="0"/>
            </a:p>
            <a:p>
              <a:pPr algn="ctr"/>
              <a:endParaRPr lang="x-none" sz="2000" b="1" dirty="0" smtClean="0"/>
            </a:p>
            <a:p>
              <a:pPr algn="ctr"/>
              <a:r>
                <a:rPr lang="x-none" sz="2000" b="1" dirty="0" smtClean="0"/>
                <a:t>TALASNOST</a:t>
              </a:r>
            </a:p>
            <a:p>
              <a:pPr algn="ctr"/>
              <a:r>
                <a:rPr lang="x-none" sz="2000" b="1" dirty="0" smtClean="0"/>
                <a:t>MOMENTA</a:t>
              </a:r>
            </a:p>
          </p:txBody>
        </p:sp>
        <p:sp>
          <p:nvSpPr>
            <p:cNvPr id="12" name="TextBox 11"/>
            <p:cNvSpPr txBox="1"/>
            <p:nvPr/>
          </p:nvSpPr>
          <p:spPr>
            <a:xfrm>
              <a:off x="973585" y="3432351"/>
              <a:ext cx="2057523" cy="400110"/>
            </a:xfrm>
            <a:prstGeom prst="rect">
              <a:avLst/>
            </a:prstGeom>
            <a:noFill/>
          </p:spPr>
          <p:txBody>
            <a:bodyPr wrap="square" rtlCol="0">
              <a:spAutoFit/>
            </a:bodyPr>
            <a:lstStyle/>
            <a:p>
              <a:pPr algn="ctr"/>
              <a:r>
                <a:rPr lang="x-none" sz="2000" b="1" dirty="0" smtClean="0">
                  <a:solidFill>
                    <a:srgbClr val="002060"/>
                  </a:solidFill>
                </a:rPr>
                <a:t>Moment  raste</a:t>
              </a:r>
            </a:p>
          </p:txBody>
        </p:sp>
        <p:sp>
          <p:nvSpPr>
            <p:cNvPr id="13" name="TextBox 12"/>
            <p:cNvSpPr txBox="1"/>
            <p:nvPr/>
          </p:nvSpPr>
          <p:spPr>
            <a:xfrm>
              <a:off x="6331407" y="3442959"/>
              <a:ext cx="2057523" cy="400110"/>
            </a:xfrm>
            <a:prstGeom prst="rect">
              <a:avLst/>
            </a:prstGeom>
            <a:noFill/>
          </p:spPr>
          <p:txBody>
            <a:bodyPr wrap="square" rtlCol="0">
              <a:spAutoFit/>
            </a:bodyPr>
            <a:lstStyle/>
            <a:p>
              <a:pPr algn="ctr"/>
              <a:r>
                <a:rPr lang="x-none" sz="2000" b="1" dirty="0" smtClean="0">
                  <a:solidFill>
                    <a:srgbClr val="002060"/>
                  </a:solidFill>
                </a:rPr>
                <a:t>Moment  opada</a:t>
              </a:r>
            </a:p>
          </p:txBody>
        </p:sp>
        <p:sp>
          <p:nvSpPr>
            <p:cNvPr id="14" name="TextBox 13"/>
            <p:cNvSpPr txBox="1"/>
            <p:nvPr/>
          </p:nvSpPr>
          <p:spPr>
            <a:xfrm>
              <a:off x="3488308" y="784499"/>
              <a:ext cx="2616792" cy="400110"/>
            </a:xfrm>
            <a:prstGeom prst="rect">
              <a:avLst/>
            </a:prstGeom>
            <a:noFill/>
          </p:spPr>
          <p:txBody>
            <a:bodyPr wrap="square" rtlCol="0">
              <a:spAutoFit/>
            </a:bodyPr>
            <a:lstStyle/>
            <a:p>
              <a:pPr algn="ctr"/>
              <a:r>
                <a:rPr lang="x-none" sz="2000" b="1" dirty="0" smtClean="0">
                  <a:solidFill>
                    <a:srgbClr val="002060"/>
                  </a:solidFill>
                </a:rPr>
                <a:t>Maksimalni moment</a:t>
              </a:r>
            </a:p>
          </p:txBody>
        </p:sp>
      </p:grpSp>
      <p:sp>
        <p:nvSpPr>
          <p:cNvPr id="9" name="Rectangle 2"/>
          <p:cNvSpPr>
            <a:spLocks noChangeArrowheads="1"/>
          </p:cNvSpPr>
          <p:nvPr/>
        </p:nvSpPr>
        <p:spPr bwMode="auto">
          <a:xfrm>
            <a:off x="439057" y="25400"/>
            <a:ext cx="8229600" cy="715963"/>
          </a:xfrm>
          <a:prstGeom prst="rect">
            <a:avLst/>
          </a:prstGeom>
          <a:noFill/>
          <a:ln w="9525">
            <a:noFill/>
            <a:miter lim="800000"/>
            <a:headEnd/>
            <a:tailEnd/>
          </a:ln>
        </p:spPr>
        <p:txBody>
          <a:bodyPr anchor="ctr"/>
          <a:lstStyle/>
          <a:p>
            <a:pPr algn="ctr"/>
            <a:r>
              <a:rPr lang="en-US" sz="3200" b="1" dirty="0"/>
              <a:t>Motor </a:t>
            </a:r>
            <a:r>
              <a:rPr lang="en-US" sz="3200" b="1" dirty="0" err="1"/>
              <a:t>jednosmerne</a:t>
            </a:r>
            <a:r>
              <a:rPr lang="en-US" sz="3200" b="1" dirty="0"/>
              <a:t> </a:t>
            </a:r>
            <a:r>
              <a:rPr lang="en-US" sz="3200" b="1" dirty="0" err="1"/>
              <a:t>struje</a:t>
            </a:r>
            <a:r>
              <a:rPr lang="en-US" sz="3200" b="1" dirty="0"/>
              <a:t>, </a:t>
            </a:r>
            <a:r>
              <a:rPr lang="sr-Latn-CS" sz="3200" b="1" dirty="0"/>
              <a:t>princip rada</a:t>
            </a:r>
            <a:endParaRPr lang="en-US" sz="3200" b="1" dirty="0"/>
          </a:p>
        </p:txBody>
      </p:sp>
      <p:sp>
        <p:nvSpPr>
          <p:cNvPr id="15" name="TextBox 14"/>
          <p:cNvSpPr txBox="1"/>
          <p:nvPr/>
        </p:nvSpPr>
        <p:spPr>
          <a:xfrm>
            <a:off x="1450514" y="2282114"/>
            <a:ext cx="317507" cy="307777"/>
          </a:xfrm>
          <a:prstGeom prst="rect">
            <a:avLst/>
          </a:prstGeom>
          <a:noFill/>
        </p:spPr>
        <p:txBody>
          <a:bodyPr wrap="square" rtlCol="0">
            <a:spAutoFit/>
          </a:bodyPr>
          <a:lstStyle/>
          <a:p>
            <a:r>
              <a:rPr lang="x-none" sz="1400" b="1" dirty="0" smtClean="0">
                <a:solidFill>
                  <a:srgbClr val="0000FF"/>
                </a:solidFill>
              </a:rPr>
              <a:t>N</a:t>
            </a:r>
            <a:endParaRPr lang="en-US" sz="1400" b="1" dirty="0">
              <a:solidFill>
                <a:srgbClr val="0000FF"/>
              </a:solidFill>
            </a:endParaRPr>
          </a:p>
        </p:txBody>
      </p:sp>
      <p:sp>
        <p:nvSpPr>
          <p:cNvPr id="16" name="TextBox 15"/>
          <p:cNvSpPr txBox="1"/>
          <p:nvPr/>
        </p:nvSpPr>
        <p:spPr>
          <a:xfrm>
            <a:off x="4553857" y="2128225"/>
            <a:ext cx="317507" cy="307777"/>
          </a:xfrm>
          <a:prstGeom prst="rect">
            <a:avLst/>
          </a:prstGeom>
          <a:noFill/>
        </p:spPr>
        <p:txBody>
          <a:bodyPr wrap="square" rtlCol="0">
            <a:spAutoFit/>
          </a:bodyPr>
          <a:lstStyle/>
          <a:p>
            <a:r>
              <a:rPr lang="x-none" sz="1400" b="1" dirty="0" smtClean="0">
                <a:solidFill>
                  <a:srgbClr val="0000FF"/>
                </a:solidFill>
              </a:rPr>
              <a:t>N</a:t>
            </a:r>
            <a:endParaRPr lang="en-US" sz="1400" b="1" dirty="0">
              <a:solidFill>
                <a:srgbClr val="0000FF"/>
              </a:solidFill>
            </a:endParaRPr>
          </a:p>
        </p:txBody>
      </p:sp>
      <p:sp>
        <p:nvSpPr>
          <p:cNvPr id="17" name="TextBox 16"/>
          <p:cNvSpPr txBox="1"/>
          <p:nvPr/>
        </p:nvSpPr>
        <p:spPr>
          <a:xfrm>
            <a:off x="7479795" y="2459656"/>
            <a:ext cx="317507" cy="307777"/>
          </a:xfrm>
          <a:prstGeom prst="rect">
            <a:avLst/>
          </a:prstGeom>
          <a:noFill/>
        </p:spPr>
        <p:txBody>
          <a:bodyPr wrap="square" rtlCol="0">
            <a:spAutoFit/>
          </a:bodyPr>
          <a:lstStyle/>
          <a:p>
            <a:r>
              <a:rPr lang="x-none" sz="1400" b="1" dirty="0" smtClean="0">
                <a:solidFill>
                  <a:srgbClr val="0000FF"/>
                </a:solidFill>
              </a:rPr>
              <a:t>N</a:t>
            </a:r>
            <a:endParaRPr lang="en-US" sz="1400" b="1" dirty="0">
              <a:solidFill>
                <a:srgbClr val="0000FF"/>
              </a:solidFill>
            </a:endParaRPr>
          </a:p>
        </p:txBody>
      </p:sp>
      <p:sp>
        <p:nvSpPr>
          <p:cNvPr id="18" name="TextBox 17"/>
          <p:cNvSpPr txBox="1"/>
          <p:nvPr/>
        </p:nvSpPr>
        <p:spPr>
          <a:xfrm>
            <a:off x="2362200" y="2767433"/>
            <a:ext cx="317507" cy="307777"/>
          </a:xfrm>
          <a:prstGeom prst="rect">
            <a:avLst/>
          </a:prstGeom>
          <a:noFill/>
        </p:spPr>
        <p:txBody>
          <a:bodyPr wrap="square" rtlCol="0">
            <a:spAutoFit/>
          </a:bodyPr>
          <a:lstStyle/>
          <a:p>
            <a:r>
              <a:rPr lang="x-none" sz="1400" b="1" dirty="0" smtClean="0">
                <a:solidFill>
                  <a:srgbClr val="FF0000"/>
                </a:solidFill>
              </a:rPr>
              <a:t>S</a:t>
            </a:r>
            <a:endParaRPr lang="en-US" sz="1400" b="1" dirty="0">
              <a:solidFill>
                <a:srgbClr val="FF0000"/>
              </a:solidFill>
            </a:endParaRPr>
          </a:p>
        </p:txBody>
      </p:sp>
      <p:sp>
        <p:nvSpPr>
          <p:cNvPr id="19" name="TextBox 18"/>
          <p:cNvSpPr txBox="1"/>
          <p:nvPr/>
        </p:nvSpPr>
        <p:spPr>
          <a:xfrm>
            <a:off x="6574743" y="2545960"/>
            <a:ext cx="317507" cy="307777"/>
          </a:xfrm>
          <a:prstGeom prst="rect">
            <a:avLst/>
          </a:prstGeom>
          <a:noFill/>
        </p:spPr>
        <p:txBody>
          <a:bodyPr wrap="square" rtlCol="0">
            <a:spAutoFit/>
          </a:bodyPr>
          <a:lstStyle/>
          <a:p>
            <a:r>
              <a:rPr lang="x-none" sz="1400" b="1" dirty="0" smtClean="0">
                <a:solidFill>
                  <a:srgbClr val="FF0000"/>
                </a:solidFill>
              </a:rPr>
              <a:t>S</a:t>
            </a:r>
            <a:endParaRPr lang="en-US" sz="1400" b="1" dirty="0">
              <a:solidFill>
                <a:srgbClr val="FF0000"/>
              </a:solidFill>
            </a:endParaRPr>
          </a:p>
        </p:txBody>
      </p:sp>
    </p:spTree>
    <p:extLst>
      <p:ext uri="{BB962C8B-B14F-4D97-AF65-F5344CB8AC3E}">
        <p14:creationId xmlns:p14="http://schemas.microsoft.com/office/powerpoint/2010/main" xmlns="" val="3428402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eet.com/media/1175235/altera%20fpga%20figure%202%2030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600" y="1416544"/>
            <a:ext cx="4117818" cy="337661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105400" y="1686884"/>
            <a:ext cx="3639745" cy="88501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104438" y="3863988"/>
            <a:ext cx="3640707" cy="89631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V="1">
            <a:off x="5120878" y="3708400"/>
            <a:ext cx="3528926" cy="210245"/>
          </a:xfrm>
          <a:prstGeom prst="rect">
            <a:avLst/>
          </a:prstGeom>
        </p:spPr>
      </p:pic>
      <p:cxnSp>
        <p:nvCxnSpPr>
          <p:cNvPr id="11" name="Straight Arrow Connector 10"/>
          <p:cNvCxnSpPr/>
          <p:nvPr/>
        </p:nvCxnSpPr>
        <p:spPr>
          <a:xfrm>
            <a:off x="5105400" y="2513837"/>
            <a:ext cx="3886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127255" y="1588953"/>
            <a:ext cx="0" cy="92488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22650" y="1459468"/>
            <a:ext cx="505267" cy="369332"/>
          </a:xfrm>
          <a:prstGeom prst="rect">
            <a:avLst/>
          </a:prstGeom>
          <a:noFill/>
        </p:spPr>
        <p:txBody>
          <a:bodyPr wrap="none" rtlCol="0">
            <a:spAutoFit/>
          </a:bodyPr>
          <a:lstStyle/>
          <a:p>
            <a:r>
              <a:rPr lang="x-none" dirty="0" smtClean="0"/>
              <a:t>M1</a:t>
            </a:r>
            <a:endParaRPr lang="en-US" dirty="0"/>
          </a:p>
        </p:txBody>
      </p:sp>
      <p:grpSp>
        <p:nvGrpSpPr>
          <p:cNvPr id="21" name="Group 20"/>
          <p:cNvGrpSpPr/>
          <p:nvPr/>
        </p:nvGrpSpPr>
        <p:grpSpPr>
          <a:xfrm>
            <a:off x="4514011" y="2571956"/>
            <a:ext cx="4480810" cy="924884"/>
            <a:chOff x="4514011" y="2571956"/>
            <a:chExt cx="4480810" cy="924884"/>
          </a:xfrm>
        </p:grpSpPr>
        <p:pic>
          <p:nvPicPr>
            <p:cNvPr id="5" name="Picture 4"/>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123135" y="2625081"/>
              <a:ext cx="3512035" cy="818634"/>
            </a:xfrm>
            <a:prstGeom prst="rect">
              <a:avLst/>
            </a:prstGeom>
          </p:spPr>
        </p:pic>
        <p:cxnSp>
          <p:nvCxnSpPr>
            <p:cNvPr id="15" name="Straight Arrow Connector 14"/>
            <p:cNvCxnSpPr/>
            <p:nvPr/>
          </p:nvCxnSpPr>
          <p:spPr>
            <a:xfrm>
              <a:off x="5108621" y="3414687"/>
              <a:ext cx="3886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127255" y="2571956"/>
              <a:ext cx="0" cy="92488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514011" y="2579933"/>
              <a:ext cx="505267" cy="369332"/>
            </a:xfrm>
            <a:prstGeom prst="rect">
              <a:avLst/>
            </a:prstGeom>
            <a:noFill/>
          </p:spPr>
          <p:txBody>
            <a:bodyPr wrap="none" rtlCol="0">
              <a:spAutoFit/>
            </a:bodyPr>
            <a:lstStyle/>
            <a:p>
              <a:r>
                <a:rPr lang="x-none" dirty="0" smtClean="0"/>
                <a:t>M2</a:t>
              </a:r>
              <a:endParaRPr lang="en-US" dirty="0"/>
            </a:p>
          </p:txBody>
        </p:sp>
      </p:grpSp>
      <p:grpSp>
        <p:nvGrpSpPr>
          <p:cNvPr id="24" name="Group 23"/>
          <p:cNvGrpSpPr/>
          <p:nvPr/>
        </p:nvGrpSpPr>
        <p:grpSpPr>
          <a:xfrm>
            <a:off x="4521821" y="3754969"/>
            <a:ext cx="4486685" cy="924884"/>
            <a:chOff x="4522650" y="3496840"/>
            <a:chExt cx="4486685" cy="924884"/>
          </a:xfrm>
        </p:grpSpPr>
        <p:cxnSp>
          <p:nvCxnSpPr>
            <p:cNvPr id="16" name="Straight Arrow Connector 15"/>
            <p:cNvCxnSpPr/>
            <p:nvPr/>
          </p:nvCxnSpPr>
          <p:spPr>
            <a:xfrm>
              <a:off x="5123135" y="4419600"/>
              <a:ext cx="3886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127255" y="3496840"/>
              <a:ext cx="0" cy="92488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522650" y="3589950"/>
              <a:ext cx="620683" cy="369332"/>
            </a:xfrm>
            <a:prstGeom prst="rect">
              <a:avLst/>
            </a:prstGeom>
            <a:noFill/>
          </p:spPr>
          <p:txBody>
            <a:bodyPr wrap="none" rtlCol="0">
              <a:spAutoFit/>
            </a:bodyPr>
            <a:lstStyle/>
            <a:p>
              <a:r>
                <a:rPr lang="x-none" dirty="0" smtClean="0"/>
                <a:t>Oba</a:t>
              </a:r>
              <a:endParaRPr lang="en-US" dirty="0"/>
            </a:p>
          </p:txBody>
        </p:sp>
      </p:grpSp>
      <p:sp>
        <p:nvSpPr>
          <p:cNvPr id="26" name="Rectangle 2"/>
          <p:cNvSpPr>
            <a:spLocks noChangeArrowheads="1"/>
          </p:cNvSpPr>
          <p:nvPr/>
        </p:nvSpPr>
        <p:spPr bwMode="auto">
          <a:xfrm>
            <a:off x="439057" y="25400"/>
            <a:ext cx="8229600" cy="715963"/>
          </a:xfrm>
          <a:prstGeom prst="rect">
            <a:avLst/>
          </a:prstGeom>
          <a:noFill/>
          <a:ln w="9525">
            <a:noFill/>
            <a:miter lim="800000"/>
            <a:headEnd/>
            <a:tailEnd/>
          </a:ln>
        </p:spPr>
        <p:txBody>
          <a:bodyPr anchor="ctr"/>
          <a:lstStyle/>
          <a:p>
            <a:pPr algn="ctr"/>
            <a:r>
              <a:rPr lang="en-US" sz="3200" b="1" dirty="0"/>
              <a:t>Motor </a:t>
            </a:r>
            <a:r>
              <a:rPr lang="en-US" sz="3200" b="1" dirty="0" err="1"/>
              <a:t>jednosmerne</a:t>
            </a:r>
            <a:r>
              <a:rPr lang="en-US" sz="3200" b="1" dirty="0"/>
              <a:t> </a:t>
            </a:r>
            <a:r>
              <a:rPr lang="en-US" sz="3200" b="1" dirty="0" err="1"/>
              <a:t>struje</a:t>
            </a:r>
            <a:r>
              <a:rPr lang="en-US" sz="3200" b="1" dirty="0"/>
              <a:t>, </a:t>
            </a:r>
            <a:r>
              <a:rPr lang="sr-Latn-CS" sz="3200" b="1" dirty="0"/>
              <a:t>princip rada</a:t>
            </a:r>
            <a:endParaRPr lang="en-US" sz="3200" b="1" dirty="0"/>
          </a:p>
        </p:txBody>
      </p:sp>
      <p:sp>
        <p:nvSpPr>
          <p:cNvPr id="27" name="TextBox 26"/>
          <p:cNvSpPr txBox="1"/>
          <p:nvPr/>
        </p:nvSpPr>
        <p:spPr>
          <a:xfrm>
            <a:off x="5094353" y="5064574"/>
            <a:ext cx="3942105" cy="369332"/>
          </a:xfrm>
          <a:prstGeom prst="rect">
            <a:avLst/>
          </a:prstGeom>
          <a:noFill/>
        </p:spPr>
        <p:txBody>
          <a:bodyPr wrap="none" rtlCol="0">
            <a:spAutoFit/>
          </a:bodyPr>
          <a:lstStyle/>
          <a:p>
            <a:r>
              <a:rPr lang="x-none" b="1" dirty="0" smtClean="0"/>
              <a:t>M1</a:t>
            </a:r>
            <a:r>
              <a:rPr lang="x-none" dirty="0" smtClean="0"/>
              <a:t> – Moment od jednog para polova</a:t>
            </a:r>
            <a:endParaRPr lang="en-US" dirty="0"/>
          </a:p>
        </p:txBody>
      </p:sp>
      <p:sp>
        <p:nvSpPr>
          <p:cNvPr id="28" name="TextBox 27"/>
          <p:cNvSpPr txBox="1"/>
          <p:nvPr/>
        </p:nvSpPr>
        <p:spPr>
          <a:xfrm>
            <a:off x="5094352" y="5465070"/>
            <a:ext cx="3967753" cy="369332"/>
          </a:xfrm>
          <a:prstGeom prst="rect">
            <a:avLst/>
          </a:prstGeom>
          <a:noFill/>
        </p:spPr>
        <p:txBody>
          <a:bodyPr wrap="none" rtlCol="0">
            <a:spAutoFit/>
          </a:bodyPr>
          <a:lstStyle/>
          <a:p>
            <a:r>
              <a:rPr lang="x-none" b="1" dirty="0" smtClean="0"/>
              <a:t>M2</a:t>
            </a:r>
            <a:r>
              <a:rPr lang="x-none" dirty="0" smtClean="0"/>
              <a:t> – Moment od drugog para polova</a:t>
            </a:r>
            <a:endParaRPr lang="en-US" dirty="0"/>
          </a:p>
        </p:txBody>
      </p:sp>
      <p:sp>
        <p:nvSpPr>
          <p:cNvPr id="29" name="TextBox 28"/>
          <p:cNvSpPr txBox="1"/>
          <p:nvPr/>
        </p:nvSpPr>
        <p:spPr>
          <a:xfrm>
            <a:off x="250371" y="5064574"/>
            <a:ext cx="4267515" cy="938719"/>
          </a:xfrm>
          <a:prstGeom prst="rect">
            <a:avLst/>
          </a:prstGeom>
          <a:noFill/>
        </p:spPr>
        <p:txBody>
          <a:bodyPr wrap="none" rtlCol="0">
            <a:spAutoFit/>
          </a:bodyPr>
          <a:lstStyle/>
          <a:p>
            <a:r>
              <a:rPr lang="x-none" sz="1900" b="1" dirty="0" smtClean="0"/>
              <a:t>Motor sa dva para polova </a:t>
            </a:r>
            <a:r>
              <a:rPr lang="x-none" sz="1900" b="1" u="sng" dirty="0" smtClean="0"/>
              <a:t>na rotoru</a:t>
            </a:r>
          </a:p>
          <a:p>
            <a:r>
              <a:rPr lang="x-none" b="1" dirty="0" smtClean="0"/>
              <a:t>- </a:t>
            </a:r>
            <a:r>
              <a:rPr lang="x-none" dirty="0" smtClean="0"/>
              <a:t>Polovi normalni jedan na drugi</a:t>
            </a:r>
          </a:p>
          <a:p>
            <a:r>
              <a:rPr lang="x-none" b="1" dirty="0" smtClean="0"/>
              <a:t>- </a:t>
            </a:r>
            <a:r>
              <a:rPr lang="x-none" dirty="0" smtClean="0"/>
              <a:t>4 segmenta na kolektoru</a:t>
            </a:r>
          </a:p>
        </p:txBody>
      </p:sp>
    </p:spTree>
    <p:extLst>
      <p:ext uri="{BB962C8B-B14F-4D97-AF65-F5344CB8AC3E}">
        <p14:creationId xmlns:p14="http://schemas.microsoft.com/office/powerpoint/2010/main" xmlns="" val="207609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par>
                          <p:cTn id="20" fill="hold">
                            <p:stCondLst>
                              <p:cond delay="0"/>
                            </p:stCondLst>
                            <p:childTnLst>
                              <p:par>
                                <p:cTn id="21" presetID="10" presetClass="exit" presetSubtype="0" fill="hold" nodeType="afterEffect">
                                  <p:stCondLst>
                                    <p:cond delay="0"/>
                                  </p:stCondLst>
                                  <p:childTnLst>
                                    <p:animEffect transition="out" filter="fade">
                                      <p:cBhvr>
                                        <p:cTn id="22" dur="2000"/>
                                        <p:tgtEl>
                                          <p:spTgt spid="8"/>
                                        </p:tgtEl>
                                      </p:cBhvr>
                                    </p:animEffect>
                                    <p:set>
                                      <p:cBhvr>
                                        <p:cTn id="23"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7011</TotalTime>
  <Words>9395</Words>
  <Application>Microsoft Office PowerPoint</Application>
  <PresentationFormat>On-screen Show (4:3)</PresentationFormat>
  <Paragraphs>826</Paragraphs>
  <Slides>75</Slides>
  <Notes>49</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77" baseType="lpstr">
      <vt:lpstr>Default Design</vt:lpstr>
      <vt:lpstr>Equation</vt:lpstr>
      <vt:lpstr>ELEKTRIČNI POGONI u vozilima 2017/18.</vt:lpstr>
      <vt:lpstr>Mehanička karakteristika</vt:lpstr>
      <vt:lpstr>Mehanička karakteristika</vt:lpstr>
      <vt:lpstr>Tipovi opterećenja</vt:lpstr>
      <vt:lpstr>Mehanička karakteristika -kvadranti</vt:lpstr>
      <vt:lpstr>Motor jednosmerne struje sa stalnim magnetima na statoru</vt:lpstr>
      <vt:lpstr>Slide 7</vt:lpstr>
      <vt:lpstr>Slide 8</vt:lpstr>
      <vt:lpstr>Slide 9</vt:lpstr>
      <vt:lpstr>Motor jednosmerne struje sa pobudom</vt:lpstr>
      <vt:lpstr>Slide 11</vt:lpstr>
      <vt:lpstr>Slide 12</vt:lpstr>
      <vt:lpstr>Slide 13</vt:lpstr>
      <vt:lpstr>Slide 14</vt:lpstr>
      <vt:lpstr>Motor jednosmerne struje, konstrukcija</vt:lpstr>
      <vt:lpstr>Slide 16</vt:lpstr>
      <vt:lpstr>Slide 17</vt:lpstr>
      <vt:lpstr>Motor j.s. sa nezavisnom pobudom</vt:lpstr>
      <vt:lpstr>Motor j.s. sa nezavisnom pobudom</vt:lpstr>
      <vt:lpstr>Motor j.s. sa nezavisnom pobudom</vt:lpstr>
      <vt:lpstr>Motor  j.s.  sa nezavisnom pobudom</vt:lpstr>
      <vt:lpstr>Mehanička karakteristika motora j.s.</vt:lpstr>
      <vt:lpstr>Ograničenja i zaštite</vt:lpstr>
      <vt:lpstr>Motori sa obrtnim poljem u statoru</vt:lpstr>
      <vt:lpstr>Motori sa obrtnim poljem u statoru</vt:lpstr>
      <vt:lpstr>Slide 26</vt:lpstr>
      <vt:lpstr>Motori sa obrtnim poljem u statoru</vt:lpstr>
      <vt:lpstr>Namotoji motora sa jednim i dva para polova</vt:lpstr>
      <vt:lpstr>Motori sa obrtnim poljem u statoru</vt:lpstr>
      <vt:lpstr>SINHRONI reluktantni motori</vt:lpstr>
      <vt:lpstr>Slide 31</vt:lpstr>
      <vt:lpstr>Slide 32</vt:lpstr>
      <vt:lpstr>Sinhroni reluktantni motor</vt:lpstr>
      <vt:lpstr>Sinhroni reluktantni motor</vt:lpstr>
      <vt:lpstr>Sinhroni motori sa stalnim magnetima na rotoru</vt:lpstr>
      <vt:lpstr>Motor sa magnetima na rotoru</vt:lpstr>
      <vt:lpstr>Motor sa magnetima na rotoru</vt:lpstr>
      <vt:lpstr>Motor sa magnetima na rotoru</vt:lpstr>
      <vt:lpstr>Motor BMW-i3 2016. stator</vt:lpstr>
      <vt:lpstr>Motor BMW-i3 2016. rotor</vt:lpstr>
      <vt:lpstr>Slide 41</vt:lpstr>
      <vt:lpstr>Slide 42</vt:lpstr>
      <vt:lpstr>Asinhroni motor</vt:lpstr>
      <vt:lpstr>Slide 44</vt:lpstr>
      <vt:lpstr>Konstrukcija kaveznog rotora</vt:lpstr>
      <vt:lpstr>Slide 46</vt:lpstr>
      <vt:lpstr>Oblik limova kaveznog rotora</vt:lpstr>
      <vt:lpstr>Veza u zvezdu (Y) i trougao () i tablica motora</vt:lpstr>
      <vt:lpstr>Priključna kutija</vt:lpstr>
      <vt:lpstr>Veličina kućišta asinhroniog  motora</vt:lpstr>
      <vt:lpstr>Slide 51</vt:lpstr>
      <vt:lpstr>Zmenska šema po fazi </vt:lpstr>
      <vt:lpstr>Zmenska šema po fazi </vt:lpstr>
      <vt:lpstr>Vektor struje motora </vt:lpstr>
      <vt:lpstr>Prirodna mehanička karakteristika neupravljanog motora</vt:lpstr>
      <vt:lpstr>Struja neupravljanog asinhronog motora</vt:lpstr>
      <vt:lpstr>Mehanička karakteristika asinhronog motora u motornom  i generatorskom režimu</vt:lpstr>
      <vt:lpstr>Uticaj oblika šipki rotora </vt:lpstr>
      <vt:lpstr>Slide 59</vt:lpstr>
      <vt:lpstr>U/f upravljanje</vt:lpstr>
      <vt:lpstr>U/f upravljanje</vt:lpstr>
      <vt:lpstr>Mehanička karakteristika iznad nominalne brzine</vt:lpstr>
      <vt:lpstr>U/f upravljanje</vt:lpstr>
      <vt:lpstr>Mehanička karakteristika komercijalno raspoloživog upravljanog motora </vt:lpstr>
      <vt:lpstr>Slide 65</vt:lpstr>
      <vt:lpstr>Slide 66</vt:lpstr>
      <vt:lpstr>Slide 67</vt:lpstr>
      <vt:lpstr>Slide 68</vt:lpstr>
      <vt:lpstr>Slide 69</vt:lpstr>
      <vt:lpstr>Slide 70</vt:lpstr>
      <vt:lpstr>Slide 71</vt:lpstr>
      <vt:lpstr>Slide 72</vt:lpstr>
      <vt:lpstr>Slide 73</vt:lpstr>
      <vt:lpstr>Slide 74</vt:lpstr>
      <vt:lpstr>Slide 75</vt:lpstr>
    </vt:vector>
  </TitlesOfParts>
  <Company>vets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m_milan</dc:creator>
  <cp:lastModifiedBy>m_milan</cp:lastModifiedBy>
  <cp:revision>479</cp:revision>
  <dcterms:created xsi:type="dcterms:W3CDTF">2011-03-30T07:23:51Z</dcterms:created>
  <dcterms:modified xsi:type="dcterms:W3CDTF">2019-02-27T10:47:15Z</dcterms:modified>
</cp:coreProperties>
</file>