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xls" ContentType="application/vnd.ms-exce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56"/>
  </p:notesMasterIdLst>
  <p:handoutMasterIdLst>
    <p:handoutMasterId r:id="rId57"/>
  </p:handoutMasterIdLst>
  <p:sldIdLst>
    <p:sldId id="361" r:id="rId2"/>
    <p:sldId id="362" r:id="rId3"/>
    <p:sldId id="363" r:id="rId4"/>
    <p:sldId id="365" r:id="rId5"/>
    <p:sldId id="356" r:id="rId6"/>
    <p:sldId id="357" r:id="rId7"/>
    <p:sldId id="400" r:id="rId8"/>
    <p:sldId id="401" r:id="rId9"/>
    <p:sldId id="358" r:id="rId10"/>
    <p:sldId id="412" r:id="rId11"/>
    <p:sldId id="411" r:id="rId12"/>
    <p:sldId id="413" r:id="rId13"/>
    <p:sldId id="402" r:id="rId14"/>
    <p:sldId id="410" r:id="rId15"/>
    <p:sldId id="405" r:id="rId16"/>
    <p:sldId id="406" r:id="rId17"/>
    <p:sldId id="403" r:id="rId18"/>
    <p:sldId id="407" r:id="rId19"/>
    <p:sldId id="394" r:id="rId20"/>
    <p:sldId id="395" r:id="rId21"/>
    <p:sldId id="359" r:id="rId22"/>
    <p:sldId id="360" r:id="rId23"/>
    <p:sldId id="367" r:id="rId24"/>
    <p:sldId id="366" r:id="rId25"/>
    <p:sldId id="396" r:id="rId26"/>
    <p:sldId id="409" r:id="rId27"/>
    <p:sldId id="414" r:id="rId28"/>
    <p:sldId id="397" r:id="rId29"/>
    <p:sldId id="398" r:id="rId30"/>
    <p:sldId id="416" r:id="rId31"/>
    <p:sldId id="399" r:id="rId32"/>
    <p:sldId id="374" r:id="rId33"/>
    <p:sldId id="369" r:id="rId34"/>
    <p:sldId id="375" r:id="rId35"/>
    <p:sldId id="419" r:id="rId36"/>
    <p:sldId id="420" r:id="rId37"/>
    <p:sldId id="421" r:id="rId38"/>
    <p:sldId id="422" r:id="rId39"/>
    <p:sldId id="417" r:id="rId40"/>
    <p:sldId id="418" r:id="rId41"/>
    <p:sldId id="379" r:id="rId42"/>
    <p:sldId id="381" r:id="rId43"/>
    <p:sldId id="382" r:id="rId44"/>
    <p:sldId id="383" r:id="rId45"/>
    <p:sldId id="384" r:id="rId46"/>
    <p:sldId id="385" r:id="rId47"/>
    <p:sldId id="386" r:id="rId48"/>
    <p:sldId id="387" r:id="rId49"/>
    <p:sldId id="388" r:id="rId50"/>
    <p:sldId id="389" r:id="rId51"/>
    <p:sldId id="390" r:id="rId52"/>
    <p:sldId id="391" r:id="rId53"/>
    <p:sldId id="392" r:id="rId54"/>
    <p:sldId id="393" r:id="rId55"/>
  </p:sldIdLst>
  <p:sldSz cx="9144000" cy="6858000" type="screen4x3"/>
  <p:notesSz cx="6858000" cy="9144000"/>
  <p:defaultTextStyle>
    <a:defPPr>
      <a:defRPr lang="en-GB"/>
    </a:defPPr>
    <a:lvl1pPr algn="l" rtl="0" eaLnBrk="0" fontAlgn="base" hangingPunct="0">
      <a:spcBef>
        <a:spcPct val="0"/>
      </a:spcBef>
      <a:spcAft>
        <a:spcPct val="0"/>
      </a:spcAft>
      <a:defRPr kern="1200">
        <a:solidFill>
          <a:srgbClr val="333399"/>
        </a:solidFill>
        <a:latin typeface="Comic Sans MS" pitchFamily="66" charset="0"/>
        <a:ea typeface="+mn-ea"/>
        <a:cs typeface="+mn-cs"/>
      </a:defRPr>
    </a:lvl1pPr>
    <a:lvl2pPr marL="457200" algn="l" rtl="0" eaLnBrk="0" fontAlgn="base" hangingPunct="0">
      <a:spcBef>
        <a:spcPct val="0"/>
      </a:spcBef>
      <a:spcAft>
        <a:spcPct val="0"/>
      </a:spcAft>
      <a:defRPr kern="1200">
        <a:solidFill>
          <a:srgbClr val="333399"/>
        </a:solidFill>
        <a:latin typeface="Comic Sans MS" pitchFamily="66" charset="0"/>
        <a:ea typeface="+mn-ea"/>
        <a:cs typeface="+mn-cs"/>
      </a:defRPr>
    </a:lvl2pPr>
    <a:lvl3pPr marL="914400" algn="l" rtl="0" eaLnBrk="0" fontAlgn="base" hangingPunct="0">
      <a:spcBef>
        <a:spcPct val="0"/>
      </a:spcBef>
      <a:spcAft>
        <a:spcPct val="0"/>
      </a:spcAft>
      <a:defRPr kern="1200">
        <a:solidFill>
          <a:srgbClr val="333399"/>
        </a:solidFill>
        <a:latin typeface="Comic Sans MS" pitchFamily="66" charset="0"/>
        <a:ea typeface="+mn-ea"/>
        <a:cs typeface="+mn-cs"/>
      </a:defRPr>
    </a:lvl3pPr>
    <a:lvl4pPr marL="1371600" algn="l" rtl="0" eaLnBrk="0" fontAlgn="base" hangingPunct="0">
      <a:spcBef>
        <a:spcPct val="0"/>
      </a:spcBef>
      <a:spcAft>
        <a:spcPct val="0"/>
      </a:spcAft>
      <a:defRPr kern="1200">
        <a:solidFill>
          <a:srgbClr val="333399"/>
        </a:solidFill>
        <a:latin typeface="Comic Sans MS" pitchFamily="66" charset="0"/>
        <a:ea typeface="+mn-ea"/>
        <a:cs typeface="+mn-cs"/>
      </a:defRPr>
    </a:lvl4pPr>
    <a:lvl5pPr marL="1828800" algn="l" rtl="0" eaLnBrk="0" fontAlgn="base" hangingPunct="0">
      <a:spcBef>
        <a:spcPct val="0"/>
      </a:spcBef>
      <a:spcAft>
        <a:spcPct val="0"/>
      </a:spcAft>
      <a:defRPr kern="1200">
        <a:solidFill>
          <a:srgbClr val="333399"/>
        </a:solidFill>
        <a:latin typeface="Comic Sans MS" pitchFamily="66" charset="0"/>
        <a:ea typeface="+mn-ea"/>
        <a:cs typeface="+mn-cs"/>
      </a:defRPr>
    </a:lvl5pPr>
    <a:lvl6pPr marL="2286000" algn="l" defTabSz="914400" rtl="0" eaLnBrk="1" latinLnBrk="0" hangingPunct="1">
      <a:defRPr kern="1200">
        <a:solidFill>
          <a:srgbClr val="333399"/>
        </a:solidFill>
        <a:latin typeface="Comic Sans MS" pitchFamily="66" charset="0"/>
        <a:ea typeface="+mn-ea"/>
        <a:cs typeface="+mn-cs"/>
      </a:defRPr>
    </a:lvl6pPr>
    <a:lvl7pPr marL="2743200" algn="l" defTabSz="914400" rtl="0" eaLnBrk="1" latinLnBrk="0" hangingPunct="1">
      <a:defRPr kern="1200">
        <a:solidFill>
          <a:srgbClr val="333399"/>
        </a:solidFill>
        <a:latin typeface="Comic Sans MS" pitchFamily="66" charset="0"/>
        <a:ea typeface="+mn-ea"/>
        <a:cs typeface="+mn-cs"/>
      </a:defRPr>
    </a:lvl7pPr>
    <a:lvl8pPr marL="3200400" algn="l" defTabSz="914400" rtl="0" eaLnBrk="1" latinLnBrk="0" hangingPunct="1">
      <a:defRPr kern="1200">
        <a:solidFill>
          <a:srgbClr val="333399"/>
        </a:solidFill>
        <a:latin typeface="Comic Sans MS" pitchFamily="66" charset="0"/>
        <a:ea typeface="+mn-ea"/>
        <a:cs typeface="+mn-cs"/>
      </a:defRPr>
    </a:lvl8pPr>
    <a:lvl9pPr marL="3657600" algn="l" defTabSz="914400" rtl="0" eaLnBrk="1" latinLnBrk="0" hangingPunct="1">
      <a:defRPr kern="1200">
        <a:solidFill>
          <a:srgbClr val="333399"/>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66CC"/>
    <a:srgbClr val="3366FF"/>
    <a:srgbClr val="0033CC"/>
    <a:srgbClr val="333399"/>
    <a:srgbClr val="0066FF"/>
    <a:srgbClr val="FFFF00"/>
    <a:srgbClr val="FF3399"/>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06" autoAdjust="0"/>
    <p:restoredTop sz="81311" autoAdjust="0"/>
  </p:normalViewPr>
  <p:slideViewPr>
    <p:cSldViewPr>
      <p:cViewPr varScale="1">
        <p:scale>
          <a:sx n="89" d="100"/>
          <a:sy n="89" d="100"/>
        </p:scale>
        <p:origin x="-60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48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image" Target="../media/image59.wmf"/><Relationship Id="rId7" Type="http://schemas.openxmlformats.org/officeDocument/2006/relationships/image" Target="../media/image63.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57.wmf"/><Relationship Id="rId5" Type="http://schemas.openxmlformats.org/officeDocument/2006/relationships/image" Target="../media/image68.wmf"/><Relationship Id="rId4" Type="http://schemas.openxmlformats.org/officeDocument/2006/relationships/image" Target="../media/image6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pitchFamily="18" charset="0"/>
              </a:defRPr>
            </a:lvl1pPr>
          </a:lstStyle>
          <a:p>
            <a:pPr>
              <a:defRPr/>
            </a:pPr>
            <a:endParaRPr lang="en-GB"/>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8" charset="0"/>
              </a:defRPr>
            </a:lvl1pPr>
          </a:lstStyle>
          <a:p>
            <a:pPr>
              <a:defRPr/>
            </a:pPr>
            <a:endParaRPr lang="en-GB"/>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pitchFamily="18" charset="0"/>
              </a:defRPr>
            </a:lvl1pPr>
          </a:lstStyle>
          <a:p>
            <a:pPr>
              <a:defRPr/>
            </a:pPr>
            <a:endParaRPr lang="en-GB"/>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itchFamily="18" charset="0"/>
              </a:defRPr>
            </a:lvl1pPr>
          </a:lstStyle>
          <a:p>
            <a:pPr>
              <a:defRPr/>
            </a:pPr>
            <a:fld id="{CCA8A091-77AD-4D91-8EE9-466BECE8BC24}" type="slidenum">
              <a:rPr lang="en-GB"/>
              <a:pPr>
                <a:defRPr/>
              </a:pPr>
              <a:t>‹#›</a:t>
            </a:fld>
            <a:endParaRPr lang="en-GB"/>
          </a:p>
        </p:txBody>
      </p:sp>
    </p:spTree>
    <p:extLst>
      <p:ext uri="{BB962C8B-B14F-4D97-AF65-F5344CB8AC3E}">
        <p14:creationId xmlns:p14="http://schemas.microsoft.com/office/powerpoint/2010/main" xmlns="" val="4028612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pitchFamily="18" charset="0"/>
              </a:defRPr>
            </a:lvl1pPr>
          </a:lstStyle>
          <a:p>
            <a:pPr>
              <a:defRPr/>
            </a:pPr>
            <a:endParaRPr lang="en-GB"/>
          </a:p>
        </p:txBody>
      </p:sp>
      <p:sp>
        <p:nvSpPr>
          <p:cNvPr id="5123"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8" charset="0"/>
              </a:defRPr>
            </a:lvl1pPr>
          </a:lstStyle>
          <a:p>
            <a:pPr>
              <a:defRPr/>
            </a:pPr>
            <a:endParaRPr lang="en-GB"/>
          </a:p>
        </p:txBody>
      </p:sp>
      <p:sp>
        <p:nvSpPr>
          <p:cNvPr id="43012"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5"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0"/>
            <a:r>
              <a:rPr lang="en-GB" noProof="0" smtClean="0"/>
              <a:t>Second level</a:t>
            </a:r>
          </a:p>
          <a:p>
            <a:pPr lvl="0"/>
            <a:r>
              <a:rPr lang="en-GB" noProof="0" smtClean="0"/>
              <a:t>Third level</a:t>
            </a:r>
          </a:p>
          <a:p>
            <a:pPr lvl="0"/>
            <a:r>
              <a:rPr lang="en-GB" noProof="0" smtClean="0"/>
              <a:t>Fourth level</a:t>
            </a:r>
          </a:p>
          <a:p>
            <a:pPr lvl="0"/>
            <a:r>
              <a:rPr lang="en-GB" noProof="0" smtClean="0"/>
              <a:t>Fifth level</a:t>
            </a:r>
          </a:p>
        </p:txBody>
      </p:sp>
      <p:sp>
        <p:nvSpPr>
          <p:cNvPr id="5126"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pitchFamily="18" charset="0"/>
              </a:defRPr>
            </a:lvl1pPr>
          </a:lstStyle>
          <a:p>
            <a:pPr>
              <a:defRPr/>
            </a:pPr>
            <a:endParaRPr lang="en-GB"/>
          </a:p>
        </p:txBody>
      </p:sp>
      <p:sp>
        <p:nvSpPr>
          <p:cNvPr id="5127"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itchFamily="18" charset="0"/>
              </a:defRPr>
            </a:lvl1pPr>
          </a:lstStyle>
          <a:p>
            <a:pPr>
              <a:defRPr/>
            </a:pPr>
            <a:fld id="{2F04FE09-F9F8-4D30-8C0E-96692EADA103}" type="slidenum">
              <a:rPr lang="en-GB"/>
              <a:pPr>
                <a:defRPr/>
              </a:pPr>
              <a:t>‹#›</a:t>
            </a:fld>
            <a:endParaRPr lang="en-GB"/>
          </a:p>
        </p:txBody>
      </p:sp>
    </p:spTree>
    <p:extLst>
      <p:ext uri="{BB962C8B-B14F-4D97-AF65-F5344CB8AC3E}">
        <p14:creationId xmlns:p14="http://schemas.microsoft.com/office/powerpoint/2010/main" xmlns="" val="12689040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sr-Latn-CS" dirty="0" smtClean="0"/>
              <a:t>Na slici su oblici napona na tranzistoru (</a:t>
            </a:r>
            <a:r>
              <a:rPr lang="sr-Latn-CS" b="1" dirty="0" smtClean="0"/>
              <a:t>V</a:t>
            </a:r>
            <a:r>
              <a:rPr lang="sr-Latn-CS" b="1" baseline="-25000" dirty="0" smtClean="0"/>
              <a:t>CE</a:t>
            </a:r>
            <a:r>
              <a:rPr lang="sr-Latn-CS" dirty="0" smtClean="0"/>
              <a:t>)</a:t>
            </a:r>
            <a:r>
              <a:rPr lang="sr-Latn-CS" baseline="0" dirty="0" smtClean="0"/>
              <a:t> i struja kroz tranzistor (</a:t>
            </a:r>
            <a:r>
              <a:rPr lang="sr-Latn-CS" b="1" baseline="0" dirty="0" smtClean="0"/>
              <a:t>I</a:t>
            </a:r>
            <a:r>
              <a:rPr lang="sr-Latn-CS" b="1" baseline="-25000" dirty="0" smtClean="0"/>
              <a:t>C</a:t>
            </a:r>
            <a:r>
              <a:rPr lang="sr-Latn-CS" baseline="0" dirty="0" smtClean="0"/>
              <a:t>) pri uključivanju (levo) i isključivanju (desno) tranzistora tipa IGBT.</a:t>
            </a:r>
          </a:p>
          <a:p>
            <a:endParaRPr lang="sr-Latn-CS" baseline="0" dirty="0" smtClean="0"/>
          </a:p>
          <a:p>
            <a:r>
              <a:rPr lang="sr-Latn-CS" baseline="0" dirty="0" smtClean="0"/>
              <a:t>U ovom slučaju, a na slici su snimci sa osciloskopa jednog realnog pogona, prenapon prilikom isključenja dostiže vrednost preko 950V dok je nominalni napon 600V. Veličina prenapona uglavnom zavisi od parazitnih induktivnosti i brzine promene struje. Na parazitne induktivnosti jako utiče oblik i dužina vodova od kondenzatora u jednosmernom međukolu do priključaka IGBT, ali i karakteristike ovog kondenzatora (ekvivalentna serijska otpornost i induktivnost). Da bi se prenapon, koji je svakako neželjen, smanjio, puno se vodi računa o mehaničkom projektovanju vodova. Postoje rešenja sa “sendvič” provodnicima kod kojih su pozitivni i negativni vod široke bakarne šine jednake širine postavljene jedna iznad druge sa izolatorom između. Ovo rešenje zbog male parazitne induktivnosti i raspodeljene kapacitivnosti između vodova, obezbeđuje znatno manje prenapone u odnosu na klasičnu vezu žičanim provodnicima.</a:t>
            </a:r>
          </a:p>
          <a:p>
            <a:endParaRPr lang="sr-Latn-CS" baseline="0" dirty="0" smtClean="0"/>
          </a:p>
          <a:p>
            <a:r>
              <a:rPr lang="sr-Latn-CS" baseline="0" dirty="0" smtClean="0"/>
              <a:t>Da bi se prenapon smanjio koriste se posebni sklopovi poznati pod nazivom </a:t>
            </a:r>
            <a:r>
              <a:rPr lang="sr-Latn-CS" b="1" baseline="0" dirty="0" smtClean="0"/>
              <a:t>snaberi</a:t>
            </a:r>
            <a:r>
              <a:rPr lang="sr-Latn-CS" baseline="0" dirty="0" smtClean="0"/>
              <a:t> (</a:t>
            </a:r>
            <a:r>
              <a:rPr lang="sr-Latn-CS" i="1" baseline="0" dirty="0" smtClean="0"/>
              <a:t>snubber</a:t>
            </a:r>
            <a:r>
              <a:rPr lang="sr-Latn-CS" baseline="0" dirty="0" smtClean="0"/>
              <a:t>) koji se vezuju direktno na priključke tranzistora. Veza mora biti što kraća i imati minimalno moguću parazitnu induktivnost. Snaber može biti kondenzator posebnih karakteristika (pre svega male ekvivalentne seriske otpornosti i induktivnosti) ili kombinacija kondenzatora i otpornika. U nekim slučajevima se koriste i mreže kondenzatora, otpornika i dioda.</a:t>
            </a:r>
          </a:p>
          <a:p>
            <a:endParaRPr lang="sr-Latn-CS" baseline="0" dirty="0" smtClean="0"/>
          </a:p>
          <a:p>
            <a:r>
              <a:rPr lang="sr-Latn-CS" baseline="0" dirty="0" smtClean="0"/>
              <a:t>Snaberi su skupe i često glomazne komponente. Zbog toga neki proizvođači reklamiraju svoje IGMT module kao komponente kojima nisu potrebni snaberi (</a:t>
            </a:r>
            <a:r>
              <a:rPr lang="sr-Latn-CS" i="1" baseline="0" dirty="0" smtClean="0"/>
              <a:t>snubberless module</a:t>
            </a:r>
            <a:r>
              <a:rPr lang="sr-Latn-CS" baseline="0" dirty="0" smtClean="0"/>
              <a:t>) zbog posebno pažljivo projektovanih komponenti unutar modula. Ove podatke treba primihvatiti sa rezervom jer presudan uticaj ne prenapon ima rešenje spoljašnjih vodova i svakako treba računati sa nekim prenaponom. Na primer, za tranzisor čije je isključivanje prikazano na slici bilo bi neophodno da može da izdrži napon 1000V, iako je nominalni napon 600V.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Prenapon bez</a:t>
            </a:r>
            <a:r>
              <a:rPr lang="sr-Latn-CS" baseline="0" dirty="0" smtClean="0"/>
              <a:t> snabera (V1) i sa snaberom (V3) i jedno rešenje snabera specijalno projektovanog  za module koji se priključuje direktno na vodove napajanja modula.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Izrazi za prenapone</a:t>
            </a:r>
            <a:r>
              <a:rPr lang="sr-Latn-CS" baseline="0" dirty="0" smtClean="0"/>
              <a:t> i ekvivalentna šema sa parazitnim induktivnostima.</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r-Latn-CS" dirty="0" smtClean="0"/>
              <a:t>Impulsno-širinska modulacija (PWM) predstavlja mogućnost dobijanja promenljive srednje vrednosti napona smo</a:t>
            </a:r>
            <a:r>
              <a:rPr lang="sr-Latn-CS" baseline="0" dirty="0" smtClean="0"/>
              <a:t> pomoću prekidačkih elemenata. Srednja vrednost napona </a:t>
            </a:r>
            <a:r>
              <a:rPr lang="sr-Latn-CS" b="1" i="1" baseline="0" dirty="0" smtClean="0"/>
              <a:t>V</a:t>
            </a:r>
            <a:r>
              <a:rPr lang="sr-Latn-CS" b="1" i="1" baseline="-25000" dirty="0" smtClean="0"/>
              <a:t>a</a:t>
            </a:r>
            <a:r>
              <a:rPr lang="sr-Latn-CS" baseline="0" dirty="0" smtClean="0"/>
              <a:t>  se može menjati jednostavno promenom </a:t>
            </a:r>
            <a:r>
              <a:rPr lang="sr-Latn-CS" sz="1200" b="1" i="1" baseline="0" dirty="0" smtClean="0">
                <a:sym typeface="Symbol"/>
              </a:rPr>
              <a:t></a:t>
            </a:r>
            <a:r>
              <a:rPr lang="sr-Latn-CS" baseline="0" dirty="0" smtClean="0">
                <a:sym typeface="Symbol"/>
              </a:rPr>
              <a:t> </a:t>
            </a:r>
            <a:r>
              <a:rPr lang="sr-Latn-CS" baseline="0" dirty="0" smtClean="0"/>
              <a:t>. Uobičajeno je da</a:t>
            </a:r>
            <a:r>
              <a:rPr lang="sr-Latn-CS" b="1" i="1" baseline="0" dirty="0" smtClean="0"/>
              <a:t> T</a:t>
            </a:r>
            <a:r>
              <a:rPr lang="sr-Latn-CS" b="1" i="1" baseline="-25000" dirty="0" smtClean="0"/>
              <a:t>PWM</a:t>
            </a:r>
            <a:r>
              <a:rPr lang="sr-Latn-CS" baseline="0" dirty="0" smtClean="0"/>
              <a:t>  bude fiksno, a da vrednost </a:t>
            </a:r>
            <a:r>
              <a:rPr lang="sr-Latn-CS" sz="1400" b="1" i="1" baseline="0" dirty="0" smtClean="0">
                <a:sym typeface="Symbol"/>
              </a:rPr>
              <a:t></a:t>
            </a:r>
            <a:r>
              <a:rPr lang="sr-Latn-CS" baseline="0" dirty="0" smtClean="0">
                <a:sym typeface="Symbol"/>
              </a:rPr>
              <a:t>  zadaje računar i time utiče na srednju vrednost napona. </a:t>
            </a:r>
          </a:p>
          <a:p>
            <a:endParaRPr lang="sr-Latn-CS" baseline="0" dirty="0" smtClean="0">
              <a:sym typeface="Symbol"/>
            </a:endParaRPr>
          </a:p>
          <a:p>
            <a:r>
              <a:rPr lang="sr-Latn-CS" baseline="0" dirty="0" smtClean="0">
                <a:sym typeface="Symbol"/>
              </a:rPr>
              <a:t>Pomoću impulsno-širinske modulacije se mogu dobiti i promenljivi oblici napona. Uslov je da je </a:t>
            </a:r>
            <a:r>
              <a:rPr lang="sr-Latn-CS" b="1" i="1" baseline="0" dirty="0" smtClean="0"/>
              <a:t>T</a:t>
            </a:r>
            <a:r>
              <a:rPr lang="sr-Latn-CS" b="1" i="1" baseline="-25000" dirty="0" smtClean="0"/>
              <a:t>PWM</a:t>
            </a:r>
            <a:r>
              <a:rPr lang="sr-Latn-CS" baseline="0" dirty="0" smtClean="0"/>
              <a:t>   </a:t>
            </a:r>
            <a:r>
              <a:rPr lang="sr-Latn-CS" baseline="0" dirty="0" smtClean="0">
                <a:sym typeface="Symbol"/>
              </a:rPr>
              <a:t>puno kraće u odnosu na brzinu promene napona koji se generiše (tačnije, puno kraće u odnosu na periodu promene napona).</a:t>
            </a:r>
          </a:p>
          <a:p>
            <a:r>
              <a:rPr lang="sr-Latn-CS" baseline="0" dirty="0" smtClean="0"/>
              <a:t> </a:t>
            </a:r>
            <a:endParaRPr lang="sr-Latn-CS" dirty="0" smtClean="0"/>
          </a:p>
          <a:p>
            <a:r>
              <a:rPr lang="sr-Latn-CS" dirty="0" smtClean="0"/>
              <a:t>Osnovna konfiguracija jedne grane PWM: Tranzistor T1 (gornji tranzistor, u žargonu) se uključuje samo kad je T2 (donji tranzistor) isključen, i obrnuto. </a:t>
            </a:r>
          </a:p>
          <a:p>
            <a:endParaRPr lang="sr-Latn-CS" dirty="0" smtClean="0"/>
          </a:p>
          <a:p>
            <a:r>
              <a:rPr lang="sr-Latn-CS" dirty="0" smtClean="0"/>
              <a:t>Srednja vrednost napona </a:t>
            </a:r>
            <a:r>
              <a:rPr lang="sr-Latn-CS" b="1" i="1" baseline="0" dirty="0" smtClean="0"/>
              <a:t>V</a:t>
            </a:r>
            <a:r>
              <a:rPr lang="sr-Latn-CS" b="1" i="1" baseline="-25000" dirty="0" smtClean="0"/>
              <a:t>a</a:t>
            </a:r>
            <a:r>
              <a:rPr lang="sr-Latn-CS" baseline="0" dirty="0" smtClean="0"/>
              <a:t> </a:t>
            </a:r>
            <a:r>
              <a:rPr lang="sr-Latn-CS" dirty="0" smtClean="0"/>
              <a:t> u primeru na slici je oko 20% </a:t>
            </a:r>
            <a:r>
              <a:rPr lang="sr-Latn-CS" b="1" i="1" baseline="0" dirty="0" smtClean="0"/>
              <a:t>V</a:t>
            </a:r>
            <a:r>
              <a:rPr lang="sr-Latn-CS" b="1" i="1" baseline="-25000" dirty="0" smtClean="0"/>
              <a:t>dc</a:t>
            </a:r>
            <a:r>
              <a:rPr lang="sr-Latn-CS" baseline="0" dirty="0" smtClean="0"/>
              <a:t> </a:t>
            </a:r>
            <a:r>
              <a:rPr lang="sr-Latn-CS" dirty="0" smtClean="0"/>
              <a:t>. Ako bi se toliki</a:t>
            </a:r>
            <a:r>
              <a:rPr lang="sr-Latn-CS" baseline="0" dirty="0" smtClean="0"/>
              <a:t> napon doveo motoru iz kontinualnog izvora, struja</a:t>
            </a:r>
            <a:r>
              <a:rPr lang="en-US" b="1" i="1" baseline="0" dirty="0" smtClean="0"/>
              <a:t> </a:t>
            </a:r>
            <a:r>
              <a:rPr lang="en-US" b="1" i="1" baseline="0" dirty="0" err="1" smtClean="0"/>
              <a:t>i</a:t>
            </a:r>
            <a:r>
              <a:rPr lang="en-US" b="1" i="1" baseline="-25000" dirty="0" err="1" smtClean="0"/>
              <a:t>a</a:t>
            </a:r>
            <a:r>
              <a:rPr lang="sr-Latn-CS" baseline="0" dirty="0" smtClean="0"/>
              <a:t> koja bi tekla kroz motor imala bi konstantnu vrednost predstavljenu crvenom isprekidanom linijom. Struja koja se dobija iz impulsno-širinskog modulatora ima talasni oblik predstavljen punom crvenom linijom.  Ona varira oko vrednosti koja bi se dobila iz kontinuslnog izvora.</a:t>
            </a:r>
          </a:p>
          <a:p>
            <a:endParaRPr lang="sr-Latn-CS" baseline="0" dirty="0" smtClean="0"/>
          </a:p>
          <a:p>
            <a:r>
              <a:rPr lang="sr-Latn-CS" baseline="0" dirty="0" smtClean="0"/>
              <a:t>Amplituda varijacije struje se naziva talasnost (</a:t>
            </a:r>
            <a:r>
              <a:rPr lang="sr-Latn-CS" i="1" baseline="0" dirty="0" smtClean="0"/>
              <a:t>ripple</a:t>
            </a:r>
            <a:r>
              <a:rPr lang="sr-Latn-CS" baseline="0" dirty="0" smtClean="0"/>
              <a:t>). Ova pojava je štetna i trebalo bi je svesti na najmanju moguću meru. Talasnost zavisi od učestanosti PWM-a (</a:t>
            </a:r>
            <a:r>
              <a:rPr lang="sr-Latn-CS" b="1" i="1" baseline="0" dirty="0" smtClean="0"/>
              <a:t>f</a:t>
            </a:r>
            <a:r>
              <a:rPr lang="sr-Latn-CS" b="1" i="1" baseline="-25000" dirty="0" smtClean="0"/>
              <a:t>PWM </a:t>
            </a:r>
            <a:r>
              <a:rPr lang="sr-Latn-CS" baseline="0" dirty="0" smtClean="0"/>
              <a:t>= 1/</a:t>
            </a:r>
            <a:r>
              <a:rPr lang="sr-Latn-CS" b="1" i="1" baseline="0" dirty="0" smtClean="0"/>
              <a:t>T</a:t>
            </a:r>
            <a:r>
              <a:rPr lang="sr-Latn-CS" b="1" i="1" baseline="-25000" dirty="0" smtClean="0"/>
              <a:t>PWM</a:t>
            </a:r>
            <a:r>
              <a:rPr lang="sr-Latn-CS" baseline="0" dirty="0" smtClean="0"/>
              <a:t> ) i od karakteristika motora (prvenstveno od ekvivalentne induktivnost i otpornosti koje PWM modulator „vidi“ prema motoru). Za isti motor, povećavanjem </a:t>
            </a:r>
            <a:r>
              <a:rPr lang="sr-Latn-CS" b="1" i="1" baseline="0" dirty="0" smtClean="0"/>
              <a:t>f</a:t>
            </a:r>
            <a:r>
              <a:rPr lang="sr-Latn-CS" b="1" i="1" baseline="-25000" dirty="0" smtClean="0"/>
              <a:t>PWM</a:t>
            </a:r>
            <a:r>
              <a:rPr lang="sr-Latn-CS" baseline="0" dirty="0" smtClean="0"/>
              <a:t> smanjuje se talasnost.</a:t>
            </a:r>
          </a:p>
          <a:p>
            <a:endParaRPr lang="sr-Latn-CS" baseline="0" dirty="0" smtClean="0"/>
          </a:p>
          <a:p>
            <a:r>
              <a:rPr lang="sr-Latn-CS" baseline="0" dirty="0" smtClean="0"/>
              <a:t>D1 i D2 su neophodne prekidačke komponente za rad PWM-a. Nazivaju se </a:t>
            </a:r>
            <a:r>
              <a:rPr lang="sr-Latn-CS" b="1" baseline="0" dirty="0" smtClean="0"/>
              <a:t>zamajnim diodama </a:t>
            </a:r>
            <a:r>
              <a:rPr lang="sr-Latn-CS" b="0" i="0" baseline="0" dirty="0" smtClean="0"/>
              <a:t>(</a:t>
            </a:r>
            <a:r>
              <a:rPr lang="sr-Latn-CS" b="0" i="1" baseline="0" dirty="0" smtClean="0"/>
              <a:t>freewheeling dieodes</a:t>
            </a:r>
            <a:r>
              <a:rPr lang="sr-Latn-CS" b="0" i="0" baseline="0" dirty="0" smtClean="0"/>
              <a:t>)</a:t>
            </a:r>
            <a:r>
              <a:rPr lang="sr-Latn-CS" b="1" i="0" baseline="0" dirty="0" smtClean="0"/>
              <a:t> </a:t>
            </a:r>
            <a:r>
              <a:rPr lang="sr-Latn-CS" baseline="0" dirty="0" smtClean="0"/>
              <a:t>i služe da preuzmu provođenje struje posle isključivanja tranzistora. Naime, struja kroz motor, zbog induktivne prirode motora, se ne može trenutno promeniti. Kada se prekudači isključe, struja kroz motor nastavlja da teče, ako nema gde, jevljaju se veliki prenaponi. Zbog toga ove diode moraju </a:t>
            </a:r>
            <a:r>
              <a:rPr lang="sr-Latn-CS" u="sng" baseline="0" dirty="0" smtClean="0"/>
              <a:t>biti brze prekidačke komponete</a:t>
            </a:r>
            <a:r>
              <a:rPr lang="sr-Latn-CS" u="none" baseline="0" dirty="0" smtClean="0"/>
              <a:t> (</a:t>
            </a:r>
            <a:r>
              <a:rPr lang="sr-Latn-CS" i="1" u="none" baseline="0" dirty="0" smtClean="0"/>
              <a:t>fast recovery diodes</a:t>
            </a:r>
            <a:r>
              <a:rPr lang="sr-Latn-CS" u="none" baseline="0" dirty="0" smtClean="0"/>
              <a:t>) </a:t>
            </a:r>
            <a:r>
              <a:rPr lang="sr-Latn-CS" baseline="0" dirty="0" smtClean="0"/>
              <a:t>koje će se, kada treba, uključiti za što kraće vreme. Kašnjenje uključenja diode (po isključenju prekidača) sprečava na trenutak protok struje i izaziva drastičan skok napona. Veličina prenapona koji se javljaju pri svakoj promeni stanja prekidača prvenstveno zavise od karakteristika dioda i od parazitne induktivnosti vodova od kondenzatora do prekidača</a:t>
            </a:r>
          </a:p>
          <a:p>
            <a:endParaRPr lang="sr-Latn-CS" baseline="0" dirty="0" smtClean="0"/>
          </a:p>
          <a:p>
            <a:r>
              <a:rPr lang="sr-Latn-CS" baseline="0" dirty="0" smtClean="0"/>
              <a:t>D1 se uključuje kada je motor u generatorskom režimu (smer struje </a:t>
            </a:r>
            <a:r>
              <a:rPr lang="sr-Latn-CS" b="1" i="1" baseline="0" dirty="0" smtClean="0"/>
              <a:t>i</a:t>
            </a:r>
            <a:r>
              <a:rPr lang="sr-Latn-CS" b="1" i="1" baseline="-25000" dirty="0" smtClean="0"/>
              <a:t>a</a:t>
            </a:r>
            <a:r>
              <a:rPr lang="sr-Latn-CS" baseline="0" dirty="0" smtClean="0"/>
              <a:t> suprotan od smera označenog na slici). U tom režimu motor preko D1 vraća energiju u izvor. Struja </a:t>
            </a:r>
            <a:r>
              <a:rPr lang="sr-Latn-CS" b="1" i="1" baseline="0" dirty="0" smtClean="0"/>
              <a:t>i</a:t>
            </a:r>
            <a:r>
              <a:rPr lang="sr-Latn-CS" b="1" i="1" baseline="-25000" dirty="0" smtClean="0"/>
              <a:t>a  </a:t>
            </a:r>
            <a:r>
              <a:rPr lang="sr-Latn-CS" baseline="0" dirty="0" smtClean="0"/>
              <a:t>se (u tom smeru) može regulisati uključivanjem T2 koji, kada je uključen, “odliva” deo te struje zatvarajući motor u kratak spoj.</a:t>
            </a:r>
          </a:p>
          <a:p>
            <a:endParaRPr lang="sr-Latn-CS" baseline="0" dirty="0" smtClean="0"/>
          </a:p>
          <a:p>
            <a:r>
              <a:rPr lang="sr-Latn-CS" baseline="0" dirty="0" smtClean="0"/>
              <a:t>D2 se uključuje da preuzme pozitivnu struju </a:t>
            </a:r>
            <a:r>
              <a:rPr lang="sr-Latn-CS" b="1" i="1" baseline="0" dirty="0" smtClean="0"/>
              <a:t>i</a:t>
            </a:r>
            <a:r>
              <a:rPr lang="sr-Latn-CS" b="1" i="1" baseline="-25000" dirty="0" smtClean="0"/>
              <a:t>a</a:t>
            </a:r>
            <a:r>
              <a:rPr lang="sr-Latn-CS" baseline="0" dirty="0" smtClean="0"/>
              <a:t> (u smeru kao na slici) po isključenju T1. U ovom smeru, struja </a:t>
            </a:r>
            <a:r>
              <a:rPr lang="sr-Latn-CS" b="1" i="1" baseline="0" dirty="0" smtClean="0"/>
              <a:t>i</a:t>
            </a:r>
            <a:r>
              <a:rPr lang="sr-Latn-CS" b="1" i="1" baseline="-25000" dirty="0" smtClean="0"/>
              <a:t>a</a:t>
            </a:r>
            <a:r>
              <a:rPr lang="sr-Latn-CS" baseline="0" dirty="0" smtClean="0"/>
              <a:t> se reguliše uključenjem i isključenjem T1. </a:t>
            </a:r>
          </a:p>
          <a:p>
            <a:endParaRPr lang="sr-Latn-CS" baseline="0" dirty="0" smtClean="0"/>
          </a:p>
          <a:p>
            <a:r>
              <a:rPr lang="sr-Latn-CS" baseline="0" dirty="0" smtClean="0"/>
              <a:t>D1 i D2 su kritične komponente i njihove karakteristike (najpre brzina uključivanja) se moraju pažljivo birati u zavisnosti od primene i brzine rada prekidačkih tranzistora. Ovde se </a:t>
            </a:r>
            <a:r>
              <a:rPr lang="sr-Latn-CS" u="sng" baseline="0" dirty="0" smtClean="0"/>
              <a:t>ne mogu upotrebiti klasične diode </a:t>
            </a:r>
            <a:r>
              <a:rPr lang="sr-Latn-CS" baseline="0" dirty="0" smtClean="0"/>
              <a:t>namenjene ispravljačima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r-Latn-CS" baseline="0" dirty="0" smtClean="0"/>
              <a:t>KOLA ZA UKLJUČENJE-ISKLJUČENJE TRANZISTORA (drajveri) su povezana između G i E i njihova uloga je opisana na slajdu o idealnim prekidačima (br. 7). Napajanje drajvera donjeg tranzistora (T2 na slici) nije problematično jer je emiter T2 na masi (</a:t>
            </a:r>
            <a:r>
              <a:rPr lang="sr-Latn-CS" baseline="0" dirty="0" smtClean="0">
                <a:sym typeface="Symbol"/>
              </a:rPr>
              <a:t></a:t>
            </a:r>
            <a:r>
              <a:rPr lang="sr-Latn-CS" baseline="0" dirty="0" smtClean="0"/>
              <a:t> pol izvora).</a:t>
            </a:r>
            <a:r>
              <a:rPr lang="sr-Cyrl-CS" baseline="0" dirty="0" smtClean="0"/>
              <a:t> </a:t>
            </a:r>
            <a:r>
              <a:rPr lang="sr-Latn-CS" baseline="0" dirty="0" smtClean="0"/>
              <a:t>Ovo napajanje je na slikama označeno sa Vcc. Energetski izvor V</a:t>
            </a:r>
            <a:r>
              <a:rPr lang="sr-Latn-CS" baseline="-25000" dirty="0" smtClean="0"/>
              <a:t>dc</a:t>
            </a:r>
            <a:r>
              <a:rPr lang="sr-Latn-CS" baseline="0" dirty="0" smtClean="0"/>
              <a:t>, izvor za napajanje elektronike Vcc, drajver donjeg tranzistora, motor i T2 sa D2 imaju zajedničku masu.</a:t>
            </a:r>
          </a:p>
          <a:p>
            <a:r>
              <a:rPr lang="sr-Latn-CS" baseline="0" dirty="0" smtClean="0"/>
              <a:t> </a:t>
            </a:r>
          </a:p>
          <a:p>
            <a:r>
              <a:rPr lang="sr-Latn-CS" baseline="0" dirty="0" smtClean="0"/>
              <a:t>Međutim, napajanje drajvera gornjeg tranzistora (T1 na slici) bi trebalo da ima masu povezanu za E tranzistora T1, a ova tačka predstavlja izlazni napon (mesto priključenja motora čiji je drugi kraj na masi). Zbog toge je nemoguće koristiti isti izvor Vcc i za napajanje drajvera gornjeg tranzistora. Da bi se ovaj problem rešio uglavnom se koriste dva pristupa:</a:t>
            </a:r>
          </a:p>
          <a:p>
            <a:pPr>
              <a:buFont typeface="Arial" pitchFamily="34" charset="0"/>
              <a:buChar char="•"/>
            </a:pPr>
            <a:r>
              <a:rPr lang="sr-Latn-CS" baseline="0" dirty="0" smtClean="0"/>
              <a:t>  Drajveri gornjih tranzistora se napajaju iz posebnog, galvanski izolovanog izvora napajanja.</a:t>
            </a:r>
          </a:p>
          <a:p>
            <a:pPr>
              <a:buFont typeface="Arial" pitchFamily="34" charset="0"/>
              <a:buChar char="•"/>
            </a:pPr>
            <a:r>
              <a:rPr lang="sr-Latn-CS" baseline="0" dirty="0" smtClean="0"/>
              <a:t>  Drajveri gornjih tranzistora se napajaju iz posebnog kondenzatora (</a:t>
            </a:r>
            <a:r>
              <a:rPr lang="sr-Latn-CS" i="1" baseline="0" dirty="0" smtClean="0"/>
              <a:t>bootsrtrap</a:t>
            </a:r>
            <a:r>
              <a:rPr lang="sr-Latn-CS" baseline="0" dirty="0" smtClean="0"/>
              <a:t>) kao na donjoj slici. Na slici je napajanje drajverskog sklopa donjeg tranzistora  označeno sa Vcc, dok se drajver gornjeg napaja naponom iz kondenzatora </a:t>
            </a:r>
            <a:r>
              <a:rPr lang="sr-Latn-CS" b="1" baseline="0" dirty="0" smtClean="0"/>
              <a:t>C</a:t>
            </a:r>
            <a:r>
              <a:rPr lang="sr-Latn-CS" b="1" baseline="-25000" dirty="0" smtClean="0"/>
              <a:t>B</a:t>
            </a:r>
            <a:r>
              <a:rPr lang="sr-Latn-CS" baseline="0" dirty="0" smtClean="0"/>
              <a:t> naponom između krajeva označenih sa V</a:t>
            </a:r>
            <a:r>
              <a:rPr lang="sr-Latn-CS" baseline="-25000" dirty="0" smtClean="0"/>
              <a:t>B</a:t>
            </a:r>
            <a:r>
              <a:rPr lang="sr-Latn-CS" baseline="0" dirty="0" smtClean="0"/>
              <a:t> i V</a:t>
            </a:r>
            <a:r>
              <a:rPr lang="sr-Latn-CS" baseline="-25000" dirty="0" smtClean="0"/>
              <a:t>S</a:t>
            </a:r>
            <a:r>
              <a:rPr lang="sr-Latn-CS" baseline="0" dirty="0" smtClean="0"/>
              <a:t>. Da bi to napajanje postojalo, pre korišćenja gornjeg tranzistora, nužno je bar jednom uključiti donji tranzistor da se </a:t>
            </a:r>
            <a:r>
              <a:rPr lang="sr-Latn-CS" b="1" baseline="0" dirty="0" smtClean="0"/>
              <a:t>C</a:t>
            </a:r>
            <a:r>
              <a:rPr lang="sr-Latn-CS" b="1" baseline="-25000" dirty="0" smtClean="0"/>
              <a:t>B</a:t>
            </a:r>
            <a:r>
              <a:rPr lang="sr-Latn-CS" baseline="0" dirty="0" smtClean="0"/>
              <a:t> napuni iz Vcc preko diode i opterećenja (</a:t>
            </a:r>
            <a:r>
              <a:rPr lang="sr-Latn-CS" i="1" baseline="0" dirty="0" smtClean="0"/>
              <a:t>load</a:t>
            </a:r>
            <a:r>
              <a:rPr lang="sr-Latn-CS" baseline="0" dirty="0" smtClean="0"/>
              <a:t> na slici). Kod ovakvog rešenja neophodno je da drajver gornjeg tranzistora ima kolo koje će svakako isključiti gornji tranzistor ako napon u </a:t>
            </a:r>
            <a:r>
              <a:rPr lang="sr-Latn-CS" b="1" baseline="0" dirty="0" smtClean="0"/>
              <a:t>C</a:t>
            </a:r>
            <a:r>
              <a:rPr lang="sr-Latn-CS" b="1" baseline="-25000" dirty="0" smtClean="0"/>
              <a:t>B</a:t>
            </a:r>
            <a:r>
              <a:rPr lang="sr-Latn-CS" baseline="0" dirty="0" smtClean="0"/>
              <a:t> nije dovoljan za rad drajvera (</a:t>
            </a:r>
            <a:r>
              <a:rPr lang="sr-Latn-CS" i="1" baseline="0" dirty="0" smtClean="0"/>
              <a:t>low suply voltage protection)</a:t>
            </a:r>
            <a:r>
              <a:rPr lang="sr-Latn-CS" baseline="0" dirty="0" smtClean="0"/>
              <a:t>. Takođe je nužno da se donji tranzistor u toku rada povremeno uključuje kako bi se </a:t>
            </a:r>
            <a:r>
              <a:rPr lang="sr-Latn-CS" b="1" baseline="0" dirty="0" smtClean="0"/>
              <a:t>C</a:t>
            </a:r>
            <a:r>
              <a:rPr lang="sr-Latn-CS" b="1" baseline="-25000" dirty="0" smtClean="0"/>
              <a:t>B</a:t>
            </a:r>
            <a:r>
              <a:rPr lang="sr-Latn-CS" baseline="0" dirty="0" smtClean="0"/>
              <a:t> dopunjavao (ne može se upotrebiti u topologijama u kojima bi donji tranzistor bio isključen duži period vremena). Dioda služi da spreči pražnjenje </a:t>
            </a:r>
            <a:r>
              <a:rPr lang="sr-Latn-CS" b="1" baseline="0" dirty="0" smtClean="0"/>
              <a:t>C</a:t>
            </a:r>
            <a:r>
              <a:rPr lang="sr-Latn-CS" b="1" baseline="-25000" dirty="0" smtClean="0"/>
              <a:t>B</a:t>
            </a:r>
            <a:r>
              <a:rPr lang="sr-Latn-CS" baseline="0" dirty="0" smtClean="0"/>
              <a:t> kada je gornji tranzistor uključen </a:t>
            </a:r>
          </a:p>
          <a:p>
            <a:pPr>
              <a:buFont typeface="Arial" pitchFamily="34" charset="0"/>
              <a:buChar char="•"/>
            </a:pPr>
            <a:endParaRPr lang="sr-Latn-CS" baseline="0" dirty="0" smtClean="0"/>
          </a:p>
          <a:p>
            <a:pPr>
              <a:buFont typeface="Arial" pitchFamily="34" charset="0"/>
              <a:buNone/>
            </a:pPr>
            <a:r>
              <a:rPr lang="sr-Latn-CS" baseline="0" dirty="0" smtClean="0"/>
              <a:t>Prvo rešenje je skuplje i hardver je dosta komplikovaniji, ali nema ograničenja opisana u drugom rešenju. Većina komercijalno raspoloživih drajverskih čipova i modula koji sadrže i izlazne ztanzistore i drajvere koristi jeftinije rešenje sa butstrap kondenzatorom.</a:t>
            </a:r>
            <a:endParaRPr lang="sr-Latn-CS" dirty="0" smtClean="0"/>
          </a:p>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 </a:t>
            </a:r>
            <a:r>
              <a:rPr lang="en-US" dirty="0" err="1" smtClean="0"/>
              <a:t>gornjoj</a:t>
            </a:r>
            <a:r>
              <a:rPr lang="en-US" dirty="0" smtClean="0"/>
              <a:t> </a:t>
            </a:r>
            <a:r>
              <a:rPr lang="en-US" dirty="0" err="1" smtClean="0"/>
              <a:t>slici</a:t>
            </a:r>
            <a:r>
              <a:rPr lang="en-US" dirty="0" smtClean="0"/>
              <a:t> </a:t>
            </a:r>
            <a:r>
              <a:rPr lang="en-US" dirty="0" err="1" smtClean="0"/>
              <a:t>promenom</a:t>
            </a:r>
            <a:r>
              <a:rPr lang="en-US" dirty="0" smtClean="0"/>
              <a:t> </a:t>
            </a:r>
            <a:r>
              <a:rPr lang="x-none" dirty="0" smtClean="0"/>
              <a:t>š</a:t>
            </a:r>
            <a:r>
              <a:rPr lang="en-US" dirty="0" err="1" smtClean="0"/>
              <a:t>irin</a:t>
            </a:r>
            <a:r>
              <a:rPr lang="x-none" dirty="0" smtClean="0"/>
              <a:t>e</a:t>
            </a:r>
            <a:r>
              <a:rPr lang="en-US" baseline="0" dirty="0" smtClean="0"/>
              <a:t> </a:t>
            </a:r>
            <a:r>
              <a:rPr lang="en-US" baseline="0" dirty="0" err="1" smtClean="0"/>
              <a:t>impulsa</a:t>
            </a:r>
            <a:r>
              <a:rPr lang="en-US" baseline="0" dirty="0" smtClean="0"/>
              <a:t> </a:t>
            </a:r>
            <a:r>
              <a:rPr lang="en-US" b="1" i="1" baseline="0" dirty="0" smtClean="0">
                <a:sym typeface="Symbol"/>
              </a:rPr>
              <a:t></a:t>
            </a:r>
            <a:r>
              <a:rPr lang="x-none" baseline="0" dirty="0" smtClean="0">
                <a:sym typeface="Symbol"/>
              </a:rPr>
              <a:t> </a:t>
            </a:r>
            <a:r>
              <a:rPr lang="x-none" baseline="0" dirty="0" smtClean="0"/>
              <a:t>dobija se sporo promenljiva srednja vrednost napona </a:t>
            </a:r>
            <a:r>
              <a:rPr lang="x-none" b="1" i="1" baseline="0" dirty="0" smtClean="0"/>
              <a:t>V</a:t>
            </a:r>
            <a:r>
              <a:rPr lang="x-none" b="1" i="1" baseline="-25000" dirty="0" smtClean="0"/>
              <a:t>a</a:t>
            </a:r>
            <a:r>
              <a:rPr lang="x-none" baseline="0" dirty="0" smtClean="0"/>
              <a:t> i struja </a:t>
            </a:r>
            <a:r>
              <a:rPr lang="x-none" b="1" i="1" baseline="0" dirty="0" smtClean="0"/>
              <a:t>i</a:t>
            </a:r>
            <a:r>
              <a:rPr lang="x-none" b="1" i="1" baseline="-25000" dirty="0" smtClean="0"/>
              <a:t>a</a:t>
            </a:r>
            <a:r>
              <a:rPr lang="x-none" baseline="0" dirty="0" smtClean="0"/>
              <a:t> kao na slici.</a:t>
            </a:r>
          </a:p>
          <a:p>
            <a:endParaRPr lang="x-none" baseline="0" dirty="0" smtClean="0"/>
          </a:p>
          <a:p>
            <a:r>
              <a:rPr lang="x-none" baseline="0" dirty="0" smtClean="0"/>
              <a:t>Na donjoj slici prikazano kakao se promenom šrine impulsa može dobiti signal sinusnog talasnog oblika (crveni trag). Obratiti pažnju da je sinusoida “podignuta” za polovinu amplitude, odnosno da su sve vrednosti signala pozitivne</a:t>
            </a:r>
            <a:r>
              <a:rPr lang="x-none" baseline="0" smtClean="0"/>
              <a:t>. Naravno</a:t>
            </a:r>
            <a:r>
              <a:rPr lang="sr-Latn-CS" baseline="0" dirty="0" smtClean="0"/>
              <a:t>,</a:t>
            </a:r>
            <a:r>
              <a:rPr lang="x-none" baseline="0" smtClean="0"/>
              <a:t> </a:t>
            </a:r>
            <a:r>
              <a:rPr lang="x-none" baseline="0" dirty="0" smtClean="0"/>
              <a:t>srednje vrednosti napona po periodama širinski modulisanog signala prestavljenog plavom linijom, nisu “glatka” sinusoida već stepenasti signal koji “imitira” sinusnu promenu. Što je perioda PWM kraća, ta imitacija je vernija.</a:t>
            </a:r>
          </a:p>
          <a:p>
            <a:endParaRPr lang="x-none" baseline="0" dirty="0" smtClean="0"/>
          </a:p>
          <a:p>
            <a:r>
              <a:rPr lang="x-none" baseline="0" dirty="0" smtClean="0"/>
              <a:t>Zeleni trag je talasni oblik struje </a:t>
            </a:r>
            <a:r>
              <a:rPr lang="x-none" b="1" i="1" baseline="0" dirty="0" smtClean="0"/>
              <a:t>i</a:t>
            </a:r>
            <a:r>
              <a:rPr lang="x-none" b="1" i="1" baseline="-25000" dirty="0" smtClean="0"/>
              <a:t>a</a:t>
            </a:r>
            <a:r>
              <a:rPr lang="x-none" baseline="0" dirty="0" smtClean="0"/>
              <a:t> koja bi se dobila ako bi </a:t>
            </a:r>
            <a:r>
              <a:rPr lang="x-none" b="1" i="1" baseline="0" dirty="0" smtClean="0"/>
              <a:t>V</a:t>
            </a:r>
            <a:r>
              <a:rPr lang="x-none" b="1" i="1" baseline="-25000" dirty="0" smtClean="0"/>
              <a:t>a</a:t>
            </a:r>
            <a:r>
              <a:rPr lang="x-none" baseline="0" dirty="0" smtClean="0"/>
              <a:t>  izgledao kao plavi trag.</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dirty="0" smtClean="0"/>
              <a:t>Realni snimak </a:t>
            </a:r>
            <a:r>
              <a:rPr lang="x-none" baseline="0" dirty="0" smtClean="0"/>
              <a:t>napona na izlazu širinskog modulatora koji se napaja i pozitivnim i negativnim naponom i talasnog oblika dobijene struje.</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r-Latn-CS" baseline="0" dirty="0" smtClean="0">
                <a:sym typeface="Symbol"/>
              </a:rPr>
              <a:t>Jasno je da veća učestanost širinske modulacije daje struju koja više liči na struju dobijenu iz kontiualnog izvora</a:t>
            </a:r>
            <a:r>
              <a:rPr lang="en-US" baseline="0" dirty="0" smtClean="0">
                <a:sym typeface="Symbol"/>
              </a:rPr>
              <a:t> i da je </a:t>
            </a:r>
            <a:r>
              <a:rPr lang="en-US" baseline="0" dirty="0" err="1" smtClean="0">
                <a:sym typeface="Symbol"/>
              </a:rPr>
              <a:t>struja</a:t>
            </a:r>
            <a:r>
              <a:rPr lang="en-US" baseline="0" dirty="0" smtClean="0">
                <a:sym typeface="Symbol"/>
              </a:rPr>
              <a:t> i</a:t>
            </a:r>
            <a:r>
              <a:rPr lang="x-none" baseline="0" dirty="0" smtClean="0">
                <a:sym typeface="Symbol"/>
              </a:rPr>
              <a:t>z kontinualnog izvora „bolja za motor“. Međutim postoje prirodna ograničenja da učestanost </a:t>
            </a:r>
            <a:r>
              <a:rPr lang="sr-Latn-CS" b="1" i="1" baseline="0" dirty="0" smtClean="0"/>
              <a:t>f</a:t>
            </a:r>
            <a:r>
              <a:rPr lang="sr-Latn-CS" b="1" i="1" baseline="-25000" dirty="0" smtClean="0"/>
              <a:t>PWM  </a:t>
            </a:r>
            <a:r>
              <a:rPr lang="x-none" b="0" i="0" baseline="0" dirty="0" smtClean="0">
                <a:sym typeface="Symbol"/>
              </a:rPr>
              <a:t>ne može biti veća od neke vrednosti. Osnovna ograničenja su navedena na slajdu. To su, pre svega, ograničenja zbog karakteristika komponenata širinskog modulatora i zbog komutacionih gubitaka koji rastu sa učestanošću. Pored ovih, postoje i druga ograničenja, kao što je, na primer, mrtvo vreme (opisano na narednim slajdovima) koje unosi značajnu nelinearnost pri zadavanju malih vrednosti napona.</a:t>
            </a:r>
            <a:r>
              <a:rPr lang="x-none" baseline="0" dirty="0" smtClean="0">
                <a:sym typeface="Symbol"/>
              </a:rPr>
              <a:t> </a:t>
            </a:r>
            <a:endParaRPr lang="sr-Latn-CS" baseline="0" dirty="0" smtClean="0">
              <a:sym typeface="Symbol"/>
            </a:endParaRPr>
          </a:p>
          <a:p>
            <a:r>
              <a:rPr lang="sr-Latn-CS" baseline="0" dirty="0" smtClean="0"/>
              <a:t> </a:t>
            </a:r>
          </a:p>
          <a:p>
            <a:r>
              <a:rPr lang="sr-Latn-CS" baseline="0" dirty="0" smtClean="0"/>
              <a:t>S druge strane, učestanost </a:t>
            </a:r>
            <a:r>
              <a:rPr lang="sr-Latn-CS" b="1" i="1" baseline="0" dirty="0" smtClean="0"/>
              <a:t>f</a:t>
            </a:r>
            <a:r>
              <a:rPr lang="sr-Latn-CS" b="1" i="1" baseline="-25000" dirty="0" smtClean="0"/>
              <a:t>PWM  </a:t>
            </a:r>
            <a:r>
              <a:rPr lang="x-none" b="0" i="0" baseline="0" dirty="0" smtClean="0">
                <a:sym typeface="Symbol"/>
              </a:rPr>
              <a:t>ne bi smela biti ispod neke granične vrednosti jer bi se talasnost struje</a:t>
            </a:r>
            <a:r>
              <a:rPr lang="x-none" b="0" i="0" baseline="0" smtClean="0">
                <a:sym typeface="Symbol"/>
              </a:rPr>
              <a:t>, koj</a:t>
            </a:r>
            <a:r>
              <a:rPr lang="sr-Latn-CS" b="0" i="0" baseline="0" dirty="0" smtClean="0">
                <a:sym typeface="Symbol"/>
              </a:rPr>
              <a:t>e</a:t>
            </a:r>
            <a:r>
              <a:rPr lang="x-none" b="0" i="0" baseline="0" smtClean="0">
                <a:sym typeface="Symbol"/>
              </a:rPr>
              <a:t> </a:t>
            </a:r>
            <a:r>
              <a:rPr lang="x-none" b="0" i="0" baseline="0" dirty="0" smtClean="0">
                <a:sym typeface="Symbol"/>
              </a:rPr>
              <a:t>utiče na gubitke, buku i talasnost momenta, povećala iznad prihvatljivih okvira.</a:t>
            </a:r>
          </a:p>
          <a:p>
            <a:endParaRPr lang="x-none" b="0" i="0" baseline="0" dirty="0" smtClean="0">
              <a:sym typeface="Symbol"/>
            </a:endParaRPr>
          </a:p>
          <a:p>
            <a:r>
              <a:rPr lang="x-none" b="0" i="0" baseline="0" dirty="0" smtClean="0">
                <a:sym typeface="Symbol"/>
              </a:rPr>
              <a:t>Za motore jako velikih snaga (stotine kW) učestanost </a:t>
            </a:r>
            <a:r>
              <a:rPr lang="sr-Latn-CS" b="1" i="1" baseline="0" dirty="0" smtClean="0"/>
              <a:t>f</a:t>
            </a:r>
            <a:r>
              <a:rPr lang="sr-Latn-CS" b="1" i="1" baseline="-25000" dirty="0" smtClean="0"/>
              <a:t>PWM   </a:t>
            </a:r>
            <a:r>
              <a:rPr lang="x-none" b="0" i="0" baseline="0" dirty="0" smtClean="0">
                <a:sym typeface="Symbol"/>
              </a:rPr>
              <a:t>je ograničena na nekoliko kHz pre svega zbog komutacionih gubitaka i što tranzistori za tako velike snage, generalno, imaji veće kašnjenja. Učestanosti između 10 i 15 kHz su, uglavnom dobar kompromis u većini primena. Motori malih snaga i oni kojima je </a:t>
            </a:r>
            <a:r>
              <a:rPr lang="x-none" b="0" i="0" baseline="0" smtClean="0">
                <a:sym typeface="Symbol"/>
              </a:rPr>
              <a:t>potrebna </a:t>
            </a:r>
            <a:r>
              <a:rPr lang="sr-Latn-CS" b="0" i="0" baseline="0" dirty="0" smtClean="0">
                <a:sym typeface="Symbol"/>
              </a:rPr>
              <a:t>jako </a:t>
            </a:r>
            <a:r>
              <a:rPr lang="x-none" b="0" i="0" baseline="0" smtClean="0">
                <a:sym typeface="Symbol"/>
              </a:rPr>
              <a:t>velika </a:t>
            </a:r>
            <a:r>
              <a:rPr lang="x-none" b="0" i="0" baseline="0" dirty="0" smtClean="0">
                <a:sym typeface="Symbol"/>
              </a:rPr>
              <a:t>dinamika, obično koriste </a:t>
            </a:r>
            <a:r>
              <a:rPr lang="sr-Latn-CS" b="1" i="1" baseline="0" dirty="0" smtClean="0"/>
              <a:t>f</a:t>
            </a:r>
            <a:r>
              <a:rPr lang="sr-Latn-CS" b="1" i="1" baseline="-25000" dirty="0" smtClean="0"/>
              <a:t>PWM   </a:t>
            </a:r>
            <a:r>
              <a:rPr lang="x-none" b="0" i="0" baseline="0" dirty="0" smtClean="0">
                <a:sym typeface="Symbol"/>
              </a:rPr>
              <a:t>oko 20 kHz, dok je korišćenje većih učestanosti impulsno-širinske modulacije za primenu u pogonima motora retko.</a:t>
            </a:r>
          </a:p>
          <a:p>
            <a:endParaRPr lang="x-none" b="0" i="0" baseline="0" dirty="0" smtClean="0">
              <a:sym typeface="Symbol"/>
            </a:endParaRPr>
          </a:p>
          <a:p>
            <a:r>
              <a:rPr lang="x-none" b="0" i="0" baseline="0" dirty="0" smtClean="0">
                <a:sym typeface="Symbol"/>
              </a:rPr>
              <a:t>Učestanosti preko 20 kHz se koriste, na primer, u DC-DC pretvaračima gde se mogu sresti i uređaji sa </a:t>
            </a:r>
            <a:r>
              <a:rPr lang="sr-Latn-CS" b="1" i="1" baseline="0" dirty="0" smtClean="0"/>
              <a:t>f</a:t>
            </a:r>
            <a:r>
              <a:rPr lang="sr-Latn-CS" b="1" i="1" baseline="-25000" dirty="0" smtClean="0"/>
              <a:t>PWM   </a:t>
            </a:r>
            <a:r>
              <a:rPr lang="x-none" b="0" i="0" baseline="0" dirty="0" smtClean="0">
                <a:sym typeface="Symbol"/>
              </a:rPr>
              <a:t>reda veličine MHz. </a:t>
            </a:r>
            <a:endParaRPr lang="sr-Latn-C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r-Latn-CS" smtClean="0"/>
              <a:t>Osnovna konfiguracija jedne grane PWM: Tranzistor T1 (gornji tranzistor, u žargonu) se uključuje samo kad je T2 (donji tranzistor) isključen, i obrnuto. Međutim, s obzirom da uključenje i isključenje kasni u odnosu na komandu, a vreme kašnjenja isključenja je, u praksi, puno veće od vremena kašnjenja isključenja, komanda za isključenje tranzistora koji je bio uključen mora da se izda pre komande za uključenje drugog tranzistora (onog koji je bio isključen).</a:t>
            </a:r>
          </a:p>
          <a:p>
            <a:endParaRPr lang="sr-Latn-CS" smtClean="0"/>
          </a:p>
          <a:p>
            <a:r>
              <a:rPr lang="sr-Latn-CS" smtClean="0"/>
              <a:t>Pretpostavimo da je T1 bio uključen, T2 isključen i da stanje treba da se promeni: T1 treba isključiti, T2 uključiti. Ako se komande za obe promene izdaju u istom trenutku, T2 će se uključiti pre no što se T1 isključio. Uključenje i isključenje je ilustrovano crvenom linijom s tim da visok nivo simbolizuje da je tranzistor uključen, a nizak, da je tranzistor isključen. Grubo, crvena linija bi mogla da predstavlja struju koju tranzistor može da provede. Jedan interval vremena (označen crvenim isprekidanim linijama) oba tranzistora provode struju. Na slici je, zbog jednostavnosti, naznačen samo jedan problematičan interval kada su oba tranzistora uključena, međutim takva situacija se javlja pri svakoj promeni stanja   </a:t>
            </a: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r-Latn-CS" smtClean="0"/>
              <a:t>Ako je T1 bio uključen, a T2 isključen, pri promeni stanja, T1 treba isključiti, a T2 uključiti.</a:t>
            </a:r>
          </a:p>
          <a:p>
            <a:endParaRPr lang="sr-Latn-CS" smtClean="0"/>
          </a:p>
          <a:p>
            <a:r>
              <a:rPr lang="sr-Latn-CS" smtClean="0"/>
              <a:t>Međutim, komanda za uključenje T2 ne sme da se zada u istom trenutku kada i komanda za isključenje T1!</a:t>
            </a:r>
          </a:p>
          <a:p>
            <a:r>
              <a:rPr lang="sr-Latn-CS" smtClean="0"/>
              <a:t>Ako bi se tako uradilo, zbog osobine da tranzistoru treba puno više vremena da se isključi nego da se uključi, desilo bi se da se T2 već uključi, a T1 se još nije isključio jer mu za to treba više vremena. Za to vreme, </a:t>
            </a:r>
            <a:r>
              <a:rPr lang="sr-Latn-CS" b="1" smtClean="0"/>
              <a:t>oba tranzistora su uključena!  </a:t>
            </a:r>
            <a:r>
              <a:rPr lang="sr-Latn-CS" smtClean="0"/>
              <a:t>Ovo predstavlja kratak spoj od </a:t>
            </a:r>
            <a:r>
              <a:rPr lang="sr-Latn-CS" i="1" smtClean="0"/>
              <a:t>V</a:t>
            </a:r>
            <a:r>
              <a:rPr lang="sr-Latn-CS" i="1" baseline="-25000" smtClean="0"/>
              <a:t>dc</a:t>
            </a:r>
            <a:r>
              <a:rPr lang="sr-Latn-CS" smtClean="0"/>
              <a:t>  ka masi, kroz tranzistore. Zbog kratkog vremena kada se to dešava, tranzistori ne bi pregoreli odmah, ali bi se dodatno zagrevali i stradali od pregrevanja posle nekog vremena.</a:t>
            </a:r>
          </a:p>
          <a:p>
            <a:endParaRPr lang="sr-Latn-CS" smtClean="0"/>
          </a:p>
          <a:p>
            <a:r>
              <a:rPr lang="sr-Latn-CS" smtClean="0"/>
              <a:t>Rešenje je obezbediti “mrtvo vreme” (</a:t>
            </a:r>
            <a:r>
              <a:rPr lang="sr-Latn-CS" i="1" smtClean="0"/>
              <a:t>blank time</a:t>
            </a:r>
            <a:r>
              <a:rPr lang="sr-Latn-CS" smtClean="0"/>
              <a:t> ili </a:t>
            </a:r>
            <a:r>
              <a:rPr lang="sr-Latn-CS" i="1" smtClean="0"/>
              <a:t>dead time</a:t>
            </a:r>
            <a:r>
              <a:rPr lang="sr-Latn-CS" smtClean="0"/>
              <a:t>) kada su komande za oba tranzistora da budu isključeni, i to pri svakoj promeni komande i za T1 i za T2. </a:t>
            </a:r>
          </a:p>
          <a:p>
            <a:endParaRPr lang="sr-Latn-CS" smtClean="0"/>
          </a:p>
          <a:p>
            <a:r>
              <a:rPr lang="sr-Latn-CS" smtClean="0"/>
              <a:t>Minimalno mrtvo vreme je jednako razlici vremena isključivanja i vremena uključivanja (za IGBT čije su specifikacija na slajdu 7 bi iznosilo 1,7</a:t>
            </a:r>
            <a:r>
              <a:rPr lang="sr-Latn-CS" smtClean="0">
                <a:sym typeface="Symbol" pitchFamily="18" charset="2"/>
              </a:rPr>
              <a:t>s</a:t>
            </a:r>
            <a:r>
              <a:rPr lang="sr-Latn-CS" smtClean="0"/>
              <a:t> – 0,35</a:t>
            </a:r>
            <a:r>
              <a:rPr lang="sr-Latn-CS" smtClean="0">
                <a:sym typeface="Symbol" pitchFamily="18" charset="2"/>
              </a:rPr>
              <a:t>s</a:t>
            </a:r>
            <a:r>
              <a:rPr lang="sr-Latn-CS" smtClean="0"/>
              <a:t> = 1,35</a:t>
            </a:r>
            <a:r>
              <a:rPr lang="sr-Latn-CS" smtClean="0">
                <a:sym typeface="Symbol" pitchFamily="18" charset="2"/>
              </a:rPr>
              <a:t>s</a:t>
            </a:r>
            <a:r>
              <a:rPr lang="sr-Latn-CS" smtClean="0"/>
              <a:t>). U praksi se usvaja nešto veće. </a:t>
            </a:r>
          </a:p>
          <a:p>
            <a:endParaRPr lang="sr-Latn-CS" smtClean="0"/>
          </a:p>
          <a:p>
            <a:r>
              <a:rPr lang="sr-Latn-CS" smtClean="0"/>
              <a:t>Mrtvo vreme može da obezbedi softver koji pravi PWM, a može se rešiti i hardverski, kašnjenjem rastućih ivica na oba kontrolna signala. Mnogi mikrokontroleri imaju periferiju za generisanje PWM i to najčešće za tri PWM signala. Većina njih ima ukupno 6 (tri para PWM signala). Par čine, jedan kontrolni signal za uključivanje gornjeg, i jedan za uključivanje donjeg tranzistora. Svaki par izlaznih signala ima obezbeđeno mrtvo koje se zadaje softverski. </a:t>
            </a:r>
          </a:p>
          <a:p>
            <a:endParaRPr lang="sr-Latn-CS" smtClean="0"/>
          </a:p>
          <a:p>
            <a:r>
              <a:rPr lang="sr-Latn-CS" smtClean="0"/>
              <a:t>Mrtvo vreme predstavlja ozbiljnu nelinearnost i vrlo je nepoželjno sa gledišta upravljanja. Utiče značajno na rezoluciju zadavanja napona, na minimalni napon koji je moguće zadati kao i na maksimalnu učestanost PWM. Mrtvo vreme takođe pravi puno problema kod procene zadatog napona, naročito za procenu malih napona. Naime, u digitalnim sistemima se napon širinski modulisanih signala vrlo retko meri jer je to merenje prilično komplikovano, a s druge strane računar (koji pravi PWM) raspolaže tačnom vrednošću napona koji zadaje. Zato se, obično, meri samo napon jednosmernog međukola, a napon širinski modulisanog signala se dobija na osnovu poznate (zadate) širine impulsa i napona međukola. Kada ne bi bilo kašnjenja u uključivanju i isključivanju tranzistora i kada ne bi bilo mrtvog vremena, tako dobijena informacija bi bila potpuno tačna. Zbog mrtvog vremena, ovako dobijena informacija se mora kompenzovati naročito za male vrednosti napona (kada širina impulsa nije mnogo veća od samog mrtvog vremena)  </a:t>
            </a:r>
          </a:p>
          <a:p>
            <a:endParaRPr lang="sr-Latn-CS" smtClean="0"/>
          </a:p>
          <a:p>
            <a:r>
              <a:rPr lang="sr-Latn-CS" smtClean="0"/>
              <a:t>Iz ovih razloga, mrtvo vreme treba da bude minimalno moguće. S druge strane, nemoguće ga je izbeći zbog zaštite tranzistora. Ako se usvoji da bude kraće od minimalnog, tranzistori će se pregrevati.</a:t>
            </a:r>
          </a:p>
          <a:p>
            <a:endParaRPr lang="sr-Latn-CS" smtClean="0"/>
          </a:p>
          <a:p>
            <a:endParaRPr lang="en-US"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CDFF34BF-898C-4104-91A7-C437A97A701F}" type="slidenum">
              <a:rPr lang="en-GB" smtClean="0">
                <a:solidFill>
                  <a:schemeClr val="tx1"/>
                </a:solidFill>
                <a:latin typeface="Times New Roman" pitchFamily="18" charset="0"/>
              </a:rPr>
              <a:pPr/>
              <a:t>20</a:t>
            </a:fld>
            <a:endParaRPr lang="en-GB" smtClean="0">
              <a:solidFill>
                <a:schemeClr val="tx1"/>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r-Latn-CS" dirty="0" smtClean="0"/>
              <a:t> Idealna dioda radi kao prekidač. </a:t>
            </a:r>
            <a:r>
              <a:rPr lang="en-US" dirty="0" err="1" smtClean="0"/>
              <a:t>Struja</a:t>
            </a:r>
            <a:r>
              <a:rPr lang="en-US" dirty="0" smtClean="0"/>
              <a:t> </a:t>
            </a:r>
            <a:r>
              <a:rPr lang="en-US" dirty="0" err="1" smtClean="0"/>
              <a:t>idealne</a:t>
            </a:r>
            <a:r>
              <a:rPr lang="en-US" dirty="0" smtClean="0"/>
              <a:t> diode </a:t>
            </a:r>
            <a:r>
              <a:rPr lang="en-US" b="1" i="1" dirty="0" smtClean="0"/>
              <a:t>I</a:t>
            </a:r>
            <a:r>
              <a:rPr lang="en-US" b="1" i="1" baseline="-25000" dirty="0" smtClean="0"/>
              <a:t>d</a:t>
            </a:r>
            <a:r>
              <a:rPr lang="en-US" b="1" i="1" dirty="0" smtClean="0"/>
              <a:t> </a:t>
            </a:r>
            <a:r>
              <a:rPr lang="sr-Latn-CS" b="1" i="1" dirty="0" smtClean="0"/>
              <a:t> </a:t>
            </a:r>
            <a:r>
              <a:rPr lang="en-US" dirty="0" smtClean="0"/>
              <a:t>bi </a:t>
            </a:r>
            <a:r>
              <a:rPr lang="en-US" dirty="0" err="1" smtClean="0"/>
              <a:t>bila</a:t>
            </a:r>
            <a:r>
              <a:rPr lang="en-US" dirty="0" smtClean="0"/>
              <a:t> </a:t>
            </a:r>
            <a:r>
              <a:rPr lang="en-US" dirty="0" err="1" smtClean="0"/>
              <a:t>nula</a:t>
            </a:r>
            <a:r>
              <a:rPr lang="en-US" dirty="0" smtClean="0"/>
              <a:t> </a:t>
            </a:r>
            <a:r>
              <a:rPr lang="en-US" dirty="0" err="1" smtClean="0"/>
              <a:t>kad</a:t>
            </a:r>
            <a:r>
              <a:rPr lang="en-US" dirty="0" smtClean="0"/>
              <a:t> god je </a:t>
            </a:r>
            <a:r>
              <a:rPr lang="en-US" dirty="0" err="1" smtClean="0"/>
              <a:t>napon</a:t>
            </a:r>
            <a:r>
              <a:rPr lang="en-US" dirty="0" smtClean="0"/>
              <a:t> </a:t>
            </a:r>
            <a:r>
              <a:rPr lang="en-US" dirty="0" err="1" smtClean="0"/>
              <a:t>na</a:t>
            </a:r>
            <a:r>
              <a:rPr lang="en-US" dirty="0" smtClean="0"/>
              <a:t> </a:t>
            </a:r>
            <a:r>
              <a:rPr lang="en-US" dirty="0" err="1" smtClean="0"/>
              <a:t>diodi</a:t>
            </a:r>
            <a:r>
              <a:rPr lang="en-US" dirty="0" smtClean="0"/>
              <a:t> </a:t>
            </a:r>
            <a:r>
              <a:rPr lang="en-US" b="1" i="1" dirty="0" err="1" smtClean="0"/>
              <a:t>V</a:t>
            </a:r>
            <a:r>
              <a:rPr lang="en-US" b="1" i="1" baseline="-25000" dirty="0" err="1" smtClean="0"/>
              <a:t>d</a:t>
            </a:r>
            <a:r>
              <a:rPr lang="en-US" b="1" i="1" dirty="0" smtClean="0"/>
              <a:t> </a:t>
            </a:r>
            <a:r>
              <a:rPr lang="en-US" dirty="0" smtClean="0"/>
              <a:t> </a:t>
            </a:r>
            <a:r>
              <a:rPr lang="en-US" dirty="0" err="1" smtClean="0"/>
              <a:t>negativan</a:t>
            </a:r>
            <a:r>
              <a:rPr lang="sr-Latn-CS" dirty="0" smtClean="0"/>
              <a:t> što odgovara stanju isključenog prekidača. S druge strane,</a:t>
            </a:r>
            <a:r>
              <a:rPr lang="en-US" dirty="0" smtClean="0"/>
              <a:t> </a:t>
            </a:r>
            <a:r>
              <a:rPr lang="en-US" dirty="0" err="1" smtClean="0"/>
              <a:t>napon</a:t>
            </a:r>
            <a:r>
              <a:rPr lang="en-US" dirty="0" smtClean="0"/>
              <a:t> </a:t>
            </a:r>
            <a:r>
              <a:rPr lang="en-US" dirty="0" err="1" smtClean="0"/>
              <a:t>na</a:t>
            </a:r>
            <a:r>
              <a:rPr lang="en-US" dirty="0" smtClean="0"/>
              <a:t> </a:t>
            </a:r>
            <a:r>
              <a:rPr lang="en-US" dirty="0" err="1" smtClean="0"/>
              <a:t>diodi</a:t>
            </a:r>
            <a:r>
              <a:rPr lang="en-US" dirty="0" smtClean="0"/>
              <a:t> </a:t>
            </a:r>
            <a:r>
              <a:rPr lang="en-US" b="1" i="1" dirty="0" err="1" smtClean="0"/>
              <a:t>V</a:t>
            </a:r>
            <a:r>
              <a:rPr lang="en-US" b="1" i="1" baseline="-25000" dirty="0" err="1" smtClean="0"/>
              <a:t>d</a:t>
            </a:r>
            <a:r>
              <a:rPr lang="en-US" b="1" i="1" dirty="0" smtClean="0"/>
              <a:t> </a:t>
            </a:r>
            <a:r>
              <a:rPr lang="en-US" dirty="0" smtClean="0"/>
              <a:t>bi bio </a:t>
            </a:r>
            <a:r>
              <a:rPr lang="en-US" dirty="0" err="1" smtClean="0"/>
              <a:t>nula</a:t>
            </a:r>
            <a:r>
              <a:rPr lang="en-US" dirty="0" smtClean="0"/>
              <a:t> </a:t>
            </a:r>
            <a:r>
              <a:rPr lang="en-US" dirty="0" err="1" smtClean="0"/>
              <a:t>kad</a:t>
            </a:r>
            <a:r>
              <a:rPr lang="en-US" dirty="0" smtClean="0"/>
              <a:t> god </a:t>
            </a:r>
            <a:r>
              <a:rPr lang="en-US" dirty="0" err="1" smtClean="0"/>
              <a:t>kro</a:t>
            </a:r>
            <a:r>
              <a:rPr lang="sr-Latn-CS" dirty="0" smtClean="0"/>
              <a:t>z</a:t>
            </a:r>
            <a:r>
              <a:rPr lang="en-US" dirty="0" smtClean="0"/>
              <a:t> </a:t>
            </a:r>
            <a:r>
              <a:rPr lang="en-US" dirty="0" err="1" smtClean="0"/>
              <a:t>diodu</a:t>
            </a:r>
            <a:r>
              <a:rPr lang="en-US" dirty="0" smtClean="0"/>
              <a:t> </a:t>
            </a:r>
            <a:r>
              <a:rPr lang="en-US" dirty="0" err="1" smtClean="0"/>
              <a:t>te</a:t>
            </a:r>
            <a:r>
              <a:rPr lang="sr-Latn-CS" dirty="0" smtClean="0"/>
              <a:t>č</a:t>
            </a:r>
            <a:r>
              <a:rPr lang="en-US" dirty="0" smtClean="0"/>
              <a:t>e </a:t>
            </a:r>
            <a:r>
              <a:rPr lang="en-US" dirty="0" err="1" smtClean="0"/>
              <a:t>struja</a:t>
            </a:r>
            <a:r>
              <a:rPr lang="en-US" dirty="0" smtClean="0"/>
              <a:t> </a:t>
            </a:r>
            <a:r>
              <a:rPr lang="en-US" b="1" i="1" dirty="0" smtClean="0"/>
              <a:t>I</a:t>
            </a:r>
            <a:r>
              <a:rPr lang="en-US" b="1" i="1" baseline="-25000" dirty="0" smtClean="0"/>
              <a:t>d</a:t>
            </a:r>
            <a:r>
              <a:rPr lang="sr-Latn-CS" b="1" i="1" baseline="-25000" dirty="0" smtClean="0"/>
              <a:t>  </a:t>
            </a:r>
            <a:r>
              <a:rPr lang="en-US" dirty="0" smtClean="0"/>
              <a:t>u </a:t>
            </a:r>
            <a:r>
              <a:rPr lang="en-US" dirty="0" err="1" smtClean="0"/>
              <a:t>pozitivnom</a:t>
            </a:r>
            <a:r>
              <a:rPr lang="en-US" dirty="0" smtClean="0"/>
              <a:t> </a:t>
            </a:r>
            <a:r>
              <a:rPr lang="en-US" dirty="0" err="1" smtClean="0"/>
              <a:t>smeru</a:t>
            </a:r>
            <a:r>
              <a:rPr lang="sr-Latn-CS" dirty="0" smtClean="0"/>
              <a:t> što odgovara stanju uključenog prekidača.</a:t>
            </a:r>
            <a:r>
              <a:rPr lang="en-US" dirty="0" smtClean="0"/>
              <a:t> </a:t>
            </a:r>
            <a:r>
              <a:rPr lang="sr-Latn-CS" dirty="0" smtClean="0"/>
              <a:t>Realna k</a:t>
            </a:r>
            <a:r>
              <a:rPr lang="en-US" dirty="0" err="1" smtClean="0"/>
              <a:t>arakteristika</a:t>
            </a:r>
            <a:r>
              <a:rPr lang="sr-Latn-CS" dirty="0" smtClean="0"/>
              <a:t> je kao na slici. Napon u stanju provođenja (označen sa </a:t>
            </a:r>
            <a:r>
              <a:rPr lang="sr-Latn-CS" b="1" i="1" dirty="0" smtClean="0"/>
              <a:t>V</a:t>
            </a:r>
            <a:r>
              <a:rPr lang="sr-Latn-CS" b="1" i="1" baseline="-25000" dirty="0" smtClean="0"/>
              <a:t>f </a:t>
            </a:r>
            <a:r>
              <a:rPr lang="sr-Latn-CS" dirty="0" smtClean="0"/>
              <a:t>) nije 0 već oko 0,7V za silicijumske diode male snage ili do 2V za diode koje se koriste u energetici. Napon </a:t>
            </a:r>
            <a:r>
              <a:rPr lang="sr-Latn-CS" b="1" i="1" dirty="0" smtClean="0"/>
              <a:t>V</a:t>
            </a:r>
            <a:r>
              <a:rPr lang="sr-Latn-CS" b="1" i="1" baseline="-25000" dirty="0" smtClean="0"/>
              <a:t>f  </a:t>
            </a:r>
            <a:r>
              <a:rPr lang="sr-Latn-CS" dirty="0" smtClean="0"/>
              <a:t>ne zavisi previše od struje. Gubici u stanju provođenja (koji idu na zagrevanje diode) zavise od struje kroz diodu i napona provođenja. Snaga koja proizvodi zagrevanje diode i mora se predati okolini putem hlađenja je srazmerna proizvodu  </a:t>
            </a:r>
            <a:r>
              <a:rPr lang="sr-Latn-CS" b="1" i="1" dirty="0" smtClean="0"/>
              <a:t>V</a:t>
            </a:r>
            <a:r>
              <a:rPr lang="sr-Latn-CS" b="1" i="1" baseline="-25000" dirty="0" smtClean="0"/>
              <a:t>f </a:t>
            </a:r>
            <a:r>
              <a:rPr lang="en-US" b="1" i="1" dirty="0" smtClean="0"/>
              <a:t>I</a:t>
            </a:r>
            <a:r>
              <a:rPr lang="en-US" b="1" i="1" baseline="-25000" dirty="0" smtClean="0"/>
              <a:t>d</a:t>
            </a:r>
            <a:r>
              <a:rPr lang="sr-Latn-CS" b="1" i="1" baseline="-25000" dirty="0" smtClean="0"/>
              <a:t> </a:t>
            </a:r>
            <a:r>
              <a:rPr lang="sr-Latn-CS" b="1" i="1" dirty="0" smtClean="0"/>
              <a:t>.</a:t>
            </a:r>
            <a:endParaRPr lang="en-US" dirty="0"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DB576B43-B793-4CAB-8C92-B01501944E8B}" type="slidenum">
              <a:rPr lang="en-GB" smtClean="0">
                <a:solidFill>
                  <a:schemeClr val="tx1"/>
                </a:solidFill>
                <a:latin typeface="Times New Roman" pitchFamily="18" charset="0"/>
              </a:rPr>
              <a:pPr/>
              <a:t>2</a:t>
            </a:fld>
            <a:endParaRPr lang="en-GB" smtClean="0">
              <a:solidFill>
                <a:schemeClr val="tx1"/>
              </a:solidFill>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r-Latn-CS" b="1" smtClean="0"/>
              <a:t>Poređenje komponenti po maksimalnoj struji i naponu.</a:t>
            </a:r>
          </a:p>
          <a:p>
            <a:endParaRPr lang="sr-Latn-CS" smtClean="0"/>
          </a:p>
          <a:p>
            <a:r>
              <a:rPr lang="sr-Latn-CS" smtClean="0"/>
              <a:t>Tiristori (SCR)  su označeni zelenom, GTO i IGCT tiristori crvenom, a Tranzistori (IGBT) plavom. Tranzistori tipa MOSFET su označeni crnom linijom.</a:t>
            </a:r>
          </a:p>
          <a:p>
            <a:endParaRPr lang="sr-Latn-CS" smtClean="0"/>
          </a:p>
          <a:p>
            <a:r>
              <a:rPr lang="sr-Latn-CS" smtClean="0"/>
              <a:t>Komponente sa najvećim proizvodom maks. struja puta maks. Napon je naznašen u desnom gornjem uglu. </a:t>
            </a:r>
            <a:endParaRPr lang="en-US"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9649E759-D852-40B8-8D79-32F349E29D25}" type="slidenum">
              <a:rPr lang="en-GB" smtClean="0">
                <a:solidFill>
                  <a:schemeClr val="tx1"/>
                </a:solidFill>
                <a:latin typeface="Times New Roman" pitchFamily="18" charset="0"/>
              </a:rPr>
              <a:pPr/>
              <a:t>21</a:t>
            </a:fld>
            <a:endParaRPr lang="en-GB" smtClean="0">
              <a:solidFill>
                <a:schemeClr val="tx1"/>
              </a:solidFill>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r-Latn-CS" b="1" smtClean="0"/>
              <a:t>Poređenje komponenti po maksimalnoj učestanostima i snagama.</a:t>
            </a:r>
          </a:p>
          <a:p>
            <a:endParaRPr lang="sr-Latn-CS" smtClean="0"/>
          </a:p>
          <a:p>
            <a:r>
              <a:rPr lang="sr-Latn-CS" smtClean="0"/>
              <a:t>Snage se odnose na snage uređaja u kojima se koriste te komponente</a:t>
            </a:r>
          </a:p>
          <a:p>
            <a:endParaRPr lang="en-US"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4B440AE1-13B2-4B4B-B1D0-5A853EFAD7AA}" type="slidenum">
              <a:rPr lang="en-GB" smtClean="0">
                <a:solidFill>
                  <a:schemeClr val="tx1"/>
                </a:solidFill>
                <a:latin typeface="Times New Roman" pitchFamily="18" charset="0"/>
              </a:rPr>
              <a:pPr/>
              <a:t>22</a:t>
            </a:fld>
            <a:endParaRPr lang="en-GB" smtClean="0">
              <a:solidFill>
                <a:schemeClr val="tx1"/>
              </a:solidFill>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dirty="0" err="1" smtClean="0"/>
              <a:t>Dvokvadrantni</a:t>
            </a:r>
            <a:r>
              <a:rPr lang="en-US" b="1" dirty="0" smtClean="0"/>
              <a:t> </a:t>
            </a:r>
            <a:r>
              <a:rPr lang="en-US" b="1" dirty="0" err="1" smtClean="0"/>
              <a:t>pretvara</a:t>
            </a:r>
            <a:r>
              <a:rPr lang="sr-Latn-CS" b="1" dirty="0" smtClean="0"/>
              <a:t>č:</a:t>
            </a:r>
            <a:endParaRPr lang="en-US" b="1" dirty="0" smtClean="0"/>
          </a:p>
          <a:p>
            <a:endParaRPr lang="sr-Latn-CS" dirty="0" smtClean="0"/>
          </a:p>
          <a:p>
            <a:r>
              <a:rPr lang="sr-Latn-CS" dirty="0" smtClean="0"/>
              <a:t>Jedna grana PWM radi kao dvokvadrantni DC-DC pretvarač. Prvi kvadrant </a:t>
            </a:r>
            <a:r>
              <a:rPr lang="en-US" dirty="0" smtClean="0"/>
              <a:t>(Q1) </a:t>
            </a:r>
            <a:r>
              <a:rPr lang="sr-Latn-CS" dirty="0" smtClean="0"/>
              <a:t>podrazumeva pozitivnu struju </a:t>
            </a:r>
            <a:r>
              <a:rPr lang="sr-Latn-CS" b="1" dirty="0" smtClean="0"/>
              <a:t>I</a:t>
            </a:r>
            <a:r>
              <a:rPr lang="sr-Latn-CS" b="1" baseline="-25000" dirty="0" smtClean="0"/>
              <a:t>a</a:t>
            </a:r>
            <a:r>
              <a:rPr lang="sr-Latn-CS" dirty="0" smtClean="0"/>
              <a:t> (u smeru ka motoru, kao na slici) i pozitivan napon </a:t>
            </a:r>
            <a:r>
              <a:rPr lang="sr-Latn-CS" b="1" dirty="0" smtClean="0"/>
              <a:t>V</a:t>
            </a:r>
            <a:r>
              <a:rPr lang="sr-Latn-CS" b="1" baseline="-25000" dirty="0" smtClean="0"/>
              <a:t>a</a:t>
            </a:r>
            <a:r>
              <a:rPr lang="sr-Latn-CS" dirty="0" smtClean="0"/>
              <a:t> na motoru (kao na slici).</a:t>
            </a:r>
          </a:p>
          <a:p>
            <a:endParaRPr lang="sr-Latn-CS" dirty="0" smtClean="0"/>
          </a:p>
          <a:p>
            <a:r>
              <a:rPr lang="sr-Latn-CS" dirty="0" smtClean="0"/>
              <a:t>Uz pretpostavku idealnih komponenti,  </a:t>
            </a:r>
            <a:r>
              <a:rPr lang="en-US" dirty="0" smtClean="0"/>
              <a:t>k</a:t>
            </a:r>
            <a:r>
              <a:rPr lang="sr-Latn-CS" dirty="0" smtClean="0"/>
              <a:t>ad je T1 uključen, napon na motoru je </a:t>
            </a:r>
            <a:r>
              <a:rPr lang="sr-Latn-CS" b="1" dirty="0" smtClean="0"/>
              <a:t>V</a:t>
            </a:r>
            <a:r>
              <a:rPr lang="sr-Latn-CS" b="1" baseline="-25000" dirty="0" smtClean="0"/>
              <a:t>dc</a:t>
            </a:r>
            <a:r>
              <a:rPr lang="sr-Latn-CS" dirty="0" smtClean="0"/>
              <a:t>.</a:t>
            </a:r>
            <a:r>
              <a:rPr lang="sr-Latn-CS" b="1" dirty="0" smtClean="0"/>
              <a:t> </a:t>
            </a:r>
            <a:r>
              <a:rPr lang="sr-Latn-CS" dirty="0" smtClean="0"/>
              <a:t>Kada se T1 isključi napon pada na 0 zato što, za stuju u tom smeru, dioda D2 provede (struja kroz motor ne može trenutno da se prekine već nastavlja u istom smeru, nema gde već kroz diodu D2 koja se uključuje i napon na motoru pada na nulu). Dovođenjem širinske modulacije na T1 može se regulisati napon od 0 do </a:t>
            </a:r>
            <a:r>
              <a:rPr lang="sr-Latn-CS" b="1" dirty="0" smtClean="0"/>
              <a:t>V</a:t>
            </a:r>
            <a:r>
              <a:rPr lang="sr-Latn-CS" b="1" baseline="-25000" dirty="0" smtClean="0"/>
              <a:t>dc</a:t>
            </a:r>
            <a:r>
              <a:rPr lang="sr-Latn-CS" dirty="0" smtClean="0"/>
              <a:t>.</a:t>
            </a:r>
          </a:p>
          <a:p>
            <a:endParaRPr lang="sr-Latn-CS" dirty="0" smtClean="0"/>
          </a:p>
          <a:p>
            <a:r>
              <a:rPr lang="sr-Latn-CS" dirty="0" smtClean="0"/>
              <a:t>Drugi kvadrant </a:t>
            </a:r>
            <a:r>
              <a:rPr lang="en-US" dirty="0" smtClean="0"/>
              <a:t>(Q</a:t>
            </a:r>
            <a:r>
              <a:rPr lang="sr-Latn-CS" dirty="0" smtClean="0"/>
              <a:t>2</a:t>
            </a:r>
            <a:r>
              <a:rPr lang="en-US" dirty="0" smtClean="0"/>
              <a:t>)</a:t>
            </a:r>
            <a:r>
              <a:rPr lang="sr-Latn-CS" dirty="0" smtClean="0"/>
              <a:t> podrazumeva da struja teče od motora ka izvoru (negativna struja </a:t>
            </a:r>
            <a:r>
              <a:rPr lang="sr-Latn-CS" b="1" dirty="0" smtClean="0"/>
              <a:t>I</a:t>
            </a:r>
            <a:r>
              <a:rPr lang="sr-Latn-CS" b="1" baseline="-25000" dirty="0" smtClean="0"/>
              <a:t>a</a:t>
            </a:r>
            <a:r>
              <a:rPr lang="sr-Latn-CS" dirty="0" smtClean="0"/>
              <a:t>), suprotno od smera na slici, i pozitivan napon </a:t>
            </a:r>
            <a:r>
              <a:rPr lang="sr-Latn-CS" b="1" dirty="0" smtClean="0"/>
              <a:t>V</a:t>
            </a:r>
            <a:r>
              <a:rPr lang="sr-Latn-CS" b="1" baseline="-25000" dirty="0" smtClean="0"/>
              <a:t>a</a:t>
            </a:r>
            <a:r>
              <a:rPr lang="sr-Latn-CS" dirty="0" smtClean="0"/>
              <a:t>. Ovo je situacija kada motor radi kao generator, kada neko spolja, na primer, inercijalno opterećenje koje se zaletelo, svoju kinetičku energiju predaje motoru koji u tom slučaju radi kao generator, i pretvara mehaničku energiju u električnu.</a:t>
            </a:r>
          </a:p>
          <a:p>
            <a:r>
              <a:rPr lang="sr-Latn-CS" dirty="0" smtClean="0"/>
              <a:t>Kada u ovom režimu, upravljač uključi T2, napon na motoru postaje 0, motor je u kratkom spoju i struja se zatvara u krugu motor-T2. Isključen tranzistor T2 čini da se struja koju motor generiše, kroz diodu D1, vraća nazad u izvor (uključen T2 “odliva“ ovu struju). Dovođenjem širinske modulacije na T2 može se regulisati tntenzitet struje koja se vraća u izvor.</a:t>
            </a:r>
          </a:p>
          <a:p>
            <a:endParaRPr lang="sr-Latn-CS" dirty="0" smtClean="0"/>
          </a:p>
          <a:p>
            <a:r>
              <a:rPr lang="sr-Latn-CS" dirty="0" smtClean="0"/>
              <a:t>Pomoću dvokvadrantnog pretvarača se ne može dobiti napun na motoru </a:t>
            </a:r>
            <a:r>
              <a:rPr lang="sr-Latn-CS" b="1" dirty="0" smtClean="0"/>
              <a:t>V</a:t>
            </a:r>
            <a:r>
              <a:rPr lang="sr-Latn-CS" b="1" baseline="-25000" dirty="0" smtClean="0"/>
              <a:t>a</a:t>
            </a:r>
            <a:r>
              <a:rPr lang="sr-Latn-CS" dirty="0" smtClean="0"/>
              <a:t> suprotnog polariteta od polariteta izvora.</a:t>
            </a:r>
          </a:p>
          <a:p>
            <a:endParaRPr lang="sr-Latn-CS" dirty="0" smtClean="0"/>
          </a:p>
          <a:p>
            <a:r>
              <a:rPr lang="sr-Latn-CS" b="1" dirty="0" smtClean="0"/>
              <a:t>Čet</a:t>
            </a:r>
            <a:r>
              <a:rPr lang="en-US" b="1" dirty="0" err="1" smtClean="0"/>
              <a:t>vo</a:t>
            </a:r>
            <a:r>
              <a:rPr lang="sr-Latn-CS" b="1" dirty="0" smtClean="0"/>
              <a:t>ro</a:t>
            </a:r>
            <a:r>
              <a:rPr lang="en-US" b="1" dirty="0" err="1" smtClean="0"/>
              <a:t>kvadrantni</a:t>
            </a:r>
            <a:r>
              <a:rPr lang="en-US" b="1" dirty="0" smtClean="0"/>
              <a:t> </a:t>
            </a:r>
            <a:r>
              <a:rPr lang="en-US" b="1" dirty="0" err="1" smtClean="0"/>
              <a:t>pretvara</a:t>
            </a:r>
            <a:r>
              <a:rPr lang="sr-Latn-CS" b="1" dirty="0" smtClean="0"/>
              <a:t>č:</a:t>
            </a:r>
          </a:p>
          <a:p>
            <a:endParaRPr lang="sr-Latn-CS" b="1" dirty="0" smtClean="0"/>
          </a:p>
          <a:p>
            <a:r>
              <a:rPr lang="sr-Latn-CS" dirty="0" smtClean="0"/>
              <a:t>Dve grane PWM sa motorm koji spaja srednje tačke grana čine takozvani </a:t>
            </a:r>
            <a:r>
              <a:rPr lang="sr-Latn-CS" b="1" dirty="0" smtClean="0"/>
              <a:t>H-most</a:t>
            </a:r>
            <a:r>
              <a:rPr lang="sr-Latn-CS" dirty="0" smtClean="0"/>
              <a:t> i predstavljaju pretvarač koji može da radi u sva četiri kvadrata. Napon </a:t>
            </a:r>
            <a:r>
              <a:rPr lang="sr-Latn-CS" b="1" dirty="0" smtClean="0"/>
              <a:t>V</a:t>
            </a:r>
            <a:r>
              <a:rPr lang="sr-Latn-CS" b="1" baseline="-25000" dirty="0" smtClean="0"/>
              <a:t>a</a:t>
            </a:r>
            <a:r>
              <a:rPr lang="sr-Latn-CS" dirty="0" smtClean="0"/>
              <a:t> na motoru može da bude i pozitivan (kao na slici) kada su T1 i T2 uključeni dok su T3 i T4 isključeni. Dovođenjem širinske modulacije na jedan od trantistora (T1 ili T2), dok je drugi uključen, napon </a:t>
            </a:r>
            <a:r>
              <a:rPr lang="sr-Latn-CS" b="1" dirty="0" smtClean="0"/>
              <a:t>V</a:t>
            </a:r>
            <a:r>
              <a:rPr lang="sr-Latn-CS" b="1" baseline="-25000" dirty="0" smtClean="0"/>
              <a:t>a</a:t>
            </a:r>
            <a:r>
              <a:rPr lang="sr-Latn-CS" dirty="0" smtClean="0"/>
              <a:t> se može redgulisati od 0 do </a:t>
            </a:r>
            <a:r>
              <a:rPr lang="sr-Latn-CS" b="1" dirty="0" smtClean="0"/>
              <a:t>V</a:t>
            </a:r>
            <a:r>
              <a:rPr lang="sr-Latn-CS" b="1" baseline="-25000" dirty="0" smtClean="0"/>
              <a:t>dc</a:t>
            </a:r>
            <a:r>
              <a:rPr lang="sr-Latn-CS" dirty="0" smtClean="0"/>
              <a:t> . Napon </a:t>
            </a:r>
            <a:r>
              <a:rPr lang="sr-Latn-CS" b="1" dirty="0" smtClean="0"/>
              <a:t>V</a:t>
            </a:r>
            <a:r>
              <a:rPr lang="sr-Latn-CS" b="1" baseline="-25000" dirty="0" smtClean="0"/>
              <a:t>a</a:t>
            </a:r>
            <a:r>
              <a:rPr lang="sr-Latn-CS" dirty="0" smtClean="0"/>
              <a:t> na motoru može da ima i negativan polaritet (suprotan od smera na slici) kada su T3 i T4 uključeni dok su T1 i T2 isključeni. Dovođenjem širinske modulacije na jedan od trantistora (T3 ili T4), dok je drugi uključen, napon </a:t>
            </a:r>
            <a:r>
              <a:rPr lang="sr-Latn-CS" b="1" dirty="0" smtClean="0"/>
              <a:t>V</a:t>
            </a:r>
            <a:r>
              <a:rPr lang="sr-Latn-CS" b="1" baseline="-25000" dirty="0" smtClean="0"/>
              <a:t>a</a:t>
            </a:r>
            <a:r>
              <a:rPr lang="sr-Latn-CS" dirty="0" smtClean="0"/>
              <a:t> se može redgulisati od 0 do </a:t>
            </a:r>
            <a:r>
              <a:rPr lang="sr-Latn-CS" b="1" dirty="0" smtClean="0"/>
              <a:t>-V</a:t>
            </a:r>
            <a:r>
              <a:rPr lang="sr-Latn-CS" b="1" baseline="-25000" dirty="0" smtClean="0"/>
              <a:t>dc</a:t>
            </a:r>
            <a:r>
              <a:rPr lang="sr-Latn-CS" dirty="0" smtClean="0"/>
              <a:t> . Postoji nekoliko različitih algoritama uključivanja i isključivanja tranzistora koji se razlikuju sa energetske tačke gledišta ali se osnovni princip rada sastoji u ovome što je opisano. </a:t>
            </a:r>
          </a:p>
          <a:p>
            <a:endParaRPr lang="sr-Latn-CS" dirty="0" smtClean="0"/>
          </a:p>
          <a:p>
            <a:r>
              <a:rPr lang="sr-Latn-CS" dirty="0" smtClean="0"/>
              <a:t>S obzirom da je moguće ostvariti  i pozitivan i negativan napon na motoru, ovaj pretvarač se može koristiti  i kao DC-AC pretvarač.</a:t>
            </a:r>
            <a:endParaRPr lang="en-US" dirty="0" smtClean="0"/>
          </a:p>
          <a:p>
            <a:endParaRPr lang="en-US" baseline="-2500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dirty="0" err="1" smtClean="0"/>
              <a:t>Spu</a:t>
            </a:r>
            <a:r>
              <a:rPr lang="sr-Latn-CS" b="1" dirty="0" smtClean="0"/>
              <a:t>štač napona (</a:t>
            </a:r>
            <a:r>
              <a:rPr lang="sr-Latn-CS" b="1" i="1" dirty="0" smtClean="0"/>
              <a:t>buck converter</a:t>
            </a:r>
            <a:r>
              <a:rPr lang="sr-Latn-CS" b="1" dirty="0" smtClean="0"/>
              <a:t>)</a:t>
            </a:r>
          </a:p>
          <a:p>
            <a:endParaRPr lang="sr-Latn-CS" b="1" dirty="0" smtClean="0"/>
          </a:p>
          <a:p>
            <a:r>
              <a:rPr lang="sr-Latn-CS" dirty="0" smtClean="0"/>
              <a:t>U odnosu na jednu granu PWM sa prethodnog slajda nedostaje tranzistor T2 što znači da ovaj čoper nema mogućnost kontrolisanja struje (u drugom kvadrantu) koja se vraća u izvor. Izlazni napon </a:t>
            </a:r>
            <a:r>
              <a:rPr lang="sr-Latn-CS" b="1" dirty="0" smtClean="0"/>
              <a:t>V</a:t>
            </a:r>
            <a:r>
              <a:rPr lang="sr-Latn-CS" b="1" baseline="-25000" dirty="0" smtClean="0"/>
              <a:t>o</a:t>
            </a:r>
            <a:r>
              <a:rPr lang="sr-Latn-CS" dirty="0" smtClean="0"/>
              <a:t> je uvek manji od </a:t>
            </a:r>
            <a:r>
              <a:rPr lang="sr-Latn-CS" b="1" dirty="0" smtClean="0"/>
              <a:t>E</a:t>
            </a:r>
            <a:r>
              <a:rPr lang="sr-Latn-CS" dirty="0" smtClean="0"/>
              <a:t>. Koeficijent </a:t>
            </a:r>
            <a:r>
              <a:rPr lang="sr-Latn-CS" b="1" dirty="0" smtClean="0"/>
              <a:t>D</a:t>
            </a:r>
            <a:r>
              <a:rPr lang="sr-Latn-CS" dirty="0" smtClean="0"/>
              <a:t> određuje upravljač kontrolom širinsko-impulsne modulacije koja uključuje tranzistor.</a:t>
            </a:r>
          </a:p>
          <a:p>
            <a:endParaRPr lang="sr-Latn-CS" dirty="0" smtClean="0"/>
          </a:p>
          <a:p>
            <a:r>
              <a:rPr lang="sr-Latn-CS" b="1" dirty="0" smtClean="0"/>
              <a:t>Podizač napona (</a:t>
            </a:r>
            <a:r>
              <a:rPr lang="sr-Latn-CS" b="1" i="1" dirty="0" smtClean="0"/>
              <a:t>boost converter</a:t>
            </a:r>
            <a:r>
              <a:rPr lang="sr-Latn-CS" b="1" dirty="0" smtClean="0"/>
              <a:t>)</a:t>
            </a:r>
          </a:p>
          <a:p>
            <a:endParaRPr lang="sr-Latn-CS" dirty="0" smtClean="0"/>
          </a:p>
          <a:p>
            <a:r>
              <a:rPr lang="sr-Latn-CS" dirty="0" smtClean="0"/>
              <a:t>Kada je tranzistor uključen kroz induktivnost teče struja koja ne može trenutno da se prekine u trenutku isključenja tranzistora. Dok je isključen struja uključi diodu i kroz nju dopunjava kondenzator. U svakom ciklusu u kondenzator se “upumpa” nova količina naelektrisanja i napon na njemu raste iznad </a:t>
            </a:r>
            <a:r>
              <a:rPr lang="sr-Latn-CS" b="1" dirty="0" smtClean="0"/>
              <a:t>E</a:t>
            </a:r>
            <a:r>
              <a:rPr lang="sr-Latn-CS" dirty="0" smtClean="0"/>
              <a:t>. Zato se ova konfiguracija još naziva i “</a:t>
            </a:r>
            <a:r>
              <a:rPr lang="sr-Latn-CS" i="1" dirty="0" smtClean="0"/>
              <a:t>charge pump</a:t>
            </a:r>
            <a:r>
              <a:rPr lang="sr-Latn-CS" dirty="0" smtClean="0"/>
              <a:t>”. Izlazni napon </a:t>
            </a:r>
            <a:r>
              <a:rPr lang="sr-Latn-CS" b="1" dirty="0" smtClean="0"/>
              <a:t>V</a:t>
            </a:r>
            <a:r>
              <a:rPr lang="sr-Latn-CS" b="1" baseline="-25000" dirty="0" smtClean="0"/>
              <a:t>o</a:t>
            </a:r>
            <a:r>
              <a:rPr lang="sr-Latn-CS" dirty="0" smtClean="0"/>
              <a:t> je uvek veći od </a:t>
            </a:r>
            <a:r>
              <a:rPr lang="sr-Latn-CS" b="1" dirty="0" smtClean="0"/>
              <a:t>E</a:t>
            </a:r>
            <a:r>
              <a:rPr lang="sr-Latn-CS" dirty="0" smtClean="0"/>
              <a:t>. Ponovo, koeficijent </a:t>
            </a:r>
            <a:r>
              <a:rPr lang="sr-Latn-CS" b="1" dirty="0" smtClean="0"/>
              <a:t>D</a:t>
            </a:r>
            <a:r>
              <a:rPr lang="sr-Latn-CS" dirty="0" smtClean="0"/>
              <a:t> određuje upravljač kontrolom širinsko-impulsne modulacije koja uključuje tranzistor.</a:t>
            </a:r>
          </a:p>
          <a:p>
            <a:endParaRPr lang="sr-Latn-CS" dirty="0" smtClean="0"/>
          </a:p>
          <a:p>
            <a:r>
              <a:rPr lang="sr-Latn-CS" b="1" dirty="0" smtClean="0"/>
              <a:t>Kombinovani čoper (</a:t>
            </a:r>
            <a:r>
              <a:rPr lang="sr-Latn-CS" b="1" i="1" dirty="0" smtClean="0"/>
              <a:t>buck-boost converter</a:t>
            </a:r>
            <a:r>
              <a:rPr lang="sr-Latn-CS" b="1" dirty="0" smtClean="0"/>
              <a:t>)</a:t>
            </a:r>
          </a:p>
          <a:p>
            <a:endParaRPr lang="sr-Latn-CS" dirty="0" smtClean="0"/>
          </a:p>
          <a:p>
            <a:r>
              <a:rPr lang="sr-Latn-CS" dirty="0" smtClean="0"/>
              <a:t>Pomoću ove konfiguracije moguće je dobiti i napon koji je veći od </a:t>
            </a:r>
            <a:r>
              <a:rPr lang="sr-Latn-CS" b="1" dirty="0" smtClean="0"/>
              <a:t>E</a:t>
            </a:r>
            <a:r>
              <a:rPr lang="sr-Latn-CS" dirty="0" smtClean="0"/>
              <a:t> i koji je manji od </a:t>
            </a:r>
            <a:r>
              <a:rPr lang="sr-Latn-CS" b="1" dirty="0" smtClean="0"/>
              <a:t>E</a:t>
            </a:r>
            <a:r>
              <a:rPr lang="sr-Latn-CS" dirty="0" smtClean="0"/>
              <a:t>. Ponovo, koeficijent </a:t>
            </a:r>
            <a:r>
              <a:rPr lang="sr-Latn-CS" b="1" dirty="0" smtClean="0"/>
              <a:t>D</a:t>
            </a:r>
            <a:r>
              <a:rPr lang="sr-Latn-CS" dirty="0" smtClean="0"/>
              <a:t> određuje upravljač kontrolom širinsko-impulsne modulacije koja uključuje tranzistor.</a:t>
            </a:r>
          </a:p>
          <a:p>
            <a:endParaRPr lang="en-US" b="1"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r>
              <a:rPr lang="sr-Latn-CS" dirty="0" smtClean="0"/>
              <a:t>Izlazni stepen p</a:t>
            </a:r>
            <a:r>
              <a:rPr lang="en-US" dirty="0" err="1" smtClean="0"/>
              <a:t>ogon</a:t>
            </a:r>
            <a:r>
              <a:rPr lang="sr-Latn-CS" dirty="0" smtClean="0"/>
              <a:t>a</a:t>
            </a:r>
            <a:r>
              <a:rPr lang="en-US" dirty="0" smtClean="0"/>
              <a:t> </a:t>
            </a:r>
            <a:r>
              <a:rPr lang="en-US" dirty="0" err="1" smtClean="0"/>
              <a:t>motora</a:t>
            </a:r>
            <a:r>
              <a:rPr lang="en-US" dirty="0" smtClean="0"/>
              <a:t> </a:t>
            </a:r>
            <a:r>
              <a:rPr lang="en-US" dirty="0" err="1" smtClean="0"/>
              <a:t>nai</a:t>
            </a:r>
            <a:r>
              <a:rPr lang="sr-Latn-CS" dirty="0" smtClean="0"/>
              <a:t>z</a:t>
            </a:r>
            <a:r>
              <a:rPr lang="en-US" dirty="0" err="1" smtClean="0"/>
              <a:t>meni</a:t>
            </a:r>
            <a:r>
              <a:rPr lang="sr-Latn-CS" dirty="0" smtClean="0"/>
              <a:t>čne struje (i asinhronih i PMS motora) obično se sastoji od tri grane PWM. Tri faze motora su povezane za srednje tačke između gornjeg  donjeg tranzistora. Upravljački signali su šest PWM signala, za svaki IGBT po jedan. Na gornji i donji tranzistor jedne grane PWM dolazi jedan par PWM signala koji su invertovani jedan u odnosu na drugi, sa obezbeđenim mrtvim vremenom. </a:t>
            </a:r>
          </a:p>
          <a:p>
            <a:pPr>
              <a:lnSpc>
                <a:spcPct val="90000"/>
              </a:lnSpc>
            </a:pPr>
            <a:endParaRPr lang="sr-Latn-CS" dirty="0" smtClean="0"/>
          </a:p>
          <a:p>
            <a:pPr>
              <a:lnSpc>
                <a:spcPct val="90000"/>
              </a:lnSpc>
            </a:pPr>
            <a:r>
              <a:rPr lang="sr-Latn-CS" dirty="0" smtClean="0"/>
              <a:t>Jednosmerno međukolo (</a:t>
            </a:r>
            <a:r>
              <a:rPr lang="sr-Latn-CS" i="1" dirty="0" smtClean="0"/>
              <a:t>DC </a:t>
            </a:r>
            <a:r>
              <a:rPr lang="en-US" i="1" dirty="0" smtClean="0"/>
              <a:t>B</a:t>
            </a:r>
            <a:r>
              <a:rPr lang="sr-Latn-CS" i="1" dirty="0" smtClean="0"/>
              <a:t>us</a:t>
            </a:r>
            <a:r>
              <a:rPr lang="sr-Latn-CS" dirty="0" smtClean="0"/>
              <a:t>) čini kondenzator </a:t>
            </a:r>
            <a:r>
              <a:rPr lang="sr-Latn-CS" i="1" dirty="0" smtClean="0"/>
              <a:t>C. </a:t>
            </a:r>
            <a:r>
              <a:rPr lang="sr-Latn-CS" dirty="0" smtClean="0"/>
              <a:t>Njegova uloga je dvojaka: filtrira ispravljen napon i kratko-spaja struje visoke učestanosti koje generiše izlazni stepen. Ovo je vrlo važna komponenta sistema i nužna je i kod čisto baterijskog napajanja gde je prva uloga (funkcija filtriranja) nepotrebna. To je, po pravilu, kondenzator posebne namene, velikog kaoaciteta, sa vrlo malom efektivnom serijskom otpornošću (ESR) koji mora da sačuva karakteristike i na učestanostima reda veličine 20kHz jer sve komponente struje koje potiču od talasnosti treba da se “zatvore” kroz taj kondenzator (talasnost je učestanosti PWM – 10kHz do 20kHz). On takođe, po pravilu, mora da bude u stanju da radi na povišenim temperaturama (obično do 105</a:t>
            </a:r>
            <a:r>
              <a:rPr lang="sr-Latn-CS" dirty="0" smtClean="0">
                <a:sym typeface="Symbol" pitchFamily="18" charset="2"/>
              </a:rPr>
              <a:t>, ili bar 80).</a:t>
            </a:r>
            <a:r>
              <a:rPr lang="sr-Latn-CS" dirty="0" smtClean="0"/>
              <a:t> Zagreva ga temperatura hladnjaka izlaznog stepena kao i struja koja prolazi kroz njega praveći gubitke na ESR. Ova komponenta zauzima dobar deo prostora u invertoru (obično je to baterija više kondenzatora), kritična je što se zahteva tiče i čini značajan deo ukupne cene invertora. Kapacitivnost je reda nekoliko stotina pa i hiljada </a:t>
            </a:r>
            <a:r>
              <a:rPr lang="sr-Latn-CS" b="1" dirty="0" smtClean="0">
                <a:sym typeface="Symbol" pitchFamily="18" charset="2"/>
              </a:rPr>
              <a:t></a:t>
            </a:r>
            <a:r>
              <a:rPr lang="sr-Latn-CS" dirty="0" smtClean="0">
                <a:sym typeface="Symbol" pitchFamily="18" charset="2"/>
              </a:rPr>
              <a:t>F, a standardni elektrolitski kondenzatori nisu pogodni za tu namenu. Vodovi napajanja izlaznog stepena od kondenzatora do IGBT modula moraju biti kratki i sa što manje parazitne induktivnosti. U slučaju baterijskog napajanja baterija dolazi umesto ispravljača i kondenzator </a:t>
            </a:r>
            <a:r>
              <a:rPr lang="sr-Latn-CS" b="1" i="1" dirty="0" smtClean="0">
                <a:sym typeface="Symbol" pitchFamily="18" charset="2"/>
              </a:rPr>
              <a:t>C</a:t>
            </a:r>
            <a:r>
              <a:rPr lang="sr-Latn-CS" dirty="0" smtClean="0">
                <a:sym typeface="Symbol" pitchFamily="18" charset="2"/>
              </a:rPr>
              <a:t>  može biti nešto manje kapacitivnosti, ali je i dalje nužan.</a:t>
            </a:r>
          </a:p>
          <a:p>
            <a:pPr>
              <a:lnSpc>
                <a:spcPct val="90000"/>
              </a:lnSpc>
            </a:pPr>
            <a:endParaRPr lang="sr-Latn-CS" dirty="0" smtClean="0">
              <a:sym typeface="Symbol" pitchFamily="18" charset="2"/>
            </a:endParaRPr>
          </a:p>
          <a:p>
            <a:pPr>
              <a:lnSpc>
                <a:spcPct val="90000"/>
              </a:lnSpc>
            </a:pPr>
            <a:r>
              <a:rPr lang="sr-Latn-CS" dirty="0" smtClean="0">
                <a:sym typeface="Symbol" pitchFamily="18" charset="2"/>
              </a:rPr>
              <a:t>Prenaponska zaštita štiti invertor od energije koju motor može da vrati u sistem (u slučajevima rekuperativog kočenja i uvek kada se motor ponaša kao generator) pod uslovom da sistem ne može da primi tu energiju (ispravljač kao na slici ne može da vrati energiju u mrežu) ili je, u slučaju baterijskog napajanja, električna snaga koja se vraća u bateriju veća nego što baterija može da primi. Energija koja se vraća bi se, u tom slučaju, gomilala u kondenzatoru podižući njegov napon, sve do proboja. Zato se, po pravilu, meri napon jednosmernog međukola (</a:t>
            </a:r>
            <a:r>
              <a:rPr lang="sr-Latn-CS" i="1" dirty="0" smtClean="0">
                <a:sym typeface="Symbol" pitchFamily="18" charset="2"/>
              </a:rPr>
              <a:t>DC Bus</a:t>
            </a:r>
            <a:r>
              <a:rPr lang="sr-Latn-CS" dirty="0" smtClean="0">
                <a:sym typeface="Symbol" pitchFamily="18" charset="2"/>
              </a:rPr>
              <a:t>) i kada poraste iznad dozvoljene vrednosti, uključuje se tranzistor prenaponske zaštite (PNZ) koji višek energije potroši na otporniku PNZ </a:t>
            </a:r>
            <a:r>
              <a:rPr lang="sr-Latn-CS" dirty="0" smtClean="0"/>
              <a:t> </a:t>
            </a:r>
            <a:endParaRPr lang="en-US" dirty="0" smtClean="0"/>
          </a:p>
        </p:txBody>
      </p:sp>
      <p:sp>
        <p:nvSpPr>
          <p:cNvPr id="59396"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algn="r"/>
            <a:fld id="{07703037-C9B1-434F-AD47-C9AFEAE9CC18}" type="slidenum">
              <a:rPr lang="en-GB" sz="1200">
                <a:solidFill>
                  <a:schemeClr val="tx1"/>
                </a:solidFill>
                <a:latin typeface="Times New Roman" pitchFamily="18" charset="0"/>
              </a:rPr>
              <a:pPr algn="r"/>
              <a:t>25</a:t>
            </a:fld>
            <a:endParaRPr lang="en-GB" sz="1200">
              <a:solidFill>
                <a:schemeClr val="tx1"/>
              </a:solidFill>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endParaRPr lang="en-US" dirty="0" smtClean="0"/>
          </a:p>
        </p:txBody>
      </p:sp>
      <p:sp>
        <p:nvSpPr>
          <p:cNvPr id="59396"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algn="r"/>
            <a:fld id="{07703037-C9B1-434F-AD47-C9AFEAE9CC18}" type="slidenum">
              <a:rPr lang="en-GB" sz="1200">
                <a:solidFill>
                  <a:schemeClr val="tx1"/>
                </a:solidFill>
                <a:latin typeface="Times New Roman" pitchFamily="18" charset="0"/>
              </a:rPr>
              <a:pPr algn="r"/>
              <a:t>26</a:t>
            </a:fld>
            <a:endParaRPr lang="en-GB" sz="1200">
              <a:solidFill>
                <a:schemeClr val="tx1"/>
              </a:solidFill>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err="1" smtClean="0"/>
              <a:t>Pauereksov</a:t>
            </a:r>
            <a:r>
              <a:rPr lang="en-US" dirty="0" smtClean="0"/>
              <a:t> </a:t>
            </a:r>
            <a:r>
              <a:rPr lang="en-US" dirty="0" err="1" smtClean="0"/>
              <a:t>modul</a:t>
            </a:r>
            <a:r>
              <a:rPr lang="en-US" dirty="0" smtClean="0"/>
              <a:t> </a:t>
            </a:r>
            <a:r>
              <a:rPr lang="en-US" dirty="0" err="1" smtClean="0"/>
              <a:t>za</a:t>
            </a:r>
            <a:r>
              <a:rPr lang="en-US" dirty="0" smtClean="0"/>
              <a:t> </a:t>
            </a:r>
            <a:r>
              <a:rPr lang="sr-Latn-CS" dirty="0" smtClean="0"/>
              <a:t>600V, 100A.  U istoj seriji postoje i modeli u sličnim kućištima za  60A i 150A kao i za napone od 1200V.  Modul sadrži šest IGBT (tri PWM grane) sa zamajnim diodama i sedmi IGBT za prenaponsku zaštitu. Pored energetskih komponenti, modul sadrži prekostrujnu i temperaturnu zaštitu.  Preko tankih kontakata se prenose komande za tranzistore i informacije o prekostrujnoj i temperaturnoj zaštiti, a snažni kontakti služe za vezu sa  jednosmernim međukolom sa otpornikom za prenaponsku zaštitu i sa fazama motora.</a:t>
            </a:r>
          </a:p>
          <a:p>
            <a:endParaRPr lang="sr-Latn-CS" dirty="0" smtClean="0"/>
          </a:p>
          <a:p>
            <a:r>
              <a:rPr lang="sr-Latn-CS" dirty="0" smtClean="0"/>
              <a:t>Modul ima metalno dno koje je električno izolovano od komponenata, a služi za termičku vezu sa hladnjakom na koji se modul montira.</a:t>
            </a:r>
          </a:p>
          <a:p>
            <a:endParaRPr lang="sr-Latn-CS" dirty="0" smtClean="0"/>
          </a:p>
          <a:p>
            <a:r>
              <a:rPr lang="sr-Latn-CS" dirty="0" smtClean="0"/>
              <a:t>Modul košta malo preko 200$ na komad.</a:t>
            </a:r>
          </a:p>
          <a:p>
            <a:r>
              <a:rPr lang="sr-Latn-CS" dirty="0" smtClean="0"/>
              <a:t> </a:t>
            </a:r>
            <a:endParaRPr lang="en-US" dirty="0" smtClean="0"/>
          </a:p>
        </p:txBody>
      </p:sp>
      <p:sp>
        <p:nvSpPr>
          <p:cNvPr id="60420"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algn="r"/>
            <a:fld id="{AA84ED15-712F-4C29-B638-62ABFC015F07}" type="slidenum">
              <a:rPr lang="en-GB" sz="1200">
                <a:solidFill>
                  <a:schemeClr val="tx1"/>
                </a:solidFill>
                <a:latin typeface="Times New Roman" pitchFamily="18" charset="0"/>
              </a:rPr>
              <a:pPr algn="r"/>
              <a:t>28</a:t>
            </a:fld>
            <a:endParaRPr lang="en-GB" sz="1200">
              <a:solidFill>
                <a:schemeClr val="tx1"/>
              </a:solidFill>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r-Latn-CS" smtClean="0"/>
              <a:t>Kompletno rešenje drajvera za IPM sa prethodne slike. Ova kartica se “ubada” na IPM i pored optički izolovanih drajvera  za svih sedam IGBT, sadrži i izolovane izvore za napajanje gornjih tranzistora  i kola za prihvatanje i obradu signala o greškama. Preko belog konektora na slici levo kartica ja ditrektno spojena sa mikrokontrolerom.</a:t>
            </a:r>
          </a:p>
          <a:p>
            <a:endParaRPr lang="sr-Latn-CS" smtClean="0"/>
          </a:p>
          <a:p>
            <a:r>
              <a:rPr lang="sr-Latn-CS" smtClean="0"/>
              <a:t>Cena ove kartice je oko 180$.</a:t>
            </a:r>
            <a:endParaRPr lang="en-US" smtClean="0"/>
          </a:p>
        </p:txBody>
      </p:sp>
      <p:sp>
        <p:nvSpPr>
          <p:cNvPr id="61444"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algn="r"/>
            <a:fld id="{D779F281-56DC-4492-B245-48DE02A0BB6C}" type="slidenum">
              <a:rPr lang="en-GB" sz="1200">
                <a:solidFill>
                  <a:schemeClr val="tx1"/>
                </a:solidFill>
                <a:latin typeface="Times New Roman" pitchFamily="18" charset="0"/>
              </a:rPr>
              <a:pPr algn="r"/>
              <a:t>29</a:t>
            </a:fld>
            <a:endParaRPr lang="en-GB" sz="1200">
              <a:solidFill>
                <a:schemeClr val="tx1"/>
              </a:solidFill>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r-Latn-CS" smtClean="0"/>
              <a:t>Laboratorijski model invertora </a:t>
            </a:r>
            <a:r>
              <a:rPr lang="en-US" smtClean="0"/>
              <a:t>na ba</a:t>
            </a:r>
            <a:r>
              <a:rPr lang="sr-Latn-CS" smtClean="0"/>
              <a:t>z</a:t>
            </a:r>
            <a:r>
              <a:rPr lang="en-US" smtClean="0"/>
              <a:t>i </a:t>
            </a:r>
            <a:r>
              <a:rPr lang="sr-Latn-CS" smtClean="0"/>
              <a:t>IPM sa prethodnih slajdova</a:t>
            </a:r>
            <a:r>
              <a:rPr lang="en-US" smtClean="0"/>
              <a:t>. Obratiti </a:t>
            </a:r>
            <a:r>
              <a:rPr lang="sr-Latn-CS" smtClean="0"/>
              <a:t> </a:t>
            </a:r>
            <a:r>
              <a:rPr lang="en-US" smtClean="0"/>
              <a:t>pa</a:t>
            </a:r>
            <a:r>
              <a:rPr lang="sr-Latn-CS" smtClean="0"/>
              <a:t>ž</a:t>
            </a:r>
            <a:r>
              <a:rPr lang="en-US" smtClean="0"/>
              <a:t>nju</a:t>
            </a:r>
            <a:r>
              <a:rPr lang="sr-Latn-CS" smtClean="0"/>
              <a:t> na veličinu kondenzatora jednosmernog međukola. </a:t>
            </a:r>
            <a:r>
              <a:rPr lang="en-US" smtClean="0"/>
              <a:t> </a:t>
            </a:r>
          </a:p>
        </p:txBody>
      </p:sp>
      <p:sp>
        <p:nvSpPr>
          <p:cNvPr id="6246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algn="r"/>
            <a:fld id="{0DE79D0C-D052-4294-B479-D26F5DBA1B65}" type="slidenum">
              <a:rPr lang="en-GB" sz="1200">
                <a:solidFill>
                  <a:schemeClr val="tx1"/>
                </a:solidFill>
                <a:latin typeface="Times New Roman" pitchFamily="18" charset="0"/>
              </a:rPr>
              <a:pPr algn="r"/>
              <a:t>31</a:t>
            </a:fld>
            <a:endParaRPr lang="en-GB" sz="1200">
              <a:solidFill>
                <a:schemeClr val="tx1"/>
              </a:solidFill>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E8FD84A1-894B-4C0E-97DE-27C31CF40134}" type="slidenum">
              <a:rPr lang="en-GB" smtClean="0">
                <a:solidFill>
                  <a:schemeClr val="tx1"/>
                </a:solidFill>
                <a:latin typeface="Times New Roman" pitchFamily="18" charset="0"/>
              </a:rPr>
              <a:pPr/>
              <a:t>32</a:t>
            </a:fld>
            <a:endParaRPr lang="en-GB" smtClean="0">
              <a:solidFill>
                <a:schemeClr val="tx1"/>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r-Latn-CS" smtClean="0"/>
              <a:t>Četiri diode u sklopu pod imenom Grecov ispravljač. Sklop ispravlja negativnu poluperiodu ulaznog napona čineći talasni napon istog polariteta. Ako je učestanost ulaznog napona 50Hz, učestanost napona </a:t>
            </a:r>
            <a:r>
              <a:rPr lang="sr-Latn-CS" b="1" i="1" smtClean="0"/>
              <a:t>V</a:t>
            </a:r>
            <a:r>
              <a:rPr lang="sr-Latn-CS" b="1" i="1" baseline="-25000" smtClean="0"/>
              <a:t>f</a:t>
            </a:r>
            <a:r>
              <a:rPr lang="sr-Latn-CS" smtClean="0"/>
              <a:t>  je 100Hz. Ovaj napon se može filtrirati pomoću L-C (ili R-C) filtra da bi se dobio “čist” jednosmerni napon</a:t>
            </a:r>
            <a:r>
              <a:rPr lang="en-US" smtClean="0"/>
              <a:t> </a:t>
            </a:r>
            <a:r>
              <a:rPr lang="en-US" b="1" i="1" smtClean="0"/>
              <a:t>v</a:t>
            </a:r>
            <a:r>
              <a:rPr lang="en-US" b="1" i="1" baseline="-25000" smtClean="0"/>
              <a:t>o </a:t>
            </a:r>
            <a:r>
              <a:rPr lang="sr-Latn-CS" smtClean="0"/>
              <a:t>. </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CE1D67DF-55FE-4197-B550-57DEECA917BA}" type="slidenum">
              <a:rPr lang="en-GB" smtClean="0">
                <a:solidFill>
                  <a:schemeClr val="tx1"/>
                </a:solidFill>
                <a:latin typeface="Times New Roman" pitchFamily="18" charset="0"/>
              </a:rPr>
              <a:pPr/>
              <a:t>3</a:t>
            </a:fld>
            <a:endParaRPr lang="en-GB" smtClean="0">
              <a:solidFill>
                <a:schemeClr val="tx1"/>
              </a:solidFill>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r>
              <a:rPr lang="sr-Latn-CS" dirty="0" smtClean="0"/>
              <a:t>Principska šema veze izlaznog strpena za pogon motora na naizmeničnu struju sa motorom. Ulogu prekidača igraju IGBT ili MOSFET. Svaka grana ima gornji prekidač, označen indeksom </a:t>
            </a:r>
            <a:r>
              <a:rPr lang="sr-Latn-CS" b="1" dirty="0" smtClean="0"/>
              <a:t>t </a:t>
            </a:r>
            <a:r>
              <a:rPr lang="sr-Latn-CS" dirty="0" smtClean="0"/>
              <a:t>(</a:t>
            </a:r>
            <a:r>
              <a:rPr lang="sr-Latn-CS" i="1" dirty="0" smtClean="0"/>
              <a:t>top</a:t>
            </a:r>
            <a:r>
              <a:rPr lang="sr-Latn-CS" dirty="0" smtClean="0"/>
              <a:t>) i donji, označen indeksom </a:t>
            </a:r>
            <a:r>
              <a:rPr lang="sr-Latn-CS" b="1" dirty="0" smtClean="0"/>
              <a:t>b </a:t>
            </a:r>
            <a:r>
              <a:rPr lang="sr-Latn-CS" dirty="0" smtClean="0"/>
              <a:t>(</a:t>
            </a:r>
            <a:r>
              <a:rPr lang="sr-Latn-CS" i="1" dirty="0" smtClean="0"/>
              <a:t>bottom</a:t>
            </a:r>
            <a:r>
              <a:rPr lang="sr-Latn-CS" dirty="0" smtClean="0"/>
              <a:t>). Signali za uključivanje se prikazuju tako da kada je, na primer, </a:t>
            </a:r>
            <a:r>
              <a:rPr lang="sr-Latn-CS" b="1" dirty="0" smtClean="0"/>
              <a:t>S</a:t>
            </a:r>
            <a:r>
              <a:rPr lang="sr-Latn-CS" b="1" baseline="-25000" dirty="0" smtClean="0"/>
              <a:t>A</a:t>
            </a:r>
            <a:r>
              <a:rPr lang="sr-Latn-CS" dirty="0" smtClean="0"/>
              <a:t>=1, to znači da je gornji prekidač grane A uključen, donji isključen a kada je </a:t>
            </a:r>
            <a:r>
              <a:rPr lang="sr-Latn-CS" b="1" dirty="0" smtClean="0"/>
              <a:t>S</a:t>
            </a:r>
            <a:r>
              <a:rPr lang="sr-Latn-CS" b="1" baseline="-25000" dirty="0" smtClean="0"/>
              <a:t>A</a:t>
            </a:r>
            <a:r>
              <a:rPr lang="sr-Latn-CS" dirty="0" smtClean="0"/>
              <a:t>=0, obrnuto. Isto važi i za druge dve grane.</a:t>
            </a:r>
          </a:p>
          <a:p>
            <a:pPr eaLnBrk="1" hangingPunct="1">
              <a:defRPr/>
            </a:pPr>
            <a:endParaRPr lang="sr-Latn-CS" dirty="0" smtClean="0"/>
          </a:p>
          <a:p>
            <a:pPr eaLnBrk="1" hangingPunct="1">
              <a:defRPr/>
            </a:pPr>
            <a:r>
              <a:rPr lang="sr-Latn-CS" dirty="0" smtClean="0"/>
              <a:t>Uz pretpostavku učestanosti PWM od 1kHz (PWM perioda je 1ms, odnosno, svake milisekunde se generiše nova vrednost), klasičan trofazni sistem, učestanosti recimo 50Hz (periode 20ms), se generiše tako što se na svaku granu dovodi kontrolni širinski-modulisan signal kome se širina impulsa menja po sinusnom zakonu (za 10ms širina impulsa se od 50% u 5 koraka poveća do 100%, zatim u narednih 5 koraka opadne na 50%, dalje, u negativnoj poluperiodi za narednih 10ms, sa 50% opadne na 0 ponovo u 5 koraka i za isto toliko koraka vrati ponovo na 50%. To se ponavlja u sledećih 20 ms. Sinoside po kojima se menjaju širine impulsa u granama A, B i C su fazno pomerene za 120</a:t>
            </a:r>
            <a:r>
              <a:rPr lang="sr-Latn-CS" dirty="0" smtClean="0">
                <a:sym typeface="Symbol"/>
              </a:rPr>
              <a:t> (električnih stepeni, cela perioda je </a:t>
            </a:r>
            <a:r>
              <a:rPr lang="sr-Latn-CS" dirty="0" smtClean="0"/>
              <a:t>360</a:t>
            </a:r>
            <a:r>
              <a:rPr lang="sr-Latn-CS" dirty="0" smtClean="0">
                <a:sym typeface="Symbol"/>
              </a:rPr>
              <a:t>)</a:t>
            </a:r>
            <a:r>
              <a:rPr lang="sr-Latn-CS" dirty="0" smtClean="0"/>
              <a:t> jedna u odnosu na drugu. U izloženom primeru to z</a:t>
            </a:r>
            <a:r>
              <a:rPr lang="en-US" dirty="0" err="1" smtClean="0"/>
              <a:t>na</a:t>
            </a:r>
            <a:r>
              <a:rPr lang="sr-Latn-CS" dirty="0" smtClean="0"/>
              <a:t>či da ciklus sinusoide grane B počinje 20</a:t>
            </a:r>
            <a:r>
              <a:rPr lang="en-US" dirty="0" smtClean="0"/>
              <a:t>*2/3</a:t>
            </a:r>
            <a:r>
              <a:rPr lang="sr-Latn-CS" dirty="0" smtClean="0"/>
              <a:t> PWM perioda kasnije u odnosu na granu A.</a:t>
            </a:r>
          </a:p>
          <a:p>
            <a:pPr eaLnBrk="1" hangingPunct="1">
              <a:defRPr/>
            </a:pPr>
            <a:endParaRPr lang="sr-Latn-CS" dirty="0" smtClean="0"/>
          </a:p>
          <a:p>
            <a:pPr eaLnBrk="1" hangingPunct="1">
              <a:defRPr/>
            </a:pPr>
            <a:r>
              <a:rPr lang="sr-Latn-CS" dirty="0" smtClean="0"/>
              <a:t>Naponi i modelu motora, uznačeni sa </a:t>
            </a:r>
            <a:r>
              <a:rPr lang="sr-Latn-CS" b="1" dirty="0" smtClean="0"/>
              <a:t>u</a:t>
            </a:r>
            <a:r>
              <a:rPr lang="sr-Latn-CS" b="1" baseline="-25000" dirty="0" smtClean="0"/>
              <a:t>ia</a:t>
            </a:r>
            <a:r>
              <a:rPr lang="sr-Latn-CS" dirty="0" smtClean="0"/>
              <a:t>, </a:t>
            </a:r>
            <a:r>
              <a:rPr lang="sr-Latn-CS" b="1" dirty="0" smtClean="0"/>
              <a:t>u</a:t>
            </a:r>
            <a:r>
              <a:rPr lang="sr-Latn-CS" b="1" baseline="-25000" dirty="0" smtClean="0"/>
              <a:t>ib</a:t>
            </a:r>
            <a:r>
              <a:rPr lang="sr-Latn-CS" dirty="0" smtClean="0"/>
              <a:t> i </a:t>
            </a:r>
            <a:r>
              <a:rPr lang="sr-Latn-CS" b="1" dirty="0" smtClean="0"/>
              <a:t>u</a:t>
            </a:r>
            <a:r>
              <a:rPr lang="sr-Latn-CS" b="1" baseline="-25000" dirty="0" smtClean="0"/>
              <a:t>ic</a:t>
            </a:r>
            <a:r>
              <a:rPr lang="sr-Latn-CS" dirty="0" smtClean="0"/>
              <a:t>  su kontra-elektromotorne sile generisane usled okretanja rotora u magnetnom polju statora.</a:t>
            </a:r>
          </a:p>
          <a:p>
            <a:pPr eaLnBrk="1" hangingPunct="1">
              <a:defRPr/>
            </a:pPr>
            <a:endParaRPr lang="sr-Latn-CS" dirty="0" smtClean="0"/>
          </a:p>
          <a:p>
            <a:pPr eaLnBrk="1" hangingPunct="1">
              <a:defRPr/>
            </a:pPr>
            <a:endParaRPr lang="sr-Latn-CS" dirty="0" smtClean="0"/>
          </a:p>
          <a:p>
            <a:pPr eaLnBrk="1" hangingPunct="1">
              <a:defRPr/>
            </a:pPr>
            <a:endParaRPr lang="en-US" dirty="0"/>
          </a:p>
        </p:txBody>
      </p:sp>
      <p:sp>
        <p:nvSpPr>
          <p:cNvPr id="80900" name="Slide Number Placeholder 3"/>
          <p:cNvSpPr>
            <a:spLocks noGrp="1"/>
          </p:cNvSpPr>
          <p:nvPr>
            <p:ph type="sldNum" sz="quarter" idx="5"/>
          </p:nvPr>
        </p:nvSpPr>
        <p:spPr>
          <a:noFill/>
        </p:spPr>
        <p:txBody>
          <a:bodyPr/>
          <a:lstStyle/>
          <a:p>
            <a:fld id="{B1013F15-2775-4267-A69D-4BEDDC0B5310}" type="slidenum">
              <a:rPr lang="en-GB"/>
              <a:pPr/>
              <a:t>35</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r>
              <a:rPr lang="x-none" dirty="0" smtClean="0"/>
              <a:t>Izgled </a:t>
            </a:r>
            <a:r>
              <a:rPr lang="x-none" smtClean="0"/>
              <a:t>napona </a:t>
            </a:r>
            <a:r>
              <a:rPr lang="x-none" b="1" i="1" dirty="0" smtClean="0"/>
              <a:t>u</a:t>
            </a:r>
            <a:r>
              <a:rPr lang="x-none" b="1" i="1" baseline="-25000" dirty="0" smtClean="0"/>
              <a:t>a0</a:t>
            </a:r>
            <a:r>
              <a:rPr lang="x-none" dirty="0" smtClean="0"/>
              <a:t> </a:t>
            </a:r>
            <a:r>
              <a:rPr lang="x-none" smtClean="0"/>
              <a:t>(prema </a:t>
            </a:r>
            <a:r>
              <a:rPr lang="x-none" dirty="0" smtClean="0"/>
              <a:t>minus polu izvora) koji se vodi ka fazi </a:t>
            </a:r>
            <a:r>
              <a:rPr lang="x-none" b="1" dirty="0" smtClean="0"/>
              <a:t>A</a:t>
            </a:r>
            <a:r>
              <a:rPr lang="x-none" dirty="0" smtClean="0"/>
              <a:t>. Napon ima dve vrednosti, ili 0 </a:t>
            </a:r>
            <a:r>
              <a:rPr lang="x-none" smtClean="0"/>
              <a:t>ili </a:t>
            </a:r>
            <a:r>
              <a:rPr lang="x-none" b="1" i="1" smtClean="0"/>
              <a:t>U</a:t>
            </a:r>
            <a:r>
              <a:rPr lang="x-none" b="1" i="1" baseline="-25000" smtClean="0"/>
              <a:t>dc</a:t>
            </a:r>
            <a:r>
              <a:rPr lang="x-none" b="1" i="1" baseline="-25000" dirty="0" smtClean="0"/>
              <a:t> </a:t>
            </a:r>
            <a:r>
              <a:rPr lang="x-none" smtClean="0"/>
              <a:t>. </a:t>
            </a:r>
            <a:r>
              <a:rPr lang="x-none" dirty="0" smtClean="0"/>
              <a:t>Srednja vrednost napona </a:t>
            </a:r>
            <a:r>
              <a:rPr lang="en-US" dirty="0" smtClean="0"/>
              <a:t>u </a:t>
            </a:r>
            <a:r>
              <a:rPr lang="en-US" dirty="0" err="1" smtClean="0"/>
              <a:t>toku</a:t>
            </a:r>
            <a:r>
              <a:rPr lang="en-US" dirty="0" smtClean="0"/>
              <a:t> </a:t>
            </a:r>
            <a:r>
              <a:rPr lang="en-US" b="1" i="1" dirty="0" smtClean="0"/>
              <a:t>T</a:t>
            </a:r>
            <a:r>
              <a:rPr lang="en-US" b="1" i="1" baseline="-25000" dirty="0" smtClean="0"/>
              <a:t>PWM</a:t>
            </a:r>
            <a:r>
              <a:rPr lang="en-US" dirty="0" smtClean="0"/>
              <a:t> se </a:t>
            </a:r>
            <a:r>
              <a:rPr lang="en-US" dirty="0" err="1" smtClean="0"/>
              <a:t>menja</a:t>
            </a:r>
            <a:r>
              <a:rPr lang="en-US" dirty="0" smtClean="0"/>
              <a:t> </a:t>
            </a:r>
            <a:r>
              <a:rPr lang="en-US" dirty="0" err="1" smtClean="0"/>
              <a:t>po</a:t>
            </a:r>
            <a:r>
              <a:rPr lang="x-none" dirty="0" smtClean="0"/>
              <a:t> </a:t>
            </a:r>
            <a:r>
              <a:rPr lang="en-US" dirty="0" err="1" smtClean="0"/>
              <a:t>sinusnom</a:t>
            </a:r>
            <a:r>
              <a:rPr lang="en-US" dirty="0" smtClean="0"/>
              <a:t> </a:t>
            </a:r>
            <a:r>
              <a:rPr lang="x-none" dirty="0" smtClean="0"/>
              <a:t>z</a:t>
            </a:r>
            <a:r>
              <a:rPr lang="en-US" dirty="0" err="1" smtClean="0"/>
              <a:t>akonu</a:t>
            </a:r>
            <a:r>
              <a:rPr lang="x-none" dirty="0" smtClean="0"/>
              <a:t>. Na početku označenog intervala od 20ms, u prvoj periodi impuls je 50% periode,</a:t>
            </a:r>
            <a:r>
              <a:rPr lang="x-none" baseline="0" dirty="0" smtClean="0"/>
              <a:t> pa je srednja vrednost 0,5</a:t>
            </a:r>
            <a:r>
              <a:rPr lang="x-none" b="1" i="1" baseline="0" dirty="0" smtClean="0"/>
              <a:t>U</a:t>
            </a:r>
            <a:r>
              <a:rPr lang="x-none" b="1" i="1" baseline="-25000" dirty="0" smtClean="0"/>
              <a:t>dc </a:t>
            </a:r>
            <a:r>
              <a:rPr lang="x-none" baseline="0" dirty="0" smtClean="0"/>
              <a:t>, u narednih 8 perioda opada, pa zatim raste i na kraju opada ponovo do 50%. Posle 33 periode , proces se nastavlja. Na taj način je sinusni signal realizovan u 33 tačke, u 33 periode  </a:t>
            </a:r>
            <a:r>
              <a:rPr lang="en-US" b="1" i="1" dirty="0" smtClean="0"/>
              <a:t>T</a:t>
            </a:r>
            <a:r>
              <a:rPr lang="en-US" b="1" i="1" baseline="-25000" dirty="0" smtClean="0"/>
              <a:t>PWM</a:t>
            </a:r>
            <a:r>
              <a:rPr lang="x-none" baseline="0" dirty="0" smtClean="0"/>
              <a:t>. </a:t>
            </a:r>
          </a:p>
        </p:txBody>
      </p:sp>
      <p:sp>
        <p:nvSpPr>
          <p:cNvPr id="80900" name="Slide Number Placeholder 3"/>
          <p:cNvSpPr>
            <a:spLocks noGrp="1"/>
          </p:cNvSpPr>
          <p:nvPr>
            <p:ph type="sldNum" sz="quarter" idx="5"/>
          </p:nvPr>
        </p:nvSpPr>
        <p:spPr>
          <a:noFill/>
        </p:spPr>
        <p:txBody>
          <a:bodyPr/>
          <a:lstStyle/>
          <a:p>
            <a:fld id="{B1013F15-2775-4267-A69D-4BEDDC0B5310}" type="slidenum">
              <a:rPr lang="en-GB"/>
              <a:pPr/>
              <a:t>36</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r>
              <a:rPr lang="sr-Latn-CS" dirty="0" smtClean="0"/>
              <a:t>Primer mogućeg izgleda upravljačkog signala S</a:t>
            </a:r>
            <a:r>
              <a:rPr lang="sr-Latn-CS" baseline="-25000" dirty="0" smtClean="0"/>
              <a:t>A </a:t>
            </a:r>
            <a:r>
              <a:rPr lang="sr-Latn-CS" dirty="0" smtClean="0"/>
              <a:t> (donji trag). Visok nivo znači da je gornji prekidač uključen, donji isključen, nizak nivo, obrnuto.  </a:t>
            </a:r>
          </a:p>
          <a:p>
            <a:pPr eaLnBrk="1" hangingPunct="1"/>
            <a:r>
              <a:rPr lang="sr-Latn-CS" dirty="0" smtClean="0"/>
              <a:t> </a:t>
            </a:r>
          </a:p>
          <a:p>
            <a:pPr eaLnBrk="1" hangingPunct="1"/>
            <a:r>
              <a:rPr lang="sr-Latn-CS" dirty="0" smtClean="0"/>
              <a:t>Gornji tragovi pokazuju kako se nekad generisala PWM. Komparator je poredio trouglasti signal (nosilac) čija je učestanost jednaka učestanosti PWM (zeleni trag), sa referentnom sinusoidom (crveni trag)  koja određuje učestanost sinusoide napona </a:t>
            </a:r>
            <a:r>
              <a:rPr lang="sr-Latn-CS" b="1" dirty="0" smtClean="0"/>
              <a:t>u</a:t>
            </a:r>
            <a:r>
              <a:rPr lang="sr-Latn-CS" b="1" baseline="-25000" dirty="0" smtClean="0"/>
              <a:t>a</a:t>
            </a:r>
            <a:r>
              <a:rPr lang="sr-Latn-CS" dirty="0" smtClean="0"/>
              <a:t>, dok amplituda referentne sinusoide određuje amplitudu </a:t>
            </a:r>
            <a:r>
              <a:rPr lang="sr-Latn-CS" b="1" dirty="0" smtClean="0"/>
              <a:t>u</a:t>
            </a:r>
            <a:r>
              <a:rPr lang="sr-Latn-CS" b="1" baseline="-25000" dirty="0" smtClean="0"/>
              <a:t>a</a:t>
            </a:r>
            <a:r>
              <a:rPr lang="sr-Latn-CS" dirty="0" smtClean="0"/>
              <a:t>. Preciznije, napon </a:t>
            </a:r>
            <a:r>
              <a:rPr lang="sr-Latn-CS" b="1" dirty="0" smtClean="0"/>
              <a:t>u</a:t>
            </a:r>
            <a:r>
              <a:rPr lang="sr-Latn-CS" b="1" baseline="-25000" dirty="0" smtClean="0"/>
              <a:t>a</a:t>
            </a:r>
            <a:r>
              <a:rPr lang="sr-Latn-CS" dirty="0" smtClean="0"/>
              <a:t> će imati oblik četvrtki, ali će prvi harmonik tog signala biti amplitude koju određuje odnos amplituda zelenog i crvenog signala, a učestanost ovog prvog harmonika će biti određena učestanošću referentne sinusoide (crveni trag).</a:t>
            </a:r>
          </a:p>
          <a:p>
            <a:pPr eaLnBrk="1" hangingPunct="1"/>
            <a:endParaRPr lang="sr-Latn-CS" dirty="0" smtClean="0"/>
          </a:p>
          <a:p>
            <a:pPr eaLnBrk="1" hangingPunct="1"/>
            <a:r>
              <a:rPr lang="sr-Latn-CS" dirty="0" smtClean="0"/>
              <a:t>Ako je amplituda referentne sinusoide jednaka amplitudi trouglastog nosioca (na slici je malo manja od toga), napon </a:t>
            </a:r>
            <a:r>
              <a:rPr lang="sr-Latn-CS" b="1" dirty="0" smtClean="0"/>
              <a:t>u</a:t>
            </a:r>
            <a:r>
              <a:rPr lang="sr-Latn-CS" b="1" baseline="-25000" dirty="0" smtClean="0"/>
              <a:t>a  </a:t>
            </a:r>
            <a:r>
              <a:rPr lang="sr-Latn-CS" dirty="0" smtClean="0"/>
              <a:t>ima oblik sličan slici na donjem</a:t>
            </a:r>
            <a:r>
              <a:rPr lang="sr-Latn-CS" baseline="0" dirty="0" smtClean="0"/>
              <a:t> tragu. Prvi harmonik ovog napona </a:t>
            </a:r>
            <a:r>
              <a:rPr lang="sr-Latn-CS" dirty="0" smtClean="0"/>
              <a:t>bi bila sinusoida maksimalne amplitude </a:t>
            </a:r>
            <a:r>
              <a:rPr lang="sr-Latn-CS" b="1" i="1" dirty="0" smtClean="0"/>
              <a:t>U</a:t>
            </a:r>
            <a:r>
              <a:rPr lang="sr-Latn-CS" b="1" i="1" baseline="-25000" dirty="0" smtClean="0"/>
              <a:t>dc </a:t>
            </a:r>
            <a:r>
              <a:rPr lang="en-US" dirty="0" smtClean="0"/>
              <a:t>/2</a:t>
            </a:r>
            <a:r>
              <a:rPr lang="sr-Latn-CS" dirty="0" smtClean="0"/>
              <a:t>. Naravno, manje amplitude </a:t>
            </a:r>
            <a:r>
              <a:rPr lang="sr-Latn-CS" b="1" dirty="0" smtClean="0"/>
              <a:t>u</a:t>
            </a:r>
            <a:r>
              <a:rPr lang="sr-Latn-CS" b="1" baseline="-25000" dirty="0" smtClean="0"/>
              <a:t>a  </a:t>
            </a:r>
            <a:r>
              <a:rPr lang="sr-Latn-CS" dirty="0" smtClean="0"/>
              <a:t>dobijaju se tako što referentna sinusoida ima manju amplitudu.</a:t>
            </a:r>
          </a:p>
          <a:p>
            <a:pPr eaLnBrk="1" hangingPunct="1"/>
            <a:endParaRPr lang="sr-Latn-CS" dirty="0" smtClean="0"/>
          </a:p>
          <a:p>
            <a:pPr eaLnBrk="1" hangingPunct="1"/>
            <a:r>
              <a:rPr lang="sr-Latn-CS" dirty="0" smtClean="0"/>
              <a:t>Obično se </a:t>
            </a:r>
            <a:r>
              <a:rPr lang="sr-Latn-CS" u="sng" dirty="0" smtClean="0"/>
              <a:t>odnos amplitude referentne sinusoide (crveni trag) i trouglastog nosioca </a:t>
            </a:r>
            <a:r>
              <a:rPr lang="sr-Latn-CS" dirty="0" smtClean="0"/>
              <a:t>(zeleni trag) naziva </a:t>
            </a:r>
            <a:r>
              <a:rPr lang="x-none" dirty="0" smtClean="0"/>
              <a:t>„</a:t>
            </a:r>
            <a:r>
              <a:rPr lang="sr-Latn-CS" b="1" dirty="0" smtClean="0"/>
              <a:t>indeks</a:t>
            </a:r>
            <a:r>
              <a:rPr lang="sr-Latn-CS" b="1" baseline="0" dirty="0" smtClean="0"/>
              <a:t> modulacije“</a:t>
            </a:r>
            <a:r>
              <a:rPr lang="en-US" b="1" baseline="0" dirty="0" smtClean="0"/>
              <a:t> </a:t>
            </a:r>
            <a:r>
              <a:rPr lang="en-US" b="0" baseline="0" dirty="0" err="1" smtClean="0"/>
              <a:t>ili</a:t>
            </a:r>
            <a:r>
              <a:rPr lang="en-US" b="0" baseline="0" dirty="0" smtClean="0"/>
              <a:t> </a:t>
            </a:r>
            <a:r>
              <a:rPr lang="x-none" b="0" baseline="0" dirty="0" smtClean="0"/>
              <a:t>„</a:t>
            </a:r>
            <a:r>
              <a:rPr lang="en-US" b="0" baseline="0" dirty="0" err="1" smtClean="0"/>
              <a:t>dubina</a:t>
            </a:r>
            <a:r>
              <a:rPr lang="en-US" b="0" baseline="0" dirty="0" smtClean="0"/>
              <a:t> </a:t>
            </a:r>
            <a:r>
              <a:rPr lang="en-US" b="0" baseline="0" dirty="0" err="1" smtClean="0"/>
              <a:t>modulacije</a:t>
            </a:r>
            <a:r>
              <a:rPr lang="x-none" b="0" baseline="0" dirty="0" smtClean="0"/>
              <a:t>“</a:t>
            </a:r>
            <a:r>
              <a:rPr lang="sr-Latn-CS" b="1" baseline="0" dirty="0" smtClean="0"/>
              <a:t> </a:t>
            </a:r>
            <a:r>
              <a:rPr lang="sr-Latn-CS" baseline="0" dirty="0" smtClean="0"/>
              <a:t>i označava sa </a:t>
            </a:r>
            <a:r>
              <a:rPr lang="sr-Latn-CS" b="1" i="1" baseline="0" dirty="0" smtClean="0"/>
              <a:t>m</a:t>
            </a:r>
            <a:r>
              <a:rPr lang="sr-Latn-CS" b="1" i="1" baseline="-25000" dirty="0" smtClean="0"/>
              <a:t>a </a:t>
            </a:r>
            <a:r>
              <a:rPr lang="sr-Latn-CS" baseline="0" dirty="0" smtClean="0"/>
              <a:t>. U primeru na slici </a:t>
            </a:r>
            <a:r>
              <a:rPr lang="sr-Latn-CS" b="1" i="1" baseline="0" dirty="0" smtClean="0"/>
              <a:t>m</a:t>
            </a:r>
            <a:r>
              <a:rPr lang="sr-Latn-CS" b="1" i="1" baseline="-25000" dirty="0" smtClean="0"/>
              <a:t>a  </a:t>
            </a:r>
            <a:r>
              <a:rPr lang="sr-Latn-CS" baseline="0" dirty="0" smtClean="0"/>
              <a:t>je oko 0,9.</a:t>
            </a:r>
          </a:p>
          <a:p>
            <a:pPr eaLnBrk="1" hangingPunct="1"/>
            <a:endParaRPr lang="sr-Latn-CS" baseline="0" dirty="0" smtClean="0"/>
          </a:p>
          <a:p>
            <a:pPr eaLnBrk="1" hangingPunct="1"/>
            <a:r>
              <a:rPr lang="sr-Latn-CS" baseline="0" dirty="0" smtClean="0"/>
              <a:t>Dok je </a:t>
            </a:r>
            <a:r>
              <a:rPr lang="sr-Latn-CS" b="1" i="1" baseline="0" dirty="0" smtClean="0"/>
              <a:t>m</a:t>
            </a:r>
            <a:r>
              <a:rPr lang="sr-Latn-CS" b="1" i="1" baseline="-25000" dirty="0" smtClean="0"/>
              <a:t>a </a:t>
            </a:r>
            <a:r>
              <a:rPr lang="sr-Latn-CS" baseline="0" dirty="0" smtClean="0"/>
              <a:t>manje od 1, amplituda prvog harmonika </a:t>
            </a:r>
            <a:r>
              <a:rPr lang="sr-Latn-CS" b="1" dirty="0" smtClean="0"/>
              <a:t>u</a:t>
            </a:r>
            <a:r>
              <a:rPr lang="sr-Latn-CS" b="1" baseline="-25000" dirty="0" smtClean="0"/>
              <a:t>a </a:t>
            </a:r>
            <a:r>
              <a:rPr lang="sr-Latn-CS" dirty="0" smtClean="0"/>
              <a:t>se menja linearno</a:t>
            </a:r>
            <a:r>
              <a:rPr lang="sr-Latn-CS" baseline="0" dirty="0" smtClean="0"/>
              <a:t> sa </a:t>
            </a:r>
            <a:r>
              <a:rPr lang="sr-Latn-CS" b="1" i="1" baseline="0" dirty="0" smtClean="0"/>
              <a:t>m</a:t>
            </a:r>
            <a:r>
              <a:rPr lang="sr-Latn-CS" b="1" i="1" baseline="-25000" dirty="0" smtClean="0"/>
              <a:t>a </a:t>
            </a:r>
            <a:r>
              <a:rPr lang="sr-Latn-CS" baseline="0" dirty="0" smtClean="0"/>
              <a:t>, odnosno, amplituda prvog harmonika iznosi </a:t>
            </a:r>
            <a:r>
              <a:rPr lang="sr-Latn-CS" dirty="0" smtClean="0"/>
              <a:t> </a:t>
            </a:r>
            <a:r>
              <a:rPr lang="sr-Latn-CS" b="1" i="1" baseline="0" dirty="0" smtClean="0"/>
              <a:t>m</a:t>
            </a:r>
            <a:r>
              <a:rPr lang="sr-Latn-CS" b="1" i="1" baseline="-25000" dirty="0" smtClean="0"/>
              <a:t>a</a:t>
            </a:r>
            <a:r>
              <a:rPr lang="sr-Latn-CS" b="1" i="1" baseline="0" dirty="0" smtClean="0">
                <a:sym typeface="Symbol"/>
              </a:rPr>
              <a:t></a:t>
            </a:r>
            <a:r>
              <a:rPr lang="sr-Latn-CS" b="1" i="1" baseline="-25000" dirty="0" smtClean="0"/>
              <a:t> </a:t>
            </a:r>
            <a:r>
              <a:rPr lang="sr-Latn-CS" b="1" i="1" dirty="0" smtClean="0"/>
              <a:t>U</a:t>
            </a:r>
            <a:r>
              <a:rPr lang="sr-Latn-CS" b="1" i="1" baseline="-25000" dirty="0" smtClean="0"/>
              <a:t>dc</a:t>
            </a:r>
            <a:r>
              <a:rPr lang="sr-Latn-CS" b="1" baseline="-25000" dirty="0" smtClean="0"/>
              <a:t> </a:t>
            </a:r>
            <a:r>
              <a:rPr lang="en-US" dirty="0" smtClean="0"/>
              <a:t>/2</a:t>
            </a:r>
            <a:r>
              <a:rPr lang="sr-Latn-CS" baseline="0" dirty="0" smtClean="0"/>
              <a:t>.</a:t>
            </a:r>
          </a:p>
          <a:p>
            <a:pPr eaLnBrk="1" hangingPunct="1"/>
            <a:endParaRPr lang="sr-Latn-CS" dirty="0" smtClean="0"/>
          </a:p>
          <a:p>
            <a:pPr eaLnBrk="1" hangingPunct="1"/>
            <a:endParaRPr lang="sr-Latn-CS" dirty="0" smtClean="0"/>
          </a:p>
          <a:p>
            <a:pPr eaLnBrk="1" hangingPunct="1"/>
            <a:r>
              <a:rPr lang="sr-Latn-CS" dirty="0" smtClean="0"/>
              <a:t>Zbog jednostavne dostupnosti i pojeftinjenja memorija, danas se sinusna promena PWM ne generiše tako već se vrednosti širine impula (one se menjaju po sinusnom zakonu) jednostavno očitavaju iz tabele koja se izračuna na računaru opšte nameme i upiše u memoriju mikrokontrolera. Amplituda se menja množenjem svake širine pročitane iz tabele željenom amplitudom (između 0 i 1).</a:t>
            </a:r>
          </a:p>
        </p:txBody>
      </p:sp>
      <p:sp>
        <p:nvSpPr>
          <p:cNvPr id="81924" name="Slide Number Placeholder 3"/>
          <p:cNvSpPr>
            <a:spLocks noGrp="1"/>
          </p:cNvSpPr>
          <p:nvPr>
            <p:ph type="sldNum" sz="quarter" idx="5"/>
          </p:nvPr>
        </p:nvSpPr>
        <p:spPr>
          <a:noFill/>
        </p:spPr>
        <p:txBody>
          <a:bodyPr/>
          <a:lstStyle/>
          <a:p>
            <a:fld id="{22540246-B0F8-4BBC-808E-2E759A50D9EE}" type="slidenum">
              <a:rPr lang="en-GB"/>
              <a:pPr/>
              <a:t>37</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Ako se pomoću svake od tri grane PWM generiše promenljiv napon sinusnog oblika (srenje vrednosti</a:t>
            </a:r>
            <a:r>
              <a:rPr lang="x-none" baseline="0" dirty="0" smtClean="0"/>
              <a:t> napona u toku jedne periode PWM se menjaju po sinusnom zakonu) i ako su tri sinusode fazno pomerene za 120</a:t>
            </a:r>
            <a:r>
              <a:rPr lang="x-none" sz="1200" dirty="0" smtClean="0">
                <a:cs typeface="Arial" pitchFamily="34" charset="0"/>
                <a:sym typeface="Symbol"/>
              </a:rPr>
              <a:t></a:t>
            </a:r>
            <a:r>
              <a:rPr lang="x-none" baseline="0" dirty="0" smtClean="0"/>
              <a:t>, ovakav most sa tri grane se može iskoristiti kao izvor trofaznog sistema za pogon motora sa obrtnim poljem na statoru (asinhroni, reluktantni i PMS motori).</a:t>
            </a:r>
          </a:p>
          <a:p>
            <a:endParaRPr lang="x-none"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x-none" dirty="0" smtClean="0"/>
              <a:t>Napon zvezdišta motora u odnosu na</a:t>
            </a:r>
            <a:r>
              <a:rPr lang="x-none" baseline="0" dirty="0" smtClean="0"/>
              <a:t> tačku označenu sa </a:t>
            </a:r>
            <a:r>
              <a:rPr lang="x-none" b="1" baseline="0" dirty="0" smtClean="0"/>
              <a:t>0</a:t>
            </a:r>
            <a:r>
              <a:rPr lang="x-none" baseline="0" dirty="0" smtClean="0"/>
              <a:t> </a:t>
            </a:r>
            <a:r>
              <a:rPr lang="x-none" dirty="0" smtClean="0"/>
              <a:t>varira</a:t>
            </a:r>
            <a:r>
              <a:rPr lang="x-none" baseline="0" dirty="0" smtClean="0"/>
              <a:t> zavisno od toga koji su prekidači zatvoreni. Lako se može pokazati (kao razdelnik napona - s jedne strane jedna faza, a s druge dve faze u paraleli) da je napon zvezdišta </a:t>
            </a:r>
            <a:r>
              <a:rPr lang="x-none" sz="1200" b="1" i="1" kern="1200" dirty="0" smtClean="0">
                <a:solidFill>
                  <a:schemeClr val="tx1"/>
                </a:solidFill>
                <a:latin typeface="Times New Roman" pitchFamily="18" charset="0"/>
                <a:ea typeface="+mn-ea"/>
                <a:cs typeface="Arial" pitchFamily="34" charset="0"/>
              </a:rPr>
              <a:t>U</a:t>
            </a:r>
            <a:r>
              <a:rPr lang="x-none" sz="1200" b="1" i="1" kern="1200" baseline="-25000" dirty="0" smtClean="0">
                <a:solidFill>
                  <a:schemeClr val="tx1"/>
                </a:solidFill>
                <a:latin typeface="Times New Roman" pitchFamily="18" charset="0"/>
                <a:ea typeface="+mn-ea"/>
                <a:cs typeface="Arial" pitchFamily="34" charset="0"/>
              </a:rPr>
              <a:t>dc</a:t>
            </a:r>
            <a:r>
              <a:rPr lang="x-none" sz="1200" kern="1200" dirty="0" smtClean="0">
                <a:solidFill>
                  <a:schemeClr val="tx1"/>
                </a:solidFill>
                <a:latin typeface="Times New Roman" pitchFamily="18" charset="0"/>
                <a:ea typeface="+mn-ea"/>
                <a:cs typeface="Arial" pitchFamily="34" charset="0"/>
              </a:rPr>
              <a:t>/3</a:t>
            </a:r>
            <a:r>
              <a:rPr lang="x-none" baseline="0" dirty="0" smtClean="0"/>
              <a:t> ako je uključen samo jedan gornji prekidač (i dva donja), a </a:t>
            </a:r>
            <a:r>
              <a:rPr lang="x-none" sz="1200" kern="1200" dirty="0" smtClean="0">
                <a:solidFill>
                  <a:schemeClr val="tx1"/>
                </a:solidFill>
                <a:latin typeface="Times New Roman" pitchFamily="18" charset="0"/>
                <a:ea typeface="+mn-ea"/>
                <a:cs typeface="Arial" pitchFamily="34" charset="0"/>
              </a:rPr>
              <a:t>2</a:t>
            </a:r>
            <a:r>
              <a:rPr lang="x-none" sz="1200" b="1" kern="1200" dirty="0" smtClean="0">
                <a:solidFill>
                  <a:schemeClr val="tx1"/>
                </a:solidFill>
                <a:latin typeface="Times New Roman" pitchFamily="18" charset="0"/>
                <a:ea typeface="+mn-ea"/>
                <a:cs typeface="Arial" pitchFamily="34" charset="0"/>
                <a:sym typeface="Symbol"/>
              </a:rPr>
              <a:t></a:t>
            </a:r>
            <a:r>
              <a:rPr lang="x-none" sz="1200" b="1" i="1" kern="1200" dirty="0" smtClean="0">
                <a:solidFill>
                  <a:schemeClr val="tx1"/>
                </a:solidFill>
                <a:latin typeface="Times New Roman" pitchFamily="18" charset="0"/>
                <a:ea typeface="+mn-ea"/>
                <a:cs typeface="Arial" pitchFamily="34" charset="0"/>
              </a:rPr>
              <a:t>U</a:t>
            </a:r>
            <a:r>
              <a:rPr lang="x-none" sz="1200" b="1" i="1" kern="1200" baseline="-25000" dirty="0" smtClean="0">
                <a:solidFill>
                  <a:schemeClr val="tx1"/>
                </a:solidFill>
                <a:latin typeface="Times New Roman" pitchFamily="18" charset="0"/>
                <a:ea typeface="+mn-ea"/>
                <a:cs typeface="Arial" pitchFamily="34" charset="0"/>
              </a:rPr>
              <a:t>dc</a:t>
            </a:r>
            <a:r>
              <a:rPr lang="x-none" sz="1200" kern="1200" dirty="0" smtClean="0">
                <a:solidFill>
                  <a:schemeClr val="tx1"/>
                </a:solidFill>
                <a:latin typeface="Times New Roman" pitchFamily="18" charset="0"/>
                <a:ea typeface="+mn-ea"/>
                <a:cs typeface="Arial" pitchFamily="34" charset="0"/>
              </a:rPr>
              <a:t>/3 </a:t>
            </a:r>
            <a:r>
              <a:rPr lang="x-none" baseline="0" dirty="0" smtClean="0"/>
              <a:t>ako su uključena dva gornja prekidača (i jedan donji). S obzirom da fazni naponi predstavljaju razliku potencijala tačaka </a:t>
            </a:r>
            <a:r>
              <a:rPr lang="x-none" b="1" baseline="0" dirty="0" smtClean="0"/>
              <a:t>A</a:t>
            </a:r>
            <a:r>
              <a:rPr lang="x-none" baseline="0" dirty="0" smtClean="0"/>
              <a:t>, </a:t>
            </a:r>
            <a:r>
              <a:rPr lang="x-none" b="1" baseline="0" dirty="0" smtClean="0"/>
              <a:t>B</a:t>
            </a:r>
            <a:r>
              <a:rPr lang="x-none" baseline="0" dirty="0" smtClean="0"/>
              <a:t> i </a:t>
            </a:r>
            <a:r>
              <a:rPr lang="x-none" b="1" baseline="0" dirty="0" smtClean="0"/>
              <a:t>C</a:t>
            </a:r>
            <a:r>
              <a:rPr lang="x-none" baseline="0" dirty="0" smtClean="0"/>
              <a:t> i potencilala zvezdišta, oni mogu dobiti vrednosti</a:t>
            </a:r>
            <a:r>
              <a:rPr lang="x-none" sz="1200" dirty="0" smtClean="0">
                <a:cs typeface="Arial" pitchFamily="34" charset="0"/>
              </a:rPr>
              <a:t>:</a:t>
            </a:r>
            <a:r>
              <a:rPr lang="x-none" sz="1200" b="1" dirty="0" smtClean="0">
                <a:cs typeface="Arial" pitchFamily="34" charset="0"/>
              </a:rPr>
              <a:t> </a:t>
            </a:r>
            <a:r>
              <a:rPr lang="x-none" sz="1200" kern="1200" dirty="0" smtClean="0">
                <a:solidFill>
                  <a:schemeClr val="tx1"/>
                </a:solidFill>
                <a:latin typeface="Times New Roman" pitchFamily="18" charset="0"/>
                <a:ea typeface="+mn-ea"/>
                <a:cs typeface="Arial" pitchFamily="34" charset="0"/>
              </a:rPr>
              <a:t>0</a:t>
            </a:r>
            <a:r>
              <a:rPr lang="x-none" sz="1200" b="0" dirty="0" smtClean="0">
                <a:cs typeface="Arial" pitchFamily="34" charset="0"/>
              </a:rPr>
              <a:t>,</a:t>
            </a:r>
            <a:r>
              <a:rPr lang="x-none" sz="1200" b="1" dirty="0" smtClean="0">
                <a:cs typeface="Arial" pitchFamily="34" charset="0"/>
              </a:rPr>
              <a:t> </a:t>
            </a:r>
            <a:r>
              <a:rPr lang="x-none" sz="1200" b="1" i="1" kern="1200" dirty="0" smtClean="0">
                <a:solidFill>
                  <a:schemeClr val="tx1"/>
                </a:solidFill>
                <a:latin typeface="Times New Roman" pitchFamily="18" charset="0"/>
                <a:ea typeface="+mn-ea"/>
                <a:cs typeface="Arial" pitchFamily="34" charset="0"/>
              </a:rPr>
              <a:t>U</a:t>
            </a:r>
            <a:r>
              <a:rPr lang="x-none" sz="1200" b="1" i="1" kern="1200" baseline="-25000" dirty="0" smtClean="0">
                <a:solidFill>
                  <a:schemeClr val="tx1"/>
                </a:solidFill>
                <a:latin typeface="Times New Roman" pitchFamily="18" charset="0"/>
                <a:ea typeface="+mn-ea"/>
                <a:cs typeface="Arial" pitchFamily="34" charset="0"/>
              </a:rPr>
              <a:t>dc </a:t>
            </a:r>
            <a:r>
              <a:rPr lang="x-none" sz="1200" kern="1200" dirty="0" smtClean="0">
                <a:solidFill>
                  <a:schemeClr val="tx1"/>
                </a:solidFill>
                <a:latin typeface="Times New Roman" pitchFamily="18" charset="0"/>
                <a:ea typeface="+mn-ea"/>
                <a:cs typeface="Arial" pitchFamily="34" charset="0"/>
              </a:rPr>
              <a:t>/3</a:t>
            </a:r>
            <a:r>
              <a:rPr lang="x-none" sz="1200" b="0" dirty="0" smtClean="0">
                <a:cs typeface="Arial" pitchFamily="34" charset="0"/>
              </a:rPr>
              <a:t>,</a:t>
            </a:r>
            <a:r>
              <a:rPr lang="x-none" sz="1200" kern="1200" dirty="0" smtClean="0">
                <a:solidFill>
                  <a:schemeClr val="tx1"/>
                </a:solidFill>
                <a:latin typeface="Times New Roman" pitchFamily="18" charset="0"/>
                <a:ea typeface="+mn-ea"/>
                <a:cs typeface="Arial" pitchFamily="34" charset="0"/>
              </a:rPr>
              <a:t>  2</a:t>
            </a:r>
            <a:r>
              <a:rPr lang="x-none" sz="1200" b="1" kern="1200" dirty="0" smtClean="0">
                <a:solidFill>
                  <a:schemeClr val="tx1"/>
                </a:solidFill>
                <a:latin typeface="Times New Roman" pitchFamily="18" charset="0"/>
                <a:ea typeface="+mn-ea"/>
                <a:cs typeface="Arial" pitchFamily="34" charset="0"/>
                <a:sym typeface="Symbol"/>
              </a:rPr>
              <a:t></a:t>
            </a:r>
            <a:r>
              <a:rPr lang="x-none" sz="1200" b="1" i="1" kern="1200" dirty="0" smtClean="0">
                <a:solidFill>
                  <a:schemeClr val="tx1"/>
                </a:solidFill>
                <a:latin typeface="Times New Roman" pitchFamily="18" charset="0"/>
                <a:ea typeface="+mn-ea"/>
                <a:cs typeface="Arial" pitchFamily="34" charset="0"/>
              </a:rPr>
              <a:t>U</a:t>
            </a:r>
            <a:r>
              <a:rPr lang="x-none" sz="1200" b="1" i="1" kern="1200" baseline="-25000" dirty="0" smtClean="0">
                <a:solidFill>
                  <a:schemeClr val="tx1"/>
                </a:solidFill>
                <a:latin typeface="Times New Roman" pitchFamily="18" charset="0"/>
                <a:ea typeface="+mn-ea"/>
                <a:cs typeface="Arial" pitchFamily="34" charset="0"/>
              </a:rPr>
              <a:t>dc </a:t>
            </a:r>
            <a:r>
              <a:rPr lang="x-none" sz="1200" kern="1200" dirty="0" smtClean="0">
                <a:solidFill>
                  <a:schemeClr val="tx1"/>
                </a:solidFill>
                <a:latin typeface="Times New Roman" pitchFamily="18" charset="0"/>
                <a:ea typeface="+mn-ea"/>
                <a:cs typeface="Arial" pitchFamily="34" charset="0"/>
              </a:rPr>
              <a:t>/3</a:t>
            </a:r>
            <a:r>
              <a:rPr lang="x-none" sz="1200" b="0" dirty="0" smtClean="0">
                <a:cs typeface="Arial" pitchFamily="34" charset="0"/>
              </a:rPr>
              <a:t>,</a:t>
            </a:r>
            <a:r>
              <a:rPr lang="x-none" sz="1200" kern="1200" dirty="0" smtClean="0">
                <a:solidFill>
                  <a:schemeClr val="tx1"/>
                </a:solidFill>
                <a:latin typeface="Times New Roman" pitchFamily="18" charset="0"/>
                <a:ea typeface="+mn-ea"/>
                <a:cs typeface="Arial" pitchFamily="34" charset="0"/>
              </a:rPr>
              <a:t> </a:t>
            </a:r>
            <a:r>
              <a:rPr lang="x-none" sz="1200" kern="1200" dirty="0" smtClean="0">
                <a:solidFill>
                  <a:schemeClr val="tx1"/>
                </a:solidFill>
                <a:latin typeface="Times New Roman" pitchFamily="18" charset="0"/>
                <a:ea typeface="+mn-ea"/>
                <a:cs typeface="Arial" pitchFamily="34" charset="0"/>
                <a:sym typeface="Symbol"/>
              </a:rPr>
              <a:t></a:t>
            </a:r>
            <a:r>
              <a:rPr lang="x-none" sz="1200" b="1" i="1" kern="1200" dirty="0" smtClean="0">
                <a:solidFill>
                  <a:schemeClr val="tx1"/>
                </a:solidFill>
                <a:latin typeface="Times New Roman" pitchFamily="18" charset="0"/>
                <a:ea typeface="+mn-ea"/>
                <a:cs typeface="Arial" pitchFamily="34" charset="0"/>
              </a:rPr>
              <a:t>U</a:t>
            </a:r>
            <a:r>
              <a:rPr lang="x-none" sz="1200" b="1" i="1" kern="1200" baseline="-25000" dirty="0" smtClean="0">
                <a:solidFill>
                  <a:schemeClr val="tx1"/>
                </a:solidFill>
                <a:latin typeface="Times New Roman" pitchFamily="18" charset="0"/>
                <a:ea typeface="+mn-ea"/>
                <a:cs typeface="Arial" pitchFamily="34" charset="0"/>
              </a:rPr>
              <a:t>dc </a:t>
            </a:r>
            <a:r>
              <a:rPr lang="x-none" sz="1200" kern="1200" dirty="0" smtClean="0">
                <a:solidFill>
                  <a:schemeClr val="tx1"/>
                </a:solidFill>
                <a:latin typeface="Times New Roman" pitchFamily="18" charset="0"/>
                <a:ea typeface="+mn-ea"/>
                <a:cs typeface="Arial" pitchFamily="34" charset="0"/>
              </a:rPr>
              <a:t>/3 i </a:t>
            </a:r>
            <a:r>
              <a:rPr lang="x-none" sz="1200" kern="1200" dirty="0" smtClean="0">
                <a:solidFill>
                  <a:schemeClr val="tx1"/>
                </a:solidFill>
                <a:latin typeface="Times New Roman" pitchFamily="18" charset="0"/>
                <a:ea typeface="+mn-ea"/>
                <a:cs typeface="Arial" pitchFamily="34" charset="0"/>
                <a:sym typeface="Symbol"/>
              </a:rPr>
              <a:t></a:t>
            </a:r>
            <a:r>
              <a:rPr lang="x-none" sz="1200" kern="1200" dirty="0" smtClean="0">
                <a:solidFill>
                  <a:schemeClr val="tx1"/>
                </a:solidFill>
                <a:latin typeface="Times New Roman" pitchFamily="18" charset="0"/>
                <a:ea typeface="+mn-ea"/>
                <a:cs typeface="Arial" pitchFamily="34" charset="0"/>
              </a:rPr>
              <a:t>2</a:t>
            </a:r>
            <a:r>
              <a:rPr lang="x-none" sz="1200" b="1" kern="1200" dirty="0" smtClean="0">
                <a:solidFill>
                  <a:schemeClr val="tx1"/>
                </a:solidFill>
                <a:latin typeface="Times New Roman" pitchFamily="18" charset="0"/>
                <a:ea typeface="+mn-ea"/>
                <a:cs typeface="Arial" pitchFamily="34" charset="0"/>
                <a:sym typeface="Symbol"/>
              </a:rPr>
              <a:t></a:t>
            </a:r>
            <a:r>
              <a:rPr lang="x-none" sz="1200" b="1" i="1" kern="1200" dirty="0" smtClean="0">
                <a:solidFill>
                  <a:schemeClr val="tx1"/>
                </a:solidFill>
                <a:latin typeface="Times New Roman" pitchFamily="18" charset="0"/>
                <a:ea typeface="+mn-ea"/>
                <a:cs typeface="Arial" pitchFamily="34" charset="0"/>
              </a:rPr>
              <a:t>U</a:t>
            </a:r>
            <a:r>
              <a:rPr lang="x-none" sz="1200" b="1" i="1" kern="1200" baseline="-25000" dirty="0" smtClean="0">
                <a:solidFill>
                  <a:schemeClr val="tx1"/>
                </a:solidFill>
                <a:latin typeface="Times New Roman" pitchFamily="18" charset="0"/>
                <a:ea typeface="+mn-ea"/>
                <a:cs typeface="Arial" pitchFamily="34" charset="0"/>
              </a:rPr>
              <a:t>dc </a:t>
            </a:r>
            <a:r>
              <a:rPr lang="x-none" sz="1200" kern="1200" dirty="0" smtClean="0">
                <a:solidFill>
                  <a:schemeClr val="tx1"/>
                </a:solidFill>
                <a:latin typeface="Times New Roman" pitchFamily="18" charset="0"/>
                <a:ea typeface="+mn-ea"/>
                <a:cs typeface="Arial" pitchFamily="34" charset="0"/>
              </a:rPr>
              <a:t>/3 jer potencijal tačaka </a:t>
            </a:r>
            <a:r>
              <a:rPr lang="x-none" b="1" baseline="0" dirty="0" smtClean="0"/>
              <a:t>A</a:t>
            </a:r>
            <a:r>
              <a:rPr lang="x-none" baseline="0" dirty="0" smtClean="0"/>
              <a:t>, </a:t>
            </a:r>
            <a:r>
              <a:rPr lang="x-none" b="1" baseline="0" dirty="0" smtClean="0"/>
              <a:t>B</a:t>
            </a:r>
            <a:r>
              <a:rPr lang="x-none" baseline="0" dirty="0" smtClean="0"/>
              <a:t> i </a:t>
            </a:r>
            <a:r>
              <a:rPr lang="x-none" b="1" baseline="0" dirty="0" smtClean="0"/>
              <a:t>C</a:t>
            </a:r>
            <a:r>
              <a:rPr lang="x-none" baseline="0" dirty="0" smtClean="0"/>
              <a:t> </a:t>
            </a:r>
            <a:r>
              <a:rPr lang="x-none" sz="1200" kern="1200" dirty="0" smtClean="0">
                <a:solidFill>
                  <a:schemeClr val="tx1"/>
                </a:solidFill>
                <a:latin typeface="Times New Roman" pitchFamily="18" charset="0"/>
                <a:ea typeface="+mn-ea"/>
                <a:cs typeface="Arial" pitchFamily="34" charset="0"/>
              </a:rPr>
              <a:t>(prema tački </a:t>
            </a:r>
            <a:r>
              <a:rPr lang="x-none" sz="1200" b="1" kern="1200" dirty="0" smtClean="0">
                <a:solidFill>
                  <a:schemeClr val="tx1"/>
                </a:solidFill>
                <a:latin typeface="Times New Roman" pitchFamily="18" charset="0"/>
                <a:ea typeface="+mn-ea"/>
                <a:cs typeface="Arial" pitchFamily="34" charset="0"/>
              </a:rPr>
              <a:t>0</a:t>
            </a:r>
            <a:r>
              <a:rPr lang="x-none" sz="1200" kern="1200" dirty="0" smtClean="0">
                <a:solidFill>
                  <a:schemeClr val="tx1"/>
                </a:solidFill>
                <a:latin typeface="Times New Roman" pitchFamily="18" charset="0"/>
                <a:ea typeface="+mn-ea"/>
                <a:cs typeface="Arial" pitchFamily="34" charset="0"/>
              </a:rPr>
              <a:t>) može biti ili 0,</a:t>
            </a:r>
            <a:r>
              <a:rPr lang="x-none" sz="1200" kern="1200" baseline="0" dirty="0" smtClean="0">
                <a:solidFill>
                  <a:schemeClr val="tx1"/>
                </a:solidFill>
                <a:latin typeface="Times New Roman" pitchFamily="18" charset="0"/>
                <a:ea typeface="+mn-ea"/>
                <a:cs typeface="Arial" pitchFamily="34" charset="0"/>
              </a:rPr>
              <a:t> ako je uključen donji prekidač, ili +</a:t>
            </a:r>
            <a:r>
              <a:rPr lang="x-none" sz="1200" b="1" i="1" kern="1200" dirty="0" smtClean="0">
                <a:solidFill>
                  <a:schemeClr val="tx1"/>
                </a:solidFill>
                <a:latin typeface="Times New Roman" pitchFamily="18" charset="0"/>
                <a:ea typeface="+mn-ea"/>
                <a:cs typeface="Arial" pitchFamily="34" charset="0"/>
              </a:rPr>
              <a:t>U</a:t>
            </a:r>
            <a:r>
              <a:rPr lang="x-none" sz="1200" b="1" i="1" kern="1200" baseline="-25000" dirty="0" smtClean="0">
                <a:solidFill>
                  <a:schemeClr val="tx1"/>
                </a:solidFill>
                <a:latin typeface="Times New Roman" pitchFamily="18" charset="0"/>
                <a:ea typeface="+mn-ea"/>
                <a:cs typeface="Arial" pitchFamily="34" charset="0"/>
              </a:rPr>
              <a:t>dc </a:t>
            </a:r>
            <a:r>
              <a:rPr lang="x-none" sz="1200" kern="1200" baseline="0" dirty="0" smtClean="0">
                <a:solidFill>
                  <a:schemeClr val="tx1"/>
                </a:solidFill>
                <a:latin typeface="Times New Roman" pitchFamily="18" charset="0"/>
                <a:ea typeface="+mn-ea"/>
                <a:cs typeface="Arial" pitchFamily="34" charset="0"/>
              </a:rPr>
              <a:t> </a:t>
            </a:r>
            <a:r>
              <a:rPr lang="x-none" sz="1200" kern="1200" dirty="0" smtClean="0">
                <a:solidFill>
                  <a:schemeClr val="tx1"/>
                </a:solidFill>
                <a:latin typeface="Times New Roman" pitchFamily="18" charset="0"/>
                <a:ea typeface="+mn-ea"/>
                <a:cs typeface="Arial" pitchFamily="34" charset="0"/>
              </a:rPr>
              <a:t>ako je uključen </a:t>
            </a:r>
            <a:r>
              <a:rPr lang="x-none" sz="1200" kern="1200" smtClean="0">
                <a:solidFill>
                  <a:schemeClr val="tx1"/>
                </a:solidFill>
                <a:latin typeface="Times New Roman" pitchFamily="18" charset="0"/>
                <a:ea typeface="+mn-ea"/>
                <a:cs typeface="Arial" pitchFamily="34" charset="0"/>
              </a:rPr>
              <a:t>gornji.</a:t>
            </a:r>
            <a:r>
              <a:rPr lang="sr-Latn-CS" sz="1200" kern="1200" dirty="0" smtClean="0">
                <a:solidFill>
                  <a:schemeClr val="tx1"/>
                </a:solidFill>
                <a:latin typeface="Times New Roman" pitchFamily="18" charset="0"/>
                <a:ea typeface="+mn-ea"/>
                <a:cs typeface="Arial" pitchFamily="34" charset="0"/>
              </a:rPr>
              <a:t> Međufazni</a:t>
            </a:r>
            <a:r>
              <a:rPr lang="sr-Latn-CS" sz="1200" kern="1200" baseline="0" dirty="0" smtClean="0">
                <a:solidFill>
                  <a:schemeClr val="tx1"/>
                </a:solidFill>
                <a:latin typeface="Times New Roman" pitchFamily="18" charset="0"/>
                <a:ea typeface="+mn-ea"/>
                <a:cs typeface="Arial" pitchFamily="34" charset="0"/>
              </a:rPr>
              <a:t> naponi mogu dobiti vrednosti </a:t>
            </a:r>
            <a:r>
              <a:rPr lang="sr-Latn-CS" sz="1200" b="1" i="1" kern="1200" baseline="0" dirty="0" smtClean="0">
                <a:solidFill>
                  <a:schemeClr val="tx1"/>
                </a:solidFill>
                <a:latin typeface="Times New Roman" pitchFamily="18" charset="0"/>
                <a:ea typeface="+mn-ea"/>
                <a:cs typeface="Arial" pitchFamily="34" charset="0"/>
              </a:rPr>
              <a:t>+U</a:t>
            </a:r>
            <a:r>
              <a:rPr lang="sr-Latn-CS" sz="1200" b="1" i="1" kern="1200" baseline="-25000" dirty="0" smtClean="0">
                <a:solidFill>
                  <a:schemeClr val="tx1"/>
                </a:solidFill>
                <a:latin typeface="Times New Roman" pitchFamily="18" charset="0"/>
                <a:ea typeface="+mn-ea"/>
                <a:cs typeface="Arial" pitchFamily="34" charset="0"/>
              </a:rPr>
              <a:t>dc</a:t>
            </a:r>
            <a:r>
              <a:rPr lang="sr-Latn-CS" sz="1200" kern="1200" baseline="0" dirty="0" smtClean="0">
                <a:solidFill>
                  <a:schemeClr val="tx1"/>
                </a:solidFill>
                <a:latin typeface="Times New Roman" pitchFamily="18" charset="0"/>
                <a:ea typeface="+mn-ea"/>
                <a:cs typeface="Arial" pitchFamily="34" charset="0"/>
              </a:rPr>
              <a:t> ili </a:t>
            </a:r>
            <a:r>
              <a:rPr lang="sr-Latn-CS" sz="1200" b="1" i="1" kern="1200" baseline="0" dirty="0" smtClean="0">
                <a:solidFill>
                  <a:schemeClr val="tx1"/>
                </a:solidFill>
                <a:latin typeface="Times New Roman" pitchFamily="18" charset="0"/>
                <a:ea typeface="+mn-ea"/>
                <a:cs typeface="Arial" pitchFamily="34" charset="0"/>
              </a:rPr>
              <a:t>–U</a:t>
            </a:r>
            <a:r>
              <a:rPr lang="sr-Latn-CS" sz="1200" b="1" i="1" kern="1200" baseline="-25000" dirty="0" smtClean="0">
                <a:solidFill>
                  <a:schemeClr val="tx1"/>
                </a:solidFill>
                <a:latin typeface="Times New Roman" pitchFamily="18" charset="0"/>
                <a:ea typeface="+mn-ea"/>
                <a:cs typeface="Arial" pitchFamily="34" charset="0"/>
              </a:rPr>
              <a:t>dc</a:t>
            </a:r>
            <a:r>
              <a:rPr lang="sr-Latn-CS" sz="1200" kern="1200" baseline="0" dirty="0" smtClean="0">
                <a:solidFill>
                  <a:schemeClr val="tx1"/>
                </a:solidFill>
                <a:latin typeface="Times New Roman" pitchFamily="18" charset="0"/>
                <a:ea typeface="+mn-ea"/>
                <a:cs typeface="Arial" pitchFamily="34" charset="0"/>
              </a:rPr>
              <a:t> zavisno od toga koji su prekidači uključeni. Na primer, </a:t>
            </a:r>
            <a:r>
              <a:rPr lang="sr-Latn-CS" sz="1200" b="1" i="1" kern="1200" baseline="0" dirty="0" smtClean="0">
                <a:solidFill>
                  <a:schemeClr val="tx1"/>
                </a:solidFill>
                <a:latin typeface="Times New Roman" pitchFamily="18" charset="0"/>
                <a:ea typeface="+mn-ea"/>
                <a:cs typeface="Arial" pitchFamily="34" charset="0"/>
              </a:rPr>
              <a:t>U</a:t>
            </a:r>
            <a:r>
              <a:rPr lang="sr-Latn-CS" sz="1200" b="1" i="1" kern="1200" baseline="-25000" dirty="0" smtClean="0">
                <a:solidFill>
                  <a:schemeClr val="tx1"/>
                </a:solidFill>
                <a:latin typeface="Times New Roman" pitchFamily="18" charset="0"/>
                <a:ea typeface="+mn-ea"/>
                <a:cs typeface="Arial" pitchFamily="34" charset="0"/>
              </a:rPr>
              <a:t>AB</a:t>
            </a:r>
            <a:r>
              <a:rPr lang="sr-Latn-CS" sz="1200" kern="1200" baseline="0" dirty="0" smtClean="0">
                <a:solidFill>
                  <a:schemeClr val="tx1"/>
                </a:solidFill>
                <a:latin typeface="Times New Roman" pitchFamily="18" charset="0"/>
                <a:ea typeface="+mn-ea"/>
                <a:cs typeface="Arial" pitchFamily="34" charset="0"/>
              </a:rPr>
              <a:t> je jednako </a:t>
            </a:r>
            <a:r>
              <a:rPr lang="sr-Latn-CS" sz="1200" b="1" i="1" kern="1200" baseline="0" dirty="0" smtClean="0">
                <a:solidFill>
                  <a:schemeClr val="tx1"/>
                </a:solidFill>
                <a:latin typeface="Times New Roman" pitchFamily="18" charset="0"/>
                <a:ea typeface="+mn-ea"/>
                <a:cs typeface="Arial" pitchFamily="34" charset="0"/>
              </a:rPr>
              <a:t>+U</a:t>
            </a:r>
            <a:r>
              <a:rPr lang="sr-Latn-CS" sz="1200" b="1" i="1" kern="1200" baseline="-25000" dirty="0" smtClean="0">
                <a:solidFill>
                  <a:schemeClr val="tx1"/>
                </a:solidFill>
                <a:latin typeface="Times New Roman" pitchFamily="18" charset="0"/>
                <a:ea typeface="+mn-ea"/>
                <a:cs typeface="Arial" pitchFamily="34" charset="0"/>
              </a:rPr>
              <a:t>dc</a:t>
            </a:r>
            <a:r>
              <a:rPr lang="sr-Latn-CS" sz="1200" kern="1200" baseline="0" dirty="0" smtClean="0">
                <a:solidFill>
                  <a:schemeClr val="tx1"/>
                </a:solidFill>
                <a:latin typeface="Times New Roman" pitchFamily="18" charset="0"/>
                <a:ea typeface="+mn-ea"/>
                <a:cs typeface="Arial" pitchFamily="34" charset="0"/>
              </a:rPr>
              <a:t>  kada je S</a:t>
            </a:r>
            <a:r>
              <a:rPr lang="sr-Latn-CS" sz="1200" kern="1200" baseline="-25000" dirty="0" smtClean="0">
                <a:solidFill>
                  <a:schemeClr val="tx1"/>
                </a:solidFill>
                <a:latin typeface="Times New Roman" pitchFamily="18" charset="0"/>
                <a:ea typeface="+mn-ea"/>
                <a:cs typeface="Arial" pitchFamily="34" charset="0"/>
              </a:rPr>
              <a:t>A</a:t>
            </a:r>
            <a:r>
              <a:rPr lang="sr-Latn-CS" sz="1200" kern="1200" baseline="0" dirty="0" smtClean="0">
                <a:solidFill>
                  <a:schemeClr val="tx1"/>
                </a:solidFill>
                <a:latin typeface="Times New Roman" pitchFamily="18" charset="0"/>
                <a:ea typeface="+mn-ea"/>
                <a:cs typeface="Arial" pitchFamily="34" charset="0"/>
              </a:rPr>
              <a:t>=1 (gornji prekidač uključen), a S</a:t>
            </a:r>
            <a:r>
              <a:rPr lang="sr-Latn-CS" sz="1200" kern="1200" baseline="-25000" dirty="0" smtClean="0">
                <a:solidFill>
                  <a:schemeClr val="tx1"/>
                </a:solidFill>
                <a:latin typeface="Times New Roman" pitchFamily="18" charset="0"/>
                <a:ea typeface="+mn-ea"/>
                <a:cs typeface="Arial" pitchFamily="34" charset="0"/>
              </a:rPr>
              <a:t>B</a:t>
            </a:r>
            <a:r>
              <a:rPr lang="sr-Latn-CS" sz="1200" kern="1200" baseline="0" dirty="0" smtClean="0">
                <a:solidFill>
                  <a:schemeClr val="tx1"/>
                </a:solidFill>
                <a:latin typeface="Times New Roman" pitchFamily="18" charset="0"/>
                <a:ea typeface="+mn-ea"/>
                <a:cs typeface="Arial" pitchFamily="34" charset="0"/>
              </a:rPr>
              <a:t>=0 (donji prekidač uključen). Obrnuto, </a:t>
            </a:r>
            <a:r>
              <a:rPr lang="sr-Latn-CS" sz="1200" b="1" i="1" kern="1200" baseline="0" dirty="0" smtClean="0">
                <a:solidFill>
                  <a:schemeClr val="tx1"/>
                </a:solidFill>
                <a:latin typeface="Times New Roman" pitchFamily="18" charset="0"/>
                <a:ea typeface="+mn-ea"/>
                <a:cs typeface="Arial" pitchFamily="34" charset="0"/>
              </a:rPr>
              <a:t>U</a:t>
            </a:r>
            <a:r>
              <a:rPr lang="sr-Latn-CS" sz="1200" b="1" i="1" kern="1200" baseline="-25000" dirty="0" smtClean="0">
                <a:solidFill>
                  <a:schemeClr val="tx1"/>
                </a:solidFill>
                <a:latin typeface="Times New Roman" pitchFamily="18" charset="0"/>
                <a:ea typeface="+mn-ea"/>
                <a:cs typeface="Arial" pitchFamily="34" charset="0"/>
              </a:rPr>
              <a:t>AB</a:t>
            </a:r>
            <a:r>
              <a:rPr lang="sr-Latn-CS" sz="1200" kern="1200" baseline="0" dirty="0" smtClean="0">
                <a:solidFill>
                  <a:schemeClr val="tx1"/>
                </a:solidFill>
                <a:latin typeface="Times New Roman" pitchFamily="18" charset="0"/>
                <a:ea typeface="+mn-ea"/>
                <a:cs typeface="Arial" pitchFamily="34" charset="0"/>
              </a:rPr>
              <a:t> je jednako </a:t>
            </a:r>
            <a:r>
              <a:rPr lang="sr-Latn-CS" sz="1200" b="1" i="1" kern="1200" baseline="0" dirty="0" smtClean="0">
                <a:solidFill>
                  <a:schemeClr val="tx1"/>
                </a:solidFill>
                <a:latin typeface="Times New Roman" pitchFamily="18" charset="0"/>
                <a:ea typeface="+mn-ea"/>
                <a:cs typeface="Arial" pitchFamily="34" charset="0"/>
              </a:rPr>
              <a:t>–U</a:t>
            </a:r>
            <a:r>
              <a:rPr lang="sr-Latn-CS" sz="1200" b="1" i="1" kern="1200" baseline="-25000" dirty="0" smtClean="0">
                <a:solidFill>
                  <a:schemeClr val="tx1"/>
                </a:solidFill>
                <a:latin typeface="Times New Roman" pitchFamily="18" charset="0"/>
                <a:ea typeface="+mn-ea"/>
                <a:cs typeface="Arial" pitchFamily="34" charset="0"/>
              </a:rPr>
              <a:t>dc</a:t>
            </a:r>
            <a:r>
              <a:rPr lang="sr-Latn-CS" sz="1200" kern="1200" baseline="0" dirty="0" smtClean="0">
                <a:solidFill>
                  <a:schemeClr val="tx1"/>
                </a:solidFill>
                <a:latin typeface="Times New Roman" pitchFamily="18" charset="0"/>
                <a:ea typeface="+mn-ea"/>
                <a:cs typeface="Arial" pitchFamily="34" charset="0"/>
              </a:rPr>
              <a:t>  kada je S</a:t>
            </a:r>
            <a:r>
              <a:rPr lang="sr-Latn-CS" sz="1200" kern="1200" baseline="-25000" dirty="0" smtClean="0">
                <a:solidFill>
                  <a:schemeClr val="tx1"/>
                </a:solidFill>
                <a:latin typeface="Times New Roman" pitchFamily="18" charset="0"/>
                <a:ea typeface="+mn-ea"/>
                <a:cs typeface="Arial" pitchFamily="34" charset="0"/>
              </a:rPr>
              <a:t>A</a:t>
            </a:r>
            <a:r>
              <a:rPr lang="sr-Latn-CS" sz="1200" kern="1200" baseline="0" dirty="0" smtClean="0">
                <a:solidFill>
                  <a:schemeClr val="tx1"/>
                </a:solidFill>
                <a:latin typeface="Times New Roman" pitchFamily="18" charset="0"/>
                <a:ea typeface="+mn-ea"/>
                <a:cs typeface="Arial" pitchFamily="34" charset="0"/>
              </a:rPr>
              <a:t>=0 (donji prekidač uključen), a S</a:t>
            </a:r>
            <a:r>
              <a:rPr lang="sr-Latn-CS" sz="1200" kern="1200" baseline="-25000" dirty="0" smtClean="0">
                <a:solidFill>
                  <a:schemeClr val="tx1"/>
                </a:solidFill>
                <a:latin typeface="Times New Roman" pitchFamily="18" charset="0"/>
                <a:ea typeface="+mn-ea"/>
                <a:cs typeface="Arial" pitchFamily="34" charset="0"/>
              </a:rPr>
              <a:t>B</a:t>
            </a:r>
            <a:r>
              <a:rPr lang="sr-Latn-CS" sz="1200" kern="1200" baseline="0" dirty="0" smtClean="0">
                <a:solidFill>
                  <a:schemeClr val="tx1"/>
                </a:solidFill>
                <a:latin typeface="Times New Roman" pitchFamily="18" charset="0"/>
                <a:ea typeface="+mn-ea"/>
                <a:cs typeface="Arial" pitchFamily="34" charset="0"/>
              </a:rPr>
              <a:t>=1 (gornji prekidač uključen).   </a:t>
            </a:r>
            <a:endParaRPr lang="x-none" sz="1200" kern="1200" dirty="0" smtClean="0">
              <a:solidFill>
                <a:schemeClr val="tx1"/>
              </a:solidFill>
              <a:latin typeface="Times New Roman" pitchFamily="18" charset="0"/>
              <a:ea typeface="+mn-ea"/>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x-none" sz="1200" b="1" kern="1200" dirty="0" smtClean="0">
              <a:solidFill>
                <a:schemeClr val="tx1"/>
              </a:solidFill>
              <a:latin typeface="Times New Roman" pitchFamily="18" charset="0"/>
              <a:ea typeface="+mn-ea"/>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x-none" sz="1200" b="1" kern="1200" dirty="0" smtClean="0">
                <a:solidFill>
                  <a:schemeClr val="tx1"/>
                </a:solidFill>
                <a:latin typeface="Times New Roman" pitchFamily="18" charset="0"/>
                <a:ea typeface="+mn-ea"/>
                <a:cs typeface="Arial" pitchFamily="34" charset="0"/>
              </a:rPr>
              <a:t>Spektar </a:t>
            </a:r>
            <a:r>
              <a:rPr lang="x-none" sz="1200" b="1" kern="1200" smtClean="0">
                <a:solidFill>
                  <a:schemeClr val="tx1"/>
                </a:solidFill>
                <a:latin typeface="Times New Roman" pitchFamily="18" charset="0"/>
                <a:ea typeface="+mn-ea"/>
                <a:cs typeface="Arial" pitchFamily="34" charset="0"/>
              </a:rPr>
              <a:t>međufaznih napona</a:t>
            </a:r>
            <a:endParaRPr lang="sr-Latn-CS" sz="1200" b="1" kern="1200" dirty="0" smtClean="0">
              <a:solidFill>
                <a:schemeClr val="tx1"/>
              </a:solidFill>
              <a:latin typeface="Times New Roman" pitchFamily="18" charset="0"/>
              <a:ea typeface="+mn-ea"/>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r-Latn-CS" sz="1200" b="0" kern="1200" dirty="0" smtClean="0">
                <a:solidFill>
                  <a:schemeClr val="tx1"/>
                </a:solidFill>
                <a:latin typeface="Times New Roman" pitchFamily="18" charset="0"/>
                <a:ea typeface="+mn-ea"/>
                <a:cs typeface="Arial" pitchFamily="34" charset="0"/>
              </a:rPr>
              <a:t>P</a:t>
            </a:r>
            <a:r>
              <a:rPr lang="x-none" sz="1200" b="0" kern="1200" smtClean="0">
                <a:solidFill>
                  <a:schemeClr val="tx1"/>
                </a:solidFill>
                <a:latin typeface="Times New Roman" pitchFamily="18" charset="0"/>
                <a:ea typeface="+mn-ea"/>
                <a:cs typeface="Arial" pitchFamily="34" charset="0"/>
              </a:rPr>
              <a:t>od </a:t>
            </a:r>
            <a:r>
              <a:rPr lang="x-none" sz="1200" b="0" kern="1200" dirty="0" smtClean="0">
                <a:solidFill>
                  <a:schemeClr val="tx1"/>
                </a:solidFill>
                <a:latin typeface="Times New Roman" pitchFamily="18" charset="0"/>
                <a:ea typeface="+mn-ea"/>
                <a:cs typeface="Arial" pitchFamily="34" charset="0"/>
              </a:rPr>
              <a:t>uslovom da su sve tri sinusoide jednaakih amplituda</a:t>
            </a:r>
            <a:r>
              <a:rPr lang="x-none" sz="1200" b="0" kern="1200" smtClean="0">
                <a:solidFill>
                  <a:schemeClr val="tx1"/>
                </a:solidFill>
                <a:latin typeface="Times New Roman" pitchFamily="18" charset="0"/>
                <a:ea typeface="+mn-ea"/>
                <a:cs typeface="Arial" pitchFamily="34" charset="0"/>
              </a:rPr>
              <a:t>, </a:t>
            </a:r>
            <a:r>
              <a:rPr lang="sr-Latn-CS" sz="1200" b="0" kern="1200" dirty="0" smtClean="0">
                <a:solidFill>
                  <a:schemeClr val="tx1"/>
                </a:solidFill>
                <a:latin typeface="Times New Roman" pitchFamily="18" charset="0"/>
                <a:ea typeface="+mn-ea"/>
                <a:cs typeface="Arial" pitchFamily="34" charset="0"/>
              </a:rPr>
              <a:t>spektar međufaznih napona </a:t>
            </a:r>
            <a:r>
              <a:rPr lang="x-none" sz="1200" b="0" kern="1200" smtClean="0">
                <a:solidFill>
                  <a:schemeClr val="tx1"/>
                </a:solidFill>
                <a:latin typeface="Times New Roman" pitchFamily="18" charset="0"/>
                <a:ea typeface="+mn-ea"/>
                <a:cs typeface="Arial" pitchFamily="34" charset="0"/>
              </a:rPr>
              <a:t>ne </a:t>
            </a:r>
            <a:r>
              <a:rPr lang="x-none" sz="1200" b="0" kern="1200" dirty="0" smtClean="0">
                <a:solidFill>
                  <a:schemeClr val="tx1"/>
                </a:solidFill>
                <a:latin typeface="Times New Roman" pitchFamily="18" charset="0"/>
                <a:ea typeface="+mn-ea"/>
                <a:cs typeface="Arial" pitchFamily="34" charset="0"/>
              </a:rPr>
              <a:t>sadrži komponente čiji je red deljiv sa 3</a:t>
            </a:r>
            <a:r>
              <a:rPr lang="x-none" sz="1200" b="0" kern="1200" baseline="0" dirty="0" smtClean="0">
                <a:solidFill>
                  <a:schemeClr val="tx1"/>
                </a:solidFill>
                <a:latin typeface="Times New Roman" pitchFamily="18" charset="0"/>
                <a:ea typeface="+mn-ea"/>
                <a:cs typeface="Arial" pitchFamily="34" charset="0"/>
              </a:rPr>
              <a:t> niti parne harmonike (uključujući i nulti – jednosmernu komponentu). Harmonici koji postoje su 1. 5. 7. ... Odnosno, pored prvog harmonika</a:t>
            </a:r>
            <a:r>
              <a:rPr lang="x-none" sz="1200" b="0" kern="1200" baseline="0" smtClean="0">
                <a:solidFill>
                  <a:schemeClr val="tx1"/>
                </a:solidFill>
                <a:latin typeface="Times New Roman" pitchFamily="18" charset="0"/>
                <a:ea typeface="+mn-ea"/>
                <a:cs typeface="Arial" pitchFamily="34" charset="0"/>
              </a:rPr>
              <a:t>, </a:t>
            </a:r>
            <a:r>
              <a:rPr lang="sr-Latn-CS" sz="1200" b="0" kern="1200" baseline="0" dirty="0" smtClean="0">
                <a:solidFill>
                  <a:schemeClr val="tx1"/>
                </a:solidFill>
                <a:latin typeface="Times New Roman" pitchFamily="18" charset="0"/>
                <a:ea typeface="+mn-ea"/>
                <a:cs typeface="Arial" pitchFamily="34" charset="0"/>
              </a:rPr>
              <a:t>postoje </a:t>
            </a:r>
            <a:r>
              <a:rPr lang="x-none" sz="1200" b="0" kern="1200" baseline="0" smtClean="0">
                <a:solidFill>
                  <a:schemeClr val="tx1"/>
                </a:solidFill>
                <a:latin typeface="Times New Roman" pitchFamily="18" charset="0"/>
                <a:ea typeface="+mn-ea"/>
                <a:cs typeface="Arial" pitchFamily="34" charset="0"/>
              </a:rPr>
              <a:t>harmoni</a:t>
            </a:r>
            <a:r>
              <a:rPr lang="sr-Latn-CS" sz="1200" b="0" kern="1200" baseline="0" dirty="0" smtClean="0">
                <a:solidFill>
                  <a:schemeClr val="tx1"/>
                </a:solidFill>
                <a:latin typeface="Times New Roman" pitchFamily="18" charset="0"/>
                <a:ea typeface="+mn-ea"/>
                <a:cs typeface="Arial" pitchFamily="34" charset="0"/>
              </a:rPr>
              <a:t>ci</a:t>
            </a:r>
            <a:r>
              <a:rPr lang="x-none" sz="1200" b="0" kern="1200" baseline="0" smtClean="0">
                <a:solidFill>
                  <a:schemeClr val="tx1"/>
                </a:solidFill>
                <a:latin typeface="Times New Roman" pitchFamily="18" charset="0"/>
                <a:ea typeface="+mn-ea"/>
                <a:cs typeface="Arial" pitchFamily="34" charset="0"/>
              </a:rPr>
              <a:t> </a:t>
            </a:r>
            <a:r>
              <a:rPr lang="x-none" sz="1200" b="0" kern="1200" baseline="0" dirty="0" smtClean="0">
                <a:solidFill>
                  <a:schemeClr val="tx1"/>
                </a:solidFill>
                <a:latin typeface="Times New Roman" pitchFamily="18" charset="0"/>
                <a:ea typeface="+mn-ea"/>
                <a:cs typeface="Arial" pitchFamily="34" charset="0"/>
              </a:rPr>
              <a:t>reda 6</a:t>
            </a:r>
            <a:r>
              <a:rPr lang="x-none" sz="1200" b="0" i="1" kern="1200" baseline="0" dirty="0" smtClean="0">
                <a:solidFill>
                  <a:schemeClr val="tx1"/>
                </a:solidFill>
                <a:latin typeface="Times New Roman" pitchFamily="18" charset="0"/>
                <a:ea typeface="+mn-ea"/>
                <a:cs typeface="Arial" pitchFamily="34" charset="0"/>
              </a:rPr>
              <a:t>k</a:t>
            </a:r>
            <a:r>
              <a:rPr lang="x-none" sz="1200" b="0" kern="1200" baseline="0" dirty="0" smtClean="0">
                <a:solidFill>
                  <a:schemeClr val="tx1"/>
                </a:solidFill>
                <a:latin typeface="Times New Roman" pitchFamily="18" charset="0"/>
                <a:ea typeface="+mn-ea"/>
                <a:cs typeface="Arial" pitchFamily="34" charset="0"/>
              </a:rPr>
              <a:t>–1 i 6</a:t>
            </a:r>
            <a:r>
              <a:rPr lang="x-none" sz="1200" b="0" i="1" kern="1200" baseline="0" dirty="0" smtClean="0">
                <a:solidFill>
                  <a:schemeClr val="tx1"/>
                </a:solidFill>
                <a:latin typeface="Times New Roman" pitchFamily="18" charset="0"/>
                <a:ea typeface="+mn-ea"/>
                <a:cs typeface="Arial" pitchFamily="34" charset="0"/>
              </a:rPr>
              <a:t>k</a:t>
            </a:r>
            <a:r>
              <a:rPr lang="x-none" sz="1200" b="0" kern="1200" baseline="0" dirty="0" smtClean="0">
                <a:solidFill>
                  <a:schemeClr val="tx1"/>
                </a:solidFill>
                <a:latin typeface="Times New Roman" pitchFamily="18" charset="0"/>
                <a:ea typeface="+mn-ea"/>
                <a:cs typeface="Arial" pitchFamily="34" charset="0"/>
              </a:rPr>
              <a:t>+1 gde je </a:t>
            </a:r>
            <a:r>
              <a:rPr lang="x-none" sz="1200" b="0" i="1" kern="1200" baseline="0" dirty="0" smtClean="0">
                <a:solidFill>
                  <a:schemeClr val="tx1"/>
                </a:solidFill>
                <a:latin typeface="Times New Roman" pitchFamily="18" charset="0"/>
                <a:ea typeface="+mn-ea"/>
                <a:cs typeface="Arial" pitchFamily="34" charset="0"/>
              </a:rPr>
              <a:t>k</a:t>
            </a:r>
            <a:r>
              <a:rPr lang="x-none" sz="1200" b="0" kern="1200" baseline="0" dirty="0" smtClean="0">
                <a:solidFill>
                  <a:schemeClr val="tx1"/>
                </a:solidFill>
                <a:latin typeface="Times New Roman" pitchFamily="18" charset="0"/>
                <a:ea typeface="+mn-ea"/>
                <a:cs typeface="Arial" pitchFamily="34" charset="0"/>
              </a:rPr>
              <a:t>=1, 2, 3, 4</a:t>
            </a:r>
            <a:r>
              <a:rPr lang="x-none" sz="1200" b="0" kern="1200" baseline="0" smtClean="0">
                <a:solidFill>
                  <a:schemeClr val="tx1"/>
                </a:solidFill>
                <a:latin typeface="Times New Roman" pitchFamily="18" charset="0"/>
                <a:ea typeface="+mn-ea"/>
                <a:cs typeface="Arial" pitchFamily="34" charset="0"/>
              </a:rPr>
              <a:t>... </a:t>
            </a:r>
            <a:endParaRPr lang="x-none" sz="1200" b="0" kern="1200" baseline="0" dirty="0" smtClean="0">
              <a:solidFill>
                <a:schemeClr val="tx1"/>
              </a:solidFill>
              <a:latin typeface="Times New Roman" pitchFamily="18" charset="0"/>
              <a:ea typeface="+mn-ea"/>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x-none" sz="1200" b="0" kern="1200" baseline="0" dirty="0" smtClean="0">
              <a:solidFill>
                <a:schemeClr val="tx1"/>
              </a:solidFill>
              <a:latin typeface="Times New Roman" pitchFamily="18" charset="0"/>
              <a:ea typeface="+mn-ea"/>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x-none" sz="1200" b="0" kern="1200" baseline="0" dirty="0" smtClean="0">
                <a:solidFill>
                  <a:schemeClr val="tx1"/>
                </a:solidFill>
                <a:latin typeface="Times New Roman" pitchFamily="18" charset="0"/>
                <a:ea typeface="+mn-ea"/>
                <a:cs typeface="Arial" pitchFamily="34" charset="0"/>
              </a:rPr>
              <a:t>Harmonici nižeg reda su, u principu, štetniji.</a:t>
            </a:r>
            <a:r>
              <a:rPr lang="vi-VN" sz="1200" b="0" i="0" kern="1200" dirty="0" smtClean="0">
                <a:solidFill>
                  <a:schemeClr val="tx1"/>
                </a:solidFill>
                <a:effectLst/>
                <a:latin typeface="Times New Roman" pitchFamily="18" charset="0"/>
                <a:ea typeface="+mn-ea"/>
                <a:cs typeface="+mn-cs"/>
              </a:rPr>
              <a:t>  Naime, ako, na primer 5. i 17. harmonik imaju istu amplitudu napona, struja će takođe imati ova dva harmonika ali će amplituda struje 17. harmonika </a:t>
            </a:r>
            <a:r>
              <a:rPr lang="vi-VN" sz="1200" b="0" i="0" u="sng" kern="1200" dirty="0" smtClean="0">
                <a:solidFill>
                  <a:schemeClr val="tx1"/>
                </a:solidFill>
                <a:effectLst/>
                <a:latin typeface="Times New Roman" pitchFamily="18" charset="0"/>
                <a:ea typeface="+mn-ea"/>
                <a:cs typeface="+mn-cs"/>
              </a:rPr>
              <a:t>biti preko tri puta manja</a:t>
            </a:r>
            <a:r>
              <a:rPr lang="x-none" sz="1200" b="0" i="0" u="sng" kern="1200" dirty="0" smtClean="0">
                <a:solidFill>
                  <a:schemeClr val="tx1"/>
                </a:solidFill>
                <a:effectLst/>
                <a:latin typeface="Times New Roman" pitchFamily="18" charset="0"/>
                <a:ea typeface="+mn-ea"/>
                <a:cs typeface="+mn-cs"/>
              </a:rPr>
              <a:t>, tačnije 3,4 puta </a:t>
            </a:r>
            <a:r>
              <a:rPr lang="vi-VN" sz="1200" b="0" i="0" kern="1200" dirty="0" smtClean="0">
                <a:solidFill>
                  <a:schemeClr val="tx1"/>
                </a:solidFill>
                <a:effectLst/>
                <a:latin typeface="Times New Roman" pitchFamily="18" charset="0"/>
                <a:ea typeface="+mn-ea"/>
                <a:cs typeface="+mn-cs"/>
              </a:rPr>
              <a:t>(impedansa je pretežno induktivna </a:t>
            </a:r>
            <a:r>
              <a:rPr lang="el-GR" sz="1200" b="1" i="0" kern="1200" dirty="0" smtClean="0">
                <a:solidFill>
                  <a:schemeClr val="tx1"/>
                </a:solidFill>
                <a:effectLst/>
                <a:latin typeface="Times New Roman" pitchFamily="18" charset="0"/>
                <a:ea typeface="+mn-ea"/>
                <a:cs typeface="+mn-cs"/>
              </a:rPr>
              <a:t>ω</a:t>
            </a:r>
            <a:r>
              <a:rPr lang="vi-VN" sz="1200" b="0" i="0" kern="1200" dirty="0" smtClean="0">
                <a:solidFill>
                  <a:schemeClr val="tx1"/>
                </a:solidFill>
                <a:effectLst/>
                <a:latin typeface="Times New Roman" pitchFamily="18" charset="0"/>
                <a:ea typeface="+mn-ea"/>
                <a:cs typeface="+mn-cs"/>
              </a:rPr>
              <a:t>L, a struja je napon kroz impedansa). Kako su harmonici </a:t>
            </a:r>
            <a:r>
              <a:rPr lang="vi-VN" sz="1200" b="1" i="0" kern="1200" dirty="0" smtClean="0">
                <a:solidFill>
                  <a:schemeClr val="tx1"/>
                </a:solidFill>
                <a:effectLst/>
                <a:latin typeface="Times New Roman" pitchFamily="18" charset="0"/>
                <a:ea typeface="+mn-ea"/>
                <a:cs typeface="+mn-cs"/>
              </a:rPr>
              <a:t>struje</a:t>
            </a:r>
            <a:r>
              <a:rPr lang="vi-VN" sz="1200" b="0" i="0" kern="1200" dirty="0" smtClean="0">
                <a:solidFill>
                  <a:schemeClr val="tx1"/>
                </a:solidFill>
                <a:effectLst/>
                <a:latin typeface="Times New Roman" pitchFamily="18" charset="0"/>
                <a:ea typeface="+mn-ea"/>
                <a:cs typeface="+mn-cs"/>
              </a:rPr>
              <a:t> ono šro smeta i pravi probleme, </a:t>
            </a:r>
            <a:r>
              <a:rPr lang="x-none" sz="1200" b="0" i="0" kern="1200" dirty="0" smtClean="0">
                <a:solidFill>
                  <a:schemeClr val="tx1"/>
                </a:solidFill>
                <a:effectLst/>
                <a:latin typeface="Times New Roman" pitchFamily="18" charset="0"/>
                <a:ea typeface="+mn-ea"/>
                <a:cs typeface="+mn-cs"/>
              </a:rPr>
              <a:t>očigledno je da su harmonici</a:t>
            </a:r>
            <a:r>
              <a:rPr lang="x-none" sz="1200" b="0" i="0" kern="1200" baseline="0" dirty="0" smtClean="0">
                <a:solidFill>
                  <a:schemeClr val="tx1"/>
                </a:solidFill>
                <a:effectLst/>
                <a:latin typeface="Times New Roman" pitchFamily="18" charset="0"/>
                <a:ea typeface="+mn-ea"/>
                <a:cs typeface="+mn-cs"/>
              </a:rPr>
              <a:t> na nižim učestanostima štetniji, jer što je učestanost viša, veća je impedansa pa je struja tih harmonika manja u odnosu na struju harmonika niižih učestanosti, za istu vrednost napona</a:t>
            </a:r>
            <a:r>
              <a:rPr lang="vi-VN" sz="1200" b="0" i="0" kern="1200" dirty="0" smtClean="0">
                <a:solidFill>
                  <a:schemeClr val="tx1"/>
                </a:solidFill>
                <a:effectLst/>
                <a:latin typeface="Times New Roman" pitchFamily="18" charset="0"/>
                <a:ea typeface="+mn-ea"/>
                <a:cs typeface="+mn-cs"/>
              </a:rPr>
              <a:t>. Kad bi svi postojeći harmonici napona imali amplitudu 1, impedansa motora bi činila da harmonici struje budu 1/5, 1/7, 1/11, 1/13... u odnosu na prvi harmonik struje, a još jednom, </a:t>
            </a:r>
            <a:r>
              <a:rPr lang="x-none" sz="1200" b="0" i="0" kern="1200" dirty="0" smtClean="0">
                <a:solidFill>
                  <a:schemeClr val="tx1"/>
                </a:solidFill>
                <a:effectLst/>
                <a:latin typeface="Times New Roman" pitchFamily="18" charset="0"/>
                <a:ea typeface="+mn-ea"/>
                <a:cs typeface="+mn-cs"/>
              </a:rPr>
              <a:t>h</a:t>
            </a:r>
            <a:r>
              <a:rPr lang="vi-VN" sz="1200" b="0" i="0" kern="1200" dirty="0" smtClean="0">
                <a:solidFill>
                  <a:schemeClr val="tx1"/>
                </a:solidFill>
                <a:effectLst/>
                <a:latin typeface="Times New Roman" pitchFamily="18" charset="0"/>
                <a:ea typeface="+mn-ea"/>
                <a:cs typeface="+mn-cs"/>
              </a:rPr>
              <a:t>armonici </a:t>
            </a:r>
            <a:r>
              <a:rPr lang="vi-VN" sz="1200" b="0" i="0" u="sng" kern="1200" dirty="0" smtClean="0">
                <a:solidFill>
                  <a:schemeClr val="tx1"/>
                </a:solidFill>
                <a:effectLst/>
                <a:latin typeface="Times New Roman" pitchFamily="18" charset="0"/>
                <a:ea typeface="+mn-ea"/>
                <a:cs typeface="+mn-cs"/>
              </a:rPr>
              <a:t>struje prave i gubitke, i pulzaciju momenta i buku</a:t>
            </a:r>
            <a:r>
              <a:rPr lang="vi-VN" sz="1200" b="0" i="0" kern="1200" dirty="0" smtClean="0">
                <a:solidFill>
                  <a:schemeClr val="tx1"/>
                </a:solidFill>
                <a:effectLst/>
                <a:latin typeface="Times New Roman" pitchFamily="18" charset="0"/>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38</a:t>
            </a:fld>
            <a:endParaRPr lang="en-GB"/>
          </a:p>
        </p:txBody>
      </p:sp>
    </p:spTree>
    <p:extLst>
      <p:ext uri="{BB962C8B-B14F-4D97-AF65-F5344CB8AC3E}">
        <p14:creationId xmlns:p14="http://schemas.microsoft.com/office/powerpoint/2010/main" xmlns="" val="16352616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pPr eaLnBrk="1" hangingPunct="1"/>
            <a:r>
              <a:rPr lang="sr-Latn-CS" dirty="0" smtClean="0"/>
              <a:t>Primer sva tri upravljačka signala koji su fazno pomereni za po 120</a:t>
            </a:r>
            <a:r>
              <a:rPr lang="sr-Latn-CS" dirty="0" smtClean="0">
                <a:sym typeface="Symbol" pitchFamily="18" charset="2"/>
              </a:rPr>
              <a:t></a:t>
            </a:r>
            <a:r>
              <a:rPr lang="sr-Latn-CS" dirty="0" smtClean="0"/>
              <a:t> jedan u odnosu na drugi, faznog napona </a:t>
            </a:r>
            <a:r>
              <a:rPr lang="sr-Latn-CS" b="1" dirty="0" smtClean="0"/>
              <a:t>u</a:t>
            </a:r>
            <a:r>
              <a:rPr lang="sr-Latn-CS" b="1" baseline="-25000" dirty="0" smtClean="0"/>
              <a:t>a</a:t>
            </a:r>
            <a:r>
              <a:rPr lang="sr-Latn-CS" dirty="0" smtClean="0"/>
              <a:t> i međufaznog </a:t>
            </a:r>
            <a:r>
              <a:rPr lang="sr-Latn-CS" b="1" dirty="0" smtClean="0"/>
              <a:t>u</a:t>
            </a:r>
            <a:r>
              <a:rPr lang="sr-Latn-CS" b="1" baseline="-25000" dirty="0" smtClean="0"/>
              <a:t>AB</a:t>
            </a:r>
            <a:r>
              <a:rPr lang="sr-Latn-CS" dirty="0" smtClean="0"/>
              <a:t>. </a:t>
            </a:r>
          </a:p>
          <a:p>
            <a:pPr eaLnBrk="1" hangingPunct="1"/>
            <a:endParaRPr lang="sr-Latn-CS" dirty="0" smtClean="0"/>
          </a:p>
          <a:p>
            <a:pPr eaLnBrk="1" hangingPunct="1"/>
            <a:r>
              <a:rPr lang="sr-Latn-CS" dirty="0" smtClean="0"/>
              <a:t>Vremenska osa na slici je u sekundama i prikazana je jedna perioda (20ms) trofaznog sistema učestanosti 50Hz a perioda PWM je 2ms (učestanost 500 Hz). Zbog toga u jednoj periodi ima 10 perioda PWM u kojima se širine impulsa menjaju po sinusnom zakonu. </a:t>
            </a:r>
            <a:endParaRPr lang="en-US" dirty="0" smtClean="0"/>
          </a:p>
        </p:txBody>
      </p:sp>
      <p:sp>
        <p:nvSpPr>
          <p:cNvPr id="82948" name="Slide Number Placeholder 3"/>
          <p:cNvSpPr>
            <a:spLocks noGrp="1"/>
          </p:cNvSpPr>
          <p:nvPr>
            <p:ph type="sldNum" sz="quarter" idx="5"/>
          </p:nvPr>
        </p:nvSpPr>
        <p:spPr>
          <a:noFill/>
        </p:spPr>
        <p:txBody>
          <a:bodyPr/>
          <a:lstStyle/>
          <a:p>
            <a:fld id="{84A6DBB2-78AD-4120-8F66-DA3B981A3635}" type="slidenum">
              <a:rPr lang="en-GB"/>
              <a:pPr/>
              <a:t>39</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r>
              <a:rPr lang="sr-Latn-CS" dirty="0" smtClean="0"/>
              <a:t>Izgled faznog napona i struje, rezultat računarske simulacije.</a:t>
            </a:r>
            <a:endParaRPr lang="en-US" dirty="0" smtClean="0"/>
          </a:p>
        </p:txBody>
      </p:sp>
      <p:sp>
        <p:nvSpPr>
          <p:cNvPr id="84996" name="Slide Number Placeholder 3"/>
          <p:cNvSpPr>
            <a:spLocks noGrp="1"/>
          </p:cNvSpPr>
          <p:nvPr>
            <p:ph type="sldNum" sz="quarter" idx="5"/>
          </p:nvPr>
        </p:nvSpPr>
        <p:spPr>
          <a:noFill/>
        </p:spPr>
        <p:txBody>
          <a:bodyPr/>
          <a:lstStyle/>
          <a:p>
            <a:fld id="{1915DF69-2A26-4F66-B081-40887823E947}" type="slidenum">
              <a:rPr lang="en-GB"/>
              <a:pPr/>
              <a:t>40</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r-Latn-CS" smtClean="0"/>
              <a:t>Osciloskopski snimak faznog napona i fazne struje u jednom pogonu. Struja ima smetnje koje su veće nego uobičajeno.</a:t>
            </a:r>
            <a:endParaRPr lang="en-US"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15B291D2-0C83-4A95-B57C-6A7E817E71EC}" type="slidenum">
              <a:rPr lang="en-GB" smtClean="0">
                <a:solidFill>
                  <a:schemeClr val="tx1"/>
                </a:solidFill>
                <a:latin typeface="Times New Roman" pitchFamily="18" charset="0"/>
              </a:rPr>
              <a:pPr/>
              <a:t>41</a:t>
            </a:fld>
            <a:endParaRPr lang="en-GB" smtClean="0">
              <a:solidFill>
                <a:schemeClr val="tx1"/>
              </a:solidFill>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r-Latn-CS" smtClean="0"/>
              <a:t>Struje statora u stacionarnom stanju, u klasičnom trofaznom sistemu. Označen je trnutak kada je </a:t>
            </a:r>
            <a:r>
              <a:rPr lang="sr-Latn-CS" b="1" i="1" smtClean="0">
                <a:sym typeface="Symbol" pitchFamily="18" charset="2"/>
              </a:rPr>
              <a:t></a:t>
            </a:r>
            <a:r>
              <a:rPr lang="sr-Latn-CS" b="1" i="1" baseline="-25000" smtClean="0">
                <a:sym typeface="Symbol" pitchFamily="18" charset="2"/>
              </a:rPr>
              <a:t>e</a:t>
            </a:r>
            <a:r>
              <a:rPr lang="sr-Latn-CS" b="1" i="1" smtClean="0">
                <a:sym typeface="Symbol" pitchFamily="18" charset="2"/>
              </a:rPr>
              <a:t>t  </a:t>
            </a:r>
            <a:r>
              <a:rPr lang="sr-Latn-CS" b="1" smtClean="0">
                <a:sym typeface="Symbol" pitchFamily="18" charset="2"/>
              </a:rPr>
              <a:t>= </a:t>
            </a:r>
            <a:r>
              <a:rPr lang="en-US" b="1" smtClean="0">
                <a:sym typeface="Symbol" pitchFamily="18" charset="2"/>
              </a:rPr>
              <a:t>/4</a:t>
            </a:r>
            <a:r>
              <a:rPr lang="en-US" smtClean="0">
                <a:sym typeface="Symbol" pitchFamily="18" charset="2"/>
              </a:rPr>
              <a:t>.</a:t>
            </a:r>
            <a:endParaRPr lang="en-US"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3E9E38DA-F49F-4663-A013-701524B78D17}" type="slidenum">
              <a:rPr lang="en-GB" smtClean="0">
                <a:solidFill>
                  <a:schemeClr val="tx1"/>
                </a:solidFill>
                <a:latin typeface="Times New Roman" pitchFamily="18" charset="0"/>
              </a:rPr>
              <a:pPr/>
              <a:t>42</a:t>
            </a:fld>
            <a:endParaRPr lang="en-GB" smtClean="0">
              <a:solidFill>
                <a:schemeClr val="tx1"/>
              </a:solidFill>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r-Latn-CS" smtClean="0"/>
              <a:t>Vektorski prikaz prostornog vektora struje </a:t>
            </a:r>
            <a:r>
              <a:rPr lang="sr-Latn-CS" b="1" smtClean="0"/>
              <a:t>I</a:t>
            </a:r>
            <a:r>
              <a:rPr lang="sr-Latn-CS" b="1" baseline="-25000" smtClean="0"/>
              <a:t>Sabc</a:t>
            </a:r>
            <a:r>
              <a:rPr lang="sr-Latn-CS" smtClean="0"/>
              <a:t> . Vektor </a:t>
            </a:r>
            <a:r>
              <a:rPr lang="sr-Latn-CS" b="1" smtClean="0"/>
              <a:t>I</a:t>
            </a:r>
            <a:r>
              <a:rPr lang="sr-Latn-CS" b="1" baseline="-25000" smtClean="0"/>
              <a:t>Sabc</a:t>
            </a:r>
            <a:r>
              <a:rPr lang="sr-Latn-CS" smtClean="0"/>
              <a:t> se dobija kao vektorski zbir tri vektora: vektora u pravcu namotaja </a:t>
            </a:r>
            <a:r>
              <a:rPr lang="sr-Latn-CS" b="1" smtClean="0"/>
              <a:t>a</a:t>
            </a:r>
            <a:r>
              <a:rPr lang="sr-Latn-CS" smtClean="0"/>
              <a:t>, intenziteta </a:t>
            </a:r>
            <a:r>
              <a:rPr lang="sr-Latn-CS" b="1" i="1" smtClean="0"/>
              <a:t>i</a:t>
            </a:r>
            <a:r>
              <a:rPr lang="sr-Latn-CS" b="1" i="1" baseline="-25000" smtClean="0"/>
              <a:t>as </a:t>
            </a:r>
            <a:r>
              <a:rPr lang="sr-Latn-CS" smtClean="0"/>
              <a:t>; vektora u pravcu namotaja </a:t>
            </a:r>
            <a:r>
              <a:rPr lang="sr-Latn-CS" b="1" smtClean="0"/>
              <a:t>b</a:t>
            </a:r>
            <a:r>
              <a:rPr lang="sr-Latn-CS" smtClean="0"/>
              <a:t>, intenziteta </a:t>
            </a:r>
            <a:r>
              <a:rPr lang="sr-Latn-CS" b="1" i="1" smtClean="0"/>
              <a:t>i</a:t>
            </a:r>
            <a:r>
              <a:rPr lang="sr-Latn-CS" b="1" i="1" baseline="-25000" smtClean="0"/>
              <a:t>bs </a:t>
            </a:r>
            <a:r>
              <a:rPr lang="sr-Latn-CS" smtClean="0"/>
              <a:t>; i vektora u pravcu namotaja </a:t>
            </a:r>
            <a:r>
              <a:rPr lang="sr-Latn-CS" b="1" smtClean="0"/>
              <a:t>c</a:t>
            </a:r>
            <a:r>
              <a:rPr lang="sr-Latn-CS" smtClean="0"/>
              <a:t>, intenziteta </a:t>
            </a:r>
            <a:r>
              <a:rPr lang="sr-Latn-CS" b="1" i="1" smtClean="0"/>
              <a:t>i</a:t>
            </a:r>
            <a:r>
              <a:rPr lang="sr-Latn-CS" b="1" i="1" baseline="-25000" smtClean="0"/>
              <a:t>cs </a:t>
            </a:r>
            <a:r>
              <a:rPr lang="sr-Latn-CS" smtClean="0"/>
              <a:t>. U stacionarnom stanju vektor </a:t>
            </a:r>
            <a:r>
              <a:rPr lang="sr-Latn-CS" b="1" smtClean="0"/>
              <a:t>I</a:t>
            </a:r>
            <a:r>
              <a:rPr lang="sr-Latn-CS" b="1" baseline="-25000" smtClean="0"/>
              <a:t>Sabc  </a:t>
            </a:r>
            <a:r>
              <a:rPr lang="sr-Latn-CS" smtClean="0"/>
              <a:t>rotira kontinualno. Njegov intenzitet je konstantan (isti za svaki ugao) i za 50% je veći od maksimalnog intenziteta vektora struja </a:t>
            </a:r>
            <a:r>
              <a:rPr lang="sr-Latn-CS" b="1" i="1" smtClean="0"/>
              <a:t>i</a:t>
            </a:r>
            <a:r>
              <a:rPr lang="sr-Latn-CS" b="1" i="1" baseline="-25000" smtClean="0"/>
              <a:t>as </a:t>
            </a:r>
            <a:r>
              <a:rPr lang="sr-Latn-CS" smtClean="0"/>
              <a:t>,</a:t>
            </a:r>
            <a:r>
              <a:rPr lang="sr-Latn-CS" b="1" i="1" smtClean="0"/>
              <a:t> i</a:t>
            </a:r>
            <a:r>
              <a:rPr lang="sr-Latn-CS" b="1" i="1" baseline="-25000" smtClean="0"/>
              <a:t>bs </a:t>
            </a:r>
            <a:r>
              <a:rPr lang="sr-Latn-CS" smtClean="0"/>
              <a:t>, </a:t>
            </a:r>
            <a:r>
              <a:rPr lang="sr-Latn-CS" b="1" i="1" smtClean="0"/>
              <a:t>i</a:t>
            </a:r>
            <a:r>
              <a:rPr lang="sr-Latn-CS" b="1" i="1" baseline="-25000" smtClean="0"/>
              <a:t>cs </a:t>
            </a:r>
            <a:r>
              <a:rPr lang="sr-Latn-CS" smtClean="0"/>
              <a:t>.     </a:t>
            </a:r>
            <a:endParaRPr lang="en-US"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4B906D6B-59B2-4FF4-BBD6-84B2C1C22828}" type="slidenum">
              <a:rPr lang="en-GB" smtClean="0">
                <a:solidFill>
                  <a:schemeClr val="tx1"/>
                </a:solidFill>
                <a:latin typeface="Times New Roman" pitchFamily="18" charset="0"/>
              </a:rPr>
              <a:pPr/>
              <a:t>43</a:t>
            </a:fld>
            <a:endParaRPr lang="en-GB" smtClean="0">
              <a:solidFill>
                <a:schemeClr val="tx1"/>
              </a:solidFill>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sr-Latn-CS" dirty="0" smtClean="0"/>
              <a:t>Prirodna sinusna modulacija podrazumeva generisanje tri sinusoide trofaznog sistema pomoću PWM. Drugi pristup namajanja asinhronih i PMS motora je da se sva tri fazna napona posmatraju jedinstveno, preciznije da se posmatra vektor napona statora u </a:t>
            </a:r>
            <a:r>
              <a:rPr lang="sr-Latn-CS" b="1" i="1" dirty="0" smtClean="0">
                <a:sym typeface="Symbol"/>
              </a:rPr>
              <a:t>-  </a:t>
            </a:r>
            <a:r>
              <a:rPr lang="sr-Latn-CS" dirty="0" smtClean="0">
                <a:sym typeface="Symbol"/>
              </a:rPr>
              <a:t>koordinatnom sistemu. Osa </a:t>
            </a:r>
            <a:r>
              <a:rPr lang="sr-Latn-CS" b="1" i="1" dirty="0" smtClean="0">
                <a:sym typeface="Symbol"/>
              </a:rPr>
              <a:t> </a:t>
            </a:r>
            <a:r>
              <a:rPr lang="sr-Latn-CS" dirty="0" smtClean="0">
                <a:sym typeface="Symbol"/>
              </a:rPr>
              <a:t>je u pravcu namotaja </a:t>
            </a:r>
            <a:r>
              <a:rPr lang="sr-Latn-CS" b="1" dirty="0" smtClean="0">
                <a:sym typeface="Symbol"/>
              </a:rPr>
              <a:t>a</a:t>
            </a:r>
            <a:r>
              <a:rPr lang="sr-Latn-CS" dirty="0" smtClean="0">
                <a:sym typeface="Symbol"/>
              </a:rPr>
              <a:t>, a </a:t>
            </a:r>
            <a:r>
              <a:rPr lang="sr-Latn-CS" b="1" i="1" dirty="0" smtClean="0">
                <a:sym typeface="Symbol"/>
              </a:rPr>
              <a:t> </a:t>
            </a:r>
            <a:r>
              <a:rPr lang="sr-Latn-CS" dirty="0" smtClean="0">
                <a:sym typeface="Symbol"/>
              </a:rPr>
              <a:t> osa je normalna na nju u smeru kazaljke na satu.</a:t>
            </a:r>
          </a:p>
          <a:p>
            <a:pPr>
              <a:defRPr/>
            </a:pPr>
            <a:endParaRPr lang="sr-Latn-CS" dirty="0" smtClean="0">
              <a:sym typeface="Symbol"/>
            </a:endParaRPr>
          </a:p>
          <a:p>
            <a:pPr>
              <a:defRPr/>
            </a:pPr>
            <a:r>
              <a:rPr lang="sr-Latn-CS" dirty="0" smtClean="0">
                <a:sym typeface="Symbol"/>
              </a:rPr>
              <a:t>Pomoću tri para prekidača od kojih svaki može da bude u jednom od dva moguća stanja, moguće je napraviti ukupno 2</a:t>
            </a:r>
            <a:r>
              <a:rPr lang="sr-Latn-CS" baseline="30000" dirty="0" smtClean="0">
                <a:sym typeface="Symbol"/>
              </a:rPr>
              <a:t>3</a:t>
            </a:r>
            <a:r>
              <a:rPr lang="sr-Latn-CS" dirty="0" smtClean="0">
                <a:sym typeface="Symbol"/>
              </a:rPr>
              <a:t>=8 mogućih kombinacija na motoru. Na primer, kad je S</a:t>
            </a:r>
            <a:r>
              <a:rPr lang="sr-Latn-CS" baseline="-25000" dirty="0" smtClean="0">
                <a:sym typeface="Symbol"/>
              </a:rPr>
              <a:t>A</a:t>
            </a:r>
            <a:r>
              <a:rPr lang="sr-Latn-CS" dirty="0" smtClean="0">
                <a:sym typeface="Symbol"/>
              </a:rPr>
              <a:t>=1 (uključen gornji prekidač, isključen donji), S</a:t>
            </a:r>
            <a:r>
              <a:rPr lang="sr-Latn-CS" baseline="-25000" dirty="0" smtClean="0">
                <a:sym typeface="Symbol"/>
              </a:rPr>
              <a:t>B</a:t>
            </a:r>
            <a:r>
              <a:rPr lang="sr-Latn-CS" dirty="0" smtClean="0">
                <a:sym typeface="Symbol"/>
              </a:rPr>
              <a:t>=0 i S</a:t>
            </a:r>
            <a:r>
              <a:rPr lang="sr-Latn-CS" baseline="-25000" dirty="0" smtClean="0">
                <a:sym typeface="Symbol"/>
              </a:rPr>
              <a:t>C</a:t>
            </a:r>
            <a:r>
              <a:rPr lang="sr-Latn-CS" dirty="0" smtClean="0">
                <a:sym typeface="Symbol"/>
              </a:rPr>
              <a:t>=0, generiše se naponski vektor prema namotaju </a:t>
            </a:r>
            <a:r>
              <a:rPr lang="sr-Latn-CS" b="1" dirty="0" smtClean="0">
                <a:sym typeface="Symbol"/>
              </a:rPr>
              <a:t>a</a:t>
            </a:r>
            <a:r>
              <a:rPr lang="sr-Latn-CS" dirty="0" smtClean="0">
                <a:sym typeface="Symbol"/>
              </a:rPr>
              <a:t>, označen crvenom strelicom, i oznakom U</a:t>
            </a:r>
            <a:r>
              <a:rPr lang="sr-Latn-CS" baseline="-25000" dirty="0" smtClean="0">
                <a:sym typeface="Symbol"/>
              </a:rPr>
              <a:t>0</a:t>
            </a:r>
            <a:r>
              <a:rPr lang="sr-Latn-CS" dirty="0" smtClean="0">
                <a:sym typeface="Symbol"/>
              </a:rPr>
              <a:t> (100). Takvih kombinacija kontrolnih signala ima ukupno 8. Šest od ovih osam je označeno crvenim strelicama i pored U</a:t>
            </a:r>
            <a:r>
              <a:rPr lang="sr-Latn-CS" baseline="-25000" dirty="0" smtClean="0">
                <a:sym typeface="Symbol"/>
              </a:rPr>
              <a:t>0</a:t>
            </a:r>
            <a:r>
              <a:rPr lang="sr-Latn-CS" dirty="0" smtClean="0">
                <a:sym typeface="Symbol"/>
              </a:rPr>
              <a:t> (100) postoje i U</a:t>
            </a:r>
            <a:r>
              <a:rPr lang="sr-Latn-CS" baseline="-25000" dirty="0" smtClean="0">
                <a:sym typeface="Symbol"/>
              </a:rPr>
              <a:t>60</a:t>
            </a:r>
            <a:r>
              <a:rPr lang="sr-Latn-CS" dirty="0" smtClean="0">
                <a:sym typeface="Symbol"/>
              </a:rPr>
              <a:t> (110), U</a:t>
            </a:r>
            <a:r>
              <a:rPr lang="sr-Latn-CS" baseline="-25000" dirty="0" smtClean="0">
                <a:sym typeface="Symbol"/>
              </a:rPr>
              <a:t>120</a:t>
            </a:r>
            <a:r>
              <a:rPr lang="sr-Latn-CS" dirty="0" smtClean="0">
                <a:sym typeface="Symbol"/>
              </a:rPr>
              <a:t> (010), U</a:t>
            </a:r>
            <a:r>
              <a:rPr lang="sr-Latn-CS" baseline="-25000" dirty="0" smtClean="0">
                <a:sym typeface="Symbol"/>
              </a:rPr>
              <a:t>180</a:t>
            </a:r>
            <a:r>
              <a:rPr lang="sr-Latn-CS" dirty="0" smtClean="0">
                <a:sym typeface="Symbol"/>
              </a:rPr>
              <a:t> (011), U</a:t>
            </a:r>
            <a:r>
              <a:rPr lang="sr-Latn-CS" baseline="-25000" dirty="0" smtClean="0">
                <a:sym typeface="Symbol"/>
              </a:rPr>
              <a:t>240</a:t>
            </a:r>
            <a:r>
              <a:rPr lang="sr-Latn-CS" dirty="0" smtClean="0">
                <a:sym typeface="Symbol"/>
              </a:rPr>
              <a:t> (001), do U</a:t>
            </a:r>
            <a:r>
              <a:rPr lang="sr-Latn-CS" baseline="-25000" dirty="0" smtClean="0">
                <a:sym typeface="Symbol"/>
              </a:rPr>
              <a:t>300</a:t>
            </a:r>
            <a:r>
              <a:rPr lang="sr-Latn-CS" dirty="0" smtClean="0">
                <a:sym typeface="Symbol"/>
              </a:rPr>
              <a:t> (101). Ovi vektori se nazivaju osnovnim (ili ne-nultim) vektorima. Indeks u oznaci vektora označava ugao prema </a:t>
            </a:r>
            <a:r>
              <a:rPr lang="sr-Latn-CS" b="1" i="1" dirty="0" smtClean="0">
                <a:sym typeface="Symbol"/>
              </a:rPr>
              <a:t></a:t>
            </a:r>
            <a:r>
              <a:rPr lang="sr-Latn-CS" dirty="0" smtClean="0">
                <a:sym typeface="Symbol"/>
              </a:rPr>
              <a:t> osi, a u zagradi su stanja prekidača S</a:t>
            </a:r>
            <a:r>
              <a:rPr lang="sr-Latn-CS" baseline="-25000" dirty="0" smtClean="0">
                <a:sym typeface="Symbol"/>
              </a:rPr>
              <a:t>A</a:t>
            </a:r>
            <a:r>
              <a:rPr lang="sr-Latn-CS" dirty="0" smtClean="0">
                <a:sym typeface="Symbol"/>
              </a:rPr>
              <a:t>, S</a:t>
            </a:r>
            <a:r>
              <a:rPr lang="sr-Latn-CS" baseline="-25000" dirty="0" smtClean="0">
                <a:sym typeface="Symbol"/>
              </a:rPr>
              <a:t>B</a:t>
            </a:r>
            <a:r>
              <a:rPr lang="sr-Latn-CS" dirty="0" smtClean="0">
                <a:sym typeface="Symbol"/>
              </a:rPr>
              <a:t> i S</a:t>
            </a:r>
            <a:r>
              <a:rPr lang="sr-Latn-CS" baseline="-25000" dirty="0" smtClean="0">
                <a:sym typeface="Symbol"/>
              </a:rPr>
              <a:t>C</a:t>
            </a:r>
            <a:r>
              <a:rPr lang="sr-Latn-CS" dirty="0" smtClean="0">
                <a:sym typeface="Symbol"/>
              </a:rPr>
              <a:t>.  Preostala dva vektora se nazivaju nultim vektorima zato što proizvode nulti napon na motoru. Ovde su označeni sa O</a:t>
            </a:r>
            <a:r>
              <a:rPr lang="sr-Latn-CS" baseline="-25000" dirty="0" smtClean="0">
                <a:sym typeface="Symbol"/>
              </a:rPr>
              <a:t>000</a:t>
            </a:r>
            <a:r>
              <a:rPr lang="sr-Latn-CS" dirty="0" smtClean="0">
                <a:sym typeface="Symbol"/>
              </a:rPr>
              <a:t> (000)  i  O</a:t>
            </a:r>
            <a:r>
              <a:rPr lang="sr-Latn-CS" baseline="-25000" dirty="0" smtClean="0">
                <a:sym typeface="Symbol"/>
              </a:rPr>
              <a:t>111</a:t>
            </a:r>
            <a:r>
              <a:rPr lang="sr-Latn-CS" dirty="0" smtClean="0">
                <a:sym typeface="Symbol"/>
              </a:rPr>
              <a:t> (111). Ako kontroler redom, u pravilnim vremenskim intervalima postavlja vektore od U</a:t>
            </a:r>
            <a:r>
              <a:rPr lang="sr-Latn-CS" baseline="-25000" dirty="0" smtClean="0">
                <a:sym typeface="Symbol"/>
              </a:rPr>
              <a:t>0</a:t>
            </a:r>
            <a:r>
              <a:rPr lang="sr-Latn-CS" dirty="0" smtClean="0">
                <a:sym typeface="Symbol"/>
              </a:rPr>
              <a:t> do U</a:t>
            </a:r>
            <a:r>
              <a:rPr lang="sr-Latn-CS" baseline="-25000" dirty="0" smtClean="0">
                <a:sym typeface="Symbol"/>
              </a:rPr>
              <a:t>300</a:t>
            </a:r>
            <a:r>
              <a:rPr lang="sr-Latn-CS" dirty="0" smtClean="0">
                <a:sym typeface="Symbol"/>
              </a:rPr>
              <a:t> dobiće se ravnomerno rotiranje naponskog vektora u 6 koraka. Ovakvo napajanje se naziva napajanje u 6 koraka (</a:t>
            </a:r>
            <a:r>
              <a:rPr lang="sr-Latn-CS" i="1" dirty="0" smtClean="0">
                <a:sym typeface="Symbol"/>
              </a:rPr>
              <a:t>six step</a:t>
            </a:r>
            <a:r>
              <a:rPr lang="sr-Latn-CS" dirty="0" smtClean="0">
                <a:sym typeface="Symbol"/>
              </a:rPr>
              <a:t>) koristi često na za generisanje napona pri većim brzinama obrtanja. Može se pokazati da je amplituda prvog harmonika ovako generisanog napona veća u odnosu na bilo koju drugu tehniku. Promene napona su nagle i grube ali na višim učestanostima motor i opterećenje mogu kompenzovati efekat “koračanja” i skokovitu promenu momenta.</a:t>
            </a:r>
          </a:p>
          <a:p>
            <a:pPr>
              <a:defRPr/>
            </a:pPr>
            <a:endParaRPr lang="sr-Latn-CS" dirty="0" smtClean="0">
              <a:sym typeface="Symbol"/>
            </a:endParaRPr>
          </a:p>
          <a:p>
            <a:pPr>
              <a:defRPr/>
            </a:pPr>
            <a:r>
              <a:rPr lang="sr-Latn-CS" dirty="0" smtClean="0">
                <a:sym typeface="Symbol"/>
              </a:rPr>
              <a:t>Pored ovih aktivnih vektora pod uglovima 0, 60,120... Moguće je, na primer, proizvesti efekat vektora pod uglom od  30 u trajanju od 2ms tako što bi se kombinovao vektor U</a:t>
            </a:r>
            <a:r>
              <a:rPr lang="sr-Latn-CS" baseline="-25000" dirty="0" smtClean="0">
                <a:sym typeface="Symbol"/>
              </a:rPr>
              <a:t>0</a:t>
            </a:r>
            <a:r>
              <a:rPr lang="sr-Latn-CS" dirty="0" smtClean="0">
                <a:sym typeface="Symbol"/>
              </a:rPr>
              <a:t> i U</a:t>
            </a:r>
            <a:r>
              <a:rPr lang="sr-Latn-CS" baseline="-25000" dirty="0" smtClean="0">
                <a:sym typeface="Symbol"/>
              </a:rPr>
              <a:t>60 </a:t>
            </a:r>
            <a:r>
              <a:rPr lang="sr-Latn-CS" dirty="0" smtClean="0">
                <a:sym typeface="Symbol"/>
              </a:rPr>
              <a:t>s tim da bi oba vektora trajala po 1ms. Ili, moguće je proizvesti efekat vektora pod uglom 15 kombinovanjem U</a:t>
            </a:r>
            <a:r>
              <a:rPr lang="sr-Latn-CS" baseline="-25000" dirty="0" smtClean="0">
                <a:sym typeface="Symbol"/>
              </a:rPr>
              <a:t>0</a:t>
            </a:r>
            <a:r>
              <a:rPr lang="sr-Latn-CS" dirty="0" smtClean="0">
                <a:sym typeface="Symbol"/>
              </a:rPr>
              <a:t> u trajanju 1,5ms i U</a:t>
            </a:r>
            <a:r>
              <a:rPr lang="sr-Latn-CS" baseline="-25000" dirty="0" smtClean="0">
                <a:sym typeface="Symbol"/>
              </a:rPr>
              <a:t>60</a:t>
            </a:r>
            <a:r>
              <a:rPr lang="sr-Latn-CS" dirty="0" smtClean="0">
                <a:sym typeface="Symbol"/>
              </a:rPr>
              <a:t> u trajanju 0,5ms. Na sličan način, deljenjem intervala 2ms na dva dela i kombinacijom U</a:t>
            </a:r>
            <a:r>
              <a:rPr lang="sr-Latn-CS" baseline="-25000" dirty="0" smtClean="0">
                <a:sym typeface="Symbol"/>
              </a:rPr>
              <a:t>0</a:t>
            </a:r>
            <a:r>
              <a:rPr lang="sr-Latn-CS" dirty="0" smtClean="0">
                <a:sym typeface="Symbol"/>
              </a:rPr>
              <a:t> i U</a:t>
            </a:r>
            <a:r>
              <a:rPr lang="sr-Latn-CS" baseline="-25000" dirty="0" smtClean="0">
                <a:sym typeface="Symbol"/>
              </a:rPr>
              <a:t>60</a:t>
            </a:r>
            <a:r>
              <a:rPr lang="sr-Latn-CS" dirty="0" smtClean="0">
                <a:sym typeface="Symbol"/>
              </a:rPr>
              <a:t> u različitom odnosu, može se dobiti vektor pod bilo kojim uglom između 0 i 60. Ovaj opseg se naziva prvim sektorom, ima ih ukupno 6 i u svakom važi sličan princip kombinacije susednih vektora. Ako se usvoji dovoljno kratak interval, moguće je vrlo kontinualno, sa vrlo finom rezolucijom rotirati vektor napona.</a:t>
            </a:r>
          </a:p>
          <a:p>
            <a:pPr>
              <a:defRPr/>
            </a:pPr>
            <a:endParaRPr lang="sr-Latn-CS" dirty="0" smtClean="0">
              <a:sym typeface="Symbol"/>
            </a:endParaRPr>
          </a:p>
          <a:p>
            <a:pPr>
              <a:defRPr/>
            </a:pPr>
            <a:r>
              <a:rPr lang="sr-Latn-CS" dirty="0" smtClean="0">
                <a:sym typeface="Symbol"/>
              </a:rPr>
              <a:t>Vektor treba da napravi pun krug za 20ms da bi se generisao trofazni sistem od 50Hz. Usvajanjem intervala od, recimo 200 s za svaki vektor, proizilazi da treba generisati ukupno 100 različitih vektora (sa korakom 3,6). Svaki interval od 200 s bi se delio na dva dela čije trajanje zavisi od toga pod kojim uglom treba da bude generisani vektor. Za prvi, pod uglom 0, sve vrene od 200 s bi bio generisan vektor U</a:t>
            </a:r>
            <a:r>
              <a:rPr lang="sr-Latn-CS" baseline="-25000" dirty="0" smtClean="0">
                <a:sym typeface="Symbol"/>
              </a:rPr>
              <a:t>0</a:t>
            </a:r>
            <a:r>
              <a:rPr lang="sr-Latn-CS" dirty="0" smtClean="0">
                <a:sym typeface="Symbol"/>
              </a:rPr>
              <a:t>, za sledeći vektor koji treba napraviti, pod uglom od 3,6 intrval od 200 s bi bio podeljen tako da veći deo vremena (188 s) se generiše U</a:t>
            </a:r>
            <a:r>
              <a:rPr lang="sr-Latn-CS" baseline="-25000" dirty="0" smtClean="0">
                <a:sym typeface="Symbol"/>
              </a:rPr>
              <a:t>0</a:t>
            </a:r>
            <a:r>
              <a:rPr lang="sr-Latn-CS" dirty="0" smtClean="0">
                <a:sym typeface="Symbol"/>
              </a:rPr>
              <a:t>, a samo kratak interval  (12 s) U</a:t>
            </a:r>
            <a:r>
              <a:rPr lang="sr-Latn-CS" baseline="-25000" dirty="0" smtClean="0">
                <a:sym typeface="Symbol"/>
              </a:rPr>
              <a:t>60</a:t>
            </a:r>
            <a:r>
              <a:rPr lang="sr-Latn-CS" dirty="0" smtClean="0">
                <a:sym typeface="Symbol"/>
              </a:rPr>
              <a:t>. Za sledeći vektor pod uglom 7,2, interval od 200 s je podeljen na 176 s za U</a:t>
            </a:r>
            <a:r>
              <a:rPr lang="sr-Latn-CS" baseline="-25000" dirty="0" smtClean="0">
                <a:sym typeface="Symbol"/>
              </a:rPr>
              <a:t>0</a:t>
            </a:r>
            <a:r>
              <a:rPr lang="sr-Latn-CS" dirty="0" smtClean="0">
                <a:sym typeface="Symbol"/>
              </a:rPr>
              <a:t> i 24s za U</a:t>
            </a:r>
            <a:r>
              <a:rPr lang="sr-Latn-CS" baseline="-25000" dirty="0" smtClean="0">
                <a:sym typeface="Symbol"/>
              </a:rPr>
              <a:t>60</a:t>
            </a:r>
            <a:r>
              <a:rPr lang="sr-Latn-CS" dirty="0" smtClean="0">
                <a:sym typeface="Symbol"/>
              </a:rPr>
              <a:t> i tako dalje.  Za vektore pod uglovima između 60 i 120 bi bili kombinovani U</a:t>
            </a:r>
            <a:r>
              <a:rPr lang="sr-Latn-CS" baseline="-25000" dirty="0" smtClean="0">
                <a:sym typeface="Symbol"/>
              </a:rPr>
              <a:t>60</a:t>
            </a:r>
            <a:r>
              <a:rPr lang="sr-Latn-CS" dirty="0" smtClean="0">
                <a:sym typeface="Symbol"/>
              </a:rPr>
              <a:t> i U</a:t>
            </a:r>
            <a:r>
              <a:rPr lang="sr-Latn-CS" baseline="-25000" dirty="0" smtClean="0">
                <a:sym typeface="Symbol"/>
              </a:rPr>
              <a:t>120</a:t>
            </a:r>
            <a:r>
              <a:rPr lang="sr-Latn-CS" dirty="0" smtClean="0">
                <a:sym typeface="Symbol"/>
              </a:rPr>
              <a:t> i tako dalje.</a:t>
            </a:r>
          </a:p>
          <a:p>
            <a:pPr>
              <a:defRPr/>
            </a:pPr>
            <a:endParaRPr lang="sr-Latn-CS" dirty="0" smtClean="0">
              <a:sym typeface="Symbol"/>
            </a:endParaRPr>
          </a:p>
          <a:p>
            <a:pPr>
              <a:defRPr/>
            </a:pPr>
            <a:r>
              <a:rPr lang="sr-Latn-CS" dirty="0" smtClean="0">
                <a:sym typeface="Symbol"/>
              </a:rPr>
              <a:t>Na ovaj način je moguće generisati vektor pod bilo kojim uglom kombinacijom dva susedna osnovna vektora. Međutim, pored ugla, vektoru je potrebno kontrolisati i intenzitet kako bi se aproksimirala sinusoida amplitude različita od maksimalne. Kontrola  intenziteta vektora se može postići ako se osnovni PWM interval ne podeli na dva dela kao u prethodnom primeru, već na tri. Kombinovanjem dva susedna osnovna vektora i jednog nultog kontroliše se i položaj i intenzitet vektora.</a:t>
            </a:r>
          </a:p>
          <a:p>
            <a:pPr>
              <a:defRPr/>
            </a:pPr>
            <a:endParaRPr lang="sr-Latn-CS" dirty="0" smtClean="0">
              <a:sym typeface="Symbol"/>
            </a:endParaRPr>
          </a:p>
          <a:p>
            <a:pPr>
              <a:defRPr/>
            </a:pPr>
            <a:r>
              <a:rPr lang="sr-Latn-CS" dirty="0" smtClean="0">
                <a:sym typeface="Symbol"/>
              </a:rPr>
              <a:t>Tehnika prostorno-vektorske modulacije ili SVM (</a:t>
            </a:r>
            <a:r>
              <a:rPr lang="sr-Latn-CS" i="1" dirty="0" smtClean="0">
                <a:sym typeface="Symbol"/>
              </a:rPr>
              <a:t>space vector modulation</a:t>
            </a:r>
            <a:r>
              <a:rPr lang="sr-Latn-CS" dirty="0" smtClean="0">
                <a:sym typeface="Symbol"/>
              </a:rPr>
              <a:t>) je superiorna u odnosu na prirodnu sinusnu modulaciju i druge tehnike pre svega zato što je za isti napon jednosmernog međukola, moguće dobiti za oko 16% veću amplitudu međufaznog napona nego sa prirodnom sinusnom modulacijom, a pored toga metoda je izuzetno jednostavna i pogodna za realizaciju u današnjim mikrokontrolerima koji po pravilu imaju periferije tajmerskog tipa veoma korisne za realizaciju ovakvog algoritma.</a:t>
            </a:r>
            <a:endParaRPr lang="en-US" dirty="0" smtClean="0">
              <a:sym typeface="Symbol"/>
            </a:endParaRPr>
          </a:p>
          <a:p>
            <a:pPr>
              <a:defRPr/>
            </a:pPr>
            <a:endParaRPr lang="en-US" dirty="0" smtClean="0">
              <a:sym typeface="Symbol"/>
            </a:endParaRPr>
          </a:p>
          <a:p>
            <a:pPr>
              <a:defRPr/>
            </a:pPr>
            <a:r>
              <a:rPr lang="en-US" dirty="0" smtClean="0">
                <a:sym typeface="Symbol"/>
              </a:rPr>
              <a:t>Na </a:t>
            </a:r>
            <a:r>
              <a:rPr lang="en-US" dirty="0" err="1" smtClean="0">
                <a:sym typeface="Symbol"/>
              </a:rPr>
              <a:t>slici</a:t>
            </a:r>
            <a:r>
              <a:rPr lang="en-US" dirty="0" smtClean="0">
                <a:sym typeface="Symbol"/>
              </a:rPr>
              <a:t> je </a:t>
            </a:r>
            <a:r>
              <a:rPr lang="en-US" dirty="0" err="1" smtClean="0">
                <a:sym typeface="Symbol"/>
              </a:rPr>
              <a:t>prika</a:t>
            </a:r>
            <a:r>
              <a:rPr lang="sr-Latn-CS" dirty="0" smtClean="0">
                <a:sym typeface="Symbol"/>
              </a:rPr>
              <a:t>z</a:t>
            </a:r>
            <a:r>
              <a:rPr lang="en-US" dirty="0" smtClean="0">
                <a:sym typeface="Symbol"/>
              </a:rPr>
              <a:t>an</a:t>
            </a:r>
            <a:r>
              <a:rPr lang="sr-Latn-CS" dirty="0" smtClean="0">
                <a:sym typeface="Symbol"/>
              </a:rPr>
              <a:t>o generisanje </a:t>
            </a:r>
            <a:r>
              <a:rPr lang="en-US" dirty="0" err="1" smtClean="0">
                <a:sym typeface="Symbol"/>
              </a:rPr>
              <a:t>vektor</a:t>
            </a:r>
            <a:r>
              <a:rPr lang="sr-Latn-CS" dirty="0" smtClean="0">
                <a:sym typeface="Symbol"/>
              </a:rPr>
              <a:t>a</a:t>
            </a:r>
            <a:r>
              <a:rPr lang="en-US" dirty="0" smtClean="0">
                <a:sym typeface="Symbol"/>
              </a:rPr>
              <a:t> pod </a:t>
            </a:r>
            <a:r>
              <a:rPr lang="en-US" dirty="0" err="1" smtClean="0">
                <a:sym typeface="Symbol"/>
              </a:rPr>
              <a:t>uglom</a:t>
            </a:r>
            <a:r>
              <a:rPr lang="en-US" dirty="0" smtClean="0">
                <a:sym typeface="Symbol"/>
              </a:rPr>
              <a:t> 30</a:t>
            </a:r>
            <a:r>
              <a:rPr lang="sr-Latn-CS" dirty="0" smtClean="0">
                <a:sym typeface="Symbol"/>
              </a:rPr>
              <a:t>, amplitude oko 80% maksimalne vrednosti i njegove projekcije na </a:t>
            </a:r>
            <a:r>
              <a:rPr lang="sr-Latn-CS" b="1" i="1" dirty="0" smtClean="0">
                <a:sym typeface="Symbol"/>
              </a:rPr>
              <a:t>  </a:t>
            </a:r>
            <a:r>
              <a:rPr lang="sr-Latn-CS" dirty="0" smtClean="0">
                <a:sym typeface="Symbol"/>
              </a:rPr>
              <a:t>i </a:t>
            </a:r>
            <a:r>
              <a:rPr lang="sr-Latn-CS" b="1" i="1" dirty="0" smtClean="0">
                <a:sym typeface="Symbol"/>
              </a:rPr>
              <a:t>  </a:t>
            </a:r>
            <a:r>
              <a:rPr lang="sr-Latn-CS" dirty="0" smtClean="0">
                <a:sym typeface="Symbol"/>
              </a:rPr>
              <a:t>osu. Taj bi se vektor mogao dobiti podelom osnovnog PWM intervala na tri dela, od toga bi 20% bio neki od nultih vektora, 40% vremena bi se generisao vektor U</a:t>
            </a:r>
            <a:r>
              <a:rPr lang="sr-Latn-CS" baseline="-25000" dirty="0" smtClean="0">
                <a:sym typeface="Symbol"/>
              </a:rPr>
              <a:t>0</a:t>
            </a:r>
            <a:r>
              <a:rPr lang="sr-Latn-CS" dirty="0" smtClean="0">
                <a:sym typeface="Symbol"/>
              </a:rPr>
              <a:t> i 40% vektor U</a:t>
            </a:r>
            <a:r>
              <a:rPr lang="sr-Latn-CS" baseline="-25000" dirty="0" smtClean="0">
                <a:sym typeface="Symbol"/>
              </a:rPr>
              <a:t>60</a:t>
            </a:r>
            <a:r>
              <a:rPr lang="sr-Latn-CS" dirty="0" smtClean="0">
                <a:sym typeface="Symbol"/>
              </a:rPr>
              <a:t>. Vrednosti su samo okvirne.</a:t>
            </a:r>
            <a:endParaRPr lang="en-US" dirty="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99D347D1-57A5-46A0-AB88-A7F9231347EA}" type="slidenum">
              <a:rPr lang="en-GB" smtClean="0">
                <a:solidFill>
                  <a:schemeClr val="tx1"/>
                </a:solidFill>
                <a:latin typeface="Times New Roman" pitchFamily="18" charset="0"/>
              </a:rPr>
              <a:pPr/>
              <a:t>44</a:t>
            </a:fld>
            <a:endParaRPr lang="en-GB" smtClean="0">
              <a:solidFill>
                <a:schemeClr val="tx1"/>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035B7C9E-BA68-4FDB-9D56-A1C8279CBAB7}" type="slidenum">
              <a:rPr lang="en-GB" smtClean="0">
                <a:solidFill>
                  <a:schemeClr val="tx1"/>
                </a:solidFill>
                <a:latin typeface="Times New Roman" pitchFamily="18" charset="0"/>
              </a:rPr>
              <a:pPr/>
              <a:t>4</a:t>
            </a:fld>
            <a:endParaRPr lang="en-GB" smtClean="0">
              <a:solidFill>
                <a:schemeClr val="tx1"/>
              </a:solidFill>
              <a:latin typeface="Times New Roman" pitchFamily="18" charset="0"/>
            </a:endParaRPr>
          </a:p>
        </p:txBody>
      </p:sp>
      <p:sp>
        <p:nvSpPr>
          <p:cNvPr id="47107" name="Rectangle 2"/>
          <p:cNvSpPr>
            <a:spLocks noGrp="1" noRot="1" noChangeAspect="1" noChangeArrowheads="1" noTextEdit="1"/>
          </p:cNvSpPr>
          <p:nvPr>
            <p:ph type="sldImg"/>
          </p:nvPr>
        </p:nvSpPr>
        <p:spPr>
          <a:xfrm>
            <a:off x="1146175" y="687388"/>
            <a:ext cx="4567238" cy="3425825"/>
          </a:xfrm>
          <a:ln/>
        </p:spPr>
      </p:sp>
      <p:sp>
        <p:nvSpPr>
          <p:cNvPr id="47108" name="Rectangle 3"/>
          <p:cNvSpPr>
            <a:spLocks noGrp="1" noChangeArrowheads="1"/>
          </p:cNvSpPr>
          <p:nvPr>
            <p:ph type="body" idx="1"/>
          </p:nvPr>
        </p:nvSpPr>
        <p:spPr>
          <a:xfrm>
            <a:off x="915988" y="4343400"/>
            <a:ext cx="5026025" cy="41132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Diode se </a:t>
            </a:r>
            <a:r>
              <a:rPr lang="sr-Latn-CS" smtClean="0"/>
              <a:t>često pakuju po četiri, povezane u Grecov spoj (kao na prethodnom slajdu). Jedan takav modul je na slici desno.</a:t>
            </a:r>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r>
              <a:rPr lang="sr-Latn-CS" dirty="0" smtClean="0"/>
              <a:t>Prostorni vektori napona, struje i fluksa rotiraju istom (sinhronom) brzinom rotacije. Uobičajeno je da se posmatraju njihove projekcije  u nepokretnom </a:t>
            </a:r>
            <a:r>
              <a:rPr lang="sr-Latn-CS" b="1" i="1" dirty="0" smtClean="0">
                <a:sym typeface="Symbol"/>
              </a:rPr>
              <a:t>-  </a:t>
            </a:r>
            <a:r>
              <a:rPr lang="sr-Latn-CS" dirty="0" smtClean="0">
                <a:sym typeface="Symbol"/>
              </a:rPr>
              <a:t>koordinatnom sistemu vezanom za namotaje statora. Osa </a:t>
            </a:r>
            <a:r>
              <a:rPr lang="sr-Latn-CS" b="1" i="1" dirty="0" smtClean="0">
                <a:sym typeface="Symbol"/>
              </a:rPr>
              <a:t> </a:t>
            </a:r>
            <a:r>
              <a:rPr lang="sr-Latn-CS" dirty="0" smtClean="0">
                <a:sym typeface="Symbol"/>
              </a:rPr>
              <a:t>je u pravcu namotaja </a:t>
            </a:r>
            <a:r>
              <a:rPr lang="sr-Latn-CS" b="1" dirty="0" smtClean="0">
                <a:sym typeface="Symbol"/>
              </a:rPr>
              <a:t>a</a:t>
            </a:r>
            <a:r>
              <a:rPr lang="sr-Latn-CS" dirty="0" smtClean="0">
                <a:sym typeface="Symbol"/>
              </a:rPr>
              <a:t>, a </a:t>
            </a:r>
            <a:r>
              <a:rPr lang="sr-Latn-CS" b="1" i="1" dirty="0" smtClean="0">
                <a:sym typeface="Symbol"/>
              </a:rPr>
              <a:t> </a:t>
            </a:r>
            <a:r>
              <a:rPr lang="sr-Latn-CS" dirty="0" smtClean="0">
                <a:sym typeface="Symbol"/>
              </a:rPr>
              <a:t> osa je normalna na nju u smeru kazaljke na satu.</a:t>
            </a:r>
          </a:p>
          <a:p>
            <a:pPr eaLnBrk="1" hangingPunct="1">
              <a:defRPr/>
            </a:pPr>
            <a:endParaRPr lang="sr-Latn-CS" dirty="0" smtClean="0">
              <a:sym typeface="Symbol"/>
            </a:endParaRPr>
          </a:p>
          <a:p>
            <a:pPr eaLnBrk="1" hangingPunct="1">
              <a:defRPr/>
            </a:pPr>
            <a:r>
              <a:rPr lang="sr-Latn-CS" dirty="0" smtClean="0">
                <a:sym typeface="Symbol"/>
              </a:rPr>
              <a:t>Na slici su jedinični vektori, amplitude 1 i uglova 0, 120 i 240 sa kojima se množe intenziteti struja (i drugih skalarnih veličina) u namotajima a, b i c kako bi se dobili vektori struja u pravcu namotaja a, b i c i najzad prostorni vektor kao vektorski zbir tako dobijenih vektora. Slika prikazuje i projekcije ovih jediničnih vektora na </a:t>
            </a:r>
            <a:r>
              <a:rPr lang="sr-Latn-CS" b="1" i="1" dirty="0" smtClean="0">
                <a:sym typeface="Symbol"/>
              </a:rPr>
              <a:t></a:t>
            </a:r>
            <a:r>
              <a:rPr lang="sr-Latn-CS" dirty="0" smtClean="0">
                <a:sym typeface="Symbol"/>
              </a:rPr>
              <a:t> osu i </a:t>
            </a:r>
            <a:r>
              <a:rPr lang="sr-Latn-CS" b="1" i="1" dirty="0" smtClean="0">
                <a:sym typeface="Symbol"/>
              </a:rPr>
              <a:t></a:t>
            </a:r>
            <a:r>
              <a:rPr lang="sr-Latn-CS" dirty="0" smtClean="0">
                <a:sym typeface="Symbol"/>
              </a:rPr>
              <a:t> osu.</a:t>
            </a:r>
          </a:p>
          <a:p>
            <a:pPr eaLnBrk="1" hangingPunct="1">
              <a:defRPr/>
            </a:pPr>
            <a:endParaRPr lang="sr-Latn-CS" dirty="0" smtClean="0">
              <a:sym typeface="Symbol"/>
            </a:endParaRPr>
          </a:p>
          <a:p>
            <a:pPr eaLnBrk="1" hangingPunct="1">
              <a:defRPr/>
            </a:pPr>
            <a:r>
              <a:rPr lang="sr-Latn-CS" dirty="0" smtClean="0">
                <a:sym typeface="Symbol"/>
              </a:rPr>
              <a:t>Sa slike je jasno </a:t>
            </a:r>
            <a:r>
              <a:rPr lang="sr-Latn-CS" b="1" i="1" dirty="0" smtClean="0">
                <a:sym typeface="Symbol"/>
              </a:rPr>
              <a:t>  </a:t>
            </a:r>
            <a:r>
              <a:rPr lang="sr-Latn-CS" dirty="0" smtClean="0">
                <a:sym typeface="Symbol"/>
              </a:rPr>
              <a:t>komponenta struje </a:t>
            </a:r>
            <a:r>
              <a:rPr lang="sr-Latn-CS" b="1" i="1" dirty="0" smtClean="0">
                <a:sym typeface="Symbol"/>
              </a:rPr>
              <a:t>i</a:t>
            </a:r>
            <a:r>
              <a:rPr lang="sr-Latn-CS" b="1" i="1" baseline="-25000" dirty="0" smtClean="0">
                <a:sym typeface="Symbol"/>
              </a:rPr>
              <a:t> s</a:t>
            </a:r>
            <a:r>
              <a:rPr lang="sr-Latn-CS" b="1" i="1" dirty="0" smtClean="0">
                <a:sym typeface="Symbol"/>
              </a:rPr>
              <a:t> </a:t>
            </a:r>
            <a:r>
              <a:rPr lang="sr-Latn-CS" dirty="0" smtClean="0">
                <a:sym typeface="Symbol"/>
              </a:rPr>
              <a:t>= </a:t>
            </a:r>
            <a:r>
              <a:rPr lang="sr-Latn-CS" b="1" i="1" dirty="0" smtClean="0">
                <a:sym typeface="Symbol"/>
              </a:rPr>
              <a:t>i</a:t>
            </a:r>
            <a:r>
              <a:rPr lang="sr-Latn-CS" b="1" i="1" baseline="-25000" dirty="0" smtClean="0">
                <a:sym typeface="Symbol"/>
              </a:rPr>
              <a:t>as</a:t>
            </a:r>
            <a:r>
              <a:rPr lang="en-US" b="1" i="1" baseline="-25000" dirty="0" smtClean="0">
                <a:sym typeface="Symbol"/>
              </a:rPr>
              <a:t> </a:t>
            </a:r>
            <a:r>
              <a:rPr lang="sr-Latn-CS" dirty="0" smtClean="0">
                <a:sym typeface="Symbol"/>
              </a:rPr>
              <a:t>-</a:t>
            </a:r>
            <a:r>
              <a:rPr lang="en-US" dirty="0" smtClean="0">
                <a:sym typeface="Symbol"/>
              </a:rPr>
              <a:t> 1/2</a:t>
            </a:r>
            <a:r>
              <a:rPr lang="sr-Latn-CS" b="1" i="1" dirty="0" smtClean="0">
                <a:sym typeface="Symbol"/>
              </a:rPr>
              <a:t>i</a:t>
            </a:r>
            <a:r>
              <a:rPr lang="en-US" b="1" i="1" baseline="-25000" dirty="0" smtClean="0">
                <a:sym typeface="Symbol"/>
              </a:rPr>
              <a:t>b</a:t>
            </a:r>
            <a:r>
              <a:rPr lang="sr-Latn-CS" b="1" i="1" baseline="-25000" dirty="0" smtClean="0">
                <a:sym typeface="Symbol"/>
              </a:rPr>
              <a:t>s</a:t>
            </a:r>
            <a:r>
              <a:rPr lang="en-US" dirty="0" smtClean="0">
                <a:sym typeface="Symbol"/>
              </a:rPr>
              <a:t> </a:t>
            </a:r>
            <a:r>
              <a:rPr lang="sr-Latn-CS" dirty="0" smtClean="0">
                <a:sym typeface="Symbol"/>
              </a:rPr>
              <a:t>-</a:t>
            </a:r>
            <a:r>
              <a:rPr lang="en-US" dirty="0" smtClean="0">
                <a:sym typeface="Symbol"/>
              </a:rPr>
              <a:t> 1/2</a:t>
            </a:r>
            <a:r>
              <a:rPr lang="sr-Latn-CS" b="1" i="1" dirty="0" smtClean="0">
                <a:sym typeface="Symbol"/>
              </a:rPr>
              <a:t>i</a:t>
            </a:r>
            <a:r>
              <a:rPr lang="en-US" b="1" i="1" baseline="-25000" dirty="0" smtClean="0">
                <a:sym typeface="Symbol"/>
              </a:rPr>
              <a:t>c</a:t>
            </a:r>
            <a:r>
              <a:rPr lang="sr-Latn-CS" b="1" i="1" baseline="-25000" dirty="0" smtClean="0">
                <a:sym typeface="Symbol"/>
              </a:rPr>
              <a:t>s</a:t>
            </a:r>
            <a:r>
              <a:rPr lang="en-US" dirty="0" smtClean="0">
                <a:sym typeface="Symbol"/>
              </a:rPr>
              <a:t> , </a:t>
            </a:r>
            <a:r>
              <a:rPr lang="sr-Latn-CS" dirty="0" smtClean="0">
                <a:sym typeface="Symbol"/>
              </a:rPr>
              <a:t>ili, </a:t>
            </a:r>
            <a:r>
              <a:rPr lang="en-US" dirty="0" smtClean="0">
                <a:sym typeface="Symbol"/>
              </a:rPr>
              <a:t> s </a:t>
            </a:r>
            <a:r>
              <a:rPr lang="en-US" dirty="0" err="1" smtClean="0">
                <a:sym typeface="Symbol"/>
              </a:rPr>
              <a:t>obzirom</a:t>
            </a:r>
            <a:r>
              <a:rPr lang="en-US" dirty="0" smtClean="0">
                <a:sym typeface="Symbol"/>
              </a:rPr>
              <a:t>  </a:t>
            </a:r>
            <a:r>
              <a:rPr lang="en-US" dirty="0" err="1" smtClean="0">
                <a:sym typeface="Symbol"/>
              </a:rPr>
              <a:t>da</a:t>
            </a:r>
            <a:r>
              <a:rPr lang="en-US" dirty="0" smtClean="0">
                <a:sym typeface="Symbol"/>
              </a:rPr>
              <a:t> je </a:t>
            </a:r>
            <a:r>
              <a:rPr lang="sr-Latn-CS" b="1" i="1" dirty="0" smtClean="0">
                <a:sym typeface="Symbol"/>
              </a:rPr>
              <a:t>i</a:t>
            </a:r>
            <a:r>
              <a:rPr lang="sr-Latn-CS" b="1" i="1" baseline="-25000" dirty="0" smtClean="0">
                <a:sym typeface="Symbol"/>
              </a:rPr>
              <a:t>as</a:t>
            </a:r>
            <a:r>
              <a:rPr lang="en-US" b="1" i="1" baseline="-25000" dirty="0" smtClean="0">
                <a:sym typeface="Symbol"/>
              </a:rPr>
              <a:t> </a:t>
            </a:r>
            <a:r>
              <a:rPr lang="en-US" dirty="0" smtClean="0">
                <a:sym typeface="Symbol"/>
              </a:rPr>
              <a:t>+ </a:t>
            </a:r>
            <a:r>
              <a:rPr lang="sr-Latn-CS" b="1" i="1" dirty="0" smtClean="0">
                <a:sym typeface="Symbol"/>
              </a:rPr>
              <a:t>i</a:t>
            </a:r>
            <a:r>
              <a:rPr lang="en-US" b="1" i="1" baseline="-25000" dirty="0" smtClean="0">
                <a:sym typeface="Symbol"/>
              </a:rPr>
              <a:t>b</a:t>
            </a:r>
            <a:r>
              <a:rPr lang="sr-Latn-CS" b="1" i="1" baseline="-25000" dirty="0" smtClean="0">
                <a:sym typeface="Symbol"/>
              </a:rPr>
              <a:t>s</a:t>
            </a:r>
            <a:r>
              <a:rPr lang="en-US" dirty="0" smtClean="0">
                <a:sym typeface="Symbol"/>
              </a:rPr>
              <a:t> + </a:t>
            </a:r>
            <a:r>
              <a:rPr lang="sr-Latn-CS" b="1" i="1" dirty="0" smtClean="0">
                <a:sym typeface="Symbol"/>
              </a:rPr>
              <a:t>i</a:t>
            </a:r>
            <a:r>
              <a:rPr lang="en-US" b="1" i="1" baseline="-25000" dirty="0" smtClean="0">
                <a:sym typeface="Symbol"/>
              </a:rPr>
              <a:t>c</a:t>
            </a:r>
            <a:r>
              <a:rPr lang="sr-Latn-CS" b="1" i="1" baseline="-25000" dirty="0" smtClean="0">
                <a:sym typeface="Symbol"/>
              </a:rPr>
              <a:t>s</a:t>
            </a:r>
            <a:r>
              <a:rPr lang="en-US" dirty="0" smtClean="0">
                <a:sym typeface="Symbol"/>
              </a:rPr>
              <a:t> </a:t>
            </a:r>
            <a:r>
              <a:rPr lang="sr-Latn-CS" dirty="0" smtClean="0">
                <a:sym typeface="Symbol"/>
              </a:rPr>
              <a:t>= 0, struje </a:t>
            </a:r>
            <a:r>
              <a:rPr lang="sr-Latn-CS" b="1" i="1" dirty="0" smtClean="0">
                <a:sym typeface="Symbol"/>
              </a:rPr>
              <a:t>i</a:t>
            </a:r>
            <a:r>
              <a:rPr lang="sr-Latn-CS" b="1" i="1" baseline="-25000" dirty="0" smtClean="0">
                <a:sym typeface="Symbol"/>
              </a:rPr>
              <a:t> s</a:t>
            </a:r>
            <a:r>
              <a:rPr lang="sr-Latn-CS" b="1" i="1" dirty="0" smtClean="0">
                <a:sym typeface="Symbol"/>
              </a:rPr>
              <a:t> </a:t>
            </a:r>
            <a:r>
              <a:rPr lang="sr-Latn-CS" dirty="0" smtClean="0">
                <a:sym typeface="Symbol"/>
              </a:rPr>
              <a:t>= 3</a:t>
            </a:r>
            <a:r>
              <a:rPr lang="en-US" dirty="0" smtClean="0">
                <a:sym typeface="Symbol"/>
              </a:rPr>
              <a:t>/</a:t>
            </a:r>
            <a:r>
              <a:rPr lang="sr-Latn-CS" dirty="0" smtClean="0">
                <a:sym typeface="Symbol"/>
              </a:rPr>
              <a:t>2</a:t>
            </a:r>
            <a:r>
              <a:rPr lang="sr-Latn-CS" b="1" i="1" dirty="0" smtClean="0">
                <a:sym typeface="Symbol"/>
              </a:rPr>
              <a:t>i</a:t>
            </a:r>
            <a:r>
              <a:rPr lang="sr-Latn-CS" b="1" i="1" baseline="-25000" dirty="0" smtClean="0">
                <a:sym typeface="Symbol"/>
              </a:rPr>
              <a:t>as</a:t>
            </a:r>
            <a:r>
              <a:rPr lang="sr-Latn-CS" b="1" i="1" dirty="0" smtClean="0">
                <a:sym typeface="Symbol"/>
              </a:rPr>
              <a:t> . </a:t>
            </a:r>
            <a:r>
              <a:rPr lang="sr-Latn-CS" dirty="0" smtClean="0">
                <a:sym typeface="Symbol"/>
              </a:rPr>
              <a:t>Obično se usvaja da je </a:t>
            </a:r>
            <a:r>
              <a:rPr lang="sr-Latn-CS" b="1" i="1" dirty="0" smtClean="0">
                <a:sym typeface="Symbol"/>
              </a:rPr>
              <a:t>i</a:t>
            </a:r>
            <a:r>
              <a:rPr lang="sr-Latn-CS" b="1" i="1" baseline="-25000" dirty="0" smtClean="0">
                <a:sym typeface="Symbol"/>
              </a:rPr>
              <a:t> s</a:t>
            </a:r>
            <a:r>
              <a:rPr lang="sr-Latn-CS" b="1" i="1" dirty="0" smtClean="0">
                <a:sym typeface="Symbol"/>
              </a:rPr>
              <a:t> </a:t>
            </a:r>
            <a:r>
              <a:rPr lang="sr-Latn-CS" dirty="0" smtClean="0">
                <a:sym typeface="Symbol"/>
              </a:rPr>
              <a:t>= </a:t>
            </a:r>
            <a:r>
              <a:rPr lang="sr-Latn-CS" b="1" i="1" dirty="0" smtClean="0">
                <a:sym typeface="Symbol"/>
              </a:rPr>
              <a:t>i</a:t>
            </a:r>
            <a:r>
              <a:rPr lang="sr-Latn-CS" b="1" i="1" baseline="-25000" dirty="0" smtClean="0">
                <a:sym typeface="Symbol"/>
              </a:rPr>
              <a:t>as</a:t>
            </a:r>
            <a:r>
              <a:rPr lang="sr-Latn-CS" b="1" i="1" dirty="0" smtClean="0">
                <a:sym typeface="Symbol"/>
              </a:rPr>
              <a:t> </a:t>
            </a:r>
            <a:r>
              <a:rPr lang="sr-Latn-CS" dirty="0" smtClean="0">
                <a:sym typeface="Symbol"/>
              </a:rPr>
              <a:t>, odnosno, svi rezultati transformacije se množe koeficijentom </a:t>
            </a:r>
            <a:r>
              <a:rPr lang="sr-Latn-CS" b="1" i="1" dirty="0" smtClean="0">
                <a:sym typeface="Symbol"/>
              </a:rPr>
              <a:t>k</a:t>
            </a:r>
            <a:r>
              <a:rPr lang="sr-Latn-CS" b="1" i="1" baseline="-25000" dirty="0" smtClean="0">
                <a:sym typeface="Symbol"/>
              </a:rPr>
              <a:t>k</a:t>
            </a:r>
            <a:r>
              <a:rPr lang="sr-Latn-CS" dirty="0" smtClean="0">
                <a:sym typeface="Symbol"/>
              </a:rPr>
              <a:t> koji iznosi 2</a:t>
            </a:r>
            <a:r>
              <a:rPr lang="en-US" dirty="0" smtClean="0">
                <a:sym typeface="Symbol"/>
              </a:rPr>
              <a:t>/</a:t>
            </a:r>
            <a:r>
              <a:rPr lang="sr-Latn-CS" dirty="0" smtClean="0">
                <a:sym typeface="Symbol"/>
              </a:rPr>
              <a:t>3. Ovo ne remeti analizu dok se posmatraju samo naponi, struje, fluksevi... Međutim za posmatranje veličina kao koje se dobijaju množenjem ovih osnovnih (kao što su snaga, energija, moment...), ovaj koeficijent se mora uzeti u obzir, tačnije, mora se koristiti drugi koeficijent. U praksi se koriste tri koeficijenta </a:t>
            </a:r>
            <a:r>
              <a:rPr lang="sr-Latn-CS" b="1" i="1" dirty="0" smtClean="0">
                <a:sym typeface="Symbol"/>
              </a:rPr>
              <a:t>k</a:t>
            </a:r>
            <a:r>
              <a:rPr lang="sr-Latn-CS" b="1" i="1" baseline="-25000" dirty="0" smtClean="0">
                <a:sym typeface="Symbol"/>
              </a:rPr>
              <a:t>k</a:t>
            </a:r>
            <a:r>
              <a:rPr lang="sr-Latn-CS" dirty="0" smtClean="0">
                <a:sym typeface="Symbol"/>
              </a:rPr>
              <a:t> : 1, 2</a:t>
            </a:r>
            <a:r>
              <a:rPr lang="en-US" dirty="0" smtClean="0">
                <a:sym typeface="Symbol"/>
              </a:rPr>
              <a:t>/</a:t>
            </a:r>
            <a:r>
              <a:rPr lang="sr-Latn-CS" dirty="0" smtClean="0">
                <a:sym typeface="Symbol"/>
              </a:rPr>
              <a:t>3 i (2</a:t>
            </a:r>
            <a:r>
              <a:rPr lang="en-US" dirty="0" smtClean="0">
                <a:sym typeface="Symbol"/>
              </a:rPr>
              <a:t>/</a:t>
            </a:r>
            <a:r>
              <a:rPr lang="sr-Latn-CS" dirty="0" smtClean="0">
                <a:sym typeface="Symbol"/>
              </a:rPr>
              <a:t>3)</a:t>
            </a:r>
            <a:r>
              <a:rPr lang="en-US" baseline="30000" dirty="0" smtClean="0">
                <a:sym typeface="Symbol"/>
              </a:rPr>
              <a:t>½</a:t>
            </a:r>
            <a:r>
              <a:rPr lang="sr-Latn-CS" dirty="0" smtClean="0">
                <a:sym typeface="Symbol"/>
              </a:rPr>
              <a:t>. Za ovu, u pogonima daleko najčešće korišćenu Klarkovu transformaciju sa </a:t>
            </a:r>
            <a:r>
              <a:rPr lang="sr-Latn-CS" b="1" i="1" dirty="0" smtClean="0">
                <a:sym typeface="Symbol"/>
              </a:rPr>
              <a:t>k</a:t>
            </a:r>
            <a:r>
              <a:rPr lang="sr-Latn-CS" b="1" i="1" baseline="-25000" dirty="0" smtClean="0">
                <a:sym typeface="Symbol"/>
              </a:rPr>
              <a:t>k</a:t>
            </a:r>
            <a:r>
              <a:rPr lang="sr-Latn-CS" dirty="0" smtClean="0">
                <a:sym typeface="Symbol"/>
              </a:rPr>
              <a:t>  = 2</a:t>
            </a:r>
            <a:r>
              <a:rPr lang="en-US" dirty="0" smtClean="0">
                <a:sym typeface="Symbol"/>
              </a:rPr>
              <a:t>/</a:t>
            </a:r>
            <a:r>
              <a:rPr lang="sr-Latn-CS" dirty="0" smtClean="0">
                <a:sym typeface="Symbol"/>
              </a:rPr>
              <a:t>3, se kaže da nije invarijantna po snazi što bi značilo da snaga izračunata u </a:t>
            </a:r>
            <a:r>
              <a:rPr lang="sr-Latn-CS" i="1" dirty="0" smtClean="0">
                <a:sym typeface="Symbol"/>
              </a:rPr>
              <a:t>abc</a:t>
            </a:r>
            <a:r>
              <a:rPr lang="sr-Latn-CS" dirty="0" smtClean="0">
                <a:sym typeface="Symbol"/>
              </a:rPr>
              <a:t>  sistemu ne bi bila jednaka snazi izračunatoj u </a:t>
            </a:r>
            <a:r>
              <a:rPr lang="sr-Latn-CS" i="1" dirty="0" smtClean="0">
                <a:sym typeface="Symbol"/>
              </a:rPr>
              <a:t> </a:t>
            </a:r>
            <a:r>
              <a:rPr lang="sr-Latn-CS" dirty="0" smtClean="0">
                <a:sym typeface="Symbol"/>
              </a:rPr>
              <a:t>sistemu.</a:t>
            </a:r>
          </a:p>
          <a:p>
            <a:pPr>
              <a:defRPr/>
            </a:pPr>
            <a:endParaRPr lang="en-US" dirty="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28734AA2-3457-4109-943F-6D601A0CD6AA}" type="slidenum">
              <a:rPr lang="en-GB" smtClean="0">
                <a:solidFill>
                  <a:schemeClr val="tx1"/>
                </a:solidFill>
                <a:latin typeface="Times New Roman" pitchFamily="18" charset="0"/>
              </a:rPr>
              <a:pPr/>
              <a:t>45</a:t>
            </a:fld>
            <a:endParaRPr lang="en-GB" smtClean="0">
              <a:solidFill>
                <a:schemeClr val="tx1"/>
              </a:solidFill>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r-Latn-CS" smtClean="0"/>
              <a:t>Tri napona u abc sistemu Ua, Ub i Uc i njihova transformacija u </a:t>
            </a:r>
            <a:r>
              <a:rPr lang="sr-Latn-CS" i="1" smtClean="0">
                <a:sym typeface="Symbol" pitchFamily="18" charset="2"/>
              </a:rPr>
              <a:t>-  </a:t>
            </a:r>
            <a:r>
              <a:rPr lang="sr-Latn-CS" smtClean="0">
                <a:sym typeface="Symbol" pitchFamily="18" charset="2"/>
              </a:rPr>
              <a:t>koordinatnom sistemu U</a:t>
            </a:r>
            <a:r>
              <a:rPr lang="sr-Latn-CS" i="1" smtClean="0">
                <a:sym typeface="Symbol" pitchFamily="18" charset="2"/>
              </a:rPr>
              <a:t></a:t>
            </a:r>
            <a:r>
              <a:rPr lang="sr-Latn-CS" b="1" i="1" smtClean="0">
                <a:sym typeface="Symbol" pitchFamily="18" charset="2"/>
              </a:rPr>
              <a:t>  </a:t>
            </a:r>
            <a:r>
              <a:rPr lang="sr-Latn-CS" smtClean="0">
                <a:sym typeface="Symbol" pitchFamily="18" charset="2"/>
              </a:rPr>
              <a:t>i  U</a:t>
            </a:r>
            <a:r>
              <a:rPr lang="sr-Latn-CS" i="1" smtClean="0">
                <a:sym typeface="Symbol" pitchFamily="18" charset="2"/>
              </a:rPr>
              <a:t>. </a:t>
            </a:r>
            <a:r>
              <a:rPr lang="sr-Latn-CS" smtClean="0">
                <a:sym typeface="Symbol" pitchFamily="18" charset="2"/>
              </a:rPr>
              <a:t>U stacionarnom stanju, veličine u </a:t>
            </a:r>
            <a:r>
              <a:rPr lang="sr-Latn-CS" i="1" smtClean="0">
                <a:sym typeface="Symbol" pitchFamily="18" charset="2"/>
              </a:rPr>
              <a:t>- </a:t>
            </a:r>
            <a:r>
              <a:rPr lang="sr-Latn-CS" smtClean="0">
                <a:sym typeface="Symbol" pitchFamily="18" charset="2"/>
              </a:rPr>
              <a:t>koordinatnom sistemu su takođe sinusoide iste učestanosti, samo su međusobno pomerene za 90.</a:t>
            </a:r>
            <a:endParaRPr lang="en-US" smtClean="0"/>
          </a:p>
          <a:p>
            <a:endParaRPr lang="en-US"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5145D181-933F-472B-BF04-B97724426E3B}" type="slidenum">
              <a:rPr lang="en-GB" smtClean="0">
                <a:solidFill>
                  <a:schemeClr val="tx1"/>
                </a:solidFill>
                <a:latin typeface="Times New Roman" pitchFamily="18" charset="0"/>
              </a:rPr>
              <a:pPr/>
              <a:t>46</a:t>
            </a:fld>
            <a:endParaRPr lang="en-GB" smtClean="0">
              <a:solidFill>
                <a:schemeClr val="tx1"/>
              </a:solidFill>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61BF44AD-6759-4844-AB14-0A69799A7DF0}" type="slidenum">
              <a:rPr lang="en-GB" smtClean="0">
                <a:solidFill>
                  <a:schemeClr val="tx1"/>
                </a:solidFill>
                <a:latin typeface="Times New Roman" pitchFamily="18" charset="0"/>
              </a:rPr>
              <a:pPr/>
              <a:t>47</a:t>
            </a:fld>
            <a:endParaRPr lang="en-GB" smtClean="0">
              <a:solidFill>
                <a:schemeClr val="tx1"/>
              </a:solidFill>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sr-Latn-CS" smtClean="0"/>
              <a:t>Komponente vektora struje i fluksa kao projekcije </a:t>
            </a:r>
            <a:r>
              <a:rPr lang="sr-Latn-CS" smtClean="0">
                <a:sym typeface="Symbol" pitchFamily="18" charset="2"/>
              </a:rPr>
              <a:t>na </a:t>
            </a:r>
            <a:r>
              <a:rPr lang="sr-Latn-CS" b="1" i="1" smtClean="0">
                <a:sym typeface="Symbol" pitchFamily="18" charset="2"/>
              </a:rPr>
              <a:t></a:t>
            </a:r>
            <a:r>
              <a:rPr lang="sr-Latn-CS" smtClean="0">
                <a:sym typeface="Symbol" pitchFamily="18" charset="2"/>
              </a:rPr>
              <a:t> osu i </a:t>
            </a:r>
            <a:r>
              <a:rPr lang="sr-Latn-CS" b="1" i="1" smtClean="0">
                <a:sym typeface="Symbol" pitchFamily="18" charset="2"/>
              </a:rPr>
              <a:t></a:t>
            </a:r>
            <a:r>
              <a:rPr lang="sr-Latn-CS" smtClean="0">
                <a:sym typeface="Symbol" pitchFamily="18" charset="2"/>
              </a:rPr>
              <a:t> osu se menjaju po sinusnom zakonu ako vektor fluksa rotira konstantnom brzinom obrtanja.</a:t>
            </a:r>
            <a:endParaRPr lang="en-US" smtClean="0"/>
          </a:p>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924C96A6-7683-42DE-B808-BA8C894C7B30}" type="slidenum">
              <a:rPr lang="en-GB" smtClean="0">
                <a:solidFill>
                  <a:schemeClr val="tx1"/>
                </a:solidFill>
                <a:latin typeface="Times New Roman" pitchFamily="18" charset="0"/>
              </a:rPr>
              <a:pPr/>
              <a:t>48</a:t>
            </a:fld>
            <a:endParaRPr lang="en-GB" smtClean="0">
              <a:solidFill>
                <a:schemeClr val="tx1"/>
              </a:solidFill>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sr-Latn-CS" smtClean="0"/>
              <a:t>Ako bi se definisao koordinatni sistem čija bi jedna osa (</a:t>
            </a:r>
            <a:r>
              <a:rPr lang="sr-Latn-CS" i="1" smtClean="0"/>
              <a:t>d</a:t>
            </a:r>
            <a:r>
              <a:rPr lang="sr-Latn-CS" smtClean="0"/>
              <a:t>-osa) bila vezana za vektor fluksa rotora a druga (</a:t>
            </a:r>
            <a:r>
              <a:rPr lang="sr-Latn-CS" i="1" smtClean="0"/>
              <a:t>q</a:t>
            </a:r>
            <a:r>
              <a:rPr lang="sr-Latn-CS" smtClean="0"/>
              <a:t>-osa) normalna na nju, i ako bi ovaj sistem rotirao zajedno sa vektorom fluksa, projekcija vektora fluksa na </a:t>
            </a:r>
            <a:r>
              <a:rPr lang="sr-Latn-CS" i="1" smtClean="0"/>
              <a:t>q</a:t>
            </a:r>
            <a:r>
              <a:rPr lang="sr-Latn-CS" smtClean="0"/>
              <a:t>-osu bi bila 0, a na </a:t>
            </a:r>
            <a:r>
              <a:rPr lang="sr-Latn-CS" i="1" smtClean="0"/>
              <a:t>d</a:t>
            </a:r>
            <a:r>
              <a:rPr lang="sr-Latn-CS" smtClean="0"/>
              <a:t>-osu bi bila jednaka intenzitetu vektora fluksa, dok bi projekcije vektora struje imale konstantnu vrednost.</a:t>
            </a:r>
            <a:endParaRPr lang="en-US" smtClean="0"/>
          </a:p>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1D295071-0DBD-4226-89B4-CDE85DFDCF0C}" type="slidenum">
              <a:rPr lang="en-GB" smtClean="0">
                <a:solidFill>
                  <a:schemeClr val="tx1"/>
                </a:solidFill>
                <a:latin typeface="Times New Roman" pitchFamily="18" charset="0"/>
              </a:rPr>
              <a:pPr/>
              <a:t>49</a:t>
            </a:fld>
            <a:endParaRPr lang="en-GB" smtClean="0">
              <a:solidFill>
                <a:schemeClr val="tx1"/>
              </a:solidFill>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r-Latn-CS" smtClean="0"/>
              <a:t>Ako se zna ugao </a:t>
            </a:r>
            <a:r>
              <a:rPr lang="sr-Latn-CS" i="1" smtClean="0"/>
              <a:t>d </a:t>
            </a:r>
            <a:r>
              <a:rPr lang="sr-Latn-CS" smtClean="0"/>
              <a:t>- ose u odnosu na </a:t>
            </a:r>
            <a:r>
              <a:rPr lang="sr-Latn-CS" i="1" smtClean="0">
                <a:sym typeface="Symbol" pitchFamily="18" charset="2"/>
              </a:rPr>
              <a:t> </a:t>
            </a:r>
            <a:r>
              <a:rPr lang="sr-Latn-CS" smtClean="0">
                <a:sym typeface="Symbol" pitchFamily="18" charset="2"/>
              </a:rPr>
              <a:t>- osu</a:t>
            </a:r>
            <a:r>
              <a:rPr lang="sr-Latn-CS" smtClean="0"/>
              <a:t> (odnosno, ugao vektora fluksa) i ako se izmere </a:t>
            </a:r>
            <a:r>
              <a:rPr lang="sr-Latn-CS" i="1" smtClean="0">
                <a:sym typeface="Symbol" pitchFamily="18" charset="2"/>
              </a:rPr>
              <a:t>  i    </a:t>
            </a:r>
            <a:r>
              <a:rPr lang="sr-Latn-CS" smtClean="0">
                <a:sym typeface="Symbol" pitchFamily="18" charset="2"/>
              </a:rPr>
              <a:t>komponente struje, moguće je primenom jednostavne geometrije izračunati </a:t>
            </a:r>
            <a:r>
              <a:rPr lang="sr-Latn-CS" i="1" smtClean="0">
                <a:sym typeface="Symbol" pitchFamily="18" charset="2"/>
              </a:rPr>
              <a:t>d</a:t>
            </a:r>
            <a:r>
              <a:rPr lang="sr-Latn-CS" smtClean="0">
                <a:sym typeface="Symbol" pitchFamily="18" charset="2"/>
              </a:rPr>
              <a:t>  i </a:t>
            </a:r>
            <a:r>
              <a:rPr lang="sr-Latn-CS" i="1" smtClean="0">
                <a:sym typeface="Symbol" pitchFamily="18" charset="2"/>
              </a:rPr>
              <a:t>q</a:t>
            </a:r>
            <a:r>
              <a:rPr lang="sr-Latn-CS" smtClean="0">
                <a:sym typeface="Symbol" pitchFamily="18" charset="2"/>
              </a:rPr>
              <a:t>  komponentu struje. Komponente </a:t>
            </a:r>
            <a:r>
              <a:rPr lang="sr-Latn-CS" i="1" smtClean="0">
                <a:sym typeface="Symbol" pitchFamily="18" charset="2"/>
              </a:rPr>
              <a:t>  i    </a:t>
            </a:r>
            <a:r>
              <a:rPr lang="sr-Latn-CS" smtClean="0">
                <a:sym typeface="Symbol" pitchFamily="18" charset="2"/>
              </a:rPr>
              <a:t>se ne mere direktno već se izračunavaju na osnovu izmerene dve fazne struje (recimo </a:t>
            </a:r>
            <a:r>
              <a:rPr lang="sr-Latn-CS" i="1" smtClean="0">
                <a:sym typeface="Symbol" pitchFamily="18" charset="2"/>
              </a:rPr>
              <a:t>a</a:t>
            </a:r>
            <a:r>
              <a:rPr lang="sr-Latn-CS" smtClean="0">
                <a:sym typeface="Symbol" pitchFamily="18" charset="2"/>
              </a:rPr>
              <a:t>  i</a:t>
            </a:r>
            <a:r>
              <a:rPr lang="sr-Latn-CS" i="1" smtClean="0">
                <a:sym typeface="Symbol" pitchFamily="18" charset="2"/>
              </a:rPr>
              <a:t> b</a:t>
            </a:r>
            <a:r>
              <a:rPr lang="sr-Latn-CS" smtClean="0">
                <a:sym typeface="Symbol" pitchFamily="18" charset="2"/>
              </a:rPr>
              <a:t>), primenom Klarkove transformacije.</a:t>
            </a:r>
          </a:p>
          <a:p>
            <a:endParaRPr lang="sr-Latn-CS" smtClean="0">
              <a:sym typeface="Symbol" pitchFamily="18" charset="2"/>
            </a:endParaRPr>
          </a:p>
          <a:p>
            <a:r>
              <a:rPr lang="sr-Latn-CS" smtClean="0"/>
              <a:t>Kada se izračunaju </a:t>
            </a:r>
            <a:r>
              <a:rPr lang="sr-Latn-CS" i="1" smtClean="0">
                <a:sym typeface="Symbol" pitchFamily="18" charset="2"/>
              </a:rPr>
              <a:t>d</a:t>
            </a:r>
            <a:r>
              <a:rPr lang="sr-Latn-CS" smtClean="0">
                <a:sym typeface="Symbol" pitchFamily="18" charset="2"/>
              </a:rPr>
              <a:t>  i </a:t>
            </a:r>
            <a:r>
              <a:rPr lang="sr-Latn-CS" i="1" smtClean="0">
                <a:sym typeface="Symbol" pitchFamily="18" charset="2"/>
              </a:rPr>
              <a:t>q</a:t>
            </a:r>
            <a:r>
              <a:rPr lang="sr-Latn-CS" smtClean="0">
                <a:sym typeface="Symbol" pitchFamily="18" charset="2"/>
              </a:rPr>
              <a:t>  komponenta struje, dobijaju se informacije o fluksu rotora (fluks je direktno srazmean </a:t>
            </a:r>
            <a:r>
              <a:rPr lang="sr-Latn-CS" i="1" smtClean="0">
                <a:sym typeface="Symbol" pitchFamily="18" charset="2"/>
              </a:rPr>
              <a:t>d</a:t>
            </a:r>
            <a:r>
              <a:rPr lang="sr-Latn-CS" smtClean="0">
                <a:sym typeface="Symbol" pitchFamily="18" charset="2"/>
              </a:rPr>
              <a:t> – komponenti), i o ostvarenom momentu (moment je direktno srazmean </a:t>
            </a:r>
            <a:r>
              <a:rPr lang="sr-Latn-CS" i="1" smtClean="0">
                <a:sym typeface="Symbol" pitchFamily="18" charset="2"/>
              </a:rPr>
              <a:t>q</a:t>
            </a:r>
            <a:r>
              <a:rPr lang="sr-Latn-CS" smtClean="0">
                <a:sym typeface="Symbol" pitchFamily="18" charset="2"/>
              </a:rPr>
              <a:t> – komponenti struje).</a:t>
            </a:r>
          </a:p>
          <a:p>
            <a:endParaRPr lang="sr-Latn-CS" smtClean="0">
              <a:sym typeface="Symbol" pitchFamily="18" charset="2"/>
            </a:endParaRPr>
          </a:p>
          <a:p>
            <a:r>
              <a:rPr lang="sr-Latn-CS" smtClean="0">
                <a:sym typeface="Symbol" pitchFamily="18" charset="2"/>
              </a:rPr>
              <a:t>Uloge ove dve komponente su su slične ulogama struje pobude i struje armature kod motora jednosmerne struje sa nezavisnom pobudom. </a:t>
            </a:r>
          </a:p>
          <a:p>
            <a:endParaRPr lang="sr-Latn-CS" smtClean="0">
              <a:sym typeface="Symbol" pitchFamily="18" charset="2"/>
            </a:endParaRPr>
          </a:p>
          <a:p>
            <a:r>
              <a:rPr lang="sr-Latn-CS" smtClean="0">
                <a:sym typeface="Symbol" pitchFamily="18" charset="2"/>
              </a:rPr>
              <a:t>U stacionarnom stanju, </a:t>
            </a:r>
            <a:r>
              <a:rPr lang="sr-Latn-CS" i="1" smtClean="0">
                <a:sym typeface="Symbol" pitchFamily="18" charset="2"/>
              </a:rPr>
              <a:t>d</a:t>
            </a:r>
            <a:r>
              <a:rPr lang="sr-Latn-CS" smtClean="0">
                <a:sym typeface="Symbol" pitchFamily="18" charset="2"/>
              </a:rPr>
              <a:t>  i </a:t>
            </a:r>
            <a:r>
              <a:rPr lang="sr-Latn-CS" i="1" smtClean="0">
                <a:sym typeface="Symbol" pitchFamily="18" charset="2"/>
              </a:rPr>
              <a:t>q</a:t>
            </a:r>
            <a:r>
              <a:rPr lang="sr-Latn-CS" smtClean="0">
                <a:sym typeface="Symbol" pitchFamily="18" charset="2"/>
              </a:rPr>
              <a:t>  komponenta struje su konstantne veličine i u žargonu se nazivaju “struja fluksa” i “struja momenta”, respektivno. Imena potiču od toga što </a:t>
            </a:r>
            <a:r>
              <a:rPr lang="sr-Latn-CS" i="1" smtClean="0">
                <a:sym typeface="Symbol" pitchFamily="18" charset="2"/>
              </a:rPr>
              <a:t>struja fluksa </a:t>
            </a:r>
            <a:r>
              <a:rPr lang="sr-Latn-CS" smtClean="0">
                <a:sym typeface="Symbol" pitchFamily="18" charset="2"/>
              </a:rPr>
              <a:t>definiše fluks, a </a:t>
            </a:r>
            <a:r>
              <a:rPr lang="sr-Latn-CS" i="1" smtClean="0">
                <a:sym typeface="Symbol" pitchFamily="18" charset="2"/>
              </a:rPr>
              <a:t>sruja momenta </a:t>
            </a:r>
            <a:r>
              <a:rPr lang="sr-Latn-CS" smtClean="0">
                <a:sym typeface="Symbol" pitchFamily="18" charset="2"/>
              </a:rPr>
              <a:t>definiše moment motora.  Posle Parkove transformacije, na osnovu merene dve struje statora, dobijamo informaciju o trenutnom fluksu u motoru i o trenutnom momentu koji motor proizvodi.</a:t>
            </a:r>
            <a:endParaRPr lang="sr-Latn-CS"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BAD65E41-145A-43C8-8D5E-CC63863768FB}" type="slidenum">
              <a:rPr lang="en-GB" smtClean="0">
                <a:solidFill>
                  <a:schemeClr val="tx1"/>
                </a:solidFill>
                <a:latin typeface="Times New Roman" pitchFamily="18" charset="0"/>
              </a:rPr>
              <a:pPr/>
              <a:t>50</a:t>
            </a:fld>
            <a:endParaRPr lang="en-GB" smtClean="0">
              <a:solidFill>
                <a:schemeClr val="tx1"/>
              </a:solidFill>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r-Latn-CS" dirty="0" smtClean="0"/>
              <a:t>Kada se dobiju </a:t>
            </a:r>
            <a:r>
              <a:rPr lang="sr-Latn-CS" i="1" dirty="0" smtClean="0"/>
              <a:t>d</a:t>
            </a:r>
            <a:r>
              <a:rPr lang="sr-Latn-CS" dirty="0" smtClean="0"/>
              <a:t> i </a:t>
            </a:r>
            <a:r>
              <a:rPr lang="sr-Latn-CS" i="1" dirty="0" smtClean="0"/>
              <a:t>q</a:t>
            </a:r>
            <a:r>
              <a:rPr lang="sr-Latn-CS" dirty="0" smtClean="0"/>
              <a:t> komponente posle Klarkove i Parkove transformacije merenih struja. One predstavljaju struju srazmernu momentu i struju srazmernu fluksu rotora. Ove se struje porede sa željenim vrednostima pomoću PI kontrolera (na slici označeno kao </a:t>
            </a:r>
            <a:r>
              <a:rPr lang="sr-Latn-CS" i="1" dirty="0" smtClean="0"/>
              <a:t>Control Process</a:t>
            </a:r>
            <a:r>
              <a:rPr lang="sr-Latn-CS" dirty="0" smtClean="0"/>
              <a:t>). Izlazi iz tih PI kontrolera su potrebna </a:t>
            </a:r>
            <a:r>
              <a:rPr lang="sr-Latn-CS" i="1" dirty="0" smtClean="0"/>
              <a:t>d</a:t>
            </a:r>
            <a:r>
              <a:rPr lang="sr-Latn-CS" dirty="0" smtClean="0"/>
              <a:t>  i </a:t>
            </a:r>
            <a:r>
              <a:rPr lang="sr-Latn-CS" i="1" dirty="0" smtClean="0"/>
              <a:t>q</a:t>
            </a:r>
            <a:r>
              <a:rPr lang="sr-Latn-CS" dirty="0" smtClean="0"/>
              <a:t> komponenta napona statora  koji je potreban u tom trenutku da se struja fluksa i struja momenta održe na željenom nivou. Ti naponi su ponovo jednosmerne veličine. Ove dve vrednosti se inverznom Parkovom, pa inverznom Klarkovom transformacijom pretvaraju u tri napona na fazama koji se mogu realizovati sinusnom PWM ili prostorno-vektorskom PWM.</a:t>
            </a:r>
          </a:p>
          <a:p>
            <a:endParaRPr lang="sr-Latn-CS" dirty="0" smtClean="0"/>
          </a:p>
          <a:p>
            <a:r>
              <a:rPr lang="sr-Latn-CS" dirty="0" smtClean="0"/>
              <a:t>Kompletan proces merenja struja, transformacije, regulacije, i inverzne transformacije napona šini jedan ciklus obavlja se, recimo, svake milisekunde (dvadeset puta za vreme jedne periode sinusoide 50 Hz). Za svaki ciklus određuje se ugao vektora fluksa rotora koji je potrebam za Parkovu i inverznu Parkovu transformaciju.</a:t>
            </a:r>
            <a:endParaRPr lang="en-US" dirty="0"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E6451818-FCBA-45A9-9373-4299A548AD2A}" type="slidenum">
              <a:rPr lang="en-GB" smtClean="0">
                <a:solidFill>
                  <a:schemeClr val="tx1"/>
                </a:solidFill>
                <a:latin typeface="Times New Roman" pitchFamily="18" charset="0"/>
              </a:rPr>
              <a:pPr/>
              <a:t>51</a:t>
            </a:fld>
            <a:endParaRPr lang="en-GB" smtClean="0">
              <a:solidFill>
                <a:schemeClr val="tx1"/>
              </a:solidFill>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r-Latn-CS" smtClean="0"/>
              <a:t>Blok šema indirektnog vektorskog upravljanja koja ilustruje princip sa prethodnog slajda. Merene struje se transformišu najpre Klarkovom pa Parkovom transformacijom u struje u </a:t>
            </a:r>
            <a:r>
              <a:rPr lang="sr-Latn-CS" i="1" smtClean="0"/>
              <a:t>d-q</a:t>
            </a:r>
            <a:r>
              <a:rPr lang="sr-Latn-CS" smtClean="0"/>
              <a:t> koordinatnom sistemu koje odrežuju intenzitet fluksa rotora i moment na osovini motora. Za Prakovu transformaciju nužno je poznavanje ugla fluksa rotora koji se procenjuje na osnovu merene pozicije rotora kojoj se dodaje doprinos nastao usled klizanja. Ovaj doprinos se računa iz modela motora pošto je kolizanje srazmerno momentu, a moment srazmeran merenoj </a:t>
            </a:r>
            <a:r>
              <a:rPr lang="sr-Latn-CS" i="1" smtClean="0"/>
              <a:t>q</a:t>
            </a:r>
            <a:r>
              <a:rPr lang="sr-Latn-CS" smtClean="0"/>
              <a:t>-komponenti struje. </a:t>
            </a:r>
          </a:p>
          <a:p>
            <a:endParaRPr lang="sr-Latn-CS" smtClean="0"/>
          </a:p>
          <a:p>
            <a:r>
              <a:rPr lang="sr-Latn-CS" smtClean="0"/>
              <a:t>Kada se jednom dobiju merene </a:t>
            </a:r>
            <a:r>
              <a:rPr lang="sr-Latn-CS" i="1" smtClean="0"/>
              <a:t>d</a:t>
            </a:r>
            <a:r>
              <a:rPr lang="sr-Latn-CS" smtClean="0"/>
              <a:t> i </a:t>
            </a:r>
            <a:r>
              <a:rPr lang="sr-Latn-CS" i="1" smtClean="0"/>
              <a:t>q</a:t>
            </a:r>
            <a:r>
              <a:rPr lang="sr-Latn-CS" smtClean="0"/>
              <a:t> komponente struje, one se u PI regulatorima porede sa željenim, dobijenim na osnovu željenog momenta i željenog fluksa. Izlazi regulatora su </a:t>
            </a:r>
            <a:r>
              <a:rPr lang="sr-Latn-CS" i="1" smtClean="0"/>
              <a:t>d-q</a:t>
            </a:r>
            <a:r>
              <a:rPr lang="sr-Latn-CS" smtClean="0"/>
              <a:t> komponente napona koje se transformišu nazad u abc sistem i koriste kao kontrolni signali u invertoru.</a:t>
            </a:r>
          </a:p>
          <a:p>
            <a:endParaRPr lang="sr-Latn-CS" smtClean="0"/>
          </a:p>
          <a:p>
            <a:r>
              <a:rPr lang="sr-Latn-CS" smtClean="0"/>
              <a:t>Kao što se momentom u motoru jednosmerne struje upravlja tako što se meri struja armature i u PI regulatoru poredi sa željenom, a izlaz PI regulatora menja napon rotora sve dok se merena i željena struja ne izjednače, tako se i u vektorskom upraljanju reguliše </a:t>
            </a:r>
            <a:r>
              <a:rPr lang="sr-Latn-CS" i="1" smtClean="0"/>
              <a:t>q-</a:t>
            </a:r>
            <a:r>
              <a:rPr lang="sr-Latn-CS" smtClean="0"/>
              <a:t>komponenta struje statora. Jedino što ova komponenta nije direktno merena nego se dobija posle merenja i transformacije za koju je potrebno poznavati ugao fluksa rotora. </a:t>
            </a:r>
            <a:endParaRPr lang="en-US" smtClean="0"/>
          </a:p>
          <a:p>
            <a:endParaRPr lang="en-US" smtClean="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0D82CBB0-3A77-4F23-A15E-2722A48F8985}" type="slidenum">
              <a:rPr lang="en-GB" smtClean="0">
                <a:solidFill>
                  <a:schemeClr val="tx1"/>
                </a:solidFill>
                <a:latin typeface="Times New Roman" pitchFamily="18" charset="0"/>
              </a:rPr>
              <a:pPr/>
              <a:t>52</a:t>
            </a:fld>
            <a:endParaRPr lang="en-GB" smtClean="0">
              <a:solidFill>
                <a:schemeClr val="tx1"/>
              </a:solidFill>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r-Latn-CS" smtClean="0"/>
              <a:t>Blok šema modela dinamike motora u d-q sistemunastala iz jednačina naponske ravnoteže napona statora i rotora i izraza za moment na osovini motora.</a:t>
            </a:r>
          </a:p>
          <a:p>
            <a:endParaRPr lang="sr-Latn-CS" smtClean="0"/>
          </a:p>
          <a:p>
            <a:r>
              <a:rPr lang="sr-Latn-CS" smtClean="0"/>
              <a:t>D-komponenta struje statora proizvodi fluks rotora,  s tim da fluks rotora kasni kao u sistemu prvog reda sa vremenskm konstantom </a:t>
            </a:r>
            <a:r>
              <a:rPr lang="sr-Latn-CS" b="1" i="1" smtClean="0">
                <a:sym typeface="Symbol" pitchFamily="18" charset="2"/>
              </a:rPr>
              <a:t></a:t>
            </a:r>
            <a:r>
              <a:rPr lang="sr-Latn-CS" b="1" i="1" baseline="-25000" smtClean="0">
                <a:sym typeface="Symbol" pitchFamily="18" charset="2"/>
              </a:rPr>
              <a:t>r</a:t>
            </a:r>
            <a:r>
              <a:rPr lang="sr-Latn-CS" b="1" i="1" smtClean="0">
                <a:sym typeface="Symbol" pitchFamily="18" charset="2"/>
              </a:rPr>
              <a:t> </a:t>
            </a:r>
            <a:r>
              <a:rPr lang="sr-Latn-CS" smtClean="0">
                <a:sym typeface="Symbol" pitchFamily="18" charset="2"/>
              </a:rPr>
              <a:t>= </a:t>
            </a:r>
            <a:r>
              <a:rPr lang="sr-Latn-CS" b="1" i="1" smtClean="0">
                <a:sym typeface="Symbol" pitchFamily="18" charset="2"/>
              </a:rPr>
              <a:t>L</a:t>
            </a:r>
            <a:r>
              <a:rPr lang="sr-Latn-CS" b="1" i="1" baseline="-25000" smtClean="0">
                <a:sym typeface="Symbol" pitchFamily="18" charset="2"/>
              </a:rPr>
              <a:t>r</a:t>
            </a:r>
            <a:r>
              <a:rPr lang="en-US" b="1" i="1" smtClean="0">
                <a:sym typeface="Symbol" pitchFamily="18" charset="2"/>
              </a:rPr>
              <a:t>/</a:t>
            </a:r>
            <a:r>
              <a:rPr lang="sr-Latn-CS" b="1" i="1" smtClean="0">
                <a:sym typeface="Symbol" pitchFamily="18" charset="2"/>
              </a:rPr>
              <a:t>R</a:t>
            </a:r>
            <a:r>
              <a:rPr lang="sr-Latn-CS" b="1" i="1" baseline="-25000" smtClean="0">
                <a:sym typeface="Symbol" pitchFamily="18" charset="2"/>
              </a:rPr>
              <a:t>r</a:t>
            </a:r>
            <a:r>
              <a:rPr lang="sr-Latn-CS" b="1" i="1" smtClean="0">
                <a:sym typeface="Symbol" pitchFamily="18" charset="2"/>
              </a:rPr>
              <a:t> </a:t>
            </a:r>
            <a:r>
              <a:rPr lang="sr-Latn-CS" b="1" i="1" smtClean="0"/>
              <a:t> </a:t>
            </a:r>
            <a:r>
              <a:rPr lang="sr-Latn-CS" smtClean="0"/>
              <a:t>gde su </a:t>
            </a:r>
            <a:r>
              <a:rPr lang="sr-Latn-CS" b="1" i="1" smtClean="0">
                <a:sym typeface="Symbol" pitchFamily="18" charset="2"/>
              </a:rPr>
              <a:t>L</a:t>
            </a:r>
            <a:r>
              <a:rPr lang="sr-Latn-CS" b="1" i="1" baseline="-25000" smtClean="0">
                <a:sym typeface="Symbol" pitchFamily="18" charset="2"/>
              </a:rPr>
              <a:t>r</a:t>
            </a:r>
            <a:r>
              <a:rPr lang="sr-Latn-CS" smtClean="0"/>
              <a:t> i </a:t>
            </a:r>
            <a:r>
              <a:rPr lang="sr-Latn-CS" b="1" i="1" smtClean="0">
                <a:sym typeface="Symbol" pitchFamily="18" charset="2"/>
              </a:rPr>
              <a:t>R</a:t>
            </a:r>
            <a:r>
              <a:rPr lang="sr-Latn-CS" b="1" i="1" baseline="-25000" smtClean="0">
                <a:sym typeface="Symbol" pitchFamily="18" charset="2"/>
              </a:rPr>
              <a:t>r</a:t>
            </a:r>
            <a:r>
              <a:rPr lang="sr-Latn-CS" smtClean="0"/>
              <a:t> induktivnost i otpornost rotora. </a:t>
            </a:r>
            <a:r>
              <a:rPr lang="sr-Latn-CS" b="1" i="1" smtClean="0"/>
              <a:t>M</a:t>
            </a:r>
            <a:r>
              <a:rPr lang="sr-Latn-CS" smtClean="0"/>
              <a:t> je međusonbna induktivnost.</a:t>
            </a:r>
          </a:p>
          <a:p>
            <a:endParaRPr lang="sr-Latn-CS" smtClean="0"/>
          </a:p>
          <a:p>
            <a:r>
              <a:rPr lang="sr-Latn-CS" smtClean="0"/>
              <a:t>Moment </a:t>
            </a:r>
            <a:r>
              <a:rPr lang="sr-Latn-CS" b="1" i="1" smtClean="0"/>
              <a:t>T</a:t>
            </a:r>
            <a:r>
              <a:rPr lang="sr-Latn-CS" b="1" i="1" baseline="-25000" smtClean="0"/>
              <a:t>e</a:t>
            </a:r>
            <a:r>
              <a:rPr lang="sr-Latn-CS" smtClean="0"/>
              <a:t> je srazmeran proizvodu fluksa rotora i </a:t>
            </a:r>
            <a:r>
              <a:rPr lang="sr-Latn-CS" i="1" smtClean="0"/>
              <a:t>q-</a:t>
            </a:r>
            <a:r>
              <a:rPr lang="sr-Latn-CS" smtClean="0"/>
              <a:t>komponente struje statora, </a:t>
            </a:r>
            <a:r>
              <a:rPr lang="sr-Latn-CS" b="1" i="1" smtClean="0"/>
              <a:t>p</a:t>
            </a:r>
            <a:r>
              <a:rPr lang="sr-Latn-CS" smtClean="0"/>
              <a:t> je broj pari polova motora.</a:t>
            </a:r>
          </a:p>
          <a:p>
            <a:r>
              <a:rPr lang="sr-Latn-CS" smtClean="0"/>
              <a:t>Brzina klizanja </a:t>
            </a:r>
            <a:r>
              <a:rPr lang="sr-Latn-CS" b="1" i="1" smtClean="0">
                <a:sym typeface="Symbol" pitchFamily="18" charset="2"/>
              </a:rPr>
              <a:t></a:t>
            </a:r>
            <a:r>
              <a:rPr lang="sr-Latn-CS" b="1" i="1" baseline="-25000" smtClean="0">
                <a:sym typeface="Symbol" pitchFamily="18" charset="2"/>
              </a:rPr>
              <a:t>s</a:t>
            </a:r>
            <a:r>
              <a:rPr lang="sr-Latn-CS" smtClean="0">
                <a:sym typeface="Symbol" pitchFamily="18" charset="2"/>
              </a:rPr>
              <a:t> je srazmerna </a:t>
            </a:r>
            <a:r>
              <a:rPr lang="sr-Latn-CS" i="1" smtClean="0"/>
              <a:t>q-</a:t>
            </a:r>
            <a:r>
              <a:rPr lang="sr-Latn-CS" smtClean="0"/>
              <a:t>komponenti struje statora, a ugao položaja fluksa rotora </a:t>
            </a:r>
            <a:r>
              <a:rPr lang="el-GR" b="1" i="1" smtClean="0"/>
              <a:t>θ</a:t>
            </a:r>
            <a:r>
              <a:rPr lang="sr-Latn-CS" b="1" i="1" baseline="-25000" smtClean="0"/>
              <a:t>e</a:t>
            </a:r>
            <a:r>
              <a:rPr lang="sr-Latn-CS" smtClean="0"/>
              <a:t>  se dobija integracijom sinhrone brzine </a:t>
            </a:r>
            <a:r>
              <a:rPr lang="sr-Latn-CS" b="1" i="1" smtClean="0">
                <a:sym typeface="Symbol" pitchFamily="18" charset="2"/>
              </a:rPr>
              <a:t></a:t>
            </a:r>
            <a:r>
              <a:rPr lang="sr-Latn-CS" b="1" i="1" baseline="-25000" smtClean="0">
                <a:sym typeface="Symbol" pitchFamily="18" charset="2"/>
              </a:rPr>
              <a:t>e </a:t>
            </a:r>
            <a:r>
              <a:rPr lang="sr-Latn-CS" smtClean="0">
                <a:sym typeface="Symbol" pitchFamily="18" charset="2"/>
              </a:rPr>
              <a:t>. Može se posmatrati i da se doprinos klizanja (integral </a:t>
            </a:r>
            <a:r>
              <a:rPr lang="sr-Latn-CS" b="1" i="1" smtClean="0">
                <a:sym typeface="Symbol" pitchFamily="18" charset="2"/>
              </a:rPr>
              <a:t></a:t>
            </a:r>
            <a:r>
              <a:rPr lang="sr-Latn-CS" b="1" i="1" baseline="-25000" smtClean="0">
                <a:sym typeface="Symbol" pitchFamily="18" charset="2"/>
              </a:rPr>
              <a:t>s</a:t>
            </a:r>
            <a:r>
              <a:rPr lang="sr-Latn-CS" smtClean="0">
                <a:sym typeface="Symbol" pitchFamily="18" charset="2"/>
              </a:rPr>
              <a:t> ) sabira sa stvarnim, merenim uglom rotora (integral </a:t>
            </a:r>
            <a:r>
              <a:rPr lang="sr-Latn-CS" b="1" i="1" smtClean="0">
                <a:sym typeface="Symbol" pitchFamily="18" charset="2"/>
              </a:rPr>
              <a:t></a:t>
            </a:r>
            <a:r>
              <a:rPr lang="sr-Latn-CS" b="1" i="1" baseline="-25000" smtClean="0">
                <a:sym typeface="Symbol" pitchFamily="18" charset="2"/>
              </a:rPr>
              <a:t>r</a:t>
            </a:r>
            <a:r>
              <a:rPr lang="sr-Latn-CS" smtClean="0">
                <a:sym typeface="Symbol" pitchFamily="18" charset="2"/>
              </a:rPr>
              <a:t>) jer se enkoderom, u stvari, ne meri brzina rotora (</a:t>
            </a:r>
            <a:r>
              <a:rPr lang="sr-Latn-CS" b="1" i="1" smtClean="0">
                <a:sym typeface="Symbol" pitchFamily="18" charset="2"/>
              </a:rPr>
              <a:t></a:t>
            </a:r>
            <a:r>
              <a:rPr lang="sr-Latn-CS" b="1" i="1" baseline="-25000" smtClean="0">
                <a:sym typeface="Symbol" pitchFamily="18" charset="2"/>
              </a:rPr>
              <a:t>r</a:t>
            </a:r>
            <a:r>
              <a:rPr lang="sr-Latn-CS" smtClean="0">
                <a:sym typeface="Symbol" pitchFamily="18" charset="2"/>
              </a:rPr>
              <a:t>) već ugao rotora koji je već integral </a:t>
            </a:r>
            <a:r>
              <a:rPr lang="sr-Latn-CS" b="1" i="1" smtClean="0">
                <a:sym typeface="Symbol" pitchFamily="18" charset="2"/>
              </a:rPr>
              <a:t></a:t>
            </a:r>
            <a:r>
              <a:rPr lang="sr-Latn-CS" b="1" i="1" baseline="-25000" smtClean="0">
                <a:sym typeface="Symbol" pitchFamily="18" charset="2"/>
              </a:rPr>
              <a:t>r.</a:t>
            </a:r>
            <a:endParaRPr lang="en-US" smtClean="0"/>
          </a:p>
          <a:p>
            <a:endParaRPr lang="en-US"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3C294631-839B-4035-A825-523803C9F517}" type="slidenum">
              <a:rPr lang="en-GB" smtClean="0">
                <a:solidFill>
                  <a:schemeClr val="tx1"/>
                </a:solidFill>
                <a:latin typeface="Times New Roman" pitchFamily="18" charset="0"/>
              </a:rPr>
              <a:pPr/>
              <a:t>53</a:t>
            </a:fld>
            <a:endParaRPr lang="en-GB" smtClean="0">
              <a:solidFill>
                <a:schemeClr val="tx1"/>
              </a:solidFill>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r>
              <a:rPr lang="en-US" sz="1000" smtClean="0"/>
              <a:t>Kod direktne kontrole momenta </a:t>
            </a:r>
            <a:r>
              <a:rPr lang="sr-Latn-CS" sz="1000" smtClean="0"/>
              <a:t> DTC </a:t>
            </a:r>
            <a:r>
              <a:rPr lang="en-US" sz="1000" smtClean="0"/>
              <a:t>nema strujnih regulatora i sistem uop</a:t>
            </a:r>
            <a:r>
              <a:rPr lang="sr-Latn-CS" sz="1000" smtClean="0"/>
              <a:t>šte ne vodi računa o strujama radi upravljanja motorom (naravno struje se mere i prate radi zaštite). Umesto toga postoje dva histerezisna regulatora, jedan za moment i jedan za fluks. Na osnovu izlaza ovih regulatora, iz tablice se direktno određuju stanja prekidača. Postoji šest razlišitih tablica u zavisnosti od toga u kom od šest sektora se nalazi vektor fluksa. Ako je vektor fluksa između 0 i 60</a:t>
            </a:r>
            <a:r>
              <a:rPr lang="sr-Latn-CS" sz="1000" smtClean="0">
                <a:sym typeface="Symbol" pitchFamily="18" charset="2"/>
              </a:rPr>
              <a:t> koristi se jedna tablica, ako je između 60 i 120, druga i tako dalje. Stanja prekidača određuju prostorni vektor napona koji tablica bira tako da najbolje poništava grešku momenta i fluksa.</a:t>
            </a:r>
          </a:p>
          <a:p>
            <a:pPr>
              <a:lnSpc>
                <a:spcPct val="90000"/>
              </a:lnSpc>
            </a:pPr>
            <a:endParaRPr lang="sr-Latn-CS" sz="1000" smtClean="0">
              <a:sym typeface="Symbol" pitchFamily="18" charset="2"/>
            </a:endParaRPr>
          </a:p>
          <a:p>
            <a:pPr>
              <a:lnSpc>
                <a:spcPct val="90000"/>
              </a:lnSpc>
            </a:pPr>
            <a:r>
              <a:rPr lang="sr-Latn-CS" sz="1000" smtClean="0">
                <a:sym typeface="Symbol" pitchFamily="18" charset="2"/>
              </a:rPr>
              <a:t>Regulator fluksa je u dva</a:t>
            </a:r>
            <a:r>
              <a:rPr lang="en-US" sz="1000" smtClean="0">
                <a:sym typeface="Symbol" pitchFamily="18" charset="2"/>
              </a:rPr>
              <a:t> (fluks treba da raste ili da opada)</a:t>
            </a:r>
            <a:r>
              <a:rPr lang="sr-Latn-CS" sz="1000" smtClean="0">
                <a:sym typeface="Symbol" pitchFamily="18" charset="2"/>
              </a:rPr>
              <a:t>, a regulator momenta u tri nivoa (da li moment treba da raste, opada ili ostane isti). </a:t>
            </a:r>
            <a:r>
              <a:rPr lang="en-US" sz="1000" smtClean="0">
                <a:sym typeface="Symbol" pitchFamily="18" charset="2"/>
              </a:rPr>
              <a:t>Dva i</a:t>
            </a:r>
            <a:r>
              <a:rPr lang="sr-Latn-CS" sz="1000" smtClean="0">
                <a:sym typeface="Symbol" pitchFamily="18" charset="2"/>
              </a:rPr>
              <a:t>zlaza iz jednog i tri iz drugog regulatora čini ukupno 6, odnosno (2*3) mogućih kombinacija. Za svaku od njih pronalazi se vektor (kombinacija stanja prekidača S</a:t>
            </a:r>
            <a:r>
              <a:rPr lang="sr-Latn-CS" sz="1000" baseline="-25000" smtClean="0">
                <a:sym typeface="Symbol" pitchFamily="18" charset="2"/>
              </a:rPr>
              <a:t>A</a:t>
            </a:r>
            <a:r>
              <a:rPr lang="sr-Latn-CS" sz="1000" smtClean="0">
                <a:sym typeface="Symbol" pitchFamily="18" charset="2"/>
              </a:rPr>
              <a:t>, S</a:t>
            </a:r>
            <a:r>
              <a:rPr lang="sr-Latn-CS" sz="1000" baseline="-25000" smtClean="0">
                <a:sym typeface="Symbol" pitchFamily="18" charset="2"/>
              </a:rPr>
              <a:t>B</a:t>
            </a:r>
            <a:r>
              <a:rPr lang="sr-Latn-CS" sz="1000" smtClean="0">
                <a:sym typeface="Symbol" pitchFamily="18" charset="2"/>
              </a:rPr>
              <a:t> i S</a:t>
            </a:r>
            <a:r>
              <a:rPr lang="sr-Latn-CS" sz="1000" baseline="-25000" smtClean="0">
                <a:sym typeface="Symbol" pitchFamily="18" charset="2"/>
              </a:rPr>
              <a:t>C</a:t>
            </a:r>
            <a:r>
              <a:rPr lang="sr-Latn-CS" sz="1000" smtClean="0">
                <a:sym typeface="Symbol" pitchFamily="18" charset="2"/>
              </a:rPr>
              <a:t> ) koji treba iključiti. Vektor koji treba uključiti je u tablici sa 6 redova, i takva tablica postoji za sveki od 6 sektora.  DTC se praktučno uvek korist sa prostorno vektorskom modulacijim (sjald 28). </a:t>
            </a:r>
          </a:p>
          <a:p>
            <a:pPr>
              <a:lnSpc>
                <a:spcPct val="90000"/>
              </a:lnSpc>
            </a:pPr>
            <a:endParaRPr lang="sr-Latn-CS" sz="1000" smtClean="0">
              <a:sym typeface="Symbol" pitchFamily="18" charset="2"/>
            </a:endParaRPr>
          </a:p>
          <a:p>
            <a:pPr>
              <a:lnSpc>
                <a:spcPct val="90000"/>
              </a:lnSpc>
            </a:pPr>
            <a:r>
              <a:rPr lang="sr-Latn-CS" sz="1000" smtClean="0">
                <a:sym typeface="Symbol" pitchFamily="18" charset="2"/>
              </a:rPr>
              <a:t>Amplituda fluksa i momenta se procenjuje u estimatoru, na osnovu merenih struja i poznatih napona. Takođe se procenjuje ugao fluksa kako bi se odredio sektor (jedan od 6) u kome se nalazi vektor fluksa. Ovaj sklop je kritičan, naročito za ordređivanje ugla fluksa jer standarni postupak zahteva otvorenu integraciju kontra ems koja je problematična, naročito za male brzine obrtanja.</a:t>
            </a:r>
          </a:p>
          <a:p>
            <a:pPr>
              <a:lnSpc>
                <a:spcPct val="90000"/>
              </a:lnSpc>
            </a:pPr>
            <a:endParaRPr lang="sr-Latn-CS" sz="1000" smtClean="0">
              <a:sym typeface="Symbol" pitchFamily="18" charset="2"/>
            </a:endParaRPr>
          </a:p>
          <a:p>
            <a:pPr>
              <a:lnSpc>
                <a:spcPct val="90000"/>
              </a:lnSpc>
            </a:pPr>
            <a:r>
              <a:rPr lang="sr-Latn-CS" sz="1000" smtClean="0">
                <a:sym typeface="Symbol" pitchFamily="18" charset="2"/>
              </a:rPr>
              <a:t>Dobre strane a klasišnog DTC su izuzetno dobra dinamika, jednostavna realizacija i mala zavisnost od karakteristika motora, a loše strane su veliko talasanje (</a:t>
            </a:r>
            <a:r>
              <a:rPr lang="sr-Latn-CS" sz="1000" i="1" smtClean="0">
                <a:sym typeface="Symbol" pitchFamily="18" charset="2"/>
              </a:rPr>
              <a:t>ripl</a:t>
            </a:r>
            <a:r>
              <a:rPr lang="sr-Latn-CS" sz="1000" smtClean="0">
                <a:sym typeface="Symbol" pitchFamily="18" charset="2"/>
              </a:rPr>
              <a:t>) momenta i problemi na malim brzinama obrtanja. </a:t>
            </a:r>
            <a:endParaRPr lang="en-US" sz="1000" smtClean="0">
              <a:sym typeface="Symbol" pitchFamily="18" charset="2"/>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0C9104A5-7CB6-4BFB-BDBE-76AB00105378}" type="slidenum">
              <a:rPr lang="en-GB" smtClean="0">
                <a:solidFill>
                  <a:schemeClr val="tx1"/>
                </a:solidFill>
                <a:latin typeface="Times New Roman" pitchFamily="18" charset="0"/>
              </a:rPr>
              <a:pPr/>
              <a:t>54</a:t>
            </a:fld>
            <a:endParaRPr lang="en-GB" smtClean="0">
              <a:solidFill>
                <a:schemeClr val="tx1"/>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sr-Latn-CS" dirty="0" smtClean="0"/>
              <a:t>Idealni bipolarni tranzistor radi kao prekidač u zavisnosti od struje baze. Kada je bazna struja </a:t>
            </a:r>
            <a:r>
              <a:rPr lang="sr-Latn-CS" b="1" i="1" dirty="0" smtClean="0"/>
              <a:t>I</a:t>
            </a:r>
            <a:r>
              <a:rPr lang="sr-Latn-CS" b="1" i="1" baseline="-25000" dirty="0" smtClean="0"/>
              <a:t>B</a:t>
            </a:r>
            <a:r>
              <a:rPr lang="sr-Latn-CS" dirty="0" smtClean="0"/>
              <a:t>  veća od granične, prekidač izneđu </a:t>
            </a:r>
            <a:r>
              <a:rPr lang="sr-Latn-CS" b="1" dirty="0" smtClean="0"/>
              <a:t>C</a:t>
            </a:r>
            <a:r>
              <a:rPr lang="sr-Latn-CS" dirty="0" smtClean="0"/>
              <a:t> i </a:t>
            </a:r>
            <a:r>
              <a:rPr lang="sr-Latn-CS" b="1" dirty="0" smtClean="0"/>
              <a:t>E</a:t>
            </a:r>
            <a:r>
              <a:rPr lang="sr-Latn-CS" dirty="0" smtClean="0"/>
              <a:t> je uključen (</a:t>
            </a:r>
            <a:r>
              <a:rPr lang="sr-Latn-CS" b="1" i="1" dirty="0" smtClean="0"/>
              <a:t>V</a:t>
            </a:r>
            <a:r>
              <a:rPr lang="sr-Latn-CS" b="1" i="1" baseline="-25000" dirty="0" smtClean="0"/>
              <a:t>CE</a:t>
            </a:r>
            <a:r>
              <a:rPr lang="sr-Latn-CS" dirty="0" smtClean="0"/>
              <a:t> je nula), i kroz njega teče struja </a:t>
            </a:r>
            <a:r>
              <a:rPr lang="sr-Latn-CS" b="1" i="1" dirty="0" smtClean="0"/>
              <a:t>I</a:t>
            </a:r>
            <a:r>
              <a:rPr lang="sr-Latn-CS" b="1" i="1" baseline="-25000" dirty="0" smtClean="0"/>
              <a:t>C</a:t>
            </a:r>
            <a:r>
              <a:rPr lang="sr-Latn-CS" dirty="0" smtClean="0"/>
              <a:t> . Granična struja da bi se “prekidač uključio” zavisi od struje </a:t>
            </a:r>
            <a:r>
              <a:rPr lang="sr-Latn-CS" b="1" i="1" dirty="0" smtClean="0"/>
              <a:t>I</a:t>
            </a:r>
            <a:r>
              <a:rPr lang="sr-Latn-CS" b="1" i="1" baseline="-25000" dirty="0" smtClean="0"/>
              <a:t>C</a:t>
            </a:r>
            <a:r>
              <a:rPr lang="sr-Latn-CS" dirty="0" smtClean="0"/>
              <a:t>  i pojačanja tranzistora  </a:t>
            </a:r>
            <a:r>
              <a:rPr lang="sr-Latn-CS" b="1" i="1" dirty="0" smtClean="0">
                <a:sym typeface="Symbol"/>
              </a:rPr>
              <a:t></a:t>
            </a:r>
            <a:r>
              <a:rPr lang="sr-Latn-CS" dirty="0" smtClean="0"/>
              <a:t>. Tranzistor će se uključiti kada je </a:t>
            </a:r>
            <a:r>
              <a:rPr lang="sr-Latn-CS" b="1" i="1" dirty="0" smtClean="0"/>
              <a:t>I</a:t>
            </a:r>
            <a:r>
              <a:rPr lang="sr-Latn-CS" b="1" i="1" baseline="-25000" dirty="0" smtClean="0"/>
              <a:t>B </a:t>
            </a:r>
            <a:r>
              <a:rPr lang="sr-Latn-CS" b="1" i="1" dirty="0" smtClean="0"/>
              <a:t> </a:t>
            </a:r>
            <a:r>
              <a:rPr lang="en-US" b="1" dirty="0" smtClean="0"/>
              <a:t>&gt; </a:t>
            </a:r>
            <a:r>
              <a:rPr lang="sr-Latn-CS" b="1" i="1" dirty="0" smtClean="0"/>
              <a:t>I</a:t>
            </a:r>
            <a:r>
              <a:rPr lang="sr-Latn-CS" b="1" i="1" baseline="-25000" dirty="0" smtClean="0"/>
              <a:t>C</a:t>
            </a:r>
            <a:r>
              <a:rPr lang="sr-Latn-CS" dirty="0" smtClean="0"/>
              <a:t> </a:t>
            </a:r>
            <a:r>
              <a:rPr lang="en-US" b="1" dirty="0" smtClean="0"/>
              <a:t>/</a:t>
            </a:r>
            <a:r>
              <a:rPr lang="sr-Latn-CS" b="1" i="1" dirty="0" smtClean="0">
                <a:sym typeface="Symbol"/>
              </a:rPr>
              <a:t></a:t>
            </a:r>
            <a:r>
              <a:rPr lang="en-US" dirty="0" smtClean="0">
                <a:sym typeface="Symbol"/>
              </a:rPr>
              <a:t>. </a:t>
            </a:r>
            <a:r>
              <a:rPr lang="sr-Latn-CS" dirty="0" smtClean="0">
                <a:sym typeface="Symbol"/>
              </a:rPr>
              <a:t> Tipične vrednosti pojačanja </a:t>
            </a:r>
            <a:r>
              <a:rPr lang="sr-Latn-CS" b="1" i="1" dirty="0" smtClean="0">
                <a:sym typeface="Symbol"/>
              </a:rPr>
              <a:t></a:t>
            </a:r>
            <a:r>
              <a:rPr lang="sr-Latn-CS" dirty="0" smtClean="0"/>
              <a:t>  </a:t>
            </a:r>
            <a:r>
              <a:rPr lang="sr-Latn-CS" dirty="0" smtClean="0">
                <a:sym typeface="Symbol"/>
              </a:rPr>
              <a:t>za energetske tranzistora je reda veličine 10. </a:t>
            </a:r>
            <a:r>
              <a:rPr lang="en-US" dirty="0" err="1" smtClean="0">
                <a:sym typeface="Symbol"/>
              </a:rPr>
              <a:t>Ako</a:t>
            </a:r>
            <a:r>
              <a:rPr lang="en-US" dirty="0" smtClean="0">
                <a:sym typeface="Symbol"/>
              </a:rPr>
              <a:t> je </a:t>
            </a:r>
            <a:r>
              <a:rPr lang="en-US" dirty="0" err="1" smtClean="0">
                <a:sym typeface="Symbol"/>
              </a:rPr>
              <a:t>struja</a:t>
            </a:r>
            <a:r>
              <a:rPr lang="en-US" dirty="0" smtClean="0">
                <a:sym typeface="Symbol"/>
              </a:rPr>
              <a:t> </a:t>
            </a:r>
            <a:r>
              <a:rPr lang="sr-Latn-CS" b="1" i="1" dirty="0" smtClean="0"/>
              <a:t>I</a:t>
            </a:r>
            <a:r>
              <a:rPr lang="sr-Latn-CS" b="1" i="1" baseline="-25000" dirty="0" smtClean="0"/>
              <a:t>B  </a:t>
            </a:r>
            <a:r>
              <a:rPr lang="en-US" dirty="0" err="1" smtClean="0">
                <a:sym typeface="Symbol"/>
              </a:rPr>
              <a:t>manja</a:t>
            </a:r>
            <a:r>
              <a:rPr lang="en-US" dirty="0" smtClean="0">
                <a:sym typeface="Symbol"/>
              </a:rPr>
              <a:t> </a:t>
            </a:r>
            <a:r>
              <a:rPr lang="en-US" dirty="0" err="1" smtClean="0">
                <a:sym typeface="Symbol"/>
              </a:rPr>
              <a:t>od</a:t>
            </a:r>
            <a:r>
              <a:rPr lang="en-US" dirty="0" smtClean="0">
                <a:sym typeface="Symbol"/>
              </a:rPr>
              <a:t> </a:t>
            </a:r>
            <a:r>
              <a:rPr lang="sr-Latn-CS" b="1" i="1" dirty="0" smtClean="0"/>
              <a:t>I</a:t>
            </a:r>
            <a:r>
              <a:rPr lang="sr-Latn-CS" b="1" i="1" baseline="-25000" dirty="0" smtClean="0"/>
              <a:t>C</a:t>
            </a:r>
            <a:r>
              <a:rPr lang="sr-Latn-CS" dirty="0" smtClean="0"/>
              <a:t> </a:t>
            </a:r>
            <a:r>
              <a:rPr lang="en-US" b="1" dirty="0" smtClean="0"/>
              <a:t>/</a:t>
            </a:r>
            <a:r>
              <a:rPr lang="sr-Latn-CS" b="1" i="1" dirty="0" smtClean="0">
                <a:sym typeface="Symbol"/>
              </a:rPr>
              <a:t></a:t>
            </a:r>
            <a:r>
              <a:rPr lang="en-US" dirty="0" smtClean="0">
                <a:sym typeface="Symbol"/>
              </a:rPr>
              <a:t>, </a:t>
            </a:r>
            <a:r>
              <a:rPr lang="en-US" dirty="0" err="1" smtClean="0">
                <a:sym typeface="Symbol"/>
              </a:rPr>
              <a:t>tran</a:t>
            </a:r>
            <a:r>
              <a:rPr lang="sr-Latn-CS" dirty="0" smtClean="0">
                <a:sym typeface="Symbol"/>
              </a:rPr>
              <a:t>z</a:t>
            </a:r>
            <a:r>
              <a:rPr lang="en-US" dirty="0" err="1" smtClean="0">
                <a:sym typeface="Symbol"/>
              </a:rPr>
              <a:t>istor</a:t>
            </a:r>
            <a:r>
              <a:rPr lang="en-US" dirty="0" smtClean="0">
                <a:sym typeface="Symbol"/>
              </a:rPr>
              <a:t> </a:t>
            </a:r>
            <a:r>
              <a:rPr lang="en-US" dirty="0" err="1" smtClean="0">
                <a:sym typeface="Symbol"/>
              </a:rPr>
              <a:t>radi</a:t>
            </a:r>
            <a:r>
              <a:rPr lang="en-US" dirty="0" smtClean="0">
                <a:sym typeface="Symbol"/>
              </a:rPr>
              <a:t> u </a:t>
            </a:r>
            <a:r>
              <a:rPr lang="en-US" dirty="0" err="1" smtClean="0">
                <a:sym typeface="Symbol"/>
              </a:rPr>
              <a:t>linearnom</a:t>
            </a:r>
            <a:r>
              <a:rPr lang="en-US" dirty="0" smtClean="0">
                <a:sym typeface="Symbol"/>
              </a:rPr>
              <a:t> re</a:t>
            </a:r>
            <a:r>
              <a:rPr lang="sr-Latn-CS" dirty="0" smtClean="0">
                <a:sym typeface="Symbol"/>
              </a:rPr>
              <a:t>žimu koji se ne koristi kada je tranzistor u ulozi prekidača, nepoželjan je u energetskoj elektronici  i vrlo je nepovoljen sa gledišta zagrevanja tranzistora. Kada je </a:t>
            </a:r>
            <a:r>
              <a:rPr lang="sr-Latn-CS" b="1" i="1" dirty="0" smtClean="0"/>
              <a:t>I</a:t>
            </a:r>
            <a:r>
              <a:rPr lang="sr-Latn-CS" b="1" i="1" baseline="-25000" dirty="0" smtClean="0"/>
              <a:t>B </a:t>
            </a:r>
            <a:r>
              <a:rPr lang="sr-Latn-CS" dirty="0" smtClean="0">
                <a:sym typeface="Symbol"/>
              </a:rPr>
              <a:t> nula, ili kada je napon od baze do emitera negativan, </a:t>
            </a:r>
            <a:r>
              <a:rPr lang="sr-Latn-CS" dirty="0" smtClean="0"/>
              <a:t>prekidač izneđu </a:t>
            </a:r>
            <a:r>
              <a:rPr lang="sr-Latn-CS" b="1" dirty="0" smtClean="0"/>
              <a:t>C</a:t>
            </a:r>
            <a:r>
              <a:rPr lang="sr-Latn-CS" dirty="0" smtClean="0"/>
              <a:t> i </a:t>
            </a:r>
            <a:r>
              <a:rPr lang="sr-Latn-CS" b="1" dirty="0" smtClean="0"/>
              <a:t>E</a:t>
            </a:r>
            <a:r>
              <a:rPr lang="sr-Latn-CS" dirty="0" smtClean="0"/>
              <a:t> je isključen (</a:t>
            </a:r>
            <a:r>
              <a:rPr lang="sr-Latn-CS" b="1" i="1" dirty="0" smtClean="0"/>
              <a:t>I</a:t>
            </a:r>
            <a:r>
              <a:rPr lang="sr-Latn-CS" b="1" i="1" baseline="-25000" dirty="0" smtClean="0"/>
              <a:t>C</a:t>
            </a:r>
            <a:r>
              <a:rPr lang="sr-Latn-CS" dirty="0" smtClean="0"/>
              <a:t> je nula). Napon </a:t>
            </a:r>
            <a:r>
              <a:rPr lang="sr-Latn-CS" b="1" i="1" dirty="0" smtClean="0"/>
              <a:t>V</a:t>
            </a:r>
            <a:r>
              <a:rPr lang="sr-Latn-CS" b="1" i="1" baseline="-25000" dirty="0" smtClean="0"/>
              <a:t>CE</a:t>
            </a:r>
            <a:r>
              <a:rPr lang="sr-Latn-CS" dirty="0" smtClean="0"/>
              <a:t> realnog tranzistora, kada je uključen, nije nula, kako bi bilo u idealnom, već iznosi tipično između 2V i 3V i ne zavisi mnogo od </a:t>
            </a:r>
            <a:r>
              <a:rPr lang="sr-Latn-CS" b="1" i="1" dirty="0" smtClean="0"/>
              <a:t>I</a:t>
            </a:r>
            <a:r>
              <a:rPr lang="sr-Latn-CS" b="1" i="1" baseline="-25000" dirty="0" smtClean="0"/>
              <a:t>C </a:t>
            </a:r>
            <a:r>
              <a:rPr lang="sr-Latn-CS" dirty="0" smtClean="0"/>
              <a:t>. To što </a:t>
            </a:r>
            <a:r>
              <a:rPr lang="sr-Latn-CS" b="1" i="1" dirty="0" smtClean="0"/>
              <a:t>V</a:t>
            </a:r>
            <a:r>
              <a:rPr lang="sr-Latn-CS" b="1" i="1" baseline="-25000" dirty="0" smtClean="0"/>
              <a:t>CE </a:t>
            </a:r>
            <a:r>
              <a:rPr lang="sr-Latn-CS" dirty="0" smtClean="0"/>
              <a:t> uključenog tranzistora nije nula je jedan od osnovnih razloga zagrevanja tranzistora u stanju provođenja.</a:t>
            </a:r>
          </a:p>
          <a:p>
            <a:pPr>
              <a:defRPr/>
            </a:pPr>
            <a:endParaRPr lang="sr-Latn-CS" dirty="0" smtClean="0"/>
          </a:p>
          <a:p>
            <a:pPr>
              <a:defRPr/>
            </a:pPr>
            <a:r>
              <a:rPr lang="sr-Latn-CS" dirty="0" smtClean="0"/>
              <a:t>Bipolarni tranzistori se poslednjih godina veoma malo koriste, praktično su ih potpuno potisnuli tranzistori tipa IGBT, pa je i njihov razvoj prekinut pre desetak godina. Zbog toga je danas teško pronaći modele za napone preko 1500V i struje preko 600A . </a:t>
            </a:r>
          </a:p>
          <a:p>
            <a:pPr>
              <a:defRPr/>
            </a:pPr>
            <a:endParaRPr lang="sr-Latn-CS" dirty="0" smtClean="0"/>
          </a:p>
          <a:p>
            <a:pPr>
              <a:defRPr/>
            </a:pPr>
            <a:r>
              <a:rPr lang="sr-Latn-CS" dirty="0" smtClean="0"/>
              <a:t>MOSFET radi kao prekidač pod kontrolom </a:t>
            </a:r>
            <a:r>
              <a:rPr lang="sr-Latn-CS" u="sng" dirty="0" smtClean="0"/>
              <a:t>napona</a:t>
            </a:r>
            <a:r>
              <a:rPr lang="sr-Latn-CS" dirty="0" smtClean="0"/>
              <a:t> </a:t>
            </a:r>
            <a:r>
              <a:rPr lang="sr-Latn-CS" b="1" i="1" dirty="0" smtClean="0"/>
              <a:t>V</a:t>
            </a:r>
            <a:r>
              <a:rPr lang="sr-Latn-CS" b="1" i="1" baseline="-25000" dirty="0" smtClean="0"/>
              <a:t>GS </a:t>
            </a:r>
            <a:r>
              <a:rPr lang="sr-Latn-CS" dirty="0" smtClean="0"/>
              <a:t>. Da bi tranzistor bio uključen nije potrebna nikakva struja. Gejt G je potpuno izolovan i kroz </a:t>
            </a:r>
            <a:r>
              <a:rPr lang="sr-Latn-CS" b="1" dirty="0" smtClean="0"/>
              <a:t>G</a:t>
            </a:r>
            <a:r>
              <a:rPr lang="sr-Latn-CS" dirty="0" smtClean="0"/>
              <a:t> priključak ne protiče struja. Prema tome, za razliku od bipolarnih, MOSFET se može držati uključenim bez ulaganja ikakve snage. Za sam trenutak uključenja i isključenja je ipak potrebna izvesna struja koja bi  napunila, odnosno izpraznila  parazitnu kapacitivnost između </a:t>
            </a:r>
            <a:r>
              <a:rPr lang="sr-Latn-CS" b="1" dirty="0" smtClean="0"/>
              <a:t>G</a:t>
            </a:r>
            <a:r>
              <a:rPr lang="sr-Latn-CS" dirty="0" smtClean="0"/>
              <a:t> i </a:t>
            </a:r>
            <a:r>
              <a:rPr lang="sr-Latn-CS" b="1" dirty="0" smtClean="0"/>
              <a:t>S</a:t>
            </a:r>
            <a:r>
              <a:rPr lang="sr-Latn-CS" dirty="0" smtClean="0"/>
              <a:t>. Čim se ta kapacitivnost napuni, tranzistor se može držati uključanim bez ikakve struje (sa nultom snagom, samo održavanjem napona na </a:t>
            </a:r>
            <a:r>
              <a:rPr lang="sr-Latn-CS" b="1" dirty="0" smtClean="0"/>
              <a:t>G</a:t>
            </a:r>
            <a:r>
              <a:rPr lang="sr-Latn-CS" dirty="0" smtClean="0"/>
              <a:t>).  Kada je napon na gejtu </a:t>
            </a:r>
            <a:r>
              <a:rPr lang="sr-Latn-CS" b="1" i="1" dirty="0" smtClean="0"/>
              <a:t>V</a:t>
            </a:r>
            <a:r>
              <a:rPr lang="sr-Latn-CS" b="1" i="1" baseline="-25000" dirty="0" smtClean="0"/>
              <a:t>GS</a:t>
            </a:r>
            <a:r>
              <a:rPr lang="sr-Latn-CS" dirty="0" smtClean="0"/>
              <a:t>  veći od graničnog </a:t>
            </a:r>
            <a:r>
              <a:rPr lang="sr-Latn-CS" b="1" i="1" dirty="0" smtClean="0"/>
              <a:t>V</a:t>
            </a:r>
            <a:r>
              <a:rPr lang="sr-Latn-CS" b="1" i="1" baseline="-25000" dirty="0" smtClean="0"/>
              <a:t>T</a:t>
            </a:r>
            <a:r>
              <a:rPr lang="sr-Latn-CS" dirty="0" smtClean="0"/>
              <a:t> (tipično 5V do 15V), prekidač izneđu </a:t>
            </a:r>
            <a:r>
              <a:rPr lang="sr-Latn-CS" b="1" dirty="0" smtClean="0"/>
              <a:t>D</a:t>
            </a:r>
            <a:r>
              <a:rPr lang="sr-Latn-CS" dirty="0" smtClean="0"/>
              <a:t> i </a:t>
            </a:r>
            <a:r>
              <a:rPr lang="sr-Latn-CS" b="1" dirty="0" smtClean="0"/>
              <a:t>S</a:t>
            </a:r>
            <a:r>
              <a:rPr lang="sr-Latn-CS" dirty="0" smtClean="0"/>
              <a:t> je uključen (</a:t>
            </a:r>
            <a:r>
              <a:rPr lang="sr-Latn-CS" b="1" i="1" dirty="0" smtClean="0"/>
              <a:t>V</a:t>
            </a:r>
            <a:r>
              <a:rPr lang="sr-Latn-CS" b="1" i="1" baseline="-25000" dirty="0" smtClean="0"/>
              <a:t>DS</a:t>
            </a:r>
            <a:r>
              <a:rPr lang="sr-Latn-CS" dirty="0" smtClean="0"/>
              <a:t> je nula za idealni MOSFET). Realni MOSFET se u uključenom stanju ponaša kao vrlo mala otpornost između </a:t>
            </a:r>
            <a:r>
              <a:rPr lang="sr-Latn-CS" b="1" dirty="0" smtClean="0"/>
              <a:t>D</a:t>
            </a:r>
            <a:r>
              <a:rPr lang="sr-Latn-CS" dirty="0" smtClean="0"/>
              <a:t> i </a:t>
            </a:r>
            <a:r>
              <a:rPr lang="sr-Latn-CS" b="1" dirty="0" smtClean="0"/>
              <a:t>S</a:t>
            </a:r>
            <a:r>
              <a:rPr lang="sr-Latn-CS" dirty="0" smtClean="0"/>
              <a:t>  (reda nekoliko m</a:t>
            </a:r>
            <a:r>
              <a:rPr lang="sr-Latn-CS" dirty="0" smtClean="0">
                <a:sym typeface="Symbol"/>
              </a:rPr>
              <a:t> do nekoliko desetina </a:t>
            </a:r>
            <a:r>
              <a:rPr lang="sr-Latn-CS" dirty="0" smtClean="0"/>
              <a:t>m</a:t>
            </a:r>
            <a:r>
              <a:rPr lang="sr-Latn-CS" dirty="0" smtClean="0">
                <a:sym typeface="Symbol"/>
              </a:rPr>
              <a:t></a:t>
            </a:r>
            <a:r>
              <a:rPr lang="sr-Latn-CS" dirty="0" smtClean="0"/>
              <a:t>) tako da </a:t>
            </a:r>
            <a:r>
              <a:rPr lang="sr-Latn-CS" b="1" i="1" dirty="0" smtClean="0"/>
              <a:t>V</a:t>
            </a:r>
            <a:r>
              <a:rPr lang="sr-Latn-CS" b="1" i="1" baseline="-25000" dirty="0" smtClean="0"/>
              <a:t>DS</a:t>
            </a:r>
            <a:r>
              <a:rPr lang="sr-Latn-CS" dirty="0" smtClean="0"/>
              <a:t> direktno zavisi od struje koja protiče kroz MOSFET u uključenom stanju.</a:t>
            </a:r>
          </a:p>
          <a:p>
            <a:pPr>
              <a:defRPr/>
            </a:pPr>
            <a:endParaRPr lang="sr-Latn-CS" dirty="0" smtClean="0"/>
          </a:p>
          <a:p>
            <a:pPr>
              <a:defRPr/>
            </a:pPr>
            <a:r>
              <a:rPr lang="sr-Latn-CS" dirty="0" smtClean="0"/>
              <a:t>MOSFET se ponaša kao isključen prekidač između </a:t>
            </a:r>
            <a:r>
              <a:rPr lang="sr-Latn-CS" b="1" dirty="0" smtClean="0"/>
              <a:t>D</a:t>
            </a:r>
            <a:r>
              <a:rPr lang="sr-Latn-CS" dirty="0" smtClean="0"/>
              <a:t> i </a:t>
            </a:r>
            <a:r>
              <a:rPr lang="sr-Latn-CS" b="1" dirty="0" smtClean="0"/>
              <a:t>S</a:t>
            </a:r>
            <a:r>
              <a:rPr lang="sr-Latn-CS" dirty="0" smtClean="0"/>
              <a:t> kada je napon na </a:t>
            </a:r>
            <a:r>
              <a:rPr lang="sr-Latn-CS" b="1" dirty="0" smtClean="0"/>
              <a:t>G</a:t>
            </a:r>
            <a:r>
              <a:rPr lang="sr-Latn-CS" dirty="0" smtClean="0"/>
              <a:t> nula (</a:t>
            </a:r>
            <a:r>
              <a:rPr lang="sr-Latn-CS" b="1" i="1" dirty="0" smtClean="0"/>
              <a:t>V</a:t>
            </a:r>
            <a:r>
              <a:rPr lang="sr-Latn-CS" b="1" i="1" baseline="-25000" dirty="0" smtClean="0"/>
              <a:t>GS</a:t>
            </a:r>
            <a:r>
              <a:rPr lang="sr-Latn-CS" dirty="0" smtClean="0"/>
              <a:t> = 0). Često se koristi negativan napon na </a:t>
            </a:r>
            <a:r>
              <a:rPr lang="sr-Latn-CS" b="1" dirty="0" smtClean="0"/>
              <a:t>G</a:t>
            </a:r>
            <a:r>
              <a:rPr lang="sr-Latn-CS" dirty="0" smtClean="0"/>
              <a:t> prilikom isključenja da bi se parazitna kapacitivnost između </a:t>
            </a:r>
            <a:r>
              <a:rPr lang="sr-Latn-CS" b="1" dirty="0" smtClean="0"/>
              <a:t>G</a:t>
            </a:r>
            <a:r>
              <a:rPr lang="sr-Latn-CS" dirty="0" smtClean="0"/>
              <a:t> i </a:t>
            </a:r>
            <a:r>
              <a:rPr lang="sr-Latn-CS" b="1" dirty="0" smtClean="0"/>
              <a:t>S</a:t>
            </a:r>
            <a:r>
              <a:rPr lang="sr-Latn-CS" dirty="0" smtClean="0"/>
              <a:t> brže ispraznila jer se MOSFET ne može isključiti dok ta parazitna kapacitivnost održava napon na </a:t>
            </a:r>
            <a:r>
              <a:rPr lang="sr-Latn-CS" b="1" dirty="0" smtClean="0"/>
              <a:t>G</a:t>
            </a:r>
            <a:r>
              <a:rPr lang="sr-Latn-CS" dirty="0" smtClean="0"/>
              <a:t>. Napon </a:t>
            </a:r>
            <a:r>
              <a:rPr lang="sr-Latn-CS" b="1" i="1" dirty="0" smtClean="0"/>
              <a:t>V</a:t>
            </a:r>
            <a:r>
              <a:rPr lang="sr-Latn-CS" b="1" i="1" baseline="-25000" dirty="0" smtClean="0"/>
              <a:t>GS</a:t>
            </a:r>
            <a:r>
              <a:rPr lang="sr-Latn-CS" dirty="0" smtClean="0"/>
              <a:t>  između nule i graničnog </a:t>
            </a:r>
            <a:r>
              <a:rPr lang="sr-Latn-CS" b="1" i="1" dirty="0" smtClean="0"/>
              <a:t>V</a:t>
            </a:r>
            <a:r>
              <a:rPr lang="sr-Latn-CS" b="1" i="1" baseline="-25000" dirty="0" smtClean="0"/>
              <a:t>T</a:t>
            </a:r>
            <a:r>
              <a:rPr lang="sr-Latn-CS" dirty="0" smtClean="0"/>
              <a:t> , dovodi MOSFET u linearni režim koji se ne koristi u energetskoj elektronici, štetan je, i hardver se projektuje tako da se kroz linearni režim prođe za maksimalno kratko vreme. </a:t>
            </a:r>
          </a:p>
          <a:p>
            <a:pPr>
              <a:defRPr/>
            </a:pPr>
            <a:endParaRPr lang="sr-Latn-CS" dirty="0" smtClean="0"/>
          </a:p>
          <a:p>
            <a:pPr>
              <a:defRPr/>
            </a:pPr>
            <a:r>
              <a:rPr lang="sr-Latn-CS" dirty="0" smtClean="0"/>
              <a:t>Tipična primena MOSFET je u primenama gde je potrebna vrlo visoka učestanost, tipično preko 20kHz. Brzina prekidanja MOSFET može da bude i preko 1MHz. Druga oblast primene su niskonaponski pogoni. Za pogon koji se napaja, recimo sa 12V, pad napona od 3V na uključenom bipolarnom tranzistoru je preveliki gubitak. MOSFET nema konstantan pad napona kad je tranzistor uključen već taj pad napona zavisi od struje </a:t>
            </a:r>
            <a:r>
              <a:rPr lang="sr-Latn-CS" b="1" i="1" dirty="0" smtClean="0"/>
              <a:t>I</a:t>
            </a:r>
            <a:r>
              <a:rPr lang="sr-Latn-CS" b="1" i="1" baseline="-25000" dirty="0" smtClean="0"/>
              <a:t>D </a:t>
            </a:r>
            <a:r>
              <a:rPr lang="sr-Latn-CS" dirty="0" smtClean="0"/>
              <a:t> jer se uključeni MOSFET ponaša kao mali otpornik, a ne kao konstantan pad napona nezavisno od struje. </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88C46B22-FB97-4765-9561-89429F43B54E}" type="slidenum">
              <a:rPr lang="en-GB" smtClean="0">
                <a:solidFill>
                  <a:schemeClr val="tx1"/>
                </a:solidFill>
                <a:latin typeface="Times New Roman" pitchFamily="18" charset="0"/>
              </a:rPr>
              <a:pPr/>
              <a:t>5</a:t>
            </a:fld>
            <a:endParaRPr lang="en-GB" smtClean="0">
              <a:solidFill>
                <a:schemeClr val="tx1"/>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r>
              <a:rPr lang="sr-Latn-CS" dirty="0" smtClean="0"/>
              <a:t>Najviše korišćena komponenta u pogonima IGBT radi kao prekidač između </a:t>
            </a:r>
            <a:r>
              <a:rPr lang="sr-Latn-CS" b="1" dirty="0" smtClean="0"/>
              <a:t>C</a:t>
            </a:r>
            <a:r>
              <a:rPr lang="sr-Latn-CS" dirty="0" smtClean="0"/>
              <a:t> i </a:t>
            </a:r>
            <a:r>
              <a:rPr lang="sr-Latn-CS" b="1" dirty="0" smtClean="0"/>
              <a:t>E</a:t>
            </a:r>
            <a:r>
              <a:rPr lang="sr-Latn-CS" dirty="0" smtClean="0"/>
              <a:t> koji je realizovan kao bipolarni tranzistor, dok je kontrola prekidača realizovana pomoću </a:t>
            </a:r>
            <a:r>
              <a:rPr lang="sr-Latn-CS" u="sng" dirty="0" smtClean="0"/>
              <a:t>napona</a:t>
            </a:r>
            <a:r>
              <a:rPr lang="sr-Latn-CS" dirty="0" smtClean="0"/>
              <a:t> na izolovanom gejtu </a:t>
            </a:r>
            <a:r>
              <a:rPr lang="sr-Latn-CS" b="1" dirty="0" smtClean="0"/>
              <a:t>G</a:t>
            </a:r>
            <a:r>
              <a:rPr lang="sr-Latn-CS" dirty="0" smtClean="0"/>
              <a:t>, kao kod MOSFET-a. Napon na </a:t>
            </a:r>
            <a:r>
              <a:rPr lang="sr-Latn-CS" b="1" dirty="0" smtClean="0"/>
              <a:t>G</a:t>
            </a:r>
            <a:r>
              <a:rPr lang="sr-Latn-CS" dirty="0" smtClean="0"/>
              <a:t> iznad graničnog (</a:t>
            </a:r>
            <a:r>
              <a:rPr lang="sr-Latn-CS" b="1" i="1" dirty="0" smtClean="0"/>
              <a:t>V</a:t>
            </a:r>
            <a:r>
              <a:rPr lang="sr-Latn-CS" b="1" i="1" baseline="-25000" dirty="0" smtClean="0"/>
              <a:t>T</a:t>
            </a:r>
            <a:r>
              <a:rPr lang="sr-Latn-CS" b="1" i="1" dirty="0" smtClean="0"/>
              <a:t> </a:t>
            </a:r>
            <a:r>
              <a:rPr lang="sr-Latn-CS" dirty="0" smtClean="0"/>
              <a:t>) uključuje prekidač koji se, u uključenom stanju, ponaša kao bipolarni tranzistor: ostaje mali </a:t>
            </a:r>
            <a:r>
              <a:rPr lang="sr-Latn-CS" b="1" i="1" dirty="0" smtClean="0"/>
              <a:t>V</a:t>
            </a:r>
            <a:r>
              <a:rPr lang="sr-Latn-CS" b="1" i="1" baseline="-25000" dirty="0" smtClean="0"/>
              <a:t>CE</a:t>
            </a:r>
            <a:r>
              <a:rPr lang="sr-Latn-CS" dirty="0" smtClean="0"/>
              <a:t> koji ne zavisi mnogo od struje </a:t>
            </a:r>
            <a:r>
              <a:rPr lang="sr-Latn-CS" b="1" i="1" dirty="0" smtClean="0"/>
              <a:t>I</a:t>
            </a:r>
            <a:r>
              <a:rPr lang="sr-Latn-CS" b="1" i="1" baseline="-25000" dirty="0" smtClean="0"/>
              <a:t>C</a:t>
            </a:r>
            <a:r>
              <a:rPr lang="sr-Latn-CS" b="1" i="1" dirty="0" smtClean="0"/>
              <a:t> </a:t>
            </a:r>
            <a:r>
              <a:rPr lang="sr-Latn-CS" dirty="0" smtClean="0"/>
              <a:t>. To što napon </a:t>
            </a:r>
            <a:r>
              <a:rPr lang="sr-Latn-CS" b="1" i="1" dirty="0" smtClean="0"/>
              <a:t>V</a:t>
            </a:r>
            <a:r>
              <a:rPr lang="sr-Latn-CS" b="1" i="1" baseline="-25000" dirty="0" smtClean="0"/>
              <a:t>CE </a:t>
            </a:r>
            <a:r>
              <a:rPr lang="sr-Latn-CS" dirty="0" smtClean="0"/>
              <a:t> nije nula u stanju provođenja predtavlja osnovni izvor gubitaka kada je prekidač uključen. Energija koju proizvede snaga </a:t>
            </a:r>
            <a:r>
              <a:rPr lang="sr-Latn-CS" b="1" i="1" dirty="0" smtClean="0"/>
              <a:t>I</a:t>
            </a:r>
            <a:r>
              <a:rPr lang="sr-Latn-CS" b="1" i="1" baseline="-25000" dirty="0" smtClean="0"/>
              <a:t>C</a:t>
            </a:r>
            <a:r>
              <a:rPr lang="sr-Latn-CS" b="1" i="1" dirty="0" smtClean="0"/>
              <a:t> V</a:t>
            </a:r>
            <a:r>
              <a:rPr lang="sr-Latn-CS" b="1" i="1" baseline="-25000" dirty="0" smtClean="0"/>
              <a:t>CE </a:t>
            </a:r>
            <a:r>
              <a:rPr lang="sr-Latn-CS" dirty="0" smtClean="0"/>
              <a:t> zagreva IGBT i mora se odvesti pomoću hladnjaka da temperatura komponente ne bi rasla. </a:t>
            </a:r>
          </a:p>
          <a:p>
            <a:pPr>
              <a:lnSpc>
                <a:spcPct val="90000"/>
              </a:lnSpc>
            </a:pPr>
            <a:endParaRPr lang="sr-Latn-CS" dirty="0" smtClean="0"/>
          </a:p>
          <a:p>
            <a:pPr>
              <a:lnSpc>
                <a:spcPct val="90000"/>
              </a:lnSpc>
            </a:pPr>
            <a:r>
              <a:rPr lang="sr-Latn-CS" dirty="0" smtClean="0"/>
              <a:t>Drugi izvor gubitaka predtavljaju komutacioni gubici (gubici u trenucima promene stanja). Naime, prilikom isključivanja i uključivanja, tranzistor prolazi kroz kratkotrajni linearni režim. Dok je za idealni tranzistor u prekidačkom režimu ili napon </a:t>
            </a:r>
            <a:r>
              <a:rPr lang="sr-Latn-CS" b="1" i="1" dirty="0" smtClean="0"/>
              <a:t>V</a:t>
            </a:r>
            <a:r>
              <a:rPr lang="sr-Latn-CS" b="1" i="1" baseline="-25000" dirty="0" smtClean="0"/>
              <a:t>CE </a:t>
            </a:r>
            <a:r>
              <a:rPr lang="sr-Latn-CS" dirty="0" smtClean="0"/>
              <a:t>  jednak nuli ili je struja </a:t>
            </a:r>
            <a:r>
              <a:rPr lang="sr-Latn-CS" b="1" i="1" dirty="0" smtClean="0"/>
              <a:t>I</a:t>
            </a:r>
            <a:r>
              <a:rPr lang="sr-Latn-CS" b="1" i="1" baseline="-25000" dirty="0" smtClean="0"/>
              <a:t>C</a:t>
            </a:r>
            <a:r>
              <a:rPr lang="sr-Latn-CS" b="1" i="1" dirty="0" smtClean="0"/>
              <a:t> </a:t>
            </a:r>
            <a:r>
              <a:rPr lang="sr-Latn-CS" dirty="0" smtClean="0"/>
              <a:t> jednaka nuli (pa je njihov proizvod nula), dotle u linearnom režimu, koji mora da  postoji u trenucima promene između dva stanja u prekidačkom režimu, i struja </a:t>
            </a:r>
            <a:r>
              <a:rPr lang="sr-Latn-CS" b="1" i="1" dirty="0" smtClean="0"/>
              <a:t>I</a:t>
            </a:r>
            <a:r>
              <a:rPr lang="sr-Latn-CS" b="1" i="1" baseline="-25000" dirty="0" smtClean="0"/>
              <a:t>C</a:t>
            </a:r>
            <a:r>
              <a:rPr lang="sr-Latn-CS" b="1" i="1" dirty="0" smtClean="0"/>
              <a:t> </a:t>
            </a:r>
            <a:r>
              <a:rPr lang="sr-Latn-CS" dirty="0" smtClean="0"/>
              <a:t>, i napon </a:t>
            </a:r>
            <a:r>
              <a:rPr lang="sr-Latn-CS" b="1" i="1" dirty="0" smtClean="0"/>
              <a:t>V</a:t>
            </a:r>
            <a:r>
              <a:rPr lang="sr-Latn-CS" b="1" i="1" baseline="-25000" dirty="0" smtClean="0"/>
              <a:t>CE </a:t>
            </a:r>
            <a:r>
              <a:rPr lang="sr-Latn-CS" dirty="0" smtClean="0"/>
              <a:t> imaju značajne vrednosti. Glavni razlog neželjenog boravka tranzistora u linearnom režimu je parazitna kapacitivnist između </a:t>
            </a:r>
            <a:r>
              <a:rPr lang="sr-Latn-CS" b="1" dirty="0" smtClean="0"/>
              <a:t>G</a:t>
            </a:r>
            <a:r>
              <a:rPr lang="sr-Latn-CS" dirty="0" smtClean="0"/>
              <a:t> i </a:t>
            </a:r>
            <a:r>
              <a:rPr lang="sr-Latn-CS" b="1" dirty="0" smtClean="0"/>
              <a:t>E </a:t>
            </a:r>
            <a:r>
              <a:rPr lang="sr-Latn-CS" dirty="0" smtClean="0"/>
              <a:t>koja ne može trenutno da se isprazni niti napuni, a napon na toj parazitnoj kapacitivnosti je, u stvari, napon na gejtu koji kontroliše uključenje i isključenje tranzistora. Zato se snažni IGBT uključuju pomoću sklopova koji se nazivaju drajverima koji služe da sa što je moguće većom strujom napune ili isprazne parazitnu kapacitivnost između </a:t>
            </a:r>
            <a:r>
              <a:rPr lang="sr-Latn-CS" b="1" dirty="0" smtClean="0"/>
              <a:t>G</a:t>
            </a:r>
            <a:r>
              <a:rPr lang="sr-Latn-CS" dirty="0" smtClean="0"/>
              <a:t> i </a:t>
            </a:r>
            <a:r>
              <a:rPr lang="sr-Latn-CS" b="1" dirty="0" smtClean="0"/>
              <a:t>E</a:t>
            </a:r>
            <a:r>
              <a:rPr lang="sr-Latn-CS" dirty="0" smtClean="0"/>
              <a:t> kako bi napon na </a:t>
            </a:r>
            <a:r>
              <a:rPr lang="sr-Latn-CS" b="1" dirty="0" smtClean="0"/>
              <a:t>G</a:t>
            </a:r>
            <a:r>
              <a:rPr lang="sr-Latn-CS" dirty="0" smtClean="0"/>
              <a:t> što pre dostigao </a:t>
            </a:r>
            <a:r>
              <a:rPr lang="sr-Latn-CS" b="1" i="1" dirty="0" smtClean="0"/>
              <a:t>V</a:t>
            </a:r>
            <a:r>
              <a:rPr lang="sr-Latn-CS" b="1" i="1" baseline="-25000" dirty="0" smtClean="0"/>
              <a:t>T</a:t>
            </a:r>
            <a:r>
              <a:rPr lang="sr-Latn-CS" dirty="0" smtClean="0"/>
              <a:t>  (kod uključenja) ili pao na nulu (prilikom isključenja). Kada se jednom parazitna kapacitivnost napuni, nije potrebna nikakva struja da bi tranzistor ostao uključen (dovoljno je samo da se </a:t>
            </a:r>
            <a:r>
              <a:rPr lang="sr-Latn-CS" b="1" i="1" dirty="0" smtClean="0"/>
              <a:t>V</a:t>
            </a:r>
            <a:r>
              <a:rPr lang="sr-Latn-CS" b="1" i="1" baseline="-25000" dirty="0" smtClean="0"/>
              <a:t>GE </a:t>
            </a:r>
            <a:r>
              <a:rPr lang="sr-Latn-CS" dirty="0" smtClean="0"/>
              <a:t> održi iznad </a:t>
            </a:r>
            <a:r>
              <a:rPr lang="sr-Latn-CS" b="1" i="1" dirty="0" smtClean="0"/>
              <a:t>V</a:t>
            </a:r>
            <a:r>
              <a:rPr lang="sr-Latn-CS" b="1" i="1" baseline="-25000" dirty="0" smtClean="0"/>
              <a:t>T</a:t>
            </a:r>
            <a:r>
              <a:rPr lang="sr-Latn-CS" dirty="0" smtClean="0"/>
              <a:t> .</a:t>
            </a:r>
          </a:p>
          <a:p>
            <a:pPr>
              <a:lnSpc>
                <a:spcPct val="90000"/>
              </a:lnSpc>
            </a:pPr>
            <a:endParaRPr lang="sr-Latn-CS" dirty="0" smtClean="0"/>
          </a:p>
          <a:p>
            <a:pPr>
              <a:lnSpc>
                <a:spcPct val="90000"/>
              </a:lnSpc>
            </a:pPr>
            <a:r>
              <a:rPr lang="sr-Latn-CS" dirty="0" smtClean="0"/>
              <a:t>IGBT se pakuju u module sa dva tranzistora kao jedna grana PWM, sa 4 tranzistora kao H-most ili sa 6 tranzistora kao tri grane PWM za generisanje trofaznog sistema. Postoje i moduli sa 7 tranzistora gde je sedmi tranzistor namenjen prenaponskoj zaštiti (opisano kasnije na slajdovima). Zajedno sa tranzistorima u modulu se obavezno nalaze i brze prekidačke diode koje se nazivaju </a:t>
            </a:r>
            <a:r>
              <a:rPr lang="sr-Latn-CS" b="1" dirty="0" smtClean="0"/>
              <a:t>zamajnim diodama </a:t>
            </a:r>
            <a:r>
              <a:rPr lang="sr-Latn-CS" dirty="0" smtClean="0"/>
              <a:t>(</a:t>
            </a:r>
            <a:r>
              <a:rPr lang="sr-Latn-CS" i="1" dirty="0" smtClean="0"/>
              <a:t>freewheeling diodes</a:t>
            </a:r>
            <a:r>
              <a:rPr lang="sr-Latn-CS" dirty="0" smtClean="0"/>
              <a:t>), po jedna uz svaki tranzistor, povezana paralelno C-E spoju tranzistora, u smeru od emitera ka kolektoru (anoda za emiter E, katoda za kolektor C). Uloga zamajnih dioda je opisana uz slajdove o čoperu i invertoru. Danas čak i moduli sa samo jednim IGBT se pakuju zajedno sa zamajnom diodom. </a:t>
            </a:r>
          </a:p>
          <a:p>
            <a:pPr>
              <a:lnSpc>
                <a:spcPct val="90000"/>
              </a:lnSpc>
            </a:pPr>
            <a:endParaRPr lang="sr-Latn-CS" dirty="0" smtClean="0"/>
          </a:p>
          <a:p>
            <a:pPr>
              <a:lnSpc>
                <a:spcPct val="90000"/>
              </a:lnSpc>
            </a:pPr>
            <a:r>
              <a:rPr lang="sr-Latn-CS" dirty="0" smtClean="0"/>
              <a:t>Naki moduli u sebi sadrže i drajvere i optičku izolaciju kontrolnih signala teko da se kontrolni signali mogu dovesti na modul direktno iz mikrokontrolera bez ikakvog hardvera između. Takvi moduli, po pravilu sadrže i neophodne izolovane ispravljače za napajanje drajvera gornjih tranzistora  kao i neki vid preko-strujne i termičke zaštite.  Micubiši (</a:t>
            </a:r>
            <a:r>
              <a:rPr lang="sr-Latn-CS" i="1" dirty="0" smtClean="0"/>
              <a:t>Mitsubishi</a:t>
            </a:r>
            <a:r>
              <a:rPr lang="sr-Latn-CS" dirty="0" smtClean="0"/>
              <a:t>) i Pauereks (</a:t>
            </a:r>
            <a:r>
              <a:rPr lang="sr-Latn-CS" i="1" dirty="0" smtClean="0"/>
              <a:t>Powerex</a:t>
            </a:r>
            <a:r>
              <a:rPr lang="sr-Latn-CS" dirty="0" smtClean="0"/>
              <a:t>) nazivaju takve svoje module IPM (</a:t>
            </a:r>
            <a:r>
              <a:rPr lang="sr-Latn-CS" i="1" dirty="0" smtClean="0"/>
              <a:t>Intelegent Power Module</a:t>
            </a:r>
            <a:r>
              <a:rPr lang="sr-Latn-CS" dirty="0" smtClean="0"/>
              <a:t>), Semikron ih naziva SKiiP (</a:t>
            </a:r>
            <a:r>
              <a:rPr lang="sr-Latn-CS" i="1" dirty="0" smtClean="0"/>
              <a:t>SemiKron Intellegent Integrated Power</a:t>
            </a:r>
            <a:r>
              <a:rPr lang="sr-Latn-CS" dirty="0" smtClean="0"/>
              <a:t>)...     </a:t>
            </a:r>
            <a:endParaRPr lang="en-US" dirty="0"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F47F5FE1-4872-4F84-ABB5-84AD4D465583}" type="slidenum">
              <a:rPr lang="en-GB" smtClean="0">
                <a:solidFill>
                  <a:schemeClr val="tx1"/>
                </a:solidFill>
                <a:latin typeface="Times New Roman" pitchFamily="18" charset="0"/>
              </a:rPr>
              <a:pPr/>
              <a:t>6</a:t>
            </a:fld>
            <a:endParaRPr lang="en-GB" smtClean="0">
              <a:solidFill>
                <a:schemeClr val="tx1"/>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r>
              <a:rPr lang="sr-Latn-CS" dirty="0" smtClean="0"/>
              <a:t>Idealni prekidač se ponaša kao kratak spoj kad je uključen, a kao otvorena veza kada je isključen.</a:t>
            </a:r>
          </a:p>
          <a:p>
            <a:pPr>
              <a:lnSpc>
                <a:spcPct val="90000"/>
              </a:lnSpc>
            </a:pPr>
            <a:endParaRPr lang="sr-Latn-CS" dirty="0" smtClean="0"/>
          </a:p>
          <a:p>
            <a:pPr>
              <a:lnSpc>
                <a:spcPct val="90000"/>
              </a:lnSpc>
            </a:pPr>
            <a:r>
              <a:rPr lang="sr-Latn-CS" dirty="0" smtClean="0"/>
              <a:t>Sa gledišta kontrolnog signala dovedenog na G, IGBT se ponaša skoro kao idealan prekidač. Da</a:t>
            </a:r>
            <a:r>
              <a:rPr lang="sr-Latn-CS" baseline="0" dirty="0" smtClean="0"/>
              <a:t> bi se prekidač držao otvorenim poreban ja samo napon na G. Struja prema G ulazu praktično teče samo u trenucima uključivanja i isključivanja prekidača. Tada je potrebno napuniti, odnosno isprazniti parazitnu kapacitivnost između G i E.</a:t>
            </a:r>
          </a:p>
          <a:p>
            <a:pPr>
              <a:lnSpc>
                <a:spcPct val="90000"/>
              </a:lnSpc>
            </a:pPr>
            <a:endParaRPr lang="sr-Latn-CS" baseline="0" dirty="0" smtClean="0"/>
          </a:p>
          <a:p>
            <a:pPr>
              <a:lnSpc>
                <a:spcPct val="90000"/>
              </a:lnSpc>
            </a:pPr>
            <a:r>
              <a:rPr lang="sr-Latn-CS" baseline="0" dirty="0" smtClean="0"/>
              <a:t>Ta parazitna kapacitivnost je ujedno i jedan od bitnih uzroka kašnjenja uključenja i isključenja prekidača jer je napon na G ustvari napon na tom parazitnom kondenzatoru, a njemu je potrebno vreme da se napuni ili isprazni (napon na kondenzatoru je proizvod kapacitivnosti i količine naelektrisanja, a količina naelektrisanja je integral struje u vremenu – ili proizvod struje i vremena, ako je struja konstantna).</a:t>
            </a:r>
          </a:p>
          <a:p>
            <a:pPr>
              <a:lnSpc>
                <a:spcPct val="90000"/>
              </a:lnSpc>
            </a:pPr>
            <a:endParaRPr lang="sr-Latn-CS" baseline="0" dirty="0" smtClean="0"/>
          </a:p>
          <a:p>
            <a:pPr>
              <a:lnSpc>
                <a:spcPct val="90000"/>
              </a:lnSpc>
            </a:pPr>
            <a:r>
              <a:rPr lang="sr-Latn-CS" baseline="0" dirty="0" smtClean="0"/>
              <a:t>Brže punjenje, i naročito </a:t>
            </a:r>
            <a:r>
              <a:rPr lang="sr-Latn-CS" u="sng" baseline="0" dirty="0" smtClean="0"/>
              <a:t>pražnjenje</a:t>
            </a:r>
            <a:r>
              <a:rPr lang="sr-Latn-CS" baseline="0" dirty="0" smtClean="0"/>
              <a:t>, te parazitne kapacitivnosti  je razlog zašto postoje “drajveri” – elektronski sklopovi koji treba da obezbede da se kondenzator isprazni (ili napuni) za najkraće moguće vreme. Drajveri često koriste negativni napon da bi ubrzali pražnjenje.</a:t>
            </a:r>
            <a:endParaRPr lang="sr-Latn-CS" dirty="0" smtClean="0"/>
          </a:p>
          <a:p>
            <a:pPr>
              <a:lnSpc>
                <a:spcPct val="90000"/>
              </a:lnSpc>
            </a:pPr>
            <a:endParaRPr lang="sr-Latn-CS" dirty="0" smtClean="0"/>
          </a:p>
          <a:p>
            <a:pPr>
              <a:lnSpc>
                <a:spcPct val="90000"/>
              </a:lnSpc>
            </a:pPr>
            <a:r>
              <a:rPr lang="sr-Latn-CS" dirty="0" smtClean="0"/>
              <a:t>Struja</a:t>
            </a:r>
          </a:p>
          <a:p>
            <a:pPr>
              <a:lnSpc>
                <a:spcPct val="90000"/>
              </a:lnSpc>
            </a:pPr>
            <a:endParaRPr lang="sr-Latn-CS" dirty="0" smtClean="0"/>
          </a:p>
          <a:p>
            <a:pPr>
              <a:lnSpc>
                <a:spcPct val="90000"/>
              </a:lnSpc>
            </a:pPr>
            <a:r>
              <a:rPr lang="sr-Latn-CS" dirty="0" smtClean="0"/>
              <a:t>Parazini C </a:t>
            </a:r>
            <a:endParaRPr lang="en-US" dirty="0"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FADB9700-ECB5-4DC8-9DFF-5FB57DE622EA}" type="slidenum">
              <a:rPr lang="en-GB" smtClean="0">
                <a:solidFill>
                  <a:schemeClr val="tx1"/>
                </a:solidFill>
                <a:latin typeface="Times New Roman" pitchFamily="18" charset="0"/>
              </a:rPr>
              <a:pPr/>
              <a:t>7</a:t>
            </a:fld>
            <a:endParaRPr lang="en-GB" smtClean="0">
              <a:solidFill>
                <a:schemeClr val="tx1"/>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r>
              <a:rPr lang="sr-Latn-CS" dirty="0" smtClean="0"/>
              <a:t>Gubici su opisani uz slajd o IGBT.</a:t>
            </a:r>
          </a:p>
          <a:p>
            <a:pPr>
              <a:lnSpc>
                <a:spcPct val="90000"/>
              </a:lnSpc>
            </a:pPr>
            <a:endParaRPr lang="sr-Latn-CS" dirty="0" smtClean="0"/>
          </a:p>
          <a:p>
            <a:pPr>
              <a:lnSpc>
                <a:spcPct val="90000"/>
              </a:lnSpc>
            </a:pPr>
            <a:r>
              <a:rPr lang="sr-Latn-CS" dirty="0" smtClean="0"/>
              <a:t>Gubici u stanju provođenja generišu snagu koja zagreva prekidač sve vreme dok je prekidač uključen. Snaga koja se disipira se mora odvesti sa prekidača da se temperatura prekidača ne bi povećavala. Energija koju proizvode ovi gubici ono što zagreva tranzistor) je proizvod </a:t>
            </a:r>
            <a:r>
              <a:rPr lang="sr-Latn-CS" b="1" i="1" dirty="0" smtClean="0"/>
              <a:t>P</a:t>
            </a:r>
            <a:r>
              <a:rPr lang="sr-Latn-CS" b="1" i="1" baseline="-25000" dirty="0" smtClean="0"/>
              <a:t>dis</a:t>
            </a:r>
            <a:r>
              <a:rPr lang="sr-Latn-CS" b="1" i="1" dirty="0" smtClean="0"/>
              <a:t> </a:t>
            </a:r>
            <a:r>
              <a:rPr lang="sr-Latn-CS" i="1" dirty="0" smtClean="0"/>
              <a:t> </a:t>
            </a:r>
            <a:r>
              <a:rPr lang="sr-Latn-CS" dirty="0" smtClean="0"/>
              <a:t>i vremena koliko je prekidač uključen.</a:t>
            </a:r>
          </a:p>
          <a:p>
            <a:pPr>
              <a:lnSpc>
                <a:spcPct val="90000"/>
              </a:lnSpc>
            </a:pPr>
            <a:endParaRPr lang="sr-Latn-CS" dirty="0" smtClean="0"/>
          </a:p>
          <a:p>
            <a:pPr>
              <a:lnSpc>
                <a:spcPct val="90000"/>
              </a:lnSpc>
            </a:pPr>
            <a:r>
              <a:rPr lang="sr-Latn-CS" dirty="0" smtClean="0"/>
              <a:t>Komutacioni gubici se javljaju samo u trenucima svake promene stanja prekidača jer je u tim trenucima tranzistor u linearnom režimu. Postoji i </a:t>
            </a:r>
            <a:r>
              <a:rPr lang="sr-Latn-CS" b="1" i="1" dirty="0" smtClean="0"/>
              <a:t>I</a:t>
            </a:r>
            <a:r>
              <a:rPr lang="sr-Latn-CS" b="1" i="1" baseline="-25000" dirty="0" smtClean="0"/>
              <a:t>C</a:t>
            </a:r>
            <a:r>
              <a:rPr lang="sr-Latn-CS" b="1" i="1" dirty="0" smtClean="0"/>
              <a:t>  </a:t>
            </a:r>
            <a:r>
              <a:rPr lang="sr-Latn-CS" dirty="0" smtClean="0"/>
              <a:t>i </a:t>
            </a:r>
            <a:r>
              <a:rPr lang="sr-Latn-CS" b="1" i="1" dirty="0" smtClean="0"/>
              <a:t>V</a:t>
            </a:r>
            <a:r>
              <a:rPr lang="sr-Latn-CS" b="1" i="1" baseline="-25000" dirty="0" smtClean="0"/>
              <a:t>CE </a:t>
            </a:r>
            <a:r>
              <a:rPr lang="sr-Latn-CS" dirty="0" smtClean="0"/>
              <a:t> koji su različiti od nule. Trenuci promene stanja su označeni isprekidanom linijom. </a:t>
            </a:r>
          </a:p>
          <a:p>
            <a:pPr>
              <a:lnSpc>
                <a:spcPct val="90000"/>
              </a:lnSpc>
            </a:pPr>
            <a:endParaRPr lang="sr-Latn-CS" dirty="0" smtClean="0"/>
          </a:p>
          <a:p>
            <a:pPr>
              <a:lnSpc>
                <a:spcPct val="90000"/>
              </a:lnSpc>
            </a:pPr>
            <a:r>
              <a:rPr lang="sr-Latn-CS" dirty="0" smtClean="0"/>
              <a:t>S obzirom da se pri svakoj komutaciji pojavljuju gubici, što su komutacije češće, to je zagrevanje veće. Zbog toga su komutacioni gubici srazmerni učestanosti prekidanja. To je jedan od faktora koji ograničava učestanost PWM sa gornje strane. Tako se za velike snage pogona (nekoliko stotina kW) retko ide na učestanosti PWM preko nekoliko kHz.</a:t>
            </a:r>
            <a:endParaRPr lang="en-US" dirty="0"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19440907-BDF1-4157-826B-A83DF5988DF1}" type="slidenum">
              <a:rPr lang="en-GB" smtClean="0">
                <a:solidFill>
                  <a:schemeClr val="tx1"/>
                </a:solidFill>
                <a:latin typeface="Times New Roman" pitchFamily="18" charset="0"/>
              </a:rPr>
              <a:pPr/>
              <a:t>8</a:t>
            </a:fld>
            <a:endParaRPr lang="en-GB" smtClean="0">
              <a:solidFill>
                <a:schemeClr val="tx1"/>
              </a:solidFill>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sr-Latn-CS" dirty="0" smtClean="0"/>
              <a:t>Primer specifikacije osnovnih parametara jednog komercijalno raspoloživog IGBT:</a:t>
            </a:r>
          </a:p>
          <a:p>
            <a:pPr>
              <a:defRPr/>
            </a:pPr>
            <a:endParaRPr lang="sr-Latn-CS" dirty="0" smtClean="0"/>
          </a:p>
          <a:p>
            <a:pPr>
              <a:defRPr/>
            </a:pPr>
            <a:r>
              <a:rPr lang="sr-Latn-CS" b="1" i="1" dirty="0" smtClean="0"/>
              <a:t>V</a:t>
            </a:r>
            <a:r>
              <a:rPr lang="sr-Latn-CS" b="1" i="1" baseline="-25000" dirty="0" smtClean="0"/>
              <a:t>CE</a:t>
            </a:r>
            <a:r>
              <a:rPr lang="sr-Latn-CS" dirty="0" smtClean="0"/>
              <a:t>  predstavlja maksimalni napon između </a:t>
            </a:r>
            <a:r>
              <a:rPr lang="sr-Latn-CS" b="1" dirty="0" smtClean="0"/>
              <a:t>C</a:t>
            </a:r>
            <a:r>
              <a:rPr lang="sr-Latn-CS" dirty="0" smtClean="0"/>
              <a:t> i </a:t>
            </a:r>
            <a:r>
              <a:rPr lang="sr-Latn-CS" b="1" dirty="0" smtClean="0"/>
              <a:t>E</a:t>
            </a:r>
            <a:r>
              <a:rPr lang="sr-Latn-CS" dirty="0" smtClean="0"/>
              <a:t> koji tranzistor može da izdrži kada radi kao isključen prekidač. Napon jednosmernog međukola, po pravilu, mora biti bar za tridesetak do četrdeset posto manji od ovog napona. Na primer, bilo bi rizično ovu komponentu (</a:t>
            </a:r>
            <a:r>
              <a:rPr lang="sr-Latn-CS" b="1" i="1" dirty="0" smtClean="0"/>
              <a:t>V</a:t>
            </a:r>
            <a:r>
              <a:rPr lang="sr-Latn-CS" b="1" i="1" baseline="-25000" dirty="0" smtClean="0"/>
              <a:t>CE</a:t>
            </a:r>
            <a:r>
              <a:rPr lang="sr-Latn-CS" dirty="0" smtClean="0"/>
              <a:t>  = 3300V) upotrebiti u pogonima sa naponom međukola većim od nekih 2000V. Ova razlika je nužna zbog prenapona koji se javljaju na tranzistorima u trenucima promene stanja, naročito kod isključenja. Na te prenapone prvenstveno utiče parazitna induktivnost vodova, ali i brzina zamajnih dioda kao i kvalitet kondenzatora u jednosmernom međukolu. Da bi se ublažili prenaponi često se između E i C postavljaju sklopovi koji se nazivaju </a:t>
            </a:r>
            <a:r>
              <a:rPr lang="sr-Latn-CS" b="1" dirty="0" smtClean="0"/>
              <a:t>snaberima</a:t>
            </a:r>
            <a:r>
              <a:rPr lang="sr-Latn-CS" dirty="0" smtClean="0"/>
              <a:t> (</a:t>
            </a:r>
            <a:r>
              <a:rPr lang="sr-Latn-CS" i="1" dirty="0" smtClean="0"/>
              <a:t>snubber</a:t>
            </a:r>
            <a:r>
              <a:rPr lang="sr-Latn-CS" dirty="0" smtClean="0"/>
              <a:t>) koji se sastoje od kondenzatora posebne vrste ili od kombinacije kondenzatora i otpornika , a mogu sadržati i diode. Snaberi su skupe i glomazne komponente i projektanti IGBT modula pokušavaju da naprave takav modul kod koga snaber ne bi bio neophodan. Današnje komponente se uglavnom reklamiraju kao takve. Nazivaju ih </a:t>
            </a:r>
            <a:r>
              <a:rPr lang="sr-Latn-CS" i="1" dirty="0" smtClean="0"/>
              <a:t>snubberless</a:t>
            </a:r>
            <a:r>
              <a:rPr lang="sr-Latn-CS" dirty="0" smtClean="0"/>
              <a:t> modulima. Izlazni stepeni koji ne koriste snabere moraju imati izuzetno pažljivo projektovano jednosmerno međukolo. Veze moraju biti kratke (naročito veza od kondenzatora u međukolu do C i E priključka modula), sa vodovima minimalne parazitne induktivnosti. Često se koriste “sendvič” vodovi gde se pozitivan i negativan pol vode pljosnatim pravougaonim sabirnicama koje su celom širinom jedna iznad druge, kao sendvič, sa izolatorom između.</a:t>
            </a:r>
          </a:p>
          <a:p>
            <a:pPr>
              <a:defRPr/>
            </a:pPr>
            <a:endParaRPr lang="sr-Latn-CS" dirty="0" smtClean="0"/>
          </a:p>
          <a:p>
            <a:pPr>
              <a:defRPr/>
            </a:pPr>
            <a:r>
              <a:rPr lang="sr-Latn-CS" b="1" i="1" dirty="0" smtClean="0"/>
              <a:t>I</a:t>
            </a:r>
            <a:r>
              <a:rPr lang="sr-Latn-CS" b="1" i="1" baseline="-25000" dirty="0" smtClean="0"/>
              <a:t>C </a:t>
            </a:r>
            <a:r>
              <a:rPr lang="sr-Latn-CS" dirty="0" smtClean="0"/>
              <a:t> i </a:t>
            </a:r>
            <a:r>
              <a:rPr lang="sr-Latn-CS" b="1" i="1" dirty="0" smtClean="0"/>
              <a:t>I</a:t>
            </a:r>
            <a:r>
              <a:rPr lang="sr-Latn-CS" b="1" i="1" baseline="-25000" dirty="0" smtClean="0"/>
              <a:t>CM</a:t>
            </a:r>
            <a:r>
              <a:rPr lang="sr-Latn-CS" baseline="-25000" dirty="0" smtClean="0"/>
              <a:t> </a:t>
            </a:r>
            <a:r>
              <a:rPr lang="sr-Latn-CS" dirty="0" smtClean="0"/>
              <a:t> su maksimalna dozvoljena trajna struja kolektora i maksimalna kratkotrajna struja (srtujni špic) koji se sme ponavljati. Specifikacije definišu detaljno koliko često se stuja veća od </a:t>
            </a:r>
            <a:r>
              <a:rPr lang="sr-Latn-CS" b="1" i="1" dirty="0" smtClean="0"/>
              <a:t>I</a:t>
            </a:r>
            <a:r>
              <a:rPr lang="sr-Latn-CS" b="1" i="1" baseline="-25000" dirty="0" smtClean="0"/>
              <a:t>C</a:t>
            </a:r>
            <a:r>
              <a:rPr lang="sr-Latn-CS" dirty="0" smtClean="0"/>
              <a:t>  sme ponavljati i koliko sme da traje. </a:t>
            </a:r>
          </a:p>
          <a:p>
            <a:pPr>
              <a:defRPr/>
            </a:pPr>
            <a:endParaRPr lang="sr-Latn-CS" dirty="0" smtClean="0"/>
          </a:p>
          <a:p>
            <a:pPr>
              <a:defRPr/>
            </a:pPr>
            <a:r>
              <a:rPr lang="sr-Latn-CS" dirty="0" smtClean="0"/>
              <a:t>Napon zasićenja je napon </a:t>
            </a:r>
            <a:r>
              <a:rPr lang="sr-Latn-CS" b="1" i="1" dirty="0" smtClean="0"/>
              <a:t>V</a:t>
            </a:r>
            <a:r>
              <a:rPr lang="sr-Latn-CS" b="1" i="1" baseline="-25000" dirty="0" smtClean="0"/>
              <a:t>CE </a:t>
            </a:r>
            <a:r>
              <a:rPr lang="sr-Latn-CS" dirty="0" smtClean="0"/>
              <a:t> kada tranzistor vodi.  Za konkretan modul, </a:t>
            </a:r>
            <a:r>
              <a:rPr lang="sr-Latn-CS" b="1" i="1" dirty="0" smtClean="0"/>
              <a:t>V</a:t>
            </a:r>
            <a:r>
              <a:rPr lang="sr-Latn-CS" b="1" i="1" baseline="-25000" dirty="0" smtClean="0"/>
              <a:t>CEsat</a:t>
            </a:r>
            <a:r>
              <a:rPr lang="sr-Latn-CS" dirty="0" smtClean="0"/>
              <a:t>  iznosi 4,3V pri struji od 1200A. U specifikaciji je greškom napisano </a:t>
            </a:r>
            <a:r>
              <a:rPr lang="sr-Latn-CS" i="1" dirty="0" smtClean="0"/>
              <a:t>I</a:t>
            </a:r>
            <a:r>
              <a:rPr lang="sr-Latn-CS" i="1" baseline="-25000" dirty="0" smtClean="0"/>
              <a:t>CEsat</a:t>
            </a:r>
            <a:r>
              <a:rPr lang="sr-Latn-CS" baseline="-25000" dirty="0" smtClean="0"/>
              <a:t> </a:t>
            </a:r>
            <a:r>
              <a:rPr lang="sr-Latn-CS" dirty="0" smtClean="0"/>
              <a:t> umesto </a:t>
            </a:r>
            <a:r>
              <a:rPr lang="sr-Latn-CS" i="1" dirty="0" smtClean="0"/>
              <a:t>V</a:t>
            </a:r>
            <a:r>
              <a:rPr lang="sr-Latn-CS" i="1" baseline="-25000" dirty="0" smtClean="0"/>
              <a:t>CEsat</a:t>
            </a:r>
            <a:r>
              <a:rPr lang="sr-Latn-CS" dirty="0" smtClean="0"/>
              <a:t> .</a:t>
            </a:r>
          </a:p>
          <a:p>
            <a:pPr>
              <a:defRPr/>
            </a:pPr>
            <a:endParaRPr lang="sr-Latn-CS" dirty="0" smtClean="0"/>
          </a:p>
          <a:p>
            <a:pPr>
              <a:defRPr/>
            </a:pPr>
            <a:r>
              <a:rPr lang="sr-Latn-CS" dirty="0" smtClean="0"/>
              <a:t>Od dinamičkih karakteristika najznačajnije su:</a:t>
            </a:r>
          </a:p>
          <a:p>
            <a:pPr>
              <a:defRPr/>
            </a:pPr>
            <a:endParaRPr lang="sr-Latn-CS" dirty="0" smtClean="0"/>
          </a:p>
          <a:p>
            <a:pPr>
              <a:defRPr/>
            </a:pPr>
            <a:r>
              <a:rPr lang="sr-Latn-CS" b="1" i="1" dirty="0" smtClean="0"/>
              <a:t>t</a:t>
            </a:r>
            <a:r>
              <a:rPr lang="sr-Latn-CS" b="1" i="1" baseline="-25000" dirty="0" smtClean="0"/>
              <a:t>don</a:t>
            </a:r>
            <a:r>
              <a:rPr lang="sr-Latn-CS" b="1" i="1" dirty="0" smtClean="0"/>
              <a:t> </a:t>
            </a:r>
            <a:r>
              <a:rPr lang="sr-Latn-CS" dirty="0" smtClean="0"/>
              <a:t> i  </a:t>
            </a:r>
            <a:r>
              <a:rPr lang="sr-Latn-CS" b="1" i="1" dirty="0" smtClean="0"/>
              <a:t>t</a:t>
            </a:r>
            <a:r>
              <a:rPr lang="sr-Latn-CS" b="1" i="1" baseline="-25000" dirty="0" smtClean="0"/>
              <a:t>doff</a:t>
            </a:r>
            <a:r>
              <a:rPr lang="sr-Latn-CS" b="1" i="1" dirty="0" smtClean="0"/>
              <a:t> </a:t>
            </a:r>
            <a:r>
              <a:rPr lang="sr-Latn-CS" dirty="0" smtClean="0"/>
              <a:t> predstavljaju kašnjenje prekidača prilikom uključivanja i isključivanja. Na primer, </a:t>
            </a:r>
            <a:r>
              <a:rPr lang="sr-Latn-CS" b="1" i="1" dirty="0" smtClean="0"/>
              <a:t>t</a:t>
            </a:r>
            <a:r>
              <a:rPr lang="sr-Latn-CS" b="1" i="1" baseline="-25000" dirty="0" smtClean="0"/>
              <a:t>doff</a:t>
            </a:r>
            <a:r>
              <a:rPr lang="sr-Latn-CS" b="1" i="1" dirty="0" smtClean="0"/>
              <a:t> </a:t>
            </a:r>
            <a:r>
              <a:rPr lang="sr-Latn-CS" dirty="0" smtClean="0"/>
              <a:t>  je vreme od trenutka kada napon na </a:t>
            </a:r>
            <a:r>
              <a:rPr lang="sr-Latn-CS" b="1" dirty="0" smtClean="0"/>
              <a:t>G</a:t>
            </a:r>
            <a:r>
              <a:rPr lang="sr-Latn-CS" dirty="0" smtClean="0"/>
              <a:t> padne na nulu do trenutka kada se tranzistor isključi (dok struja </a:t>
            </a:r>
            <a:r>
              <a:rPr lang="sr-Latn-CS" b="1" i="1" dirty="0" smtClean="0"/>
              <a:t>I</a:t>
            </a:r>
            <a:r>
              <a:rPr lang="sr-Latn-CS" b="1" i="1" baseline="-25000" dirty="0" smtClean="0"/>
              <a:t>C </a:t>
            </a:r>
            <a:r>
              <a:rPr lang="sr-Latn-CS" dirty="0" smtClean="0"/>
              <a:t> padne na samo nekoliko procenata od one koja je tekla dok je tranzistor bio uključen). Treba obratiti pažnju da je, nažalost, </a:t>
            </a:r>
            <a:r>
              <a:rPr lang="sr-Latn-CS" b="1" i="1" dirty="0" smtClean="0"/>
              <a:t>t</a:t>
            </a:r>
            <a:r>
              <a:rPr lang="sr-Latn-CS" b="1" i="1" baseline="-25000" dirty="0" smtClean="0"/>
              <a:t>doff</a:t>
            </a:r>
            <a:r>
              <a:rPr lang="sr-Latn-CS" b="1" i="1" dirty="0" smtClean="0"/>
              <a:t> </a:t>
            </a:r>
            <a:r>
              <a:rPr lang="sr-Latn-CS" dirty="0" smtClean="0"/>
              <a:t>  duže od </a:t>
            </a:r>
            <a:r>
              <a:rPr lang="sr-Latn-CS" b="1" i="1" dirty="0" smtClean="0"/>
              <a:t>t</a:t>
            </a:r>
            <a:r>
              <a:rPr lang="sr-Latn-CS" b="1" i="1" baseline="-25000" dirty="0" smtClean="0"/>
              <a:t>don</a:t>
            </a:r>
            <a:r>
              <a:rPr lang="sr-Latn-CS" b="1" i="1" dirty="0" smtClean="0"/>
              <a:t> </a:t>
            </a:r>
            <a:r>
              <a:rPr lang="sr-Latn-CS" dirty="0" smtClean="0"/>
              <a:t> što je uobičajeno za većinu komponenti.</a:t>
            </a:r>
          </a:p>
          <a:p>
            <a:pPr>
              <a:defRPr/>
            </a:pPr>
            <a:endParaRPr lang="sr-Latn-CS" dirty="0" smtClean="0"/>
          </a:p>
          <a:p>
            <a:pPr>
              <a:defRPr/>
            </a:pPr>
            <a:r>
              <a:rPr lang="sr-Latn-CS" dirty="0" smtClean="0"/>
              <a:t> </a:t>
            </a:r>
            <a:r>
              <a:rPr lang="sr-Latn-CS" b="1" i="1" dirty="0" smtClean="0"/>
              <a:t>t</a:t>
            </a:r>
            <a:r>
              <a:rPr lang="sr-Latn-CS" b="1" i="1" baseline="-25000" dirty="0" smtClean="0"/>
              <a:t>r</a:t>
            </a:r>
            <a:r>
              <a:rPr lang="sr-Latn-CS" b="1" i="1" dirty="0" smtClean="0"/>
              <a:t> </a:t>
            </a:r>
            <a:r>
              <a:rPr lang="sr-Latn-CS" dirty="0" smtClean="0"/>
              <a:t> i  </a:t>
            </a:r>
            <a:r>
              <a:rPr lang="sr-Latn-CS" b="1" i="1" dirty="0" smtClean="0"/>
              <a:t>t</a:t>
            </a:r>
            <a:r>
              <a:rPr lang="sr-Latn-CS" b="1" i="1" baseline="-25000" dirty="0" smtClean="0"/>
              <a:t>f</a:t>
            </a:r>
            <a:r>
              <a:rPr lang="sr-Latn-CS" b="1" i="1" dirty="0" smtClean="0"/>
              <a:t>  </a:t>
            </a:r>
            <a:r>
              <a:rPr lang="sr-Latn-CS" dirty="0" smtClean="0"/>
              <a:t>su vreme porasta napona </a:t>
            </a:r>
            <a:r>
              <a:rPr lang="sr-Latn-CS" b="1" i="1" dirty="0" smtClean="0"/>
              <a:t>V</a:t>
            </a:r>
            <a:r>
              <a:rPr lang="sr-Latn-CS" b="1" i="1" baseline="-25000" dirty="0" smtClean="0"/>
              <a:t>CE</a:t>
            </a:r>
            <a:r>
              <a:rPr lang="sr-Latn-CS" dirty="0" smtClean="0"/>
              <a:t> prilikom isključenja, i vreme pada napona </a:t>
            </a:r>
            <a:r>
              <a:rPr lang="sr-Latn-CS" b="1" i="1" dirty="0" smtClean="0"/>
              <a:t>V</a:t>
            </a:r>
            <a:r>
              <a:rPr lang="sr-Latn-CS" b="1" i="1" baseline="-25000" dirty="0" smtClean="0"/>
              <a:t>CE</a:t>
            </a:r>
            <a:r>
              <a:rPr lang="sr-Latn-CS" dirty="0" smtClean="0"/>
              <a:t> prilikom uključenja tranzistora, respektivno. Obično se kao granice uzimaju rast sa 10% na 90% napona i obrnuto. Ove karakteristike u specifikaciji se odnose na tačno određeno opterećenje i mogu puno varirati u zavisnosti od opterećenja.</a:t>
            </a:r>
            <a:endParaRPr 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38D6E2CA-C70C-4CA5-AE21-F7D47D04A388}" type="slidenum">
              <a:rPr lang="en-GB" smtClean="0">
                <a:solidFill>
                  <a:schemeClr val="tx1"/>
                </a:solidFill>
                <a:latin typeface="Times New Roman" pitchFamily="18" charset="0"/>
              </a:rPr>
              <a:pPr/>
              <a:t>9</a:t>
            </a:fld>
            <a:endParaRPr lang="en-GB" smtClean="0">
              <a:solidFill>
                <a:schemeClr val="tx1"/>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7E03D9-3BFC-4DFB-9C1F-A4C3C11AFED0}" type="slidenum">
              <a:rPr lang="en-US"/>
              <a:pPr>
                <a:defRPr/>
              </a:pPr>
              <a:t>‹#›</a:t>
            </a:fld>
            <a:endParaRPr lang="en-US"/>
          </a:p>
        </p:txBody>
      </p:sp>
    </p:spTree>
    <p:extLst>
      <p:ext uri="{BB962C8B-B14F-4D97-AF65-F5344CB8AC3E}">
        <p14:creationId xmlns:p14="http://schemas.microsoft.com/office/powerpoint/2010/main" xmlns="" val="3182487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18F4A7-505A-4276-986C-0BF65FB02A64}" type="slidenum">
              <a:rPr lang="en-US"/>
              <a:pPr>
                <a:defRPr/>
              </a:pPr>
              <a:t>‹#›</a:t>
            </a:fld>
            <a:endParaRPr lang="en-US"/>
          </a:p>
        </p:txBody>
      </p:sp>
    </p:spTree>
    <p:extLst>
      <p:ext uri="{BB962C8B-B14F-4D97-AF65-F5344CB8AC3E}">
        <p14:creationId xmlns:p14="http://schemas.microsoft.com/office/powerpoint/2010/main" xmlns="" val="1355742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513" y="476250"/>
            <a:ext cx="1943100" cy="5483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476250"/>
            <a:ext cx="5676900" cy="5483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9C690F-0181-43FD-9C6C-572091CF4510}" type="slidenum">
              <a:rPr lang="en-US"/>
              <a:pPr>
                <a:defRPr/>
              </a:pPr>
              <a:t>‹#›</a:t>
            </a:fld>
            <a:endParaRPr lang="en-US"/>
          </a:p>
        </p:txBody>
      </p:sp>
    </p:spTree>
    <p:extLst>
      <p:ext uri="{BB962C8B-B14F-4D97-AF65-F5344CB8AC3E}">
        <p14:creationId xmlns:p14="http://schemas.microsoft.com/office/powerpoint/2010/main" xmlns="" val="4051883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47625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8446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844675"/>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978275"/>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5F9363B-B1F5-4E5B-A45E-8229959CC258}" type="slidenum">
              <a:rPr lang="en-US"/>
              <a:pPr>
                <a:defRPr/>
              </a:pPr>
              <a:t>‹#›</a:t>
            </a:fld>
            <a:endParaRPr lang="en-US"/>
          </a:p>
        </p:txBody>
      </p:sp>
    </p:spTree>
    <p:extLst>
      <p:ext uri="{BB962C8B-B14F-4D97-AF65-F5344CB8AC3E}">
        <p14:creationId xmlns:p14="http://schemas.microsoft.com/office/powerpoint/2010/main" xmlns="" val="3181129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B052DB-28A1-49ED-B354-7656327038DE}" type="slidenum">
              <a:rPr lang="en-US"/>
              <a:pPr>
                <a:defRPr/>
              </a:pPr>
              <a:t>‹#›</a:t>
            </a:fld>
            <a:endParaRPr lang="en-US"/>
          </a:p>
        </p:txBody>
      </p:sp>
    </p:spTree>
    <p:extLst>
      <p:ext uri="{BB962C8B-B14F-4D97-AF65-F5344CB8AC3E}">
        <p14:creationId xmlns:p14="http://schemas.microsoft.com/office/powerpoint/2010/main" xmlns="" val="1302388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92D352-8BBC-40CF-B292-F586B80E4360}" type="slidenum">
              <a:rPr lang="en-US"/>
              <a:pPr>
                <a:defRPr/>
              </a:pPr>
              <a:t>‹#›</a:t>
            </a:fld>
            <a:endParaRPr lang="en-US"/>
          </a:p>
        </p:txBody>
      </p:sp>
    </p:spTree>
    <p:extLst>
      <p:ext uri="{BB962C8B-B14F-4D97-AF65-F5344CB8AC3E}">
        <p14:creationId xmlns:p14="http://schemas.microsoft.com/office/powerpoint/2010/main" xmlns="" val="325658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8446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8446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618AAF-E758-43F1-B2F2-E6E9C133D5E5}" type="slidenum">
              <a:rPr lang="en-US"/>
              <a:pPr>
                <a:defRPr/>
              </a:pPr>
              <a:t>‹#›</a:t>
            </a:fld>
            <a:endParaRPr lang="en-US"/>
          </a:p>
        </p:txBody>
      </p:sp>
    </p:spTree>
    <p:extLst>
      <p:ext uri="{BB962C8B-B14F-4D97-AF65-F5344CB8AC3E}">
        <p14:creationId xmlns:p14="http://schemas.microsoft.com/office/powerpoint/2010/main" xmlns="" val="2569673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717EC72-58C6-4659-9CC5-71089CC74028}" type="slidenum">
              <a:rPr lang="en-US"/>
              <a:pPr>
                <a:defRPr/>
              </a:pPr>
              <a:t>‹#›</a:t>
            </a:fld>
            <a:endParaRPr lang="en-US"/>
          </a:p>
        </p:txBody>
      </p:sp>
    </p:spTree>
    <p:extLst>
      <p:ext uri="{BB962C8B-B14F-4D97-AF65-F5344CB8AC3E}">
        <p14:creationId xmlns:p14="http://schemas.microsoft.com/office/powerpoint/2010/main" xmlns="" val="2976927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83FF3BA-5726-4459-80AF-A88FB68FC342}" type="slidenum">
              <a:rPr lang="en-US"/>
              <a:pPr>
                <a:defRPr/>
              </a:pPr>
              <a:t>‹#›</a:t>
            </a:fld>
            <a:endParaRPr lang="en-US"/>
          </a:p>
        </p:txBody>
      </p:sp>
    </p:spTree>
    <p:extLst>
      <p:ext uri="{BB962C8B-B14F-4D97-AF65-F5344CB8AC3E}">
        <p14:creationId xmlns:p14="http://schemas.microsoft.com/office/powerpoint/2010/main" xmlns="" val="3847657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C85920-9425-420E-88A5-33690DFD1288}" type="slidenum">
              <a:rPr lang="en-US"/>
              <a:pPr>
                <a:defRPr/>
              </a:pPr>
              <a:t>‹#›</a:t>
            </a:fld>
            <a:endParaRPr lang="en-US"/>
          </a:p>
        </p:txBody>
      </p:sp>
    </p:spTree>
    <p:extLst>
      <p:ext uri="{BB962C8B-B14F-4D97-AF65-F5344CB8AC3E}">
        <p14:creationId xmlns:p14="http://schemas.microsoft.com/office/powerpoint/2010/main" xmlns="" val="16490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239E16-324C-420E-8D43-E9E223D8DC02}" type="slidenum">
              <a:rPr lang="en-US"/>
              <a:pPr>
                <a:defRPr/>
              </a:pPr>
              <a:t>‹#›</a:t>
            </a:fld>
            <a:endParaRPr lang="en-US"/>
          </a:p>
        </p:txBody>
      </p:sp>
    </p:spTree>
    <p:extLst>
      <p:ext uri="{BB962C8B-B14F-4D97-AF65-F5344CB8AC3E}">
        <p14:creationId xmlns:p14="http://schemas.microsoft.com/office/powerpoint/2010/main" xmlns="" val="2074960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2A8C62-3FF1-4A6C-9331-FE52D07E1B2F}" type="slidenum">
              <a:rPr lang="en-US"/>
              <a:pPr>
                <a:defRPr/>
              </a:pPr>
              <a:t>‹#›</a:t>
            </a:fld>
            <a:endParaRPr lang="en-US"/>
          </a:p>
        </p:txBody>
      </p:sp>
    </p:spTree>
    <p:extLst>
      <p:ext uri="{BB962C8B-B14F-4D97-AF65-F5344CB8AC3E}">
        <p14:creationId xmlns:p14="http://schemas.microsoft.com/office/powerpoint/2010/main" xmlns="" val="325444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4213" y="47625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684213" y="1844675"/>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imes New Roman" pitchFamily="18" charset="0"/>
              </a:defRPr>
            </a:lvl1pPr>
          </a:lstStyle>
          <a:p>
            <a:pPr>
              <a:defRPr/>
            </a:pPr>
            <a:endParaRPr lang="en-US"/>
          </a:p>
        </p:txBody>
      </p:sp>
      <p:sp>
        <p:nvSpPr>
          <p:cNvPr id="133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Times New Roman" pitchFamily="18" charset="0"/>
              </a:defRPr>
            </a:lvl1pPr>
          </a:lstStyle>
          <a:p>
            <a:pPr>
              <a:defRPr/>
            </a:pPr>
            <a:endParaRPr lang="en-US"/>
          </a:p>
        </p:txBody>
      </p:sp>
      <p:sp>
        <p:nvSpPr>
          <p:cNvPr id="133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New Roman" pitchFamily="18" charset="0"/>
              </a:defRPr>
            </a:lvl1pPr>
          </a:lstStyle>
          <a:p>
            <a:pPr>
              <a:defRPr/>
            </a:pPr>
            <a:fld id="{D205A3D7-A4B6-407E-AABF-3149855B81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ftr="0" dt="0"/>
  <p:txStyles>
    <p:titleStyle>
      <a:lvl1pPr algn="ctr" rtl="0" eaLnBrk="0" fontAlgn="base" hangingPunct="0">
        <a:spcBef>
          <a:spcPct val="0"/>
        </a:spcBef>
        <a:spcAft>
          <a:spcPct val="0"/>
        </a:spcAft>
        <a:defRPr sz="4000">
          <a:solidFill>
            <a:srgbClr val="333399"/>
          </a:solidFill>
          <a:latin typeface="+mj-lt"/>
          <a:ea typeface="+mj-ea"/>
          <a:cs typeface="+mj-cs"/>
        </a:defRPr>
      </a:lvl1pPr>
      <a:lvl2pPr algn="ctr" rtl="0" eaLnBrk="0" fontAlgn="base" hangingPunct="0">
        <a:spcBef>
          <a:spcPct val="0"/>
        </a:spcBef>
        <a:spcAft>
          <a:spcPct val="0"/>
        </a:spcAft>
        <a:defRPr sz="4000">
          <a:solidFill>
            <a:srgbClr val="333399"/>
          </a:solidFill>
          <a:latin typeface="Comic Sans MS" pitchFamily="66" charset="0"/>
        </a:defRPr>
      </a:lvl2pPr>
      <a:lvl3pPr algn="ctr" rtl="0" eaLnBrk="0" fontAlgn="base" hangingPunct="0">
        <a:spcBef>
          <a:spcPct val="0"/>
        </a:spcBef>
        <a:spcAft>
          <a:spcPct val="0"/>
        </a:spcAft>
        <a:defRPr sz="4000">
          <a:solidFill>
            <a:srgbClr val="333399"/>
          </a:solidFill>
          <a:latin typeface="Comic Sans MS" pitchFamily="66" charset="0"/>
        </a:defRPr>
      </a:lvl3pPr>
      <a:lvl4pPr algn="ctr" rtl="0" eaLnBrk="0" fontAlgn="base" hangingPunct="0">
        <a:spcBef>
          <a:spcPct val="0"/>
        </a:spcBef>
        <a:spcAft>
          <a:spcPct val="0"/>
        </a:spcAft>
        <a:defRPr sz="4000">
          <a:solidFill>
            <a:srgbClr val="333399"/>
          </a:solidFill>
          <a:latin typeface="Comic Sans MS" pitchFamily="66" charset="0"/>
        </a:defRPr>
      </a:lvl4pPr>
      <a:lvl5pPr algn="ctr" rtl="0" eaLnBrk="0" fontAlgn="base" hangingPunct="0">
        <a:spcBef>
          <a:spcPct val="0"/>
        </a:spcBef>
        <a:spcAft>
          <a:spcPct val="0"/>
        </a:spcAft>
        <a:defRPr sz="4000">
          <a:solidFill>
            <a:srgbClr val="333399"/>
          </a:solidFill>
          <a:latin typeface="Comic Sans MS" pitchFamily="66" charset="0"/>
        </a:defRPr>
      </a:lvl5pPr>
      <a:lvl6pPr marL="457200" algn="ctr" rtl="0" eaLnBrk="0" fontAlgn="base" hangingPunct="0">
        <a:spcBef>
          <a:spcPct val="0"/>
        </a:spcBef>
        <a:spcAft>
          <a:spcPct val="0"/>
        </a:spcAft>
        <a:defRPr sz="4000">
          <a:solidFill>
            <a:srgbClr val="333399"/>
          </a:solidFill>
          <a:latin typeface="Comic Sans MS" pitchFamily="66" charset="0"/>
        </a:defRPr>
      </a:lvl6pPr>
      <a:lvl7pPr marL="914400" algn="ctr" rtl="0" eaLnBrk="0" fontAlgn="base" hangingPunct="0">
        <a:spcBef>
          <a:spcPct val="0"/>
        </a:spcBef>
        <a:spcAft>
          <a:spcPct val="0"/>
        </a:spcAft>
        <a:defRPr sz="4000">
          <a:solidFill>
            <a:srgbClr val="333399"/>
          </a:solidFill>
          <a:latin typeface="Comic Sans MS" pitchFamily="66" charset="0"/>
        </a:defRPr>
      </a:lvl7pPr>
      <a:lvl8pPr marL="1371600" algn="ctr" rtl="0" eaLnBrk="0" fontAlgn="base" hangingPunct="0">
        <a:spcBef>
          <a:spcPct val="0"/>
        </a:spcBef>
        <a:spcAft>
          <a:spcPct val="0"/>
        </a:spcAft>
        <a:defRPr sz="4000">
          <a:solidFill>
            <a:srgbClr val="333399"/>
          </a:solidFill>
          <a:latin typeface="Comic Sans MS" pitchFamily="66" charset="0"/>
        </a:defRPr>
      </a:lvl8pPr>
      <a:lvl9pPr marL="1828800" algn="ctr" rtl="0" eaLnBrk="0" fontAlgn="base" hangingPunct="0">
        <a:spcBef>
          <a:spcPct val="0"/>
        </a:spcBef>
        <a:spcAft>
          <a:spcPct val="0"/>
        </a:spcAft>
        <a:defRPr sz="4000">
          <a:solidFill>
            <a:srgbClr val="333399"/>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rgbClr val="33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99"/>
          </a:solidFill>
          <a:latin typeface="+mn-lt"/>
        </a:defRPr>
      </a:lvl2pPr>
      <a:lvl3pPr marL="1143000" indent="-228600" algn="l" rtl="0" eaLnBrk="0" fontAlgn="base" hangingPunct="0">
        <a:spcBef>
          <a:spcPct val="20000"/>
        </a:spcBef>
        <a:spcAft>
          <a:spcPct val="0"/>
        </a:spcAft>
        <a:buChar char="•"/>
        <a:defRPr sz="2400" b="1">
          <a:solidFill>
            <a:srgbClr val="333399"/>
          </a:solidFill>
          <a:latin typeface="+mn-lt"/>
        </a:defRPr>
      </a:lvl3pPr>
      <a:lvl4pPr marL="1600200" indent="-228600" algn="l" rtl="0" eaLnBrk="0" fontAlgn="base" hangingPunct="0">
        <a:spcBef>
          <a:spcPct val="20000"/>
        </a:spcBef>
        <a:spcAft>
          <a:spcPct val="0"/>
        </a:spcAft>
        <a:buChar char="–"/>
        <a:defRPr sz="2000" b="1">
          <a:solidFill>
            <a:srgbClr val="333399"/>
          </a:solidFill>
          <a:latin typeface="+mn-lt"/>
        </a:defRPr>
      </a:lvl4pPr>
      <a:lvl5pPr marL="2057400" indent="-228600" algn="l" rtl="0" eaLnBrk="0" fontAlgn="base" hangingPunct="0">
        <a:spcBef>
          <a:spcPct val="20000"/>
        </a:spcBef>
        <a:spcAft>
          <a:spcPct val="0"/>
        </a:spcAft>
        <a:buChar char="»"/>
        <a:defRPr sz="2000" b="1">
          <a:solidFill>
            <a:srgbClr val="333399"/>
          </a:solidFill>
          <a:latin typeface="+mn-lt"/>
        </a:defRPr>
      </a:lvl5pPr>
      <a:lvl6pPr marL="2514600" indent="-228600" algn="l" rtl="0" eaLnBrk="0" fontAlgn="base" hangingPunct="0">
        <a:spcBef>
          <a:spcPct val="20000"/>
        </a:spcBef>
        <a:spcAft>
          <a:spcPct val="0"/>
        </a:spcAft>
        <a:buChar char="»"/>
        <a:defRPr sz="2000" b="1">
          <a:solidFill>
            <a:srgbClr val="333399"/>
          </a:solidFill>
          <a:latin typeface="+mn-lt"/>
        </a:defRPr>
      </a:lvl6pPr>
      <a:lvl7pPr marL="2971800" indent="-228600" algn="l" rtl="0" eaLnBrk="0" fontAlgn="base" hangingPunct="0">
        <a:spcBef>
          <a:spcPct val="20000"/>
        </a:spcBef>
        <a:spcAft>
          <a:spcPct val="0"/>
        </a:spcAft>
        <a:buChar char="»"/>
        <a:defRPr sz="2000" b="1">
          <a:solidFill>
            <a:srgbClr val="333399"/>
          </a:solidFill>
          <a:latin typeface="+mn-lt"/>
        </a:defRPr>
      </a:lvl7pPr>
      <a:lvl8pPr marL="3429000" indent="-228600" algn="l" rtl="0" eaLnBrk="0" fontAlgn="base" hangingPunct="0">
        <a:spcBef>
          <a:spcPct val="20000"/>
        </a:spcBef>
        <a:spcAft>
          <a:spcPct val="0"/>
        </a:spcAft>
        <a:buChar char="»"/>
        <a:defRPr sz="2000" b="1">
          <a:solidFill>
            <a:srgbClr val="333399"/>
          </a:solidFill>
          <a:latin typeface="+mn-lt"/>
        </a:defRPr>
      </a:lvl8pPr>
      <a:lvl9pPr marL="3886200" indent="-228600" algn="l" rtl="0" eaLnBrk="0" fontAlgn="base" hangingPunct="0">
        <a:spcBef>
          <a:spcPct val="20000"/>
        </a:spcBef>
        <a:spcAft>
          <a:spcPct val="0"/>
        </a:spcAft>
        <a:buChar char="»"/>
        <a:defRPr sz="2000" b="1">
          <a:solidFill>
            <a:srgbClr val="33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oleObject" Target="../embeddings/Microsoft_Office_Excel_97-2003_Worksheet2.xls"/><Relationship Id="rId4" Type="http://schemas.openxmlformats.org/officeDocument/2006/relationships/oleObject" Target="../embeddings/Microsoft_Office_Excel_97-2003_Worksheet1.xls"/></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notesSlide" Target="../notesSlides/notesSlide23.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oleObject" Target="../embeddings/oleObject2.bin"/><Relationship Id="rId9"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IGBT%20Modules%20IPM%20_%20Fuji%20Electric%20Europe.htm"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9.wmf"/></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54.wmf"/><Relationship Id="rId4" Type="http://schemas.openxmlformats.org/officeDocument/2006/relationships/image" Target="../media/image53.wmf"/></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42.xml"/><Relationship Id="rId7"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embeddings/oleObject7.bin"/><Relationship Id="rId11" Type="http://schemas.openxmlformats.org/officeDocument/2006/relationships/oleObject" Target="../embeddings/oleObject12.bin"/><Relationship Id="rId5" Type="http://schemas.openxmlformats.org/officeDocument/2006/relationships/oleObject" Target="../embeddings/oleObject6.bin"/><Relationship Id="rId10" Type="http://schemas.openxmlformats.org/officeDocument/2006/relationships/oleObject" Target="../embeddings/oleObject11.bin"/><Relationship Id="rId4" Type="http://schemas.openxmlformats.org/officeDocument/2006/relationships/oleObject" Target="../embeddings/oleObject5.bin"/><Relationship Id="rId9" Type="http://schemas.openxmlformats.org/officeDocument/2006/relationships/oleObject" Target="../embeddings/oleObject10.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43.xml"/><Relationship Id="rId7" Type="http://schemas.openxmlformats.org/officeDocument/2006/relationships/oleObject" Target="../embeddings/oleObject16.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oleObject" Target="../embeddings/oleObject18.bin"/><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72.wmf"/></Relationships>
</file>

<file path=ppt/slides/_rels/slide5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Word_97_-_2003_Document3.doc"/></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0C7A9C47-EC15-463A-82F0-0C7C3FFA1C01}" type="slidenum">
              <a:rPr lang="en-US" smtClean="0">
                <a:solidFill>
                  <a:schemeClr val="tx1"/>
                </a:solidFill>
                <a:latin typeface="Times New Roman" pitchFamily="18" charset="0"/>
              </a:rPr>
              <a:pPr/>
              <a:t>1</a:t>
            </a:fld>
            <a:endParaRPr lang="en-US" smtClean="0">
              <a:solidFill>
                <a:schemeClr val="tx1"/>
              </a:solidFill>
              <a:latin typeface="Times New Roman" pitchFamily="18" charset="0"/>
            </a:endParaRPr>
          </a:p>
        </p:txBody>
      </p:sp>
      <p:sp>
        <p:nvSpPr>
          <p:cNvPr id="9219" name="Rectangle 2"/>
          <p:cNvSpPr>
            <a:spLocks noGrp="1" noChangeArrowheads="1"/>
          </p:cNvSpPr>
          <p:nvPr>
            <p:ph type="title"/>
          </p:nvPr>
        </p:nvSpPr>
        <p:spPr/>
        <p:txBody>
          <a:bodyPr/>
          <a:lstStyle/>
          <a:p>
            <a:r>
              <a:rPr lang="sr-Latn-CS" smtClean="0"/>
              <a:t>Komponente el. pogona</a:t>
            </a:r>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10</a:t>
            </a:fld>
            <a:endParaRPr lang="en-US"/>
          </a:p>
        </p:txBody>
      </p:sp>
      <p:sp>
        <p:nvSpPr>
          <p:cNvPr id="7" name="Title 1"/>
          <p:cNvSpPr>
            <a:spLocks noGrp="1"/>
          </p:cNvSpPr>
          <p:nvPr>
            <p:ph type="title"/>
          </p:nvPr>
        </p:nvSpPr>
        <p:spPr>
          <a:xfrm>
            <a:off x="107504" y="188913"/>
            <a:ext cx="8856983" cy="1143000"/>
          </a:xfrm>
        </p:spPr>
        <p:txBody>
          <a:bodyPr/>
          <a:lstStyle/>
          <a:p>
            <a:r>
              <a:rPr lang="sr-Latn-CS" dirty="0" smtClean="0"/>
              <a:t>IGBT- prekidačke karakteristike</a:t>
            </a:r>
            <a:endParaRPr lang="en-US" b="1" dirty="0" smtClean="0"/>
          </a:p>
        </p:txBody>
      </p:sp>
      <p:pic>
        <p:nvPicPr>
          <p:cNvPr id="112643" name="Picture 3"/>
          <p:cNvPicPr>
            <a:picLocks noChangeAspect="1" noChangeArrowheads="1"/>
          </p:cNvPicPr>
          <p:nvPr/>
        </p:nvPicPr>
        <p:blipFill>
          <a:blip r:embed="rId3"/>
          <a:srcRect/>
          <a:stretch>
            <a:fillRect/>
          </a:stretch>
        </p:blipFill>
        <p:spPr bwMode="auto">
          <a:xfrm>
            <a:off x="285720" y="1428736"/>
            <a:ext cx="8505825" cy="4086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11</a:t>
            </a:fld>
            <a:endParaRPr lang="en-US"/>
          </a:p>
        </p:txBody>
      </p:sp>
      <p:pic>
        <p:nvPicPr>
          <p:cNvPr id="111620" name="Picture 4" descr="http://www.powerguru.org/wordpress/wp-content/uploads/2012/12/IGBT-turn-off-process.jpg"/>
          <p:cNvPicPr>
            <a:picLocks noChangeAspect="1" noChangeArrowheads="1"/>
          </p:cNvPicPr>
          <p:nvPr/>
        </p:nvPicPr>
        <p:blipFill>
          <a:blip r:embed="rId3"/>
          <a:srcRect/>
          <a:stretch>
            <a:fillRect/>
          </a:stretch>
        </p:blipFill>
        <p:spPr bwMode="auto">
          <a:xfrm>
            <a:off x="357158" y="1571612"/>
            <a:ext cx="8624512" cy="4429156"/>
          </a:xfrm>
          <a:prstGeom prst="rect">
            <a:avLst/>
          </a:prstGeom>
          <a:noFill/>
        </p:spPr>
      </p:pic>
      <p:sp>
        <p:nvSpPr>
          <p:cNvPr id="7" name="Title 1"/>
          <p:cNvSpPr>
            <a:spLocks noGrp="1"/>
          </p:cNvSpPr>
          <p:nvPr>
            <p:ph type="title"/>
          </p:nvPr>
        </p:nvSpPr>
        <p:spPr>
          <a:xfrm>
            <a:off x="107504" y="188913"/>
            <a:ext cx="8856983" cy="1143000"/>
          </a:xfrm>
        </p:spPr>
        <p:txBody>
          <a:bodyPr/>
          <a:lstStyle/>
          <a:p>
            <a:r>
              <a:rPr lang="sr-Latn-CS" dirty="0" smtClean="0"/>
              <a:t>IGBT- isključenje, snaber</a:t>
            </a:r>
            <a:endParaRPr lang="en-US" b="1" dirty="0" smtClean="0"/>
          </a:p>
        </p:txBody>
      </p:sp>
      <p:pic>
        <p:nvPicPr>
          <p:cNvPr id="111622" name="Picture 6" descr="Snubber capacitor / screw terminal / for IGBT 0.1 - 3 µF | SMKP2   HK Film Capacitor Ltd."/>
          <p:cNvPicPr>
            <a:picLocks noChangeAspect="1" noChangeArrowheads="1"/>
          </p:cNvPicPr>
          <p:nvPr/>
        </p:nvPicPr>
        <p:blipFill>
          <a:blip r:embed="rId4"/>
          <a:srcRect/>
          <a:stretch>
            <a:fillRect/>
          </a:stretch>
        </p:blipFill>
        <p:spPr bwMode="auto">
          <a:xfrm>
            <a:off x="5214942" y="1785926"/>
            <a:ext cx="3779394" cy="36433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12</a:t>
            </a:fld>
            <a:endParaRPr lang="en-US"/>
          </a:p>
        </p:txBody>
      </p:sp>
      <p:pic>
        <p:nvPicPr>
          <p:cNvPr id="114690" name="Picture 2"/>
          <p:cNvPicPr>
            <a:picLocks noChangeAspect="1" noChangeArrowheads="1"/>
          </p:cNvPicPr>
          <p:nvPr/>
        </p:nvPicPr>
        <p:blipFill>
          <a:blip r:embed="rId3"/>
          <a:srcRect/>
          <a:stretch>
            <a:fillRect/>
          </a:stretch>
        </p:blipFill>
        <p:spPr bwMode="auto">
          <a:xfrm>
            <a:off x="928662" y="0"/>
            <a:ext cx="6715172" cy="6086346"/>
          </a:xfrm>
          <a:prstGeom prst="rect">
            <a:avLst/>
          </a:prstGeom>
          <a:noFill/>
          <a:ln w="9525">
            <a:noFill/>
            <a:miter lim="800000"/>
            <a:headEnd/>
            <a:tailEnd/>
          </a:ln>
          <a:effectLst/>
        </p:spPr>
      </p:pic>
      <p:sp>
        <p:nvSpPr>
          <p:cNvPr id="6" name="Rectangle 5"/>
          <p:cNvSpPr/>
          <p:nvPr/>
        </p:nvSpPr>
        <p:spPr>
          <a:xfrm>
            <a:off x="142844" y="6072206"/>
            <a:ext cx="8715436" cy="461665"/>
          </a:xfrm>
          <a:prstGeom prst="rect">
            <a:avLst/>
          </a:prstGeom>
        </p:spPr>
        <p:txBody>
          <a:bodyPr wrap="square">
            <a:spAutoFit/>
          </a:bodyPr>
          <a:lstStyle/>
          <a:p>
            <a:r>
              <a:rPr lang="en-US" sz="1200" dirty="0" smtClean="0">
                <a:latin typeface="Arial" pitchFamily="34" charset="0"/>
                <a:cs typeface="Arial" pitchFamily="34" charset="0"/>
              </a:rPr>
              <a:t>http://www.semikron.com/dl/service-support/downloads/download/semikron-application-note-an-7006-igbt-peak-voltage-measurement-and-snubber-capacitor-specification-en-2008-03-17-rev00</a:t>
            </a:r>
            <a:endParaRPr lang="en-US" sz="1200"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a:spLocks noGrp="1"/>
          </p:cNvSpPr>
          <p:nvPr>
            <p:ph type="title"/>
          </p:nvPr>
        </p:nvSpPr>
        <p:spPr>
          <a:xfrm>
            <a:off x="107504" y="188913"/>
            <a:ext cx="8856983" cy="1143000"/>
          </a:xfrm>
        </p:spPr>
        <p:txBody>
          <a:bodyPr/>
          <a:lstStyle/>
          <a:p>
            <a:r>
              <a:rPr lang="en-US" dirty="0" err="1" smtClean="0"/>
              <a:t>Impulsno</a:t>
            </a:r>
            <a:r>
              <a:rPr lang="en-US" dirty="0" smtClean="0"/>
              <a:t>-</a:t>
            </a:r>
            <a:r>
              <a:rPr lang="x-none" dirty="0" smtClean="0"/>
              <a:t>širinska modulacija - </a:t>
            </a:r>
            <a:r>
              <a:rPr lang="x-none" b="1" dirty="0" smtClean="0"/>
              <a:t>PWM</a:t>
            </a:r>
            <a:endParaRPr lang="en-US" b="1" dirty="0" smtClean="0"/>
          </a:p>
        </p:txBody>
      </p:sp>
      <p:sp>
        <p:nvSpPr>
          <p:cNvPr id="3" name="Content Placeholder 2"/>
          <p:cNvSpPr>
            <a:spLocks noGrp="1"/>
          </p:cNvSpPr>
          <p:nvPr>
            <p:ph idx="1"/>
          </p:nvPr>
        </p:nvSpPr>
        <p:spPr>
          <a:xfrm>
            <a:off x="3709751" y="1484312"/>
            <a:ext cx="5435600" cy="2016125"/>
          </a:xfrm>
        </p:spPr>
        <p:txBody>
          <a:bodyPr/>
          <a:lstStyle/>
          <a:p>
            <a:pPr marL="0" lvl="1" indent="0">
              <a:buNone/>
            </a:pPr>
            <a:r>
              <a:rPr lang="sr-Latn-CS" sz="2400" b="1" dirty="0" smtClean="0"/>
              <a:t>Jedna grana PWM-a: </a:t>
            </a:r>
          </a:p>
          <a:p>
            <a:pPr marL="0" lvl="1" indent="-182563">
              <a:buFont typeface="Arial" charset="0"/>
              <a:buChar char="•"/>
            </a:pPr>
            <a:r>
              <a:rPr lang="sr-Latn-CS" sz="2000" dirty="0" smtClean="0"/>
              <a:t>T1 i T2 rade u protivfazi, kada je jedan uključen, drugi je isključen</a:t>
            </a:r>
          </a:p>
          <a:p>
            <a:pPr marL="0" lvl="1" indent="-182563">
              <a:buFont typeface="Arial" charset="0"/>
              <a:buChar char="•"/>
            </a:pPr>
            <a:r>
              <a:rPr lang="sr-Latn-CS" sz="2200" dirty="0" smtClean="0"/>
              <a:t>T1 uključen: V</a:t>
            </a:r>
            <a:r>
              <a:rPr lang="sr-Latn-CS" sz="2200" baseline="-25000" dirty="0" smtClean="0"/>
              <a:t>a </a:t>
            </a:r>
            <a:r>
              <a:rPr lang="sr-Latn-CS" sz="2200" dirty="0" smtClean="0"/>
              <a:t>= V</a:t>
            </a:r>
            <a:r>
              <a:rPr lang="sr-Latn-CS" sz="2200" baseline="-25000" dirty="0" smtClean="0"/>
              <a:t>dc</a:t>
            </a:r>
          </a:p>
          <a:p>
            <a:pPr marL="0" lvl="1" indent="-182563">
              <a:buFont typeface="Arial" charset="0"/>
              <a:buChar char="•"/>
            </a:pPr>
            <a:r>
              <a:rPr lang="sr-Latn-CS" sz="2200" dirty="0" smtClean="0"/>
              <a:t>T2 uključen: V</a:t>
            </a:r>
            <a:r>
              <a:rPr lang="sr-Latn-CS" sz="2200" baseline="-25000" dirty="0" smtClean="0"/>
              <a:t>a </a:t>
            </a:r>
            <a:r>
              <a:rPr lang="sr-Latn-CS" sz="2200" dirty="0" smtClean="0"/>
              <a:t>= 0</a:t>
            </a:r>
            <a:endParaRPr lang="sr-Latn-CS" sz="2200" baseline="-25000" dirty="0" smtClean="0"/>
          </a:p>
        </p:txBody>
      </p:sp>
      <p:sp>
        <p:nvSpPr>
          <p:cNvPr id="1639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E4EBDE35-479D-4045-88FA-635FA6312818}" type="slidenum">
              <a:rPr lang="en-US" smtClean="0">
                <a:solidFill>
                  <a:schemeClr val="tx1"/>
                </a:solidFill>
                <a:latin typeface="Times New Roman" pitchFamily="18" charset="0"/>
              </a:rPr>
              <a:pPr/>
              <a:t>13</a:t>
            </a:fld>
            <a:endParaRPr lang="en-US" smtClean="0">
              <a:solidFill>
                <a:schemeClr val="tx1"/>
              </a:solidFill>
              <a:latin typeface="Times New Roman" pitchFamily="18" charset="0"/>
            </a:endParaRPr>
          </a:p>
        </p:txBody>
      </p:sp>
      <p:grpSp>
        <p:nvGrpSpPr>
          <p:cNvPr id="16391" name="Group 175"/>
          <p:cNvGrpSpPr>
            <a:grpSpLocks/>
          </p:cNvGrpSpPr>
          <p:nvPr/>
        </p:nvGrpSpPr>
        <p:grpSpPr bwMode="auto">
          <a:xfrm>
            <a:off x="539750" y="1412875"/>
            <a:ext cx="2976563" cy="2281238"/>
            <a:chOff x="539552" y="1484784"/>
            <a:chExt cx="2976562" cy="2281238"/>
          </a:xfrm>
        </p:grpSpPr>
        <p:sp>
          <p:nvSpPr>
            <p:cNvPr id="16414" name="Text Box 10"/>
            <p:cNvSpPr txBox="1">
              <a:spLocks noChangeArrowheads="1"/>
            </p:cNvSpPr>
            <p:nvPr/>
          </p:nvSpPr>
          <p:spPr bwMode="auto">
            <a:xfrm>
              <a:off x="1907977" y="1988022"/>
              <a:ext cx="430212"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T1</a:t>
              </a:r>
            </a:p>
          </p:txBody>
        </p:sp>
        <p:sp>
          <p:nvSpPr>
            <p:cNvPr id="16415" name="Text Box 11"/>
            <p:cNvSpPr txBox="1">
              <a:spLocks noChangeArrowheads="1"/>
            </p:cNvSpPr>
            <p:nvPr/>
          </p:nvSpPr>
          <p:spPr bwMode="auto">
            <a:xfrm>
              <a:off x="1907977" y="2996084"/>
              <a:ext cx="430212"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T2</a:t>
              </a:r>
            </a:p>
          </p:txBody>
        </p:sp>
        <p:sp>
          <p:nvSpPr>
            <p:cNvPr id="16416" name="Text Box 12"/>
            <p:cNvSpPr txBox="1">
              <a:spLocks noChangeArrowheads="1"/>
            </p:cNvSpPr>
            <p:nvPr/>
          </p:nvSpPr>
          <p:spPr bwMode="auto">
            <a:xfrm>
              <a:off x="2439789" y="1992784"/>
              <a:ext cx="428625"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D1</a:t>
              </a:r>
            </a:p>
          </p:txBody>
        </p:sp>
        <p:grpSp>
          <p:nvGrpSpPr>
            <p:cNvPr id="16417" name="Group 16"/>
            <p:cNvGrpSpPr>
              <a:grpSpLocks noChangeAspect="1"/>
            </p:cNvGrpSpPr>
            <p:nvPr/>
          </p:nvGrpSpPr>
          <p:grpSpPr bwMode="auto">
            <a:xfrm rot="5400000">
              <a:off x="1668264" y="1945159"/>
              <a:ext cx="355600" cy="296862"/>
              <a:chOff x="3107" y="4983"/>
              <a:chExt cx="536" cy="448"/>
            </a:xfrm>
          </p:grpSpPr>
          <p:sp>
            <p:nvSpPr>
              <p:cNvPr id="16465" name="Line 17"/>
              <p:cNvSpPr>
                <a:spLocks noChangeAspect="1" noChangeShapeType="1"/>
              </p:cNvSpPr>
              <p:nvPr/>
            </p:nvSpPr>
            <p:spPr bwMode="auto">
              <a:xfrm flipH="1">
                <a:off x="3141" y="5157"/>
                <a:ext cx="469"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6" name="Line 18"/>
              <p:cNvSpPr>
                <a:spLocks noChangeAspect="1" noChangeShapeType="1"/>
              </p:cNvSpPr>
              <p:nvPr/>
            </p:nvSpPr>
            <p:spPr bwMode="auto">
              <a:xfrm flipH="1">
                <a:off x="3494" y="4983"/>
                <a:ext cx="149" cy="16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7" name="Line 19"/>
              <p:cNvSpPr>
                <a:spLocks noChangeAspect="1" noChangeShapeType="1"/>
              </p:cNvSpPr>
              <p:nvPr/>
            </p:nvSpPr>
            <p:spPr bwMode="auto">
              <a:xfrm>
                <a:off x="3107" y="4983"/>
                <a:ext cx="149" cy="16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8" name="Line 20"/>
              <p:cNvSpPr>
                <a:spLocks noChangeAspect="1" noChangeShapeType="1"/>
              </p:cNvSpPr>
              <p:nvPr/>
            </p:nvSpPr>
            <p:spPr bwMode="auto">
              <a:xfrm flipH="1">
                <a:off x="3141" y="5211"/>
                <a:ext cx="469"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9" name="Line 21"/>
              <p:cNvSpPr>
                <a:spLocks noChangeAspect="1" noChangeShapeType="1"/>
              </p:cNvSpPr>
              <p:nvPr/>
            </p:nvSpPr>
            <p:spPr bwMode="auto">
              <a:xfrm>
                <a:off x="3362" y="5220"/>
                <a:ext cx="0" cy="211"/>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6418" name="Line 22"/>
            <p:cNvSpPr>
              <a:spLocks noChangeAspect="1" noChangeShapeType="1"/>
            </p:cNvSpPr>
            <p:nvPr/>
          </p:nvSpPr>
          <p:spPr bwMode="auto">
            <a:xfrm rot="5400000" flipH="1">
              <a:off x="1728589" y="3138959"/>
              <a:ext cx="309563"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19" name="Line 23"/>
            <p:cNvSpPr>
              <a:spLocks noChangeAspect="1" noChangeShapeType="1"/>
            </p:cNvSpPr>
            <p:nvPr/>
          </p:nvSpPr>
          <p:spPr bwMode="auto">
            <a:xfrm rot="5400000" flipH="1">
              <a:off x="1893689" y="3210397"/>
              <a:ext cx="98425" cy="11112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20" name="Line 24"/>
            <p:cNvSpPr>
              <a:spLocks noChangeAspect="1" noChangeShapeType="1"/>
            </p:cNvSpPr>
            <p:nvPr/>
          </p:nvSpPr>
          <p:spPr bwMode="auto">
            <a:xfrm rot="5400000">
              <a:off x="1892102" y="2954809"/>
              <a:ext cx="100013" cy="11112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21" name="Line 25"/>
            <p:cNvSpPr>
              <a:spLocks noChangeAspect="1" noChangeShapeType="1"/>
            </p:cNvSpPr>
            <p:nvPr/>
          </p:nvSpPr>
          <p:spPr bwMode="auto">
            <a:xfrm rot="5400000" flipH="1">
              <a:off x="1692077" y="3138959"/>
              <a:ext cx="309563"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22" name="Line 26"/>
            <p:cNvSpPr>
              <a:spLocks noChangeAspect="1" noChangeShapeType="1"/>
            </p:cNvSpPr>
            <p:nvPr/>
          </p:nvSpPr>
          <p:spPr bwMode="auto">
            <a:xfrm rot="5400000">
              <a:off x="1771452" y="3059584"/>
              <a:ext cx="0" cy="13970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23" name="Oval 27"/>
            <p:cNvSpPr>
              <a:spLocks noChangeAspect="1" noChangeArrowheads="1"/>
            </p:cNvSpPr>
            <p:nvPr/>
          </p:nvSpPr>
          <p:spPr bwMode="auto">
            <a:xfrm>
              <a:off x="2992239" y="2907184"/>
              <a:ext cx="523875" cy="488950"/>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4" name="Rectangle 28"/>
            <p:cNvSpPr>
              <a:spLocks noChangeAspect="1" noChangeArrowheads="1"/>
            </p:cNvSpPr>
            <p:nvPr/>
          </p:nvSpPr>
          <p:spPr bwMode="auto">
            <a:xfrm>
              <a:off x="3195439" y="2877022"/>
              <a:ext cx="115887" cy="30163"/>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5" name="Rectangle 29"/>
            <p:cNvSpPr>
              <a:spLocks noChangeAspect="1" noChangeArrowheads="1"/>
            </p:cNvSpPr>
            <p:nvPr/>
          </p:nvSpPr>
          <p:spPr bwMode="auto">
            <a:xfrm>
              <a:off x="3195439" y="3396134"/>
              <a:ext cx="115887" cy="28575"/>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6" name="Line 30"/>
            <p:cNvSpPr>
              <a:spLocks noChangeAspect="1" noChangeShapeType="1"/>
            </p:cNvSpPr>
            <p:nvPr/>
          </p:nvSpPr>
          <p:spPr bwMode="auto">
            <a:xfrm>
              <a:off x="2473127" y="3332634"/>
              <a:ext cx="0" cy="42386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27" name="Line 31"/>
            <p:cNvSpPr>
              <a:spLocks noChangeAspect="1" noChangeShapeType="1"/>
            </p:cNvSpPr>
            <p:nvPr/>
          </p:nvSpPr>
          <p:spPr bwMode="auto">
            <a:xfrm>
              <a:off x="2473127" y="2375372"/>
              <a:ext cx="0" cy="79057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6428" name="Group 32"/>
            <p:cNvGrpSpPr>
              <a:grpSpLocks noChangeAspect="1"/>
            </p:cNvGrpSpPr>
            <p:nvPr/>
          </p:nvGrpSpPr>
          <p:grpSpPr bwMode="auto">
            <a:xfrm flipH="1" flipV="1">
              <a:off x="2385814" y="3173884"/>
              <a:ext cx="168275" cy="158750"/>
              <a:chOff x="4438" y="4858"/>
              <a:chExt cx="406" cy="378"/>
            </a:xfrm>
          </p:grpSpPr>
          <p:sp>
            <p:nvSpPr>
              <p:cNvPr id="16461" name="Line 33"/>
              <p:cNvSpPr>
                <a:spLocks noChangeAspect="1" noChangeShapeType="1"/>
              </p:cNvSpPr>
              <p:nvPr/>
            </p:nvSpPr>
            <p:spPr bwMode="auto">
              <a:xfrm>
                <a:off x="4452" y="4858"/>
                <a:ext cx="378"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2" name="Line 34"/>
              <p:cNvSpPr>
                <a:spLocks noChangeAspect="1" noChangeShapeType="1"/>
              </p:cNvSpPr>
              <p:nvPr/>
            </p:nvSpPr>
            <p:spPr bwMode="auto">
              <a:xfrm>
                <a:off x="4438" y="4858"/>
                <a:ext cx="210" cy="37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3" name="Line 35"/>
              <p:cNvSpPr>
                <a:spLocks noChangeAspect="1" noChangeShapeType="1"/>
              </p:cNvSpPr>
              <p:nvPr/>
            </p:nvSpPr>
            <p:spPr bwMode="auto">
              <a:xfrm flipH="1">
                <a:off x="4634" y="4858"/>
                <a:ext cx="210" cy="37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4" name="Line 36"/>
              <p:cNvSpPr>
                <a:spLocks noChangeAspect="1" noChangeShapeType="1"/>
              </p:cNvSpPr>
              <p:nvPr/>
            </p:nvSpPr>
            <p:spPr bwMode="auto">
              <a:xfrm>
                <a:off x="4452" y="5236"/>
                <a:ext cx="392"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6429" name="Line 37"/>
            <p:cNvSpPr>
              <a:spLocks noChangeAspect="1" noChangeShapeType="1"/>
            </p:cNvSpPr>
            <p:nvPr/>
          </p:nvSpPr>
          <p:spPr bwMode="auto">
            <a:xfrm>
              <a:off x="2476302" y="1513359"/>
              <a:ext cx="0" cy="69850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0" name="Line 38"/>
            <p:cNvSpPr>
              <a:spLocks noChangeAspect="1" noChangeShapeType="1"/>
            </p:cNvSpPr>
            <p:nvPr/>
          </p:nvSpPr>
          <p:spPr bwMode="auto">
            <a:xfrm flipH="1" flipV="1">
              <a:off x="2395339" y="2375372"/>
              <a:ext cx="157162"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1" name="Line 39"/>
            <p:cNvSpPr>
              <a:spLocks noChangeAspect="1" noChangeShapeType="1"/>
            </p:cNvSpPr>
            <p:nvPr/>
          </p:nvSpPr>
          <p:spPr bwMode="auto">
            <a:xfrm flipH="1" flipV="1">
              <a:off x="2471539" y="2218209"/>
              <a:ext cx="85725" cy="15716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2" name="Line 40"/>
            <p:cNvSpPr>
              <a:spLocks noChangeAspect="1" noChangeShapeType="1"/>
            </p:cNvSpPr>
            <p:nvPr/>
          </p:nvSpPr>
          <p:spPr bwMode="auto">
            <a:xfrm flipV="1">
              <a:off x="2388989" y="2218209"/>
              <a:ext cx="87312" cy="15716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3" name="Line 41"/>
            <p:cNvSpPr>
              <a:spLocks noChangeAspect="1" noChangeShapeType="1"/>
            </p:cNvSpPr>
            <p:nvPr/>
          </p:nvSpPr>
          <p:spPr bwMode="auto">
            <a:xfrm flipH="1" flipV="1">
              <a:off x="2388989" y="2218209"/>
              <a:ext cx="163512"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4" name="Line 42"/>
            <p:cNvSpPr>
              <a:spLocks noChangeAspect="1" noChangeShapeType="1"/>
            </p:cNvSpPr>
            <p:nvPr/>
          </p:nvSpPr>
          <p:spPr bwMode="auto">
            <a:xfrm flipH="1">
              <a:off x="2007989" y="2654772"/>
              <a:ext cx="1235075"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5" name="Line 43"/>
            <p:cNvSpPr>
              <a:spLocks noChangeAspect="1" noChangeShapeType="1"/>
            </p:cNvSpPr>
            <p:nvPr/>
          </p:nvSpPr>
          <p:spPr bwMode="auto">
            <a:xfrm>
              <a:off x="3243064" y="2654772"/>
              <a:ext cx="0" cy="22225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6" name="Line 44"/>
            <p:cNvSpPr>
              <a:spLocks noChangeAspect="1" noChangeShapeType="1"/>
            </p:cNvSpPr>
            <p:nvPr/>
          </p:nvSpPr>
          <p:spPr bwMode="auto">
            <a:xfrm>
              <a:off x="3251002" y="3434234"/>
              <a:ext cx="0" cy="31591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7" name="Line 45"/>
            <p:cNvSpPr>
              <a:spLocks noChangeAspect="1" noChangeShapeType="1"/>
            </p:cNvSpPr>
            <p:nvPr/>
          </p:nvSpPr>
          <p:spPr bwMode="auto">
            <a:xfrm flipH="1">
              <a:off x="950714" y="3758084"/>
              <a:ext cx="2282825"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8" name="Line 46"/>
            <p:cNvSpPr>
              <a:spLocks noChangeAspect="1" noChangeShapeType="1"/>
            </p:cNvSpPr>
            <p:nvPr/>
          </p:nvSpPr>
          <p:spPr bwMode="auto">
            <a:xfrm>
              <a:off x="2000052" y="2283297"/>
              <a:ext cx="0" cy="67627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9" name="Line 47"/>
            <p:cNvSpPr>
              <a:spLocks noChangeAspect="1" noChangeShapeType="1"/>
            </p:cNvSpPr>
            <p:nvPr/>
          </p:nvSpPr>
          <p:spPr bwMode="auto">
            <a:xfrm>
              <a:off x="2007989" y="3313584"/>
              <a:ext cx="0" cy="44450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40" name="Line 48"/>
            <p:cNvSpPr>
              <a:spLocks noChangeAspect="1" noChangeShapeType="1"/>
            </p:cNvSpPr>
            <p:nvPr/>
          </p:nvSpPr>
          <p:spPr bwMode="auto">
            <a:xfrm>
              <a:off x="2000052" y="1513359"/>
              <a:ext cx="0" cy="39052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41" name="Line 49"/>
            <p:cNvSpPr>
              <a:spLocks noChangeAspect="1" noChangeShapeType="1"/>
            </p:cNvSpPr>
            <p:nvPr/>
          </p:nvSpPr>
          <p:spPr bwMode="auto">
            <a:xfrm flipH="1">
              <a:off x="895152" y="1513359"/>
              <a:ext cx="1585912"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42" name="Oval 50"/>
            <p:cNvSpPr>
              <a:spLocks noChangeAspect="1" noChangeArrowheads="1"/>
            </p:cNvSpPr>
            <p:nvPr/>
          </p:nvSpPr>
          <p:spPr bwMode="auto">
            <a:xfrm>
              <a:off x="849114" y="1484784"/>
              <a:ext cx="34925" cy="34925"/>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43" name="Oval 51"/>
            <p:cNvSpPr>
              <a:spLocks noChangeAspect="1" noChangeArrowheads="1"/>
            </p:cNvSpPr>
            <p:nvPr/>
          </p:nvSpPr>
          <p:spPr bwMode="auto">
            <a:xfrm>
              <a:off x="933252" y="3731097"/>
              <a:ext cx="34925" cy="34925"/>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44" name="Line 52"/>
            <p:cNvSpPr>
              <a:spLocks noChangeAspect="1" noChangeShapeType="1"/>
            </p:cNvSpPr>
            <p:nvPr/>
          </p:nvSpPr>
          <p:spPr bwMode="auto">
            <a:xfrm>
              <a:off x="1192014" y="2515072"/>
              <a:ext cx="288925"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45" name="Line 53"/>
            <p:cNvSpPr>
              <a:spLocks noChangeAspect="1" noChangeShapeType="1"/>
            </p:cNvSpPr>
            <p:nvPr/>
          </p:nvSpPr>
          <p:spPr bwMode="auto">
            <a:xfrm>
              <a:off x="1192014" y="2580159"/>
              <a:ext cx="288925"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46" name="Line 54"/>
            <p:cNvSpPr>
              <a:spLocks noChangeAspect="1" noChangeShapeType="1"/>
            </p:cNvSpPr>
            <p:nvPr/>
          </p:nvSpPr>
          <p:spPr bwMode="auto">
            <a:xfrm>
              <a:off x="1330127" y="1513359"/>
              <a:ext cx="0" cy="992188"/>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47" name="Line 55"/>
            <p:cNvSpPr>
              <a:spLocks noChangeAspect="1" noChangeShapeType="1"/>
            </p:cNvSpPr>
            <p:nvPr/>
          </p:nvSpPr>
          <p:spPr bwMode="auto">
            <a:xfrm>
              <a:off x="1330127" y="2588097"/>
              <a:ext cx="0" cy="1169988"/>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48" name="Oval 56"/>
            <p:cNvSpPr>
              <a:spLocks noChangeAspect="1" noChangeArrowheads="1"/>
            </p:cNvSpPr>
            <p:nvPr/>
          </p:nvSpPr>
          <p:spPr bwMode="auto">
            <a:xfrm>
              <a:off x="1961952" y="2616672"/>
              <a:ext cx="55562"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49" name="Oval 57"/>
            <p:cNvSpPr>
              <a:spLocks noChangeAspect="1" noChangeArrowheads="1"/>
            </p:cNvSpPr>
            <p:nvPr/>
          </p:nvSpPr>
          <p:spPr bwMode="auto">
            <a:xfrm>
              <a:off x="2444552" y="2626197"/>
              <a:ext cx="57150"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grpSp>
          <p:nvGrpSpPr>
            <p:cNvPr id="16450" name="Group 58"/>
            <p:cNvGrpSpPr>
              <a:grpSpLocks noChangeAspect="1"/>
            </p:cNvGrpSpPr>
            <p:nvPr/>
          </p:nvGrpSpPr>
          <p:grpSpPr bwMode="auto">
            <a:xfrm>
              <a:off x="1915914" y="3229447"/>
              <a:ext cx="61912" cy="61913"/>
              <a:chOff x="7476" y="4886"/>
              <a:chExt cx="56" cy="56"/>
            </a:xfrm>
          </p:grpSpPr>
          <p:sp>
            <p:nvSpPr>
              <p:cNvPr id="16459" name="Line 59"/>
              <p:cNvSpPr>
                <a:spLocks noChangeAspect="1" noChangeShapeType="1"/>
              </p:cNvSpPr>
              <p:nvPr/>
            </p:nvSpPr>
            <p:spPr bwMode="auto">
              <a:xfrm>
                <a:off x="7518" y="4886"/>
                <a:ext cx="14" cy="56"/>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0" name="Line 60"/>
              <p:cNvSpPr>
                <a:spLocks noChangeAspect="1" noChangeShapeType="1"/>
              </p:cNvSpPr>
              <p:nvPr/>
            </p:nvSpPr>
            <p:spPr bwMode="auto">
              <a:xfrm flipH="1" flipV="1">
                <a:off x="7476" y="4928"/>
                <a:ext cx="56" cy="14"/>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6451" name="Group 61"/>
            <p:cNvGrpSpPr>
              <a:grpSpLocks noChangeAspect="1"/>
            </p:cNvGrpSpPr>
            <p:nvPr/>
          </p:nvGrpSpPr>
          <p:grpSpPr bwMode="auto">
            <a:xfrm>
              <a:off x="1900039" y="2176934"/>
              <a:ext cx="63500" cy="63500"/>
              <a:chOff x="7476" y="4886"/>
              <a:chExt cx="56" cy="56"/>
            </a:xfrm>
          </p:grpSpPr>
          <p:sp>
            <p:nvSpPr>
              <p:cNvPr id="16457" name="Line 62"/>
              <p:cNvSpPr>
                <a:spLocks noChangeAspect="1" noChangeShapeType="1"/>
              </p:cNvSpPr>
              <p:nvPr/>
            </p:nvSpPr>
            <p:spPr bwMode="auto">
              <a:xfrm>
                <a:off x="7518" y="4886"/>
                <a:ext cx="14" cy="56"/>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58" name="Line 63"/>
              <p:cNvSpPr>
                <a:spLocks noChangeAspect="1" noChangeShapeType="1"/>
              </p:cNvSpPr>
              <p:nvPr/>
            </p:nvSpPr>
            <p:spPr bwMode="auto">
              <a:xfrm flipH="1" flipV="1">
                <a:off x="7476" y="4928"/>
                <a:ext cx="56" cy="14"/>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6452" name="Text Box 64"/>
            <p:cNvSpPr txBox="1">
              <a:spLocks noChangeArrowheads="1"/>
            </p:cNvSpPr>
            <p:nvPr/>
          </p:nvSpPr>
          <p:spPr bwMode="auto">
            <a:xfrm>
              <a:off x="2700139" y="2708747"/>
              <a:ext cx="449262"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dirty="0">
                  <a:solidFill>
                    <a:schemeClr val="tx1"/>
                  </a:solidFill>
                  <a:latin typeface="Courier New" pitchFamily="49" charset="0"/>
                  <a:ea typeface="ＭＳ Ｐゴシック" pitchFamily="-107" charset="-128"/>
                </a:rPr>
                <a:t>+</a:t>
              </a:r>
            </a:p>
            <a:p>
              <a:pPr eaLnBrk="1" hangingPunct="1"/>
              <a:endParaRPr lang="en-US" sz="1200" dirty="0">
                <a:solidFill>
                  <a:schemeClr val="tx1"/>
                </a:solidFill>
                <a:latin typeface="Courier New" pitchFamily="49" charset="0"/>
                <a:ea typeface="ＭＳ Ｐゴシック" pitchFamily="-107" charset="-128"/>
              </a:endParaRPr>
            </a:p>
            <a:p>
              <a:pPr eaLnBrk="1" hangingPunct="1"/>
              <a:r>
                <a:rPr lang="en-US" sz="1400" b="1" dirty="0" err="1">
                  <a:solidFill>
                    <a:schemeClr val="tx1"/>
                  </a:solidFill>
                  <a:latin typeface="Courier New" pitchFamily="49" charset="0"/>
                  <a:ea typeface="ＭＳ Ｐゴシック" pitchFamily="-107" charset="-128"/>
                </a:rPr>
                <a:t>V</a:t>
              </a:r>
              <a:r>
                <a:rPr lang="en-US" sz="1400" b="1" baseline="-25000" dirty="0" err="1">
                  <a:solidFill>
                    <a:schemeClr val="tx1"/>
                  </a:solidFill>
                  <a:latin typeface="Courier New" pitchFamily="49" charset="0"/>
                  <a:ea typeface="ＭＳ Ｐゴシック" pitchFamily="-107" charset="-128"/>
                </a:rPr>
                <a:t>a</a:t>
              </a:r>
              <a:endParaRPr lang="en-US" sz="1400" b="1" baseline="-25000" dirty="0">
                <a:solidFill>
                  <a:schemeClr val="tx1"/>
                </a:solidFill>
                <a:latin typeface="Courier New" pitchFamily="49" charset="0"/>
                <a:ea typeface="ＭＳ Ｐゴシック" pitchFamily="-107" charset="-128"/>
              </a:endParaRPr>
            </a:p>
            <a:p>
              <a:pPr eaLnBrk="1" hangingPunct="1"/>
              <a:endParaRPr lang="en-US" sz="1200" b="1" dirty="0">
                <a:solidFill>
                  <a:schemeClr val="tx1"/>
                </a:solidFill>
                <a:latin typeface="Courier New" pitchFamily="49" charset="0"/>
                <a:ea typeface="ＭＳ Ｐゴシック" pitchFamily="-107" charset="-128"/>
              </a:endParaRPr>
            </a:p>
            <a:p>
              <a:pPr eaLnBrk="1" hangingPunct="1"/>
              <a:r>
                <a:rPr lang="en-US" sz="1200" dirty="0">
                  <a:solidFill>
                    <a:schemeClr val="tx1"/>
                  </a:solidFill>
                  <a:latin typeface="Courier New" pitchFamily="49" charset="0"/>
                  <a:ea typeface="ＭＳ Ｐゴシック" pitchFamily="-107" charset="-128"/>
                </a:rPr>
                <a:t>-</a:t>
              </a:r>
              <a:endParaRPr lang="en-US" b="1" dirty="0">
                <a:solidFill>
                  <a:schemeClr val="tx1"/>
                </a:solidFill>
                <a:latin typeface="Arial" charset="0"/>
                <a:ea typeface="ＭＳ Ｐゴシック" pitchFamily="-107" charset="-128"/>
              </a:endParaRPr>
            </a:p>
          </p:txBody>
        </p:sp>
        <p:sp>
          <p:nvSpPr>
            <p:cNvPr id="16453" name="Text Box 66"/>
            <p:cNvSpPr txBox="1">
              <a:spLocks noChangeArrowheads="1"/>
            </p:cNvSpPr>
            <p:nvPr/>
          </p:nvSpPr>
          <p:spPr bwMode="auto">
            <a:xfrm>
              <a:off x="2449314" y="2932584"/>
              <a:ext cx="428625"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D2</a:t>
              </a:r>
            </a:p>
          </p:txBody>
        </p:sp>
        <p:sp>
          <p:nvSpPr>
            <p:cNvPr id="16454" name="Text Box 73"/>
            <p:cNvSpPr txBox="1">
              <a:spLocks noChangeArrowheads="1"/>
            </p:cNvSpPr>
            <p:nvPr/>
          </p:nvSpPr>
          <p:spPr bwMode="auto">
            <a:xfrm>
              <a:off x="2982714" y="2246784"/>
              <a:ext cx="428625"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a:solidFill>
                    <a:schemeClr val="tx1"/>
                  </a:solidFill>
                  <a:latin typeface="Arial" charset="0"/>
                  <a:ea typeface="ＭＳ Ｐゴシック" pitchFamily="-107" charset="-128"/>
                </a:rPr>
                <a:t>i</a:t>
              </a:r>
              <a:r>
                <a:rPr lang="en-US" sz="1400" baseline="-25000">
                  <a:solidFill>
                    <a:schemeClr val="tx1"/>
                  </a:solidFill>
                  <a:latin typeface="Arial" charset="0"/>
                  <a:ea typeface="ＭＳ Ｐゴシック" pitchFamily="-107" charset="-128"/>
                </a:rPr>
                <a:t>a</a:t>
              </a:r>
              <a:endParaRPr lang="en-US" sz="1400" b="1">
                <a:solidFill>
                  <a:schemeClr val="tx1"/>
                </a:solidFill>
                <a:latin typeface="Arial" charset="0"/>
                <a:ea typeface="ＭＳ Ｐゴシック" pitchFamily="-107" charset="-128"/>
              </a:endParaRPr>
            </a:p>
          </p:txBody>
        </p:sp>
        <p:sp>
          <p:nvSpPr>
            <p:cNvPr id="16455" name="Text Box 75"/>
            <p:cNvSpPr txBox="1">
              <a:spLocks noChangeArrowheads="1"/>
            </p:cNvSpPr>
            <p:nvPr/>
          </p:nvSpPr>
          <p:spPr bwMode="auto">
            <a:xfrm>
              <a:off x="539552" y="1700684"/>
              <a:ext cx="430212"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a:solidFill>
                    <a:schemeClr val="tx1"/>
                  </a:solidFill>
                  <a:latin typeface="Arial" charset="0"/>
                  <a:ea typeface="ＭＳ Ｐゴシック" pitchFamily="-107" charset="-128"/>
                </a:rPr>
                <a:t>+</a:t>
              </a:r>
            </a:p>
            <a:p>
              <a:pPr eaLnBrk="1" hangingPunct="1"/>
              <a:endParaRPr lang="sr-Latn-CS" sz="1400">
                <a:solidFill>
                  <a:schemeClr val="tx1"/>
                </a:solidFill>
                <a:latin typeface="Arial" charset="0"/>
              </a:endParaRPr>
            </a:p>
            <a:p>
              <a:pPr eaLnBrk="1" hangingPunct="1"/>
              <a:endParaRPr lang="sr-Latn-CS" sz="1400">
                <a:solidFill>
                  <a:schemeClr val="tx1"/>
                </a:solidFill>
                <a:latin typeface="Arial" charset="0"/>
              </a:endParaRPr>
            </a:p>
            <a:p>
              <a:pPr eaLnBrk="1" hangingPunct="1"/>
              <a:endParaRPr lang="en-US" sz="1400">
                <a:solidFill>
                  <a:schemeClr val="tx1"/>
                </a:solidFill>
                <a:latin typeface="Arial" charset="0"/>
              </a:endParaRPr>
            </a:p>
            <a:p>
              <a:pPr eaLnBrk="1" hangingPunct="1"/>
              <a:r>
                <a:rPr lang="en-US" sz="1400">
                  <a:solidFill>
                    <a:schemeClr val="tx1"/>
                  </a:solidFill>
                  <a:latin typeface="Arial" charset="0"/>
                  <a:ea typeface="ＭＳ Ｐゴシック" pitchFamily="-107" charset="-128"/>
                </a:rPr>
                <a:t>V</a:t>
              </a:r>
              <a:r>
                <a:rPr lang="en-US" sz="1400" baseline="-25000">
                  <a:solidFill>
                    <a:schemeClr val="tx1"/>
                  </a:solidFill>
                  <a:latin typeface="Arial" charset="0"/>
                  <a:ea typeface="ＭＳ Ｐゴシック" pitchFamily="-107" charset="-128"/>
                </a:rPr>
                <a:t>dc</a:t>
              </a:r>
              <a:endParaRPr lang="en-US" sz="1400">
                <a:solidFill>
                  <a:schemeClr val="tx1"/>
                </a:solidFill>
                <a:latin typeface="Arial" charset="0"/>
                <a:ea typeface="ＭＳ Ｐゴシック" pitchFamily="-107" charset="-128"/>
              </a:endParaRPr>
            </a:p>
            <a:p>
              <a:pPr eaLnBrk="1" hangingPunct="1"/>
              <a:endParaRPr lang="sr-Latn-CS" sz="1400">
                <a:solidFill>
                  <a:schemeClr val="tx1"/>
                </a:solidFill>
                <a:latin typeface="Arial" charset="0"/>
              </a:endParaRPr>
            </a:p>
            <a:p>
              <a:pPr eaLnBrk="1" hangingPunct="1"/>
              <a:endParaRPr lang="sr-Latn-CS" sz="1400">
                <a:solidFill>
                  <a:schemeClr val="tx1"/>
                </a:solidFill>
                <a:latin typeface="Arial" charset="0"/>
              </a:endParaRPr>
            </a:p>
            <a:p>
              <a:pPr eaLnBrk="1" hangingPunct="1"/>
              <a:endParaRPr lang="en-US" sz="1400">
                <a:solidFill>
                  <a:schemeClr val="tx1"/>
                </a:solidFill>
                <a:latin typeface="Arial" charset="0"/>
              </a:endParaRPr>
            </a:p>
            <a:p>
              <a:pPr eaLnBrk="1" hangingPunct="1"/>
              <a:r>
                <a:rPr lang="en-US" sz="1400">
                  <a:solidFill>
                    <a:schemeClr val="tx1"/>
                  </a:solidFill>
                  <a:latin typeface="Arial" charset="0"/>
                  <a:ea typeface="ＭＳ Ｐゴシック" pitchFamily="-107" charset="-128"/>
                  <a:sym typeface="Symbol" pitchFamily="18" charset="2"/>
                </a:rPr>
                <a:t></a:t>
              </a:r>
            </a:p>
          </p:txBody>
        </p:sp>
        <p:sp>
          <p:nvSpPr>
            <p:cNvPr id="16456" name="Line 108"/>
            <p:cNvSpPr>
              <a:spLocks noChangeShapeType="1"/>
            </p:cNvSpPr>
            <p:nvPr/>
          </p:nvSpPr>
          <p:spPr bwMode="auto">
            <a:xfrm>
              <a:off x="2916039" y="2578572"/>
              <a:ext cx="322262" cy="0"/>
            </a:xfrm>
            <a:prstGeom prst="line">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mc:AlternateContent xmlns:mc="http://schemas.openxmlformats.org/markup-compatibility/2006">
        <mc:Choice xmlns:a14="http://schemas.microsoft.com/office/drawing/2010/main" xmlns="" Requires="a14">
          <p:sp>
            <p:nvSpPr>
              <p:cNvPr id="322" name="TextBox 321"/>
              <p:cNvSpPr txBox="1"/>
              <p:nvPr/>
            </p:nvSpPr>
            <p:spPr>
              <a:xfrm>
                <a:off x="6554292" y="4920146"/>
                <a:ext cx="1978148" cy="629916"/>
              </a:xfrm>
              <a:prstGeom prst="rect">
                <a:avLst/>
              </a:prstGeom>
              <a:noFill/>
            </p:spPr>
            <p:txBody>
              <a:bodyPr wrap="square" rtlCol="0">
                <a:spAutoFit/>
              </a:bodyPr>
              <a:lstStyle/>
              <a:p>
                <a14:m>
                  <m:oMath xmlns:m="http://schemas.openxmlformats.org/officeDocument/2006/math">
                    <m:acc>
                      <m:accPr>
                        <m:chr m:val="̅"/>
                        <m:ctrlPr>
                          <a:rPr lang="sr-Latn-RS" sz="2000" b="0" i="1" smtClean="0">
                            <a:solidFill>
                              <a:schemeClr val="tx1"/>
                            </a:solidFill>
                            <a:latin typeface="Cambria Math"/>
                          </a:rPr>
                        </m:ctrlPr>
                      </m:accPr>
                      <m:e>
                        <m:sSub>
                          <m:sSubPr>
                            <m:ctrlPr>
                              <a:rPr lang="sr-Latn-RS" sz="2000" b="0" i="1" smtClean="0">
                                <a:solidFill>
                                  <a:schemeClr val="tx1"/>
                                </a:solidFill>
                                <a:latin typeface="Cambria Math"/>
                              </a:rPr>
                            </m:ctrlPr>
                          </m:sSubPr>
                          <m:e>
                            <m:r>
                              <a:rPr lang="sr-Latn-RS" sz="2000" b="0" i="1" smtClean="0">
                                <a:solidFill>
                                  <a:schemeClr val="tx1"/>
                                </a:solidFill>
                                <a:latin typeface="Cambria Math"/>
                              </a:rPr>
                              <m:t>𝑉</m:t>
                            </m:r>
                          </m:e>
                          <m:sub>
                            <m:r>
                              <a:rPr lang="sr-Latn-RS" sz="2000" b="0" i="1" smtClean="0">
                                <a:solidFill>
                                  <a:schemeClr val="tx1"/>
                                </a:solidFill>
                                <a:latin typeface="Cambria Math"/>
                              </a:rPr>
                              <m:t>𝑎</m:t>
                            </m:r>
                          </m:sub>
                        </m:sSub>
                      </m:e>
                    </m:acc>
                  </m:oMath>
                </a14:m>
                <a:r>
                  <a:rPr lang="sr-Latn-RS" sz="2000" dirty="0" smtClean="0">
                    <a:solidFill>
                      <a:schemeClr val="tx1"/>
                    </a:solidFill>
                  </a:rPr>
                  <a:t> =</a:t>
                </a:r>
                <a14:m>
                  <m:oMath xmlns:m="http://schemas.openxmlformats.org/officeDocument/2006/math">
                    <m:sSub>
                      <m:sSubPr>
                        <m:ctrlPr>
                          <a:rPr lang="sr-Latn-RS" sz="2400" b="0" i="1" smtClean="0">
                            <a:solidFill>
                              <a:schemeClr val="tx1"/>
                            </a:solidFill>
                            <a:latin typeface="Cambria Math"/>
                          </a:rPr>
                        </m:ctrlPr>
                      </m:sSubPr>
                      <m:e>
                        <m:r>
                          <a:rPr lang="sr-Latn-RS" sz="2400" b="0" i="1" smtClean="0">
                            <a:solidFill>
                              <a:schemeClr val="tx1"/>
                            </a:solidFill>
                            <a:latin typeface="Cambria Math"/>
                          </a:rPr>
                          <m:t> </m:t>
                        </m:r>
                        <m:r>
                          <a:rPr lang="sr-Latn-RS" sz="2400" b="0" i="1" smtClean="0">
                            <a:solidFill>
                              <a:schemeClr val="tx1"/>
                            </a:solidFill>
                            <a:latin typeface="Cambria Math"/>
                          </a:rPr>
                          <m:t>𝑉</m:t>
                        </m:r>
                      </m:e>
                      <m:sub>
                        <m:r>
                          <a:rPr lang="sr-Latn-RS" sz="2400" b="0" i="1" smtClean="0">
                            <a:solidFill>
                              <a:schemeClr val="tx1"/>
                            </a:solidFill>
                            <a:latin typeface="Cambria Math"/>
                          </a:rPr>
                          <m:t>𝑑𝑐</m:t>
                        </m:r>
                      </m:sub>
                    </m:sSub>
                    <m:f>
                      <m:fPr>
                        <m:ctrlPr>
                          <a:rPr lang="sr-Latn-RS" sz="2400" b="0" i="1" smtClean="0">
                            <a:solidFill>
                              <a:schemeClr val="tx1"/>
                            </a:solidFill>
                            <a:latin typeface="Cambria Math"/>
                          </a:rPr>
                        </m:ctrlPr>
                      </m:fPr>
                      <m:num>
                        <m:r>
                          <a:rPr lang="sr-Latn-RS" sz="2400" b="0" i="1" smtClean="0">
                            <a:solidFill>
                              <a:schemeClr val="tx1"/>
                            </a:solidFill>
                            <a:latin typeface="Cambria Math"/>
                            <a:ea typeface="Cambria Math"/>
                          </a:rPr>
                          <m:t>𝜏</m:t>
                        </m:r>
                      </m:num>
                      <m:den>
                        <m:sSub>
                          <m:sSubPr>
                            <m:ctrlPr>
                              <a:rPr lang="sr-Latn-RS" sz="2400" b="0" i="1" smtClean="0">
                                <a:solidFill>
                                  <a:schemeClr val="tx1"/>
                                </a:solidFill>
                                <a:latin typeface="Cambria Math"/>
                              </a:rPr>
                            </m:ctrlPr>
                          </m:sSubPr>
                          <m:e>
                            <m:r>
                              <a:rPr lang="sr-Latn-RS" sz="2400" b="0" i="1" smtClean="0">
                                <a:solidFill>
                                  <a:schemeClr val="tx1"/>
                                </a:solidFill>
                                <a:latin typeface="Cambria Math"/>
                              </a:rPr>
                              <m:t>𝑇</m:t>
                            </m:r>
                          </m:e>
                          <m:sub>
                            <m:r>
                              <a:rPr lang="sr-Latn-RS" sz="2400" b="0" i="1" smtClean="0">
                                <a:solidFill>
                                  <a:schemeClr val="tx1"/>
                                </a:solidFill>
                                <a:latin typeface="Cambria Math"/>
                              </a:rPr>
                              <m:t>𝑃𝑊𝑀</m:t>
                            </m:r>
                          </m:sub>
                        </m:sSub>
                      </m:den>
                    </m:f>
                  </m:oMath>
                </a14:m>
                <a:endParaRPr lang="en-US" dirty="0"/>
              </a:p>
            </p:txBody>
          </p:sp>
        </mc:Choice>
        <mc:Fallback>
          <p:sp>
            <p:nvSpPr>
              <p:cNvPr id="322" name="TextBox 321"/>
              <p:cNvSpPr txBox="1">
                <a:spLocks noRot="1" noChangeAspect="1" noMove="1" noResize="1" noEditPoints="1" noAdjustHandles="1" noChangeArrowheads="1" noChangeShapeType="1" noTextEdit="1"/>
              </p:cNvSpPr>
              <p:nvPr/>
            </p:nvSpPr>
            <p:spPr>
              <a:xfrm>
                <a:off x="6554292" y="4920146"/>
                <a:ext cx="1978148" cy="629916"/>
              </a:xfrm>
              <a:prstGeom prst="rect">
                <a:avLst/>
              </a:prstGeom>
              <a:blipFill rotWithShape="1">
                <a:blip r:embed="rId3" cstate="print"/>
                <a:stretch>
                  <a:fillRect t="-971" b="-1942"/>
                </a:stretch>
              </a:blipFill>
            </p:spPr>
            <p:txBody>
              <a:bodyPr/>
              <a:lstStyle/>
              <a:p>
                <a:r>
                  <a:rPr lang="en-US">
                    <a:noFill/>
                  </a:rPr>
                  <a:t> </a:t>
                </a:r>
              </a:p>
            </p:txBody>
          </p:sp>
        </mc:Fallback>
      </mc:AlternateContent>
      <p:grpSp>
        <p:nvGrpSpPr>
          <p:cNvPr id="10" name="Group 9"/>
          <p:cNvGrpSpPr/>
          <p:nvPr/>
        </p:nvGrpSpPr>
        <p:grpSpPr>
          <a:xfrm>
            <a:off x="590509" y="3726827"/>
            <a:ext cx="7586798" cy="2947076"/>
            <a:chOff x="590509" y="3726827"/>
            <a:chExt cx="7586798" cy="2947076"/>
          </a:xfrm>
        </p:grpSpPr>
        <p:cxnSp>
          <p:nvCxnSpPr>
            <p:cNvPr id="16488" name="Straight Connector 206"/>
            <p:cNvCxnSpPr>
              <a:cxnSpLocks noChangeShapeType="1"/>
            </p:cNvCxnSpPr>
            <p:nvPr/>
          </p:nvCxnSpPr>
          <p:spPr bwMode="auto">
            <a:xfrm>
              <a:off x="703314" y="5091471"/>
              <a:ext cx="503985" cy="0"/>
            </a:xfrm>
            <a:prstGeom prst="line">
              <a:avLst/>
            </a:prstGeom>
            <a:noFill/>
            <a:ln w="50800"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6489" name="Straight Connector 207"/>
            <p:cNvCxnSpPr>
              <a:cxnSpLocks noChangeShapeType="1"/>
            </p:cNvCxnSpPr>
            <p:nvPr/>
          </p:nvCxnSpPr>
          <p:spPr bwMode="auto">
            <a:xfrm>
              <a:off x="1207299" y="4271665"/>
              <a:ext cx="275196"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6490" name="Straight Connector 209"/>
            <p:cNvCxnSpPr>
              <a:cxnSpLocks noChangeShapeType="1"/>
            </p:cNvCxnSpPr>
            <p:nvPr/>
          </p:nvCxnSpPr>
          <p:spPr bwMode="auto">
            <a:xfrm flipV="1">
              <a:off x="1482495" y="5103404"/>
              <a:ext cx="1387476" cy="1"/>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6498" name="Straight Connector 225"/>
            <p:cNvCxnSpPr>
              <a:cxnSpLocks noChangeShapeType="1"/>
            </p:cNvCxnSpPr>
            <p:nvPr/>
          </p:nvCxnSpPr>
          <p:spPr bwMode="auto">
            <a:xfrm>
              <a:off x="1482495" y="4271665"/>
              <a:ext cx="0" cy="831739"/>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6470" name="Straight Connector 288"/>
            <p:cNvCxnSpPr>
              <a:cxnSpLocks noChangeShapeType="1"/>
            </p:cNvCxnSpPr>
            <p:nvPr/>
          </p:nvCxnSpPr>
          <p:spPr bwMode="auto">
            <a:xfrm flipV="1">
              <a:off x="1238718" y="5544839"/>
              <a:ext cx="233211" cy="173412"/>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6484" name="Straight Connector 319"/>
            <p:cNvCxnSpPr>
              <a:cxnSpLocks noChangeShapeType="1"/>
            </p:cNvCxnSpPr>
            <p:nvPr/>
          </p:nvCxnSpPr>
          <p:spPr bwMode="auto">
            <a:xfrm flipH="1" flipV="1">
              <a:off x="1504520" y="5544838"/>
              <a:ext cx="1364410" cy="181905"/>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6409" name="Straight Connector 184"/>
            <p:cNvCxnSpPr>
              <a:cxnSpLocks noChangeShapeType="1"/>
            </p:cNvCxnSpPr>
            <p:nvPr/>
          </p:nvCxnSpPr>
          <p:spPr bwMode="auto">
            <a:xfrm>
              <a:off x="934808" y="3904496"/>
              <a:ext cx="0" cy="1300412"/>
            </a:xfrm>
            <a:prstGeom prst="line">
              <a:avLst/>
            </a:prstGeom>
            <a:noFill/>
            <a:ln w="12700" algn="ctr">
              <a:solidFill>
                <a:schemeClr val="tx1"/>
              </a:solidFill>
              <a:prstDash val="solid"/>
              <a:round/>
              <a:headEnd type="triangle" w="med" len="med"/>
              <a:tailEnd type="none" w="med" len="med"/>
            </a:ln>
            <a:extLst>
              <a:ext uri="{909E8E84-426E-40DD-AFC4-6F175D3DCCD1}">
                <a14:hiddenFill xmlns:a14="http://schemas.microsoft.com/office/drawing/2010/main" xmlns="">
                  <a:noFill/>
                </a14:hiddenFill>
              </a:ext>
            </a:extLst>
          </p:spPr>
        </p:cxnSp>
        <p:cxnSp>
          <p:nvCxnSpPr>
            <p:cNvPr id="16410" name="Straight Connector 188"/>
            <p:cNvCxnSpPr>
              <a:cxnSpLocks noChangeShapeType="1"/>
            </p:cNvCxnSpPr>
            <p:nvPr/>
          </p:nvCxnSpPr>
          <p:spPr bwMode="auto">
            <a:xfrm>
              <a:off x="1482495" y="4847822"/>
              <a:ext cx="0" cy="1394033"/>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xmlns="">
                  <a:noFill/>
                </a14:hiddenFill>
              </a:ext>
            </a:extLst>
          </p:spPr>
        </p:cxnSp>
        <p:cxnSp>
          <p:nvCxnSpPr>
            <p:cNvPr id="16413" name="Straight Connector 224"/>
            <p:cNvCxnSpPr>
              <a:cxnSpLocks noChangeShapeType="1"/>
            </p:cNvCxnSpPr>
            <p:nvPr/>
          </p:nvCxnSpPr>
          <p:spPr bwMode="auto">
            <a:xfrm>
              <a:off x="1208886" y="4271665"/>
              <a:ext cx="0" cy="819806"/>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sp>
          <p:nvSpPr>
            <p:cNvPr id="16401" name="TextBox 232"/>
            <p:cNvSpPr txBox="1">
              <a:spLocks noChangeArrowheads="1"/>
            </p:cNvSpPr>
            <p:nvPr/>
          </p:nvSpPr>
          <p:spPr bwMode="auto">
            <a:xfrm>
              <a:off x="4954037" y="3726827"/>
              <a:ext cx="273985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b="1" dirty="0" smtClean="0"/>
                <a:t>Uključen T1</a:t>
              </a:r>
              <a:r>
                <a:rPr lang="sr-Latn-CS" sz="1600" dirty="0" smtClean="0"/>
                <a:t>, isključen T2 </a:t>
              </a:r>
              <a:endParaRPr lang="en-US" sz="1600" dirty="0" smtClean="0"/>
            </a:p>
          </p:txBody>
        </p:sp>
        <p:cxnSp>
          <p:nvCxnSpPr>
            <p:cNvPr id="16402" name="Straight Arrow Connector 234"/>
            <p:cNvCxnSpPr>
              <a:cxnSpLocks noChangeShapeType="1"/>
            </p:cNvCxnSpPr>
            <p:nvPr/>
          </p:nvCxnSpPr>
          <p:spPr bwMode="auto">
            <a:xfrm flipH="1">
              <a:off x="5160500" y="4518257"/>
              <a:ext cx="287956" cy="545900"/>
            </a:xfrm>
            <a:prstGeom prst="straightConnector1">
              <a:avLst/>
            </a:prstGeom>
            <a:noFill/>
            <a:ln w="12700" algn="ctr">
              <a:solidFill>
                <a:schemeClr val="tx1"/>
              </a:solidFill>
              <a:round/>
              <a:headEnd type="none" w="sm" len="sm"/>
              <a:tailEnd type="stealth" w="med" len="lg"/>
            </a:ln>
            <a:extLst>
              <a:ext uri="{909E8E84-426E-40DD-AFC4-6F175D3DCCD1}">
                <a14:hiddenFill xmlns:a14="http://schemas.microsoft.com/office/drawing/2010/main" xmlns="">
                  <a:noFill/>
                </a14:hiddenFill>
              </a:ext>
            </a:extLst>
          </p:spPr>
        </p:cxnSp>
        <p:cxnSp>
          <p:nvCxnSpPr>
            <p:cNvPr id="16406" name="Straight Arrow Connector 246"/>
            <p:cNvCxnSpPr>
              <a:cxnSpLocks noChangeShapeType="1"/>
            </p:cNvCxnSpPr>
            <p:nvPr/>
          </p:nvCxnSpPr>
          <p:spPr bwMode="auto">
            <a:xfrm flipH="1">
              <a:off x="4706199" y="3896104"/>
              <a:ext cx="272117" cy="287969"/>
            </a:xfrm>
            <a:prstGeom prst="straightConnector1">
              <a:avLst/>
            </a:prstGeom>
            <a:noFill/>
            <a:ln w="12700" algn="ctr">
              <a:solidFill>
                <a:schemeClr val="tx1"/>
              </a:solidFill>
              <a:round/>
              <a:headEnd type="none" w="sm" len="sm"/>
              <a:tailEnd type="stealth" w="med" len="lg"/>
            </a:ln>
            <a:extLst>
              <a:ext uri="{909E8E84-426E-40DD-AFC4-6F175D3DCCD1}">
                <a14:hiddenFill xmlns:a14="http://schemas.microsoft.com/office/drawing/2010/main" xmlns="">
                  <a:noFill/>
                </a14:hiddenFill>
              </a:ext>
            </a:extLst>
          </p:spPr>
        </p:cxnSp>
        <p:cxnSp>
          <p:nvCxnSpPr>
            <p:cNvPr id="129" name="Straight Connector 207"/>
            <p:cNvCxnSpPr>
              <a:cxnSpLocks noChangeShapeType="1"/>
            </p:cNvCxnSpPr>
            <p:nvPr/>
          </p:nvCxnSpPr>
          <p:spPr bwMode="auto">
            <a:xfrm>
              <a:off x="2875762" y="4256284"/>
              <a:ext cx="275196"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30" name="Straight Connector 209"/>
            <p:cNvCxnSpPr>
              <a:cxnSpLocks noChangeShapeType="1"/>
            </p:cNvCxnSpPr>
            <p:nvPr/>
          </p:nvCxnSpPr>
          <p:spPr bwMode="auto">
            <a:xfrm flipV="1">
              <a:off x="3150958" y="5088023"/>
              <a:ext cx="1387476" cy="1"/>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31" name="Straight Connector 225"/>
            <p:cNvCxnSpPr>
              <a:cxnSpLocks noChangeShapeType="1"/>
            </p:cNvCxnSpPr>
            <p:nvPr/>
          </p:nvCxnSpPr>
          <p:spPr bwMode="auto">
            <a:xfrm>
              <a:off x="3150958" y="4256284"/>
              <a:ext cx="0" cy="831739"/>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32" name="Straight Connector 184"/>
            <p:cNvCxnSpPr>
              <a:cxnSpLocks noChangeShapeType="1"/>
            </p:cNvCxnSpPr>
            <p:nvPr/>
          </p:nvCxnSpPr>
          <p:spPr bwMode="auto">
            <a:xfrm>
              <a:off x="2862033" y="4256284"/>
              <a:ext cx="6897" cy="2417619"/>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xmlns="">
                  <a:noFill/>
                </a14:hiddenFill>
              </a:ext>
            </a:extLst>
          </p:spPr>
        </p:cxnSp>
        <p:cxnSp>
          <p:nvCxnSpPr>
            <p:cNvPr id="133" name="Straight Connector 188"/>
            <p:cNvCxnSpPr>
              <a:cxnSpLocks noChangeShapeType="1"/>
            </p:cNvCxnSpPr>
            <p:nvPr/>
          </p:nvCxnSpPr>
          <p:spPr bwMode="auto">
            <a:xfrm>
              <a:off x="3150958" y="4832441"/>
              <a:ext cx="0" cy="1584431"/>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xmlns="">
                  <a:noFill/>
                </a14:hiddenFill>
              </a:ext>
            </a:extLst>
          </p:spPr>
        </p:cxnSp>
        <p:cxnSp>
          <p:nvCxnSpPr>
            <p:cNvPr id="134" name="Straight Connector 224"/>
            <p:cNvCxnSpPr>
              <a:cxnSpLocks noChangeShapeType="1"/>
            </p:cNvCxnSpPr>
            <p:nvPr/>
          </p:nvCxnSpPr>
          <p:spPr bwMode="auto">
            <a:xfrm>
              <a:off x="2877349" y="4256284"/>
              <a:ext cx="0" cy="819806"/>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35" name="Straight Connector 207"/>
            <p:cNvCxnSpPr>
              <a:cxnSpLocks noChangeShapeType="1"/>
            </p:cNvCxnSpPr>
            <p:nvPr/>
          </p:nvCxnSpPr>
          <p:spPr bwMode="auto">
            <a:xfrm>
              <a:off x="4568601" y="4244351"/>
              <a:ext cx="275196"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36" name="Straight Connector 209"/>
            <p:cNvCxnSpPr>
              <a:cxnSpLocks noChangeShapeType="1"/>
            </p:cNvCxnSpPr>
            <p:nvPr/>
          </p:nvCxnSpPr>
          <p:spPr bwMode="auto">
            <a:xfrm flipV="1">
              <a:off x="4843797" y="5071843"/>
              <a:ext cx="757220" cy="425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37" name="Straight Connector 225"/>
            <p:cNvCxnSpPr>
              <a:cxnSpLocks noChangeShapeType="1"/>
            </p:cNvCxnSpPr>
            <p:nvPr/>
          </p:nvCxnSpPr>
          <p:spPr bwMode="auto">
            <a:xfrm>
              <a:off x="4843797" y="4244351"/>
              <a:ext cx="0" cy="831739"/>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38" name="Straight Connector 184"/>
            <p:cNvCxnSpPr>
              <a:cxnSpLocks noChangeShapeType="1"/>
            </p:cNvCxnSpPr>
            <p:nvPr/>
          </p:nvCxnSpPr>
          <p:spPr bwMode="auto">
            <a:xfrm>
              <a:off x="4554872" y="4244351"/>
              <a:ext cx="0" cy="2160588"/>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xmlns="">
                  <a:noFill/>
                </a14:hiddenFill>
              </a:ext>
            </a:extLst>
          </p:spPr>
        </p:cxnSp>
        <p:cxnSp>
          <p:nvCxnSpPr>
            <p:cNvPr id="139" name="Straight Connector 188"/>
            <p:cNvCxnSpPr>
              <a:cxnSpLocks noChangeShapeType="1"/>
            </p:cNvCxnSpPr>
            <p:nvPr/>
          </p:nvCxnSpPr>
          <p:spPr bwMode="auto">
            <a:xfrm>
              <a:off x="4843797" y="4820508"/>
              <a:ext cx="0" cy="1584431"/>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xmlns="">
                  <a:noFill/>
                </a14:hiddenFill>
              </a:ext>
            </a:extLst>
          </p:spPr>
        </p:cxnSp>
        <p:cxnSp>
          <p:nvCxnSpPr>
            <p:cNvPr id="140" name="Straight Connector 224"/>
            <p:cNvCxnSpPr>
              <a:cxnSpLocks noChangeShapeType="1"/>
            </p:cNvCxnSpPr>
            <p:nvPr/>
          </p:nvCxnSpPr>
          <p:spPr bwMode="auto">
            <a:xfrm>
              <a:off x="4570188" y="4244351"/>
              <a:ext cx="0" cy="819806"/>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sp>
          <p:nvSpPr>
            <p:cNvPr id="142" name="TextBox 232"/>
            <p:cNvSpPr txBox="1">
              <a:spLocks noChangeArrowheads="1"/>
            </p:cNvSpPr>
            <p:nvPr/>
          </p:nvSpPr>
          <p:spPr bwMode="auto">
            <a:xfrm>
              <a:off x="5437454" y="4348980"/>
              <a:ext cx="273985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b="1" dirty="0" smtClean="0"/>
                <a:t>Uključen T2</a:t>
              </a:r>
              <a:r>
                <a:rPr lang="sr-Latn-CS" sz="1600" dirty="0" smtClean="0"/>
                <a:t>, isključen T1 </a:t>
              </a:r>
              <a:endParaRPr lang="en-US" sz="1600" dirty="0" smtClean="0"/>
            </a:p>
          </p:txBody>
        </p:sp>
        <p:cxnSp>
          <p:nvCxnSpPr>
            <p:cNvPr id="144" name="Straight Connector 184"/>
            <p:cNvCxnSpPr>
              <a:cxnSpLocks noChangeShapeType="1"/>
            </p:cNvCxnSpPr>
            <p:nvPr/>
          </p:nvCxnSpPr>
          <p:spPr bwMode="auto">
            <a:xfrm>
              <a:off x="885595" y="4271665"/>
              <a:ext cx="4551859" cy="0"/>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xmlns="">
                  <a:noFill/>
                </a14:hiddenFill>
              </a:ext>
            </a:extLst>
          </p:spPr>
        </p:cxnSp>
        <p:cxnSp>
          <p:nvCxnSpPr>
            <p:cNvPr id="152" name="Straight Connector 184"/>
            <p:cNvCxnSpPr>
              <a:cxnSpLocks noChangeShapeType="1"/>
            </p:cNvCxnSpPr>
            <p:nvPr/>
          </p:nvCxnSpPr>
          <p:spPr bwMode="auto">
            <a:xfrm>
              <a:off x="850670" y="5098374"/>
              <a:ext cx="5080274" cy="0"/>
            </a:xfrm>
            <a:prstGeom prst="line">
              <a:avLst/>
            </a:prstGeom>
            <a:noFill/>
            <a:ln w="12700" algn="ctr">
              <a:solidFill>
                <a:schemeClr val="tx1"/>
              </a:solidFill>
              <a:prstDash val="solid"/>
              <a:round/>
              <a:headEnd type="none" w="sm" len="sm"/>
              <a:tailEnd type="triangle" w="med" len="med"/>
            </a:ln>
            <a:extLst>
              <a:ext uri="{909E8E84-426E-40DD-AFC4-6F175D3DCCD1}">
                <a14:hiddenFill xmlns:a14="http://schemas.microsoft.com/office/drawing/2010/main" xmlns="">
                  <a:noFill/>
                </a14:hiddenFill>
              </a:ext>
            </a:extLst>
          </p:spPr>
        </p:cxnSp>
        <p:cxnSp>
          <p:nvCxnSpPr>
            <p:cNvPr id="154" name="Straight Connector 188"/>
            <p:cNvCxnSpPr>
              <a:cxnSpLocks noChangeShapeType="1"/>
            </p:cNvCxnSpPr>
            <p:nvPr/>
          </p:nvCxnSpPr>
          <p:spPr bwMode="auto">
            <a:xfrm>
              <a:off x="1207299" y="4832441"/>
              <a:ext cx="1587" cy="1771620"/>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xmlns="">
                  <a:noFill/>
                </a14:hiddenFill>
              </a:ext>
            </a:extLst>
          </p:spPr>
        </p:cxnSp>
        <p:cxnSp>
          <p:nvCxnSpPr>
            <p:cNvPr id="164" name="Straight Connector 184"/>
            <p:cNvCxnSpPr>
              <a:cxnSpLocks noChangeShapeType="1"/>
            </p:cNvCxnSpPr>
            <p:nvPr/>
          </p:nvCxnSpPr>
          <p:spPr bwMode="auto">
            <a:xfrm>
              <a:off x="934808" y="5324645"/>
              <a:ext cx="0" cy="792090"/>
            </a:xfrm>
            <a:prstGeom prst="line">
              <a:avLst/>
            </a:prstGeom>
            <a:noFill/>
            <a:ln w="12700" algn="ctr">
              <a:solidFill>
                <a:schemeClr val="tx1"/>
              </a:solidFill>
              <a:prstDash val="solid"/>
              <a:round/>
              <a:headEnd type="triangle" w="med" len="med"/>
              <a:tailEnd type="none" w="med" len="med"/>
            </a:ln>
            <a:extLst>
              <a:ext uri="{909E8E84-426E-40DD-AFC4-6F175D3DCCD1}">
                <a14:hiddenFill xmlns:a14="http://schemas.microsoft.com/office/drawing/2010/main" xmlns="">
                  <a:noFill/>
                </a14:hiddenFill>
              </a:ext>
            </a:extLst>
          </p:spPr>
        </p:cxnSp>
        <p:cxnSp>
          <p:nvCxnSpPr>
            <p:cNvPr id="165" name="Straight Connector 184"/>
            <p:cNvCxnSpPr>
              <a:cxnSpLocks noChangeShapeType="1"/>
            </p:cNvCxnSpPr>
            <p:nvPr/>
          </p:nvCxnSpPr>
          <p:spPr bwMode="auto">
            <a:xfrm>
              <a:off x="850670" y="6010201"/>
              <a:ext cx="5080274" cy="0"/>
            </a:xfrm>
            <a:prstGeom prst="line">
              <a:avLst/>
            </a:prstGeom>
            <a:noFill/>
            <a:ln w="12700" algn="ctr">
              <a:solidFill>
                <a:schemeClr val="tx1"/>
              </a:solidFill>
              <a:prstDash val="solid"/>
              <a:round/>
              <a:headEnd type="none" w="sm" len="sm"/>
              <a:tailEnd type="triangle" w="med" len="med"/>
            </a:ln>
            <a:extLst>
              <a:ext uri="{909E8E84-426E-40DD-AFC4-6F175D3DCCD1}">
                <a14:hiddenFill xmlns:a14="http://schemas.microsoft.com/office/drawing/2010/main" xmlns="">
                  <a:noFill/>
                </a14:hiddenFill>
              </a:ext>
            </a:extLst>
          </p:spPr>
        </p:cxnSp>
        <p:cxnSp>
          <p:nvCxnSpPr>
            <p:cNvPr id="16385" name="Straight Connector 16384"/>
            <p:cNvCxnSpPr/>
            <p:nvPr/>
          </p:nvCxnSpPr>
          <p:spPr bwMode="auto">
            <a:xfrm>
              <a:off x="840104" y="5640037"/>
              <a:ext cx="5090840" cy="0"/>
            </a:xfrm>
            <a:prstGeom prst="line">
              <a:avLst/>
            </a:prstGeom>
            <a:solidFill>
              <a:schemeClr val="bg1"/>
            </a:solidFill>
            <a:ln w="22225" cap="flat" cmpd="sng" algn="ctr">
              <a:solidFill>
                <a:srgbClr val="FF0000"/>
              </a:solidFill>
              <a:prstDash val="sysDash"/>
              <a:round/>
              <a:headEnd type="none" w="sm" len="sm"/>
              <a:tailEnd type="none" w="sm" len="sm"/>
            </a:ln>
            <a:effectLst/>
          </p:spPr>
        </p:cxnSp>
        <p:cxnSp>
          <p:nvCxnSpPr>
            <p:cNvPr id="16394" name="Straight Connector 16393"/>
            <p:cNvCxnSpPr/>
            <p:nvPr/>
          </p:nvCxnSpPr>
          <p:spPr bwMode="auto">
            <a:xfrm>
              <a:off x="1207299" y="6154378"/>
              <a:ext cx="275196" cy="0"/>
            </a:xfrm>
            <a:prstGeom prst="line">
              <a:avLst/>
            </a:prstGeom>
            <a:solidFill>
              <a:schemeClr val="bg1"/>
            </a:solidFill>
            <a:ln w="0" cap="flat" cmpd="sng" algn="ctr">
              <a:solidFill>
                <a:schemeClr val="tx1"/>
              </a:solidFill>
              <a:prstDash val="solid"/>
              <a:round/>
              <a:headEnd type="arrow" w="sm" len="sm"/>
              <a:tailEnd type="arrow" w="sm" len="sm"/>
            </a:ln>
            <a:effectLst/>
          </p:spPr>
        </p:cxnSp>
        <p:cxnSp>
          <p:nvCxnSpPr>
            <p:cNvPr id="182" name="Straight Connector 181"/>
            <p:cNvCxnSpPr/>
            <p:nvPr/>
          </p:nvCxnSpPr>
          <p:spPr bwMode="auto">
            <a:xfrm>
              <a:off x="1208886" y="6512020"/>
              <a:ext cx="1660044" cy="0"/>
            </a:xfrm>
            <a:prstGeom prst="line">
              <a:avLst/>
            </a:prstGeom>
            <a:solidFill>
              <a:schemeClr val="bg1"/>
            </a:solidFill>
            <a:ln w="0" cap="flat" cmpd="sng" algn="ctr">
              <a:solidFill>
                <a:schemeClr val="tx1"/>
              </a:solidFill>
              <a:prstDash val="solid"/>
              <a:round/>
              <a:headEnd type="arrow" w="sm" len="sm"/>
              <a:tailEnd type="arrow" w="sm" len="sm"/>
            </a:ln>
            <a:effectLst/>
          </p:spPr>
        </p:cxnSp>
        <p:sp>
          <p:nvSpPr>
            <p:cNvPr id="16397" name="TextBox 16396"/>
            <p:cNvSpPr txBox="1"/>
            <p:nvPr/>
          </p:nvSpPr>
          <p:spPr>
            <a:xfrm>
              <a:off x="1238718" y="6057189"/>
              <a:ext cx="212358" cy="307777"/>
            </a:xfrm>
            <a:prstGeom prst="rect">
              <a:avLst/>
            </a:prstGeom>
            <a:noFill/>
          </p:spPr>
          <p:txBody>
            <a:bodyPr wrap="square" lIns="0" tIns="0" rIns="0" bIns="0" rtlCol="0">
              <a:spAutoFit/>
            </a:bodyPr>
            <a:lstStyle/>
            <a:p>
              <a:r>
                <a:rPr lang="en-US" sz="2000" b="1" i="1" dirty="0" smtClean="0">
                  <a:solidFill>
                    <a:schemeClr val="tx1"/>
                  </a:solidFill>
                  <a:sym typeface="Symbol"/>
                </a:rPr>
                <a:t></a:t>
              </a:r>
              <a:endParaRPr lang="en-US" sz="2000" b="1" i="1" dirty="0">
                <a:solidFill>
                  <a:schemeClr val="tx1"/>
                </a:solidFill>
              </a:endParaRPr>
            </a:p>
          </p:txBody>
        </p:sp>
        <p:sp>
          <p:nvSpPr>
            <p:cNvPr id="186" name="TextBox 185"/>
            <p:cNvSpPr txBox="1"/>
            <p:nvPr/>
          </p:nvSpPr>
          <p:spPr>
            <a:xfrm>
              <a:off x="1722341" y="6204243"/>
              <a:ext cx="688595" cy="276999"/>
            </a:xfrm>
            <a:prstGeom prst="rect">
              <a:avLst/>
            </a:prstGeom>
            <a:noFill/>
          </p:spPr>
          <p:txBody>
            <a:bodyPr wrap="square" lIns="0" tIns="0" rIns="0" bIns="0" rtlCol="0">
              <a:spAutoFit/>
            </a:bodyPr>
            <a:lstStyle/>
            <a:p>
              <a:r>
                <a:rPr lang="x-none" b="1" i="1" dirty="0" smtClean="0">
                  <a:solidFill>
                    <a:schemeClr val="tx1"/>
                  </a:solidFill>
                  <a:sym typeface="Symbol"/>
                </a:rPr>
                <a:t>T</a:t>
              </a:r>
              <a:r>
                <a:rPr lang="x-none" b="1" i="1" baseline="-25000" dirty="0" smtClean="0">
                  <a:solidFill>
                    <a:schemeClr val="tx1"/>
                  </a:solidFill>
                  <a:sym typeface="Symbol"/>
                </a:rPr>
                <a:t>PWM</a:t>
              </a:r>
              <a:endParaRPr lang="en-US" b="1" i="1" baseline="-25000" dirty="0">
                <a:solidFill>
                  <a:schemeClr val="tx1"/>
                </a:solidFill>
              </a:endParaRPr>
            </a:p>
          </p:txBody>
        </p:sp>
        <p:sp>
          <p:nvSpPr>
            <p:cNvPr id="187" name="TextBox 186"/>
            <p:cNvSpPr txBox="1"/>
            <p:nvPr/>
          </p:nvSpPr>
          <p:spPr>
            <a:xfrm>
              <a:off x="590509" y="4133165"/>
              <a:ext cx="344298" cy="215444"/>
            </a:xfrm>
            <a:prstGeom prst="rect">
              <a:avLst/>
            </a:prstGeom>
            <a:noFill/>
          </p:spPr>
          <p:txBody>
            <a:bodyPr wrap="square" lIns="0" tIns="0" rIns="0" bIns="0" rtlCol="0">
              <a:spAutoFit/>
            </a:bodyPr>
            <a:lstStyle/>
            <a:p>
              <a:r>
                <a:rPr lang="x-none" sz="1400" dirty="0" smtClean="0">
                  <a:solidFill>
                    <a:schemeClr val="tx1"/>
                  </a:solidFill>
                  <a:sym typeface="Symbol"/>
                </a:rPr>
                <a:t>V</a:t>
              </a:r>
              <a:r>
                <a:rPr lang="x-none" sz="1400" baseline="-25000" dirty="0" smtClean="0">
                  <a:solidFill>
                    <a:schemeClr val="tx1"/>
                  </a:solidFill>
                  <a:sym typeface="Symbol"/>
                </a:rPr>
                <a:t>dc</a:t>
              </a:r>
              <a:endParaRPr lang="en-US" sz="1400" baseline="-25000" dirty="0">
                <a:solidFill>
                  <a:schemeClr val="tx1"/>
                </a:solidFill>
              </a:endParaRPr>
            </a:p>
          </p:txBody>
        </p:sp>
        <p:sp>
          <p:nvSpPr>
            <p:cNvPr id="188" name="TextBox 187"/>
            <p:cNvSpPr txBox="1"/>
            <p:nvPr/>
          </p:nvSpPr>
          <p:spPr>
            <a:xfrm>
              <a:off x="992844" y="3821194"/>
              <a:ext cx="344298" cy="215444"/>
            </a:xfrm>
            <a:prstGeom prst="rect">
              <a:avLst/>
            </a:prstGeom>
            <a:noFill/>
          </p:spPr>
          <p:txBody>
            <a:bodyPr wrap="square" lIns="0" tIns="0" rIns="0" bIns="0" rtlCol="0">
              <a:spAutoFit/>
            </a:bodyPr>
            <a:lstStyle/>
            <a:p>
              <a:r>
                <a:rPr lang="x-none" sz="1400" dirty="0" smtClean="0">
                  <a:solidFill>
                    <a:schemeClr val="tx1"/>
                  </a:solidFill>
                  <a:sym typeface="Symbol"/>
                </a:rPr>
                <a:t>V</a:t>
              </a:r>
              <a:r>
                <a:rPr lang="x-none" sz="1400" baseline="-25000" dirty="0" smtClean="0">
                  <a:solidFill>
                    <a:schemeClr val="tx1"/>
                  </a:solidFill>
                  <a:sym typeface="Symbol"/>
                </a:rPr>
                <a:t>a</a:t>
              </a:r>
              <a:endParaRPr lang="en-US" sz="1400" baseline="-25000" dirty="0">
                <a:solidFill>
                  <a:schemeClr val="tx1"/>
                </a:solidFill>
              </a:endParaRPr>
            </a:p>
          </p:txBody>
        </p:sp>
        <p:sp>
          <p:nvSpPr>
            <p:cNvPr id="190" name="TextBox 189"/>
            <p:cNvSpPr txBox="1"/>
            <p:nvPr/>
          </p:nvSpPr>
          <p:spPr>
            <a:xfrm>
              <a:off x="1010855" y="5249649"/>
              <a:ext cx="344298" cy="215444"/>
            </a:xfrm>
            <a:prstGeom prst="rect">
              <a:avLst/>
            </a:prstGeom>
            <a:noFill/>
          </p:spPr>
          <p:txBody>
            <a:bodyPr wrap="square" lIns="0" tIns="0" rIns="0" bIns="0" rtlCol="0">
              <a:spAutoFit/>
            </a:bodyPr>
            <a:lstStyle/>
            <a:p>
              <a:r>
                <a:rPr lang="x-none" sz="1400" i="1" dirty="0">
                  <a:solidFill>
                    <a:schemeClr val="tx1"/>
                  </a:solidFill>
                  <a:sym typeface="Symbol"/>
                </a:rPr>
                <a:t>i</a:t>
              </a:r>
              <a:r>
                <a:rPr lang="x-none" sz="1400" i="1" baseline="-25000" dirty="0" smtClean="0">
                  <a:solidFill>
                    <a:schemeClr val="tx1"/>
                  </a:solidFill>
                  <a:sym typeface="Symbol"/>
                </a:rPr>
                <a:t>a</a:t>
              </a:r>
              <a:endParaRPr lang="en-US" sz="1400" i="1" baseline="-25000" dirty="0">
                <a:solidFill>
                  <a:schemeClr val="tx1"/>
                </a:solidFill>
              </a:endParaRPr>
            </a:p>
          </p:txBody>
        </p:sp>
        <p:cxnSp>
          <p:nvCxnSpPr>
            <p:cNvPr id="193" name="Straight Connector 288"/>
            <p:cNvCxnSpPr>
              <a:cxnSpLocks noChangeShapeType="1"/>
            </p:cNvCxnSpPr>
            <p:nvPr/>
          </p:nvCxnSpPr>
          <p:spPr bwMode="auto">
            <a:xfrm flipV="1">
              <a:off x="2896754" y="5544839"/>
              <a:ext cx="254204" cy="181904"/>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94" name="Straight Connector 288"/>
            <p:cNvCxnSpPr>
              <a:cxnSpLocks noChangeShapeType="1"/>
            </p:cNvCxnSpPr>
            <p:nvPr/>
          </p:nvCxnSpPr>
          <p:spPr bwMode="auto">
            <a:xfrm flipV="1">
              <a:off x="4568601" y="5553331"/>
              <a:ext cx="254203" cy="18465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96" name="Straight Connector 319"/>
            <p:cNvCxnSpPr>
              <a:cxnSpLocks noChangeShapeType="1"/>
            </p:cNvCxnSpPr>
            <p:nvPr/>
          </p:nvCxnSpPr>
          <p:spPr bwMode="auto">
            <a:xfrm flipH="1" flipV="1">
              <a:off x="703314" y="5668182"/>
              <a:ext cx="508748" cy="67828"/>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97" name="Straight Connector 319"/>
            <p:cNvCxnSpPr>
              <a:cxnSpLocks noChangeShapeType="1"/>
            </p:cNvCxnSpPr>
            <p:nvPr/>
          </p:nvCxnSpPr>
          <p:spPr bwMode="auto">
            <a:xfrm flipH="1" flipV="1">
              <a:off x="3173730" y="5556076"/>
              <a:ext cx="1364410" cy="181905"/>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98" name="Straight Connector 319"/>
            <p:cNvCxnSpPr>
              <a:cxnSpLocks noChangeShapeType="1"/>
            </p:cNvCxnSpPr>
            <p:nvPr/>
          </p:nvCxnSpPr>
          <p:spPr bwMode="auto">
            <a:xfrm flipH="1" flipV="1">
              <a:off x="4842257" y="5556077"/>
              <a:ext cx="758760" cy="90951"/>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sp>
          <p:nvSpPr>
            <p:cNvPr id="201" name="TextBox 200"/>
            <p:cNvSpPr txBox="1"/>
            <p:nvPr/>
          </p:nvSpPr>
          <p:spPr>
            <a:xfrm>
              <a:off x="752971" y="4887509"/>
              <a:ext cx="172149" cy="215444"/>
            </a:xfrm>
            <a:prstGeom prst="rect">
              <a:avLst/>
            </a:prstGeom>
            <a:noFill/>
          </p:spPr>
          <p:txBody>
            <a:bodyPr wrap="square" lIns="0" tIns="0" rIns="0" bIns="0" rtlCol="0">
              <a:spAutoFit/>
            </a:bodyPr>
            <a:lstStyle/>
            <a:p>
              <a:r>
                <a:rPr lang="x-none" sz="1400" dirty="0" smtClean="0">
                  <a:solidFill>
                    <a:schemeClr val="tx1"/>
                  </a:solidFill>
                  <a:sym typeface="Symbol"/>
                </a:rPr>
                <a:t>0</a:t>
              </a:r>
              <a:endParaRPr lang="en-US" sz="1400" baseline="-25000" dirty="0">
                <a:solidFill>
                  <a:schemeClr val="tx1"/>
                </a:solidFill>
              </a:endParaRPr>
            </a:p>
          </p:txBody>
        </p:sp>
      </p:grpSp>
      <p:grpSp>
        <p:nvGrpSpPr>
          <p:cNvPr id="343" name="Group 342"/>
          <p:cNvGrpSpPr/>
          <p:nvPr/>
        </p:nvGrpSpPr>
        <p:grpSpPr>
          <a:xfrm>
            <a:off x="5796137" y="5635496"/>
            <a:ext cx="3347863" cy="635744"/>
            <a:chOff x="5796137" y="5635496"/>
            <a:chExt cx="3347863" cy="635744"/>
          </a:xfrm>
        </p:grpSpPr>
        <p:cxnSp>
          <p:nvCxnSpPr>
            <p:cNvPr id="16408" name="Straight Arrow Connector 250"/>
            <p:cNvCxnSpPr>
              <a:cxnSpLocks noChangeShapeType="1"/>
              <a:stCxn id="203" idx="1"/>
            </p:cNvCxnSpPr>
            <p:nvPr/>
          </p:nvCxnSpPr>
          <p:spPr bwMode="auto">
            <a:xfrm flipH="1" flipV="1">
              <a:off x="5796137" y="5635496"/>
              <a:ext cx="424628" cy="343357"/>
            </a:xfrm>
            <a:prstGeom prst="straightConnector1">
              <a:avLst/>
            </a:prstGeom>
            <a:noFill/>
            <a:ln w="12700" algn="ctr">
              <a:solidFill>
                <a:srgbClr val="FF0000"/>
              </a:solidFill>
              <a:round/>
              <a:headEnd type="none" w="sm" len="sm"/>
              <a:tailEnd type="stealth" w="med" len="lg"/>
            </a:ln>
            <a:extLst>
              <a:ext uri="{909E8E84-426E-40DD-AFC4-6F175D3DCCD1}">
                <a14:hiddenFill xmlns:a14="http://schemas.microsoft.com/office/drawing/2010/main" xmlns="">
                  <a:noFill/>
                </a14:hiddenFill>
              </a:ext>
            </a:extLst>
          </p:spPr>
        </p:cxnSp>
        <p:sp>
          <p:nvSpPr>
            <p:cNvPr id="203" name="TextBox 232"/>
            <p:cNvSpPr txBox="1">
              <a:spLocks noChangeArrowheads="1"/>
            </p:cNvSpPr>
            <p:nvPr/>
          </p:nvSpPr>
          <p:spPr bwMode="auto">
            <a:xfrm>
              <a:off x="6220765" y="5686465"/>
              <a:ext cx="292323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dirty="0" smtClean="0">
                  <a:solidFill>
                    <a:srgbClr val="FF0000"/>
                  </a:solidFill>
                </a:rPr>
                <a:t>Struja koja bi tekla kada bi </a:t>
              </a:r>
            </a:p>
            <a:p>
              <a:r>
                <a:rPr lang="sr-Latn-CS" sz="1600" b="1" i="1" dirty="0" smtClean="0">
                  <a:solidFill>
                    <a:srgbClr val="FF0000"/>
                  </a:solidFill>
                </a:rPr>
                <a:t>V</a:t>
              </a:r>
              <a:r>
                <a:rPr lang="sr-Latn-CS" sz="1600" b="1" i="1" baseline="-25000" dirty="0" smtClean="0">
                  <a:solidFill>
                    <a:srgbClr val="FF0000"/>
                  </a:solidFill>
                </a:rPr>
                <a:t>a</a:t>
              </a:r>
              <a:r>
                <a:rPr lang="sr-Latn-CS" sz="1600" dirty="0" smtClean="0">
                  <a:solidFill>
                    <a:srgbClr val="FF0000"/>
                  </a:solidFill>
                </a:rPr>
                <a:t>  bilo kontinualno </a:t>
              </a:r>
              <a:r>
                <a:rPr lang="sr-Latn-CS" sz="1600" b="1" i="1" dirty="0" smtClean="0">
                  <a:solidFill>
                    <a:srgbClr val="FF0000"/>
                  </a:solidFill>
                </a:rPr>
                <a:t>V</a:t>
              </a:r>
              <a:r>
                <a:rPr lang="sr-Latn-CS" sz="1600" b="1" i="1" baseline="-25000" dirty="0" smtClean="0">
                  <a:solidFill>
                    <a:srgbClr val="FF0000"/>
                  </a:solidFill>
                </a:rPr>
                <a:t>a</a:t>
              </a:r>
              <a:endParaRPr lang="en-US" sz="1600" b="1" dirty="0" smtClean="0">
                <a:solidFill>
                  <a:srgbClr val="FF0000"/>
                </a:solidFill>
              </a:endParaRPr>
            </a:p>
          </p:txBody>
        </p:sp>
        <p:cxnSp>
          <p:nvCxnSpPr>
            <p:cNvPr id="327" name="Straight Connector 326"/>
            <p:cNvCxnSpPr/>
            <p:nvPr/>
          </p:nvCxnSpPr>
          <p:spPr bwMode="auto">
            <a:xfrm>
              <a:off x="8227219" y="5979319"/>
              <a:ext cx="200025" cy="0"/>
            </a:xfrm>
            <a:prstGeom prst="line">
              <a:avLst/>
            </a:prstGeom>
            <a:solidFill>
              <a:schemeClr val="bg1"/>
            </a:solidFill>
            <a:ln w="19050" cap="flat" cmpd="sng" algn="ctr">
              <a:solidFill>
                <a:srgbClr val="FF0000"/>
              </a:solidFill>
              <a:prstDash val="solid"/>
              <a:round/>
              <a:headEnd type="none" w="sm" len="sm"/>
              <a:tailEnd type="none" w="sm" len="sm"/>
            </a:ln>
            <a:effectLst/>
          </p:spPr>
        </p:cxnSp>
      </p:grpSp>
      <p:grpSp>
        <p:nvGrpSpPr>
          <p:cNvPr id="11" name="Group 10"/>
          <p:cNvGrpSpPr/>
          <p:nvPr/>
        </p:nvGrpSpPr>
        <p:grpSpPr>
          <a:xfrm>
            <a:off x="225971" y="4784432"/>
            <a:ext cx="4564558" cy="1345153"/>
            <a:chOff x="225971" y="4784432"/>
            <a:chExt cx="4564558" cy="1345153"/>
          </a:xfrm>
        </p:grpSpPr>
        <p:cxnSp>
          <p:nvCxnSpPr>
            <p:cNvPr id="112" name="Straight Connector 184"/>
            <p:cNvCxnSpPr>
              <a:cxnSpLocks noChangeShapeType="1"/>
            </p:cNvCxnSpPr>
            <p:nvPr/>
          </p:nvCxnSpPr>
          <p:spPr bwMode="auto">
            <a:xfrm>
              <a:off x="238670" y="5544838"/>
              <a:ext cx="4551859" cy="0"/>
            </a:xfrm>
            <a:prstGeom prst="line">
              <a:avLst/>
            </a:prstGeom>
            <a:noFill/>
            <a:ln w="0" algn="ctr">
              <a:solidFill>
                <a:srgbClr val="FF0000"/>
              </a:solidFill>
              <a:prstDash val="lgDash"/>
              <a:round/>
              <a:headEnd type="none" w="sm" len="sm"/>
              <a:tailEnd type="none" w="sm" len="sm"/>
            </a:ln>
            <a:extLst>
              <a:ext uri="{909E8E84-426E-40DD-AFC4-6F175D3DCCD1}">
                <a14:hiddenFill xmlns:a14="http://schemas.microsoft.com/office/drawing/2010/main" xmlns="">
                  <a:noFill/>
                </a14:hiddenFill>
              </a:ext>
            </a:extLst>
          </p:spPr>
        </p:cxnSp>
        <p:cxnSp>
          <p:nvCxnSpPr>
            <p:cNvPr id="113" name="Straight Connector 184"/>
            <p:cNvCxnSpPr>
              <a:cxnSpLocks noChangeShapeType="1"/>
            </p:cNvCxnSpPr>
            <p:nvPr/>
          </p:nvCxnSpPr>
          <p:spPr bwMode="auto">
            <a:xfrm>
              <a:off x="225971" y="5743079"/>
              <a:ext cx="4551859" cy="0"/>
            </a:xfrm>
            <a:prstGeom prst="line">
              <a:avLst/>
            </a:prstGeom>
            <a:noFill/>
            <a:ln w="0" algn="ctr">
              <a:solidFill>
                <a:srgbClr val="FF0000"/>
              </a:solidFill>
              <a:prstDash val="lgDash"/>
              <a:round/>
              <a:headEnd type="none" w="sm" len="sm"/>
              <a:tailEnd type="none" w="sm" len="sm"/>
            </a:ln>
            <a:extLst>
              <a:ext uri="{909E8E84-426E-40DD-AFC4-6F175D3DCCD1}">
                <a14:hiddenFill xmlns:a14="http://schemas.microsoft.com/office/drawing/2010/main" xmlns="">
                  <a:noFill/>
                </a14:hiddenFill>
              </a:ext>
            </a:extLst>
          </p:spPr>
        </p:cxnSp>
        <p:sp>
          <p:nvSpPr>
            <p:cNvPr id="114" name="TextBox 232"/>
            <p:cNvSpPr txBox="1">
              <a:spLocks noChangeArrowheads="1"/>
            </p:cNvSpPr>
            <p:nvPr/>
          </p:nvSpPr>
          <p:spPr bwMode="auto">
            <a:xfrm>
              <a:off x="225971" y="4784432"/>
              <a:ext cx="369332" cy="7784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vert270"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200" dirty="0" smtClean="0">
                  <a:solidFill>
                    <a:srgbClr val="FF0000"/>
                  </a:solidFill>
                </a:rPr>
                <a:t>Talasnost</a:t>
              </a:r>
              <a:endParaRPr lang="en-US" sz="1200" dirty="0" smtClean="0">
                <a:solidFill>
                  <a:srgbClr val="FF0000"/>
                </a:solidFill>
              </a:endParaRPr>
            </a:p>
          </p:txBody>
        </p:sp>
        <p:cxnSp>
          <p:nvCxnSpPr>
            <p:cNvPr id="4" name="Straight Arrow Connector 3"/>
            <p:cNvCxnSpPr/>
            <p:nvPr/>
          </p:nvCxnSpPr>
          <p:spPr bwMode="auto">
            <a:xfrm>
              <a:off x="539750" y="4791207"/>
              <a:ext cx="0" cy="764869"/>
            </a:xfrm>
            <a:prstGeom prst="straightConnector1">
              <a:avLst/>
            </a:prstGeom>
            <a:solidFill>
              <a:schemeClr val="bg1"/>
            </a:solidFill>
            <a:ln w="0" cap="flat" cmpd="sng" algn="ctr">
              <a:solidFill>
                <a:srgbClr val="FF0000"/>
              </a:solidFill>
              <a:prstDash val="solid"/>
              <a:round/>
              <a:headEnd type="none" w="sm" len="sm"/>
              <a:tailEnd type="arrow" w="sm" len="sm"/>
            </a:ln>
            <a:effectLst/>
          </p:spPr>
        </p:cxnSp>
        <p:cxnSp>
          <p:nvCxnSpPr>
            <p:cNvPr id="119" name="Straight Arrow Connector 118"/>
            <p:cNvCxnSpPr/>
            <p:nvPr/>
          </p:nvCxnSpPr>
          <p:spPr bwMode="auto">
            <a:xfrm>
              <a:off x="539750" y="5747151"/>
              <a:ext cx="0" cy="382434"/>
            </a:xfrm>
            <a:prstGeom prst="straightConnector1">
              <a:avLst/>
            </a:prstGeom>
            <a:solidFill>
              <a:schemeClr val="bg1"/>
            </a:solidFill>
            <a:ln w="0" cap="flat" cmpd="sng" algn="ctr">
              <a:solidFill>
                <a:srgbClr val="FF0000"/>
              </a:solidFill>
              <a:prstDash val="solid"/>
              <a:round/>
              <a:headEnd type="arrow" w="sm" len="sm"/>
              <a:tailEnd type="none" w="sm" len="sm"/>
            </a:ln>
            <a:effectLst/>
          </p:spPr>
        </p:cxnSp>
        <p:cxnSp>
          <p:nvCxnSpPr>
            <p:cNvPr id="121" name="Straight Arrow Connector 120"/>
            <p:cNvCxnSpPr/>
            <p:nvPr/>
          </p:nvCxnSpPr>
          <p:spPr bwMode="auto">
            <a:xfrm>
              <a:off x="538411" y="5540766"/>
              <a:ext cx="0" cy="202313"/>
            </a:xfrm>
            <a:prstGeom prst="straightConnector1">
              <a:avLst/>
            </a:prstGeom>
            <a:solidFill>
              <a:schemeClr val="bg1"/>
            </a:solidFill>
            <a:ln w="0" cap="flat" cmpd="sng" algn="ctr">
              <a:solidFill>
                <a:srgbClr val="FF0000"/>
              </a:solidFill>
              <a:prstDash val="solid"/>
              <a:round/>
              <a:headEnd type="none" w="sm" len="sm"/>
              <a:tailEnd type="none" w="sm" len="sm"/>
            </a:ln>
            <a:effectLst/>
          </p:spPr>
        </p:cxnSp>
      </p:grpSp>
    </p:spTree>
    <p:extLst>
      <p:ext uri="{BB962C8B-B14F-4D97-AF65-F5344CB8AC3E}">
        <p14:creationId xmlns:p14="http://schemas.microsoft.com/office/powerpoint/2010/main" xmlns="" val="3067517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a:spLocks noGrp="1"/>
          </p:cNvSpPr>
          <p:nvPr>
            <p:ph type="title"/>
          </p:nvPr>
        </p:nvSpPr>
        <p:spPr>
          <a:xfrm>
            <a:off x="107504" y="188913"/>
            <a:ext cx="8856983" cy="1143000"/>
          </a:xfrm>
        </p:spPr>
        <p:txBody>
          <a:bodyPr/>
          <a:lstStyle/>
          <a:p>
            <a:r>
              <a:rPr lang="sr-Latn-CS" dirty="0" smtClean="0"/>
              <a:t>Kola za uključenje i isključenje (drajveri)</a:t>
            </a:r>
            <a:endParaRPr lang="en-US" b="1" dirty="0" smtClean="0"/>
          </a:p>
        </p:txBody>
      </p:sp>
      <p:sp>
        <p:nvSpPr>
          <p:cNvPr id="3" name="Content Placeholder 2"/>
          <p:cNvSpPr>
            <a:spLocks noGrp="1"/>
          </p:cNvSpPr>
          <p:nvPr>
            <p:ph idx="1"/>
          </p:nvPr>
        </p:nvSpPr>
        <p:spPr>
          <a:xfrm>
            <a:off x="3708400" y="1643050"/>
            <a:ext cx="5435600" cy="2000263"/>
          </a:xfrm>
        </p:spPr>
        <p:txBody>
          <a:bodyPr/>
          <a:lstStyle/>
          <a:p>
            <a:pPr marL="0" lvl="1" indent="0">
              <a:buNone/>
            </a:pPr>
            <a:r>
              <a:rPr lang="sr-Latn-CS" sz="2400" dirty="0" smtClean="0"/>
              <a:t>Napajanje drajvera T2 iz izvora napona elektronike Vcc</a:t>
            </a:r>
            <a:endParaRPr lang="sr-Latn-CS" sz="2000" dirty="0" smtClean="0"/>
          </a:p>
          <a:p>
            <a:pPr marL="0" lvl="1" indent="0">
              <a:buNone/>
            </a:pPr>
            <a:r>
              <a:rPr lang="sr-Latn-CS" sz="2400" dirty="0" smtClean="0"/>
              <a:t>Napajanje drajvera T1 je problematično. </a:t>
            </a:r>
            <a:r>
              <a:rPr lang="sr-Latn-CS" sz="2400" b="1" dirty="0" smtClean="0"/>
              <a:t>Isti izvor Vcc se ne može koristiti !</a:t>
            </a:r>
          </a:p>
        </p:txBody>
      </p:sp>
      <p:sp>
        <p:nvSpPr>
          <p:cNvPr id="1639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E4EBDE35-479D-4045-88FA-635FA6312818}" type="slidenum">
              <a:rPr lang="en-US" smtClean="0">
                <a:solidFill>
                  <a:schemeClr val="tx1"/>
                </a:solidFill>
                <a:latin typeface="Times New Roman" pitchFamily="18" charset="0"/>
              </a:rPr>
              <a:pPr/>
              <a:t>14</a:t>
            </a:fld>
            <a:endParaRPr lang="en-US" smtClean="0">
              <a:solidFill>
                <a:schemeClr val="tx1"/>
              </a:solidFill>
              <a:latin typeface="Times New Roman" pitchFamily="18" charset="0"/>
            </a:endParaRPr>
          </a:p>
        </p:txBody>
      </p:sp>
      <p:sp>
        <p:nvSpPr>
          <p:cNvPr id="16414" name="Text Box 10"/>
          <p:cNvSpPr txBox="1">
            <a:spLocks noChangeArrowheads="1"/>
          </p:cNvSpPr>
          <p:nvPr/>
        </p:nvSpPr>
        <p:spPr bwMode="auto">
          <a:xfrm>
            <a:off x="1908175" y="1916113"/>
            <a:ext cx="430212"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T1</a:t>
            </a:r>
          </a:p>
        </p:txBody>
      </p:sp>
      <p:sp>
        <p:nvSpPr>
          <p:cNvPr id="16415" name="Text Box 11"/>
          <p:cNvSpPr txBox="1">
            <a:spLocks noChangeArrowheads="1"/>
          </p:cNvSpPr>
          <p:nvPr/>
        </p:nvSpPr>
        <p:spPr bwMode="auto">
          <a:xfrm>
            <a:off x="1908175" y="2924175"/>
            <a:ext cx="430212"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T2</a:t>
            </a:r>
          </a:p>
        </p:txBody>
      </p:sp>
      <p:sp>
        <p:nvSpPr>
          <p:cNvPr id="16416" name="Text Box 12"/>
          <p:cNvSpPr txBox="1">
            <a:spLocks noChangeArrowheads="1"/>
          </p:cNvSpPr>
          <p:nvPr/>
        </p:nvSpPr>
        <p:spPr bwMode="auto">
          <a:xfrm>
            <a:off x="2439988" y="1920875"/>
            <a:ext cx="428625"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D1</a:t>
            </a:r>
          </a:p>
        </p:txBody>
      </p:sp>
      <p:grpSp>
        <p:nvGrpSpPr>
          <p:cNvPr id="2" name="Group 16"/>
          <p:cNvGrpSpPr>
            <a:grpSpLocks noChangeAspect="1"/>
          </p:cNvGrpSpPr>
          <p:nvPr/>
        </p:nvGrpSpPr>
        <p:grpSpPr bwMode="auto">
          <a:xfrm rot="5400000">
            <a:off x="1668462" y="1873250"/>
            <a:ext cx="355600" cy="296862"/>
            <a:chOff x="3107" y="4983"/>
            <a:chExt cx="536" cy="448"/>
          </a:xfrm>
        </p:grpSpPr>
        <p:sp>
          <p:nvSpPr>
            <p:cNvPr id="16465" name="Line 17"/>
            <p:cNvSpPr>
              <a:spLocks noChangeAspect="1" noChangeShapeType="1"/>
            </p:cNvSpPr>
            <p:nvPr/>
          </p:nvSpPr>
          <p:spPr bwMode="auto">
            <a:xfrm flipH="1">
              <a:off x="3141" y="5157"/>
              <a:ext cx="469"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6" name="Line 18"/>
            <p:cNvSpPr>
              <a:spLocks noChangeAspect="1" noChangeShapeType="1"/>
            </p:cNvSpPr>
            <p:nvPr/>
          </p:nvSpPr>
          <p:spPr bwMode="auto">
            <a:xfrm flipH="1">
              <a:off x="3494" y="4983"/>
              <a:ext cx="149" cy="16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7" name="Line 19"/>
            <p:cNvSpPr>
              <a:spLocks noChangeAspect="1" noChangeShapeType="1"/>
            </p:cNvSpPr>
            <p:nvPr/>
          </p:nvSpPr>
          <p:spPr bwMode="auto">
            <a:xfrm>
              <a:off x="3107" y="4983"/>
              <a:ext cx="149" cy="16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8" name="Line 20"/>
            <p:cNvSpPr>
              <a:spLocks noChangeAspect="1" noChangeShapeType="1"/>
            </p:cNvSpPr>
            <p:nvPr/>
          </p:nvSpPr>
          <p:spPr bwMode="auto">
            <a:xfrm flipH="1">
              <a:off x="3141" y="5211"/>
              <a:ext cx="469"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9" name="Line 21"/>
            <p:cNvSpPr>
              <a:spLocks noChangeAspect="1" noChangeShapeType="1"/>
            </p:cNvSpPr>
            <p:nvPr/>
          </p:nvSpPr>
          <p:spPr bwMode="auto">
            <a:xfrm>
              <a:off x="3362" y="5220"/>
              <a:ext cx="0" cy="211"/>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6418" name="Line 22"/>
          <p:cNvSpPr>
            <a:spLocks noChangeAspect="1" noChangeShapeType="1"/>
          </p:cNvSpPr>
          <p:nvPr/>
        </p:nvSpPr>
        <p:spPr bwMode="auto">
          <a:xfrm rot="5400000" flipH="1">
            <a:off x="1728787" y="3067050"/>
            <a:ext cx="309563"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19" name="Line 23"/>
          <p:cNvSpPr>
            <a:spLocks noChangeAspect="1" noChangeShapeType="1"/>
          </p:cNvSpPr>
          <p:nvPr/>
        </p:nvSpPr>
        <p:spPr bwMode="auto">
          <a:xfrm rot="5400000" flipH="1">
            <a:off x="1893887" y="3138488"/>
            <a:ext cx="98425" cy="11112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20" name="Line 24"/>
          <p:cNvSpPr>
            <a:spLocks noChangeAspect="1" noChangeShapeType="1"/>
          </p:cNvSpPr>
          <p:nvPr/>
        </p:nvSpPr>
        <p:spPr bwMode="auto">
          <a:xfrm rot="5400000">
            <a:off x="1892300" y="2882900"/>
            <a:ext cx="100013" cy="11112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21" name="Line 25"/>
          <p:cNvSpPr>
            <a:spLocks noChangeAspect="1" noChangeShapeType="1"/>
          </p:cNvSpPr>
          <p:nvPr/>
        </p:nvSpPr>
        <p:spPr bwMode="auto">
          <a:xfrm rot="5400000" flipH="1">
            <a:off x="1692275" y="3067050"/>
            <a:ext cx="309563"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22" name="Line 26"/>
          <p:cNvSpPr>
            <a:spLocks noChangeAspect="1" noChangeShapeType="1"/>
          </p:cNvSpPr>
          <p:nvPr/>
        </p:nvSpPr>
        <p:spPr bwMode="auto">
          <a:xfrm rot="5400000">
            <a:off x="1771650" y="2987675"/>
            <a:ext cx="0" cy="13970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23" name="Oval 27"/>
          <p:cNvSpPr>
            <a:spLocks noChangeAspect="1" noChangeArrowheads="1"/>
          </p:cNvSpPr>
          <p:nvPr/>
        </p:nvSpPr>
        <p:spPr bwMode="auto">
          <a:xfrm>
            <a:off x="2992438" y="2835275"/>
            <a:ext cx="523875" cy="488950"/>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4" name="Rectangle 28"/>
          <p:cNvSpPr>
            <a:spLocks noChangeAspect="1" noChangeArrowheads="1"/>
          </p:cNvSpPr>
          <p:nvPr/>
        </p:nvSpPr>
        <p:spPr bwMode="auto">
          <a:xfrm>
            <a:off x="3195638" y="2805113"/>
            <a:ext cx="115887" cy="30163"/>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5" name="Rectangle 29"/>
          <p:cNvSpPr>
            <a:spLocks noChangeAspect="1" noChangeArrowheads="1"/>
          </p:cNvSpPr>
          <p:nvPr/>
        </p:nvSpPr>
        <p:spPr bwMode="auto">
          <a:xfrm>
            <a:off x="3195638" y="3324225"/>
            <a:ext cx="115887" cy="28575"/>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6" name="Line 30"/>
          <p:cNvSpPr>
            <a:spLocks noChangeAspect="1" noChangeShapeType="1"/>
          </p:cNvSpPr>
          <p:nvPr/>
        </p:nvSpPr>
        <p:spPr bwMode="auto">
          <a:xfrm>
            <a:off x="2473326" y="3260725"/>
            <a:ext cx="0" cy="423863"/>
          </a:xfrm>
          <a:prstGeom prst="line">
            <a:avLst/>
          </a:prstGeom>
          <a:noFill/>
          <a:ln w="22225">
            <a:solidFill>
              <a:srgbClr val="000000"/>
            </a:solidFill>
            <a:round/>
            <a:headEnd/>
            <a:tailEnd type="oval" w="sm" len="sm"/>
          </a:ln>
          <a:extLst>
            <a:ext uri="{909E8E84-426E-40DD-AFC4-6F175D3DCCD1}">
              <a14:hiddenFill xmlns:a14="http://schemas.microsoft.com/office/drawing/2010/main" xmlns="">
                <a:noFill/>
              </a14:hiddenFill>
            </a:ext>
          </a:extLst>
        </p:spPr>
        <p:txBody>
          <a:bodyPr/>
          <a:lstStyle/>
          <a:p>
            <a:endParaRPr lang="en-US"/>
          </a:p>
        </p:txBody>
      </p:sp>
      <p:sp>
        <p:nvSpPr>
          <p:cNvPr id="16427" name="Line 31"/>
          <p:cNvSpPr>
            <a:spLocks noChangeAspect="1" noChangeShapeType="1"/>
          </p:cNvSpPr>
          <p:nvPr/>
        </p:nvSpPr>
        <p:spPr bwMode="auto">
          <a:xfrm>
            <a:off x="2473326" y="2303463"/>
            <a:ext cx="0" cy="79057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4" name="Group 32"/>
          <p:cNvGrpSpPr>
            <a:grpSpLocks noChangeAspect="1"/>
          </p:cNvGrpSpPr>
          <p:nvPr/>
        </p:nvGrpSpPr>
        <p:grpSpPr bwMode="auto">
          <a:xfrm flipH="1" flipV="1">
            <a:off x="2386013" y="3101975"/>
            <a:ext cx="168275" cy="158750"/>
            <a:chOff x="4438" y="4858"/>
            <a:chExt cx="406" cy="378"/>
          </a:xfrm>
        </p:grpSpPr>
        <p:sp>
          <p:nvSpPr>
            <p:cNvPr id="16461" name="Line 33"/>
            <p:cNvSpPr>
              <a:spLocks noChangeAspect="1" noChangeShapeType="1"/>
            </p:cNvSpPr>
            <p:nvPr/>
          </p:nvSpPr>
          <p:spPr bwMode="auto">
            <a:xfrm>
              <a:off x="4452" y="4858"/>
              <a:ext cx="378"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2" name="Line 34"/>
            <p:cNvSpPr>
              <a:spLocks noChangeAspect="1" noChangeShapeType="1"/>
            </p:cNvSpPr>
            <p:nvPr/>
          </p:nvSpPr>
          <p:spPr bwMode="auto">
            <a:xfrm>
              <a:off x="4438" y="4858"/>
              <a:ext cx="210" cy="37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3" name="Line 35"/>
            <p:cNvSpPr>
              <a:spLocks noChangeAspect="1" noChangeShapeType="1"/>
            </p:cNvSpPr>
            <p:nvPr/>
          </p:nvSpPr>
          <p:spPr bwMode="auto">
            <a:xfrm flipH="1">
              <a:off x="4634" y="4858"/>
              <a:ext cx="210" cy="37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4" name="Line 36"/>
            <p:cNvSpPr>
              <a:spLocks noChangeAspect="1" noChangeShapeType="1"/>
            </p:cNvSpPr>
            <p:nvPr/>
          </p:nvSpPr>
          <p:spPr bwMode="auto">
            <a:xfrm>
              <a:off x="4452" y="5236"/>
              <a:ext cx="392"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6429" name="Line 37"/>
          <p:cNvSpPr>
            <a:spLocks noChangeAspect="1" noChangeShapeType="1"/>
          </p:cNvSpPr>
          <p:nvPr/>
        </p:nvSpPr>
        <p:spPr bwMode="auto">
          <a:xfrm>
            <a:off x="2476501" y="1441450"/>
            <a:ext cx="0" cy="69850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0" name="Line 38"/>
          <p:cNvSpPr>
            <a:spLocks noChangeAspect="1" noChangeShapeType="1"/>
          </p:cNvSpPr>
          <p:nvPr/>
        </p:nvSpPr>
        <p:spPr bwMode="auto">
          <a:xfrm flipH="1" flipV="1">
            <a:off x="2395538" y="2303463"/>
            <a:ext cx="157162"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1" name="Line 39"/>
          <p:cNvSpPr>
            <a:spLocks noChangeAspect="1" noChangeShapeType="1"/>
          </p:cNvSpPr>
          <p:nvPr/>
        </p:nvSpPr>
        <p:spPr bwMode="auto">
          <a:xfrm flipH="1" flipV="1">
            <a:off x="2471738" y="2146300"/>
            <a:ext cx="85725" cy="15716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2" name="Line 40"/>
          <p:cNvSpPr>
            <a:spLocks noChangeAspect="1" noChangeShapeType="1"/>
          </p:cNvSpPr>
          <p:nvPr/>
        </p:nvSpPr>
        <p:spPr bwMode="auto">
          <a:xfrm flipV="1">
            <a:off x="2389188" y="2146300"/>
            <a:ext cx="87312" cy="15716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3" name="Line 41"/>
          <p:cNvSpPr>
            <a:spLocks noChangeAspect="1" noChangeShapeType="1"/>
          </p:cNvSpPr>
          <p:nvPr/>
        </p:nvSpPr>
        <p:spPr bwMode="auto">
          <a:xfrm flipH="1" flipV="1">
            <a:off x="2389188" y="2146300"/>
            <a:ext cx="163512"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4" name="Line 42"/>
          <p:cNvSpPr>
            <a:spLocks noChangeAspect="1" noChangeShapeType="1"/>
          </p:cNvSpPr>
          <p:nvPr/>
        </p:nvSpPr>
        <p:spPr bwMode="auto">
          <a:xfrm flipH="1">
            <a:off x="2008187" y="2582863"/>
            <a:ext cx="1235075"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5" name="Line 43"/>
          <p:cNvSpPr>
            <a:spLocks noChangeAspect="1" noChangeShapeType="1"/>
          </p:cNvSpPr>
          <p:nvPr/>
        </p:nvSpPr>
        <p:spPr bwMode="auto">
          <a:xfrm>
            <a:off x="3243263" y="2582863"/>
            <a:ext cx="0" cy="22225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6" name="Line 44"/>
          <p:cNvSpPr>
            <a:spLocks noChangeAspect="1" noChangeShapeType="1"/>
          </p:cNvSpPr>
          <p:nvPr/>
        </p:nvSpPr>
        <p:spPr bwMode="auto">
          <a:xfrm>
            <a:off x="3251201" y="3362325"/>
            <a:ext cx="0" cy="31591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7" name="Line 45"/>
          <p:cNvSpPr>
            <a:spLocks noChangeAspect="1" noChangeShapeType="1"/>
          </p:cNvSpPr>
          <p:nvPr/>
        </p:nvSpPr>
        <p:spPr bwMode="auto">
          <a:xfrm flipH="1">
            <a:off x="333374" y="3686175"/>
            <a:ext cx="2928938" cy="0"/>
          </a:xfrm>
          <a:prstGeom prst="line">
            <a:avLst/>
          </a:prstGeom>
          <a:noFill/>
          <a:ln w="22225">
            <a:solidFill>
              <a:srgbClr val="000000"/>
            </a:solidFill>
            <a:round/>
            <a:headEnd/>
            <a:tailEnd type="oval"/>
          </a:ln>
          <a:extLst>
            <a:ext uri="{909E8E84-426E-40DD-AFC4-6F175D3DCCD1}">
              <a14:hiddenFill xmlns:a14="http://schemas.microsoft.com/office/drawing/2010/main" xmlns="">
                <a:noFill/>
              </a14:hiddenFill>
            </a:ext>
          </a:extLst>
        </p:spPr>
        <p:txBody>
          <a:bodyPr/>
          <a:lstStyle/>
          <a:p>
            <a:endParaRPr lang="en-US"/>
          </a:p>
        </p:txBody>
      </p:sp>
      <p:sp>
        <p:nvSpPr>
          <p:cNvPr id="16438" name="Line 46"/>
          <p:cNvSpPr>
            <a:spLocks noChangeAspect="1" noChangeShapeType="1"/>
          </p:cNvSpPr>
          <p:nvPr/>
        </p:nvSpPr>
        <p:spPr bwMode="auto">
          <a:xfrm>
            <a:off x="2000250" y="2211388"/>
            <a:ext cx="0" cy="67627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9" name="Line 47"/>
          <p:cNvSpPr>
            <a:spLocks noChangeAspect="1" noChangeShapeType="1"/>
          </p:cNvSpPr>
          <p:nvPr/>
        </p:nvSpPr>
        <p:spPr bwMode="auto">
          <a:xfrm>
            <a:off x="2008187" y="3241675"/>
            <a:ext cx="0" cy="444500"/>
          </a:xfrm>
          <a:prstGeom prst="line">
            <a:avLst/>
          </a:prstGeom>
          <a:noFill/>
          <a:ln w="22225">
            <a:solidFill>
              <a:srgbClr val="000000"/>
            </a:solidFill>
            <a:round/>
            <a:headEnd/>
            <a:tailEnd type="oval" w="sm" len="sm"/>
          </a:ln>
          <a:extLst>
            <a:ext uri="{909E8E84-426E-40DD-AFC4-6F175D3DCCD1}">
              <a14:hiddenFill xmlns:a14="http://schemas.microsoft.com/office/drawing/2010/main" xmlns="">
                <a:noFill/>
              </a14:hiddenFill>
            </a:ext>
          </a:extLst>
        </p:spPr>
        <p:txBody>
          <a:bodyPr/>
          <a:lstStyle/>
          <a:p>
            <a:endParaRPr lang="en-US"/>
          </a:p>
        </p:txBody>
      </p:sp>
      <p:sp>
        <p:nvSpPr>
          <p:cNvPr id="16440" name="Line 48"/>
          <p:cNvSpPr>
            <a:spLocks noChangeAspect="1" noChangeShapeType="1"/>
          </p:cNvSpPr>
          <p:nvPr/>
        </p:nvSpPr>
        <p:spPr bwMode="auto">
          <a:xfrm>
            <a:off x="2000250" y="1441450"/>
            <a:ext cx="0" cy="39052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48" name="Oval 56"/>
          <p:cNvSpPr>
            <a:spLocks noChangeAspect="1" noChangeArrowheads="1"/>
          </p:cNvSpPr>
          <p:nvPr/>
        </p:nvSpPr>
        <p:spPr bwMode="auto">
          <a:xfrm>
            <a:off x="1962150" y="2544763"/>
            <a:ext cx="55562"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49" name="Oval 57"/>
          <p:cNvSpPr>
            <a:spLocks noChangeAspect="1" noChangeArrowheads="1"/>
          </p:cNvSpPr>
          <p:nvPr/>
        </p:nvSpPr>
        <p:spPr bwMode="auto">
          <a:xfrm>
            <a:off x="2444751" y="2554288"/>
            <a:ext cx="57150"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grpSp>
        <p:nvGrpSpPr>
          <p:cNvPr id="5" name="Group 58"/>
          <p:cNvGrpSpPr>
            <a:grpSpLocks noChangeAspect="1"/>
          </p:cNvGrpSpPr>
          <p:nvPr/>
        </p:nvGrpSpPr>
        <p:grpSpPr bwMode="auto">
          <a:xfrm>
            <a:off x="1916112" y="3157538"/>
            <a:ext cx="61912" cy="61913"/>
            <a:chOff x="7476" y="4886"/>
            <a:chExt cx="56" cy="56"/>
          </a:xfrm>
        </p:grpSpPr>
        <p:sp>
          <p:nvSpPr>
            <p:cNvPr id="16459" name="Line 59"/>
            <p:cNvSpPr>
              <a:spLocks noChangeAspect="1" noChangeShapeType="1"/>
            </p:cNvSpPr>
            <p:nvPr/>
          </p:nvSpPr>
          <p:spPr bwMode="auto">
            <a:xfrm>
              <a:off x="7518" y="4886"/>
              <a:ext cx="14" cy="56"/>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0" name="Line 60"/>
            <p:cNvSpPr>
              <a:spLocks noChangeAspect="1" noChangeShapeType="1"/>
            </p:cNvSpPr>
            <p:nvPr/>
          </p:nvSpPr>
          <p:spPr bwMode="auto">
            <a:xfrm flipH="1" flipV="1">
              <a:off x="7476" y="4928"/>
              <a:ext cx="56" cy="14"/>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 name="Group 61"/>
          <p:cNvGrpSpPr>
            <a:grpSpLocks noChangeAspect="1"/>
          </p:cNvGrpSpPr>
          <p:nvPr/>
        </p:nvGrpSpPr>
        <p:grpSpPr bwMode="auto">
          <a:xfrm>
            <a:off x="1900237" y="2105025"/>
            <a:ext cx="63500" cy="63500"/>
            <a:chOff x="7476" y="4886"/>
            <a:chExt cx="56" cy="56"/>
          </a:xfrm>
        </p:grpSpPr>
        <p:sp>
          <p:nvSpPr>
            <p:cNvPr id="16457" name="Line 62"/>
            <p:cNvSpPr>
              <a:spLocks noChangeAspect="1" noChangeShapeType="1"/>
            </p:cNvSpPr>
            <p:nvPr/>
          </p:nvSpPr>
          <p:spPr bwMode="auto">
            <a:xfrm>
              <a:off x="7518" y="4886"/>
              <a:ext cx="14" cy="56"/>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58" name="Line 63"/>
            <p:cNvSpPr>
              <a:spLocks noChangeAspect="1" noChangeShapeType="1"/>
            </p:cNvSpPr>
            <p:nvPr/>
          </p:nvSpPr>
          <p:spPr bwMode="auto">
            <a:xfrm flipH="1" flipV="1">
              <a:off x="7476" y="4928"/>
              <a:ext cx="56" cy="14"/>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6452" name="Text Box 64"/>
          <p:cNvSpPr txBox="1">
            <a:spLocks noChangeArrowheads="1"/>
          </p:cNvSpPr>
          <p:nvPr/>
        </p:nvSpPr>
        <p:spPr bwMode="auto">
          <a:xfrm>
            <a:off x="2700338" y="2636838"/>
            <a:ext cx="449262"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dirty="0">
                <a:solidFill>
                  <a:schemeClr val="tx1"/>
                </a:solidFill>
                <a:latin typeface="Courier New" pitchFamily="49" charset="0"/>
                <a:ea typeface="ＭＳ Ｐゴシック" pitchFamily="-107" charset="-128"/>
              </a:rPr>
              <a:t>+</a:t>
            </a:r>
          </a:p>
          <a:p>
            <a:pPr eaLnBrk="1" hangingPunct="1"/>
            <a:endParaRPr lang="en-US" sz="1200" dirty="0">
              <a:solidFill>
                <a:schemeClr val="tx1"/>
              </a:solidFill>
              <a:latin typeface="Courier New" pitchFamily="49" charset="0"/>
              <a:ea typeface="ＭＳ Ｐゴシック" pitchFamily="-107" charset="-128"/>
            </a:endParaRPr>
          </a:p>
          <a:p>
            <a:pPr eaLnBrk="1" hangingPunct="1"/>
            <a:r>
              <a:rPr lang="en-US" sz="1400" b="1" dirty="0" err="1">
                <a:solidFill>
                  <a:schemeClr val="tx1"/>
                </a:solidFill>
                <a:latin typeface="Courier New" pitchFamily="49" charset="0"/>
                <a:ea typeface="ＭＳ Ｐゴシック" pitchFamily="-107" charset="-128"/>
              </a:rPr>
              <a:t>V</a:t>
            </a:r>
            <a:r>
              <a:rPr lang="en-US" sz="1400" b="1" baseline="-25000" dirty="0" err="1">
                <a:solidFill>
                  <a:schemeClr val="tx1"/>
                </a:solidFill>
                <a:latin typeface="Courier New" pitchFamily="49" charset="0"/>
                <a:ea typeface="ＭＳ Ｐゴシック" pitchFamily="-107" charset="-128"/>
              </a:rPr>
              <a:t>a</a:t>
            </a:r>
            <a:endParaRPr lang="en-US" sz="1400" b="1" baseline="-25000" dirty="0">
              <a:solidFill>
                <a:schemeClr val="tx1"/>
              </a:solidFill>
              <a:latin typeface="Courier New" pitchFamily="49" charset="0"/>
              <a:ea typeface="ＭＳ Ｐゴシック" pitchFamily="-107" charset="-128"/>
            </a:endParaRPr>
          </a:p>
          <a:p>
            <a:pPr eaLnBrk="1" hangingPunct="1"/>
            <a:endParaRPr lang="en-US" sz="1200" b="1" dirty="0">
              <a:solidFill>
                <a:schemeClr val="tx1"/>
              </a:solidFill>
              <a:latin typeface="Courier New" pitchFamily="49" charset="0"/>
              <a:ea typeface="ＭＳ Ｐゴシック" pitchFamily="-107" charset="-128"/>
            </a:endParaRPr>
          </a:p>
          <a:p>
            <a:pPr eaLnBrk="1" hangingPunct="1"/>
            <a:r>
              <a:rPr lang="en-US" sz="1200" dirty="0">
                <a:solidFill>
                  <a:schemeClr val="tx1"/>
                </a:solidFill>
                <a:latin typeface="Courier New" pitchFamily="49" charset="0"/>
                <a:ea typeface="ＭＳ Ｐゴシック" pitchFamily="-107" charset="-128"/>
              </a:rPr>
              <a:t>-</a:t>
            </a:r>
            <a:endParaRPr lang="en-US" b="1" dirty="0">
              <a:solidFill>
                <a:schemeClr val="tx1"/>
              </a:solidFill>
              <a:latin typeface="Arial" charset="0"/>
              <a:ea typeface="ＭＳ Ｐゴシック" pitchFamily="-107" charset="-128"/>
            </a:endParaRPr>
          </a:p>
        </p:txBody>
      </p:sp>
      <p:sp>
        <p:nvSpPr>
          <p:cNvPr id="16453" name="Text Box 66"/>
          <p:cNvSpPr txBox="1">
            <a:spLocks noChangeArrowheads="1"/>
          </p:cNvSpPr>
          <p:nvPr/>
        </p:nvSpPr>
        <p:spPr bwMode="auto">
          <a:xfrm>
            <a:off x="2449513" y="2860675"/>
            <a:ext cx="428625"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D2</a:t>
            </a:r>
          </a:p>
        </p:txBody>
      </p:sp>
      <p:sp>
        <p:nvSpPr>
          <p:cNvPr id="16454" name="Text Box 73"/>
          <p:cNvSpPr txBox="1">
            <a:spLocks noChangeArrowheads="1"/>
          </p:cNvSpPr>
          <p:nvPr/>
        </p:nvSpPr>
        <p:spPr bwMode="auto">
          <a:xfrm>
            <a:off x="2982913" y="2174875"/>
            <a:ext cx="428625"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a:solidFill>
                  <a:schemeClr val="tx1"/>
                </a:solidFill>
                <a:latin typeface="Arial" charset="0"/>
                <a:ea typeface="ＭＳ Ｐゴシック" pitchFamily="-107" charset="-128"/>
              </a:rPr>
              <a:t>i</a:t>
            </a:r>
            <a:r>
              <a:rPr lang="en-US" sz="1400" baseline="-25000">
                <a:solidFill>
                  <a:schemeClr val="tx1"/>
                </a:solidFill>
                <a:latin typeface="Arial" charset="0"/>
                <a:ea typeface="ＭＳ Ｐゴシック" pitchFamily="-107" charset="-128"/>
              </a:rPr>
              <a:t>a</a:t>
            </a:r>
            <a:endParaRPr lang="en-US" sz="1400" b="1">
              <a:solidFill>
                <a:schemeClr val="tx1"/>
              </a:solidFill>
              <a:latin typeface="Arial" charset="0"/>
              <a:ea typeface="ＭＳ Ｐゴシック" pitchFamily="-107" charset="-128"/>
            </a:endParaRPr>
          </a:p>
        </p:txBody>
      </p:sp>
      <p:sp>
        <p:nvSpPr>
          <p:cNvPr id="16455" name="Text Box 75"/>
          <p:cNvSpPr txBox="1">
            <a:spLocks noChangeArrowheads="1"/>
          </p:cNvSpPr>
          <p:nvPr/>
        </p:nvSpPr>
        <p:spPr bwMode="auto">
          <a:xfrm>
            <a:off x="0" y="1357298"/>
            <a:ext cx="644494"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dirty="0">
                <a:solidFill>
                  <a:schemeClr val="tx1"/>
                </a:solidFill>
                <a:latin typeface="Arial" charset="0"/>
                <a:ea typeface="ＭＳ Ｐゴシック" pitchFamily="-107" charset="-128"/>
              </a:rPr>
              <a:t>+</a:t>
            </a:r>
          </a:p>
          <a:p>
            <a:pPr eaLnBrk="1" hangingPunct="1"/>
            <a:endParaRPr lang="sr-Latn-CS" sz="1400" dirty="0">
              <a:solidFill>
                <a:schemeClr val="tx1"/>
              </a:solidFill>
              <a:latin typeface="Arial" charset="0"/>
            </a:endParaRPr>
          </a:p>
          <a:p>
            <a:pPr eaLnBrk="1" hangingPunct="1"/>
            <a:endParaRPr lang="sr-Latn-CS" sz="1400" dirty="0" smtClean="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400" b="1" dirty="0" err="1">
                <a:solidFill>
                  <a:schemeClr val="tx1"/>
                </a:solidFill>
                <a:latin typeface="Arial" charset="0"/>
                <a:ea typeface="ＭＳ Ｐゴシック" pitchFamily="-107" charset="-128"/>
              </a:rPr>
              <a:t>V</a:t>
            </a:r>
            <a:r>
              <a:rPr lang="en-US" sz="1400" b="1" baseline="-25000" dirty="0" err="1">
                <a:solidFill>
                  <a:schemeClr val="tx1"/>
                </a:solidFill>
                <a:latin typeface="Arial" charset="0"/>
                <a:ea typeface="ＭＳ Ｐゴシック" pitchFamily="-107" charset="-128"/>
              </a:rPr>
              <a:t>dc</a:t>
            </a:r>
            <a:endParaRPr lang="en-US" sz="1400" b="1" dirty="0">
              <a:solidFill>
                <a:schemeClr val="tx1"/>
              </a:solidFill>
              <a:latin typeface="Arial" charset="0"/>
              <a:ea typeface="ＭＳ Ｐゴシック" pitchFamily="-107" charset="-128"/>
            </a:endParaRPr>
          </a:p>
          <a:p>
            <a:pPr eaLnBrk="1" hangingPunct="1"/>
            <a:endParaRPr lang="sr-Latn-CS" sz="1400" dirty="0">
              <a:solidFill>
                <a:schemeClr val="tx1"/>
              </a:solidFill>
              <a:latin typeface="Arial" charset="0"/>
            </a:endParaRPr>
          </a:p>
          <a:p>
            <a:pPr eaLnBrk="1" hangingPunct="1"/>
            <a:endParaRPr lang="sr-Latn-CS" sz="1400" dirty="0" smtClean="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400" dirty="0">
                <a:solidFill>
                  <a:schemeClr val="tx1"/>
                </a:solidFill>
                <a:latin typeface="Arial" charset="0"/>
                <a:ea typeface="ＭＳ Ｐゴシック" pitchFamily="-107" charset="-128"/>
                <a:sym typeface="Symbol" pitchFamily="18" charset="2"/>
              </a:rPr>
              <a:t></a:t>
            </a:r>
          </a:p>
        </p:txBody>
      </p:sp>
      <p:sp>
        <p:nvSpPr>
          <p:cNvPr id="16456" name="Line 108"/>
          <p:cNvSpPr>
            <a:spLocks noChangeShapeType="1"/>
          </p:cNvSpPr>
          <p:nvPr/>
        </p:nvSpPr>
        <p:spPr bwMode="auto">
          <a:xfrm>
            <a:off x="2916238" y="2506663"/>
            <a:ext cx="322262" cy="0"/>
          </a:xfrm>
          <a:prstGeom prst="line">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pic>
        <p:nvPicPr>
          <p:cNvPr id="94210" name="Picture 2" descr="http://i.stack.imgur.com/jR8CJ.png"/>
          <p:cNvPicPr>
            <a:picLocks noChangeAspect="1" noChangeArrowheads="1"/>
          </p:cNvPicPr>
          <p:nvPr/>
        </p:nvPicPr>
        <p:blipFill>
          <a:blip r:embed="rId3"/>
          <a:srcRect/>
          <a:stretch>
            <a:fillRect/>
          </a:stretch>
        </p:blipFill>
        <p:spPr bwMode="auto">
          <a:xfrm>
            <a:off x="1428728" y="4000504"/>
            <a:ext cx="6238875" cy="2600325"/>
          </a:xfrm>
          <a:prstGeom prst="rect">
            <a:avLst/>
          </a:prstGeom>
          <a:noFill/>
        </p:spPr>
      </p:pic>
      <p:sp>
        <p:nvSpPr>
          <p:cNvPr id="120" name="Line 45"/>
          <p:cNvSpPr>
            <a:spLocks noChangeAspect="1" noChangeShapeType="1"/>
          </p:cNvSpPr>
          <p:nvPr/>
        </p:nvSpPr>
        <p:spPr bwMode="auto">
          <a:xfrm flipH="1">
            <a:off x="357158" y="1428736"/>
            <a:ext cx="2143140" cy="0"/>
          </a:xfrm>
          <a:prstGeom prst="line">
            <a:avLst/>
          </a:prstGeom>
          <a:noFill/>
          <a:ln w="22225">
            <a:solidFill>
              <a:srgbClr val="000000"/>
            </a:solidFill>
            <a:round/>
            <a:headEnd/>
            <a:tailEnd type="oval"/>
          </a:ln>
          <a:extLst>
            <a:ext uri="{909E8E84-426E-40DD-AFC4-6F175D3DCCD1}">
              <a14:hiddenFill xmlns:a14="http://schemas.microsoft.com/office/drawing/2010/main" xmlns="">
                <a:noFill/>
              </a14:hiddenFill>
            </a:ext>
          </a:extLst>
        </p:spPr>
        <p:txBody>
          <a:bodyPr/>
          <a:lstStyle/>
          <a:p>
            <a:endParaRPr lang="en-US"/>
          </a:p>
        </p:txBody>
      </p:sp>
      <p:sp>
        <p:nvSpPr>
          <p:cNvPr id="122" name="Rectangle 121"/>
          <p:cNvSpPr/>
          <p:nvPr/>
        </p:nvSpPr>
        <p:spPr bwMode="auto">
          <a:xfrm>
            <a:off x="1214414" y="3000372"/>
            <a:ext cx="500066" cy="500066"/>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123" name="Oval 122"/>
          <p:cNvSpPr/>
          <p:nvPr/>
        </p:nvSpPr>
        <p:spPr bwMode="auto">
          <a:xfrm>
            <a:off x="714348" y="2928934"/>
            <a:ext cx="214314" cy="214314"/>
          </a:xfrm>
          <a:prstGeom prst="ellipse">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cxnSp>
        <p:nvCxnSpPr>
          <p:cNvPr id="125" name="Straight Connector 124"/>
          <p:cNvCxnSpPr>
            <a:stCxn id="123" idx="0"/>
          </p:cNvCxnSpPr>
          <p:nvPr/>
        </p:nvCxnSpPr>
        <p:spPr bwMode="auto">
          <a:xfrm rot="16200000" flipV="1">
            <a:off x="736986" y="2844414"/>
            <a:ext cx="166684" cy="2355"/>
          </a:xfrm>
          <a:prstGeom prst="line">
            <a:avLst/>
          </a:prstGeom>
          <a:solidFill>
            <a:schemeClr val="bg1"/>
          </a:solidFill>
          <a:ln w="22225" cap="flat" cmpd="sng" algn="ctr">
            <a:solidFill>
              <a:schemeClr val="tx1"/>
            </a:solidFill>
            <a:prstDash val="solid"/>
            <a:round/>
            <a:headEnd type="none" w="sm" len="sm"/>
            <a:tailEnd type="none" w="sm" len="sm"/>
          </a:ln>
          <a:effectLst/>
        </p:spPr>
      </p:cxnSp>
      <p:cxnSp>
        <p:nvCxnSpPr>
          <p:cNvPr id="128" name="Straight Connector 127"/>
          <p:cNvCxnSpPr/>
          <p:nvPr/>
        </p:nvCxnSpPr>
        <p:spPr bwMode="auto">
          <a:xfrm>
            <a:off x="809623" y="2752725"/>
            <a:ext cx="642942" cy="1588"/>
          </a:xfrm>
          <a:prstGeom prst="line">
            <a:avLst/>
          </a:prstGeom>
          <a:solidFill>
            <a:schemeClr val="bg1"/>
          </a:solidFill>
          <a:ln w="22225" cap="flat" cmpd="sng" algn="ctr">
            <a:solidFill>
              <a:schemeClr val="tx1"/>
            </a:solidFill>
            <a:prstDash val="solid"/>
            <a:round/>
            <a:headEnd type="none" w="sm" len="sm"/>
            <a:tailEnd type="none" w="sm" len="sm"/>
          </a:ln>
          <a:effectLst/>
        </p:spPr>
      </p:cxnSp>
      <p:cxnSp>
        <p:nvCxnSpPr>
          <p:cNvPr id="143" name="Straight Connector 142"/>
          <p:cNvCxnSpPr>
            <a:endCxn id="122" idx="0"/>
          </p:cNvCxnSpPr>
          <p:nvPr/>
        </p:nvCxnSpPr>
        <p:spPr bwMode="auto">
          <a:xfrm rot="16200000" flipH="1">
            <a:off x="1337066" y="2872991"/>
            <a:ext cx="252406" cy="2356"/>
          </a:xfrm>
          <a:prstGeom prst="line">
            <a:avLst/>
          </a:prstGeom>
          <a:solidFill>
            <a:schemeClr val="bg1"/>
          </a:solidFill>
          <a:ln w="22225" cap="flat" cmpd="sng" algn="ctr">
            <a:solidFill>
              <a:schemeClr val="tx1"/>
            </a:solidFill>
            <a:prstDash val="solid"/>
            <a:round/>
            <a:headEnd type="none" w="sm" len="sm"/>
            <a:tailEnd type="none" w="sm" len="sm"/>
          </a:ln>
          <a:effectLst/>
        </p:spPr>
      </p:cxnSp>
      <p:cxnSp>
        <p:nvCxnSpPr>
          <p:cNvPr id="146" name="Straight Connector 145"/>
          <p:cNvCxnSpPr/>
          <p:nvPr/>
        </p:nvCxnSpPr>
        <p:spPr bwMode="auto">
          <a:xfrm rot="5400000">
            <a:off x="1373982" y="3593306"/>
            <a:ext cx="176213" cy="1588"/>
          </a:xfrm>
          <a:prstGeom prst="line">
            <a:avLst/>
          </a:prstGeom>
          <a:solidFill>
            <a:schemeClr val="bg1"/>
          </a:solidFill>
          <a:ln w="22225" cap="flat" cmpd="sng" algn="ctr">
            <a:solidFill>
              <a:schemeClr val="tx1"/>
            </a:solidFill>
            <a:prstDash val="solid"/>
            <a:round/>
            <a:headEnd type="none" w="sm" len="sm"/>
            <a:tailEnd type="oval" w="sm" len="sm"/>
          </a:ln>
          <a:effectLst/>
        </p:spPr>
      </p:cxnSp>
      <p:cxnSp>
        <p:nvCxnSpPr>
          <p:cNvPr id="150" name="Straight Connector 149"/>
          <p:cNvCxnSpPr>
            <a:stCxn id="123" idx="4"/>
          </p:cNvCxnSpPr>
          <p:nvPr/>
        </p:nvCxnSpPr>
        <p:spPr bwMode="auto">
          <a:xfrm rot="16200000" flipH="1">
            <a:off x="558389" y="3406364"/>
            <a:ext cx="533402" cy="7170"/>
          </a:xfrm>
          <a:prstGeom prst="line">
            <a:avLst/>
          </a:prstGeom>
          <a:solidFill>
            <a:schemeClr val="bg1"/>
          </a:solidFill>
          <a:ln w="22225" cap="flat" cmpd="sng" algn="ctr">
            <a:solidFill>
              <a:schemeClr val="tx1"/>
            </a:solidFill>
            <a:prstDash val="solid"/>
            <a:round/>
            <a:headEnd type="none" w="sm" len="sm"/>
            <a:tailEnd type="oval" w="sm" len="sm"/>
          </a:ln>
          <a:effectLst/>
        </p:spPr>
      </p:cxnSp>
      <p:sp>
        <p:nvSpPr>
          <p:cNvPr id="155" name="Line 26"/>
          <p:cNvSpPr>
            <a:spLocks noChangeAspect="1" noChangeShapeType="1"/>
          </p:cNvSpPr>
          <p:nvPr/>
        </p:nvSpPr>
        <p:spPr bwMode="auto">
          <a:xfrm rot="5400000">
            <a:off x="1146175" y="3178175"/>
            <a:ext cx="0" cy="139700"/>
          </a:xfrm>
          <a:prstGeom prst="line">
            <a:avLst/>
          </a:prstGeom>
          <a:noFill/>
          <a:ln w="22225">
            <a:solidFill>
              <a:srgbClr val="000000"/>
            </a:solidFill>
            <a:round/>
            <a:headEnd type="none"/>
            <a:tailEnd type="oval"/>
          </a:ln>
          <a:extLst>
            <a:ext uri="{909E8E84-426E-40DD-AFC4-6F175D3DCCD1}">
              <a14:hiddenFill xmlns:a14="http://schemas.microsoft.com/office/drawing/2010/main" xmlns="">
                <a:noFill/>
              </a14:hiddenFill>
            </a:ext>
          </a:extLst>
        </p:spPr>
        <p:txBody>
          <a:bodyPr/>
          <a:lstStyle/>
          <a:p>
            <a:endParaRPr lang="en-US"/>
          </a:p>
        </p:txBody>
      </p:sp>
      <p:sp>
        <p:nvSpPr>
          <p:cNvPr id="156" name="Text Box 75"/>
          <p:cNvSpPr txBox="1">
            <a:spLocks noChangeArrowheads="1"/>
          </p:cNvSpPr>
          <p:nvPr/>
        </p:nvSpPr>
        <p:spPr bwMode="auto">
          <a:xfrm>
            <a:off x="857224" y="2786058"/>
            <a:ext cx="430212" cy="285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100" dirty="0" smtClean="0">
                <a:solidFill>
                  <a:schemeClr val="tx1"/>
                </a:solidFill>
                <a:latin typeface="Arial" charset="0"/>
                <a:ea typeface="ＭＳ Ｐゴシック" pitchFamily="-107" charset="-128"/>
              </a:rPr>
              <a:t>V</a:t>
            </a:r>
            <a:r>
              <a:rPr lang="sr-Latn-CS" sz="1100" baseline="-25000" dirty="0" smtClean="0">
                <a:solidFill>
                  <a:schemeClr val="tx1"/>
                </a:solidFill>
                <a:latin typeface="Arial" charset="0"/>
                <a:ea typeface="ＭＳ Ｐゴシック" pitchFamily="-107" charset="-128"/>
              </a:rPr>
              <a:t>cc</a:t>
            </a:r>
            <a:endParaRPr lang="en-US" sz="1100" baseline="-25000" dirty="0">
              <a:solidFill>
                <a:schemeClr val="tx1"/>
              </a:solidFill>
              <a:latin typeface="Arial" charset="0"/>
              <a:ea typeface="ＭＳ Ｐゴシック" pitchFamily="-107" charset="-128"/>
            </a:endParaRPr>
          </a:p>
          <a:p>
            <a:pPr eaLnBrk="1" hangingPunct="1"/>
            <a:endParaRPr lang="en-US" sz="1400" dirty="0">
              <a:solidFill>
                <a:schemeClr val="tx1"/>
              </a:solidFill>
              <a:latin typeface="Arial" charset="0"/>
              <a:ea typeface="ＭＳ Ｐゴシック" pitchFamily="-107" charset="-128"/>
              <a:sym typeface="Symbol" pitchFamily="18" charset="2"/>
            </a:endParaRPr>
          </a:p>
        </p:txBody>
      </p:sp>
      <p:sp>
        <p:nvSpPr>
          <p:cNvPr id="157" name="Text Box 75"/>
          <p:cNvSpPr txBox="1">
            <a:spLocks noChangeArrowheads="1"/>
          </p:cNvSpPr>
          <p:nvPr/>
        </p:nvSpPr>
        <p:spPr bwMode="auto">
          <a:xfrm>
            <a:off x="1214414" y="3143248"/>
            <a:ext cx="500066" cy="214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lIns="0" tIns="0" rIns="0" bIns="0"/>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sr-Latn-CS" sz="1100" dirty="0" smtClean="0">
                <a:solidFill>
                  <a:schemeClr val="tx1"/>
                </a:solidFill>
                <a:latin typeface="Arial" charset="0"/>
                <a:ea typeface="ＭＳ Ｐゴシック" pitchFamily="-107" charset="-128"/>
              </a:rPr>
              <a:t>Drajver</a:t>
            </a:r>
            <a:endParaRPr lang="en-US" sz="1100" baseline="-25000" dirty="0">
              <a:solidFill>
                <a:schemeClr val="tx1"/>
              </a:solidFill>
              <a:latin typeface="Arial" charset="0"/>
              <a:ea typeface="ＭＳ Ｐゴシック" pitchFamily="-107" charset="-128"/>
            </a:endParaRPr>
          </a:p>
        </p:txBody>
      </p:sp>
      <p:grpSp>
        <p:nvGrpSpPr>
          <p:cNvPr id="7" name="Group 177"/>
          <p:cNvGrpSpPr/>
          <p:nvPr/>
        </p:nvGrpSpPr>
        <p:grpSpPr>
          <a:xfrm>
            <a:off x="678629" y="1604958"/>
            <a:ext cx="1466063" cy="1038224"/>
            <a:chOff x="678629" y="1604958"/>
            <a:chExt cx="1466063" cy="1038224"/>
          </a:xfrm>
        </p:grpSpPr>
        <p:cxnSp>
          <p:nvCxnSpPr>
            <p:cNvPr id="160" name="Straight Connector 159"/>
            <p:cNvCxnSpPr>
              <a:endCxn id="158" idx="0"/>
            </p:cNvCxnSpPr>
            <p:nvPr/>
          </p:nvCxnSpPr>
          <p:spPr bwMode="auto">
            <a:xfrm rot="16200000" flipH="1">
              <a:off x="1337066" y="1729983"/>
              <a:ext cx="252406" cy="2356"/>
            </a:xfrm>
            <a:prstGeom prst="line">
              <a:avLst/>
            </a:prstGeom>
            <a:solidFill>
              <a:schemeClr val="bg1"/>
            </a:solidFill>
            <a:ln w="22225" cap="flat" cmpd="sng" algn="ctr">
              <a:solidFill>
                <a:schemeClr val="tx1"/>
              </a:solidFill>
              <a:prstDash val="solid"/>
              <a:round/>
              <a:headEnd type="none" w="sm" len="sm"/>
              <a:tailEnd type="none" w="sm" len="sm"/>
            </a:ln>
            <a:effectLst/>
          </p:spPr>
        </p:cxnSp>
        <p:sp>
          <p:nvSpPr>
            <p:cNvPr id="158" name="Rectangle 157"/>
            <p:cNvSpPr/>
            <p:nvPr/>
          </p:nvSpPr>
          <p:spPr bwMode="auto">
            <a:xfrm>
              <a:off x="1214414" y="1857364"/>
              <a:ext cx="500066" cy="500066"/>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cxnSp>
          <p:nvCxnSpPr>
            <p:cNvPr id="159" name="Straight Connector 158"/>
            <p:cNvCxnSpPr/>
            <p:nvPr/>
          </p:nvCxnSpPr>
          <p:spPr bwMode="auto">
            <a:xfrm>
              <a:off x="771525" y="1604963"/>
              <a:ext cx="681040" cy="6342"/>
            </a:xfrm>
            <a:prstGeom prst="line">
              <a:avLst/>
            </a:prstGeom>
            <a:solidFill>
              <a:schemeClr val="bg1"/>
            </a:solidFill>
            <a:ln w="22225" cap="flat" cmpd="sng" algn="ctr">
              <a:solidFill>
                <a:schemeClr val="tx1"/>
              </a:solidFill>
              <a:prstDash val="solid"/>
              <a:round/>
              <a:headEnd type="none" w="sm" len="sm"/>
              <a:tailEnd type="none" w="sm" len="sm"/>
            </a:ln>
            <a:effectLst/>
          </p:spPr>
        </p:cxnSp>
        <p:cxnSp>
          <p:nvCxnSpPr>
            <p:cNvPr id="161" name="Straight Connector 160"/>
            <p:cNvCxnSpPr/>
            <p:nvPr/>
          </p:nvCxnSpPr>
          <p:spPr bwMode="auto">
            <a:xfrm rot="5400000">
              <a:off x="1322364" y="2463794"/>
              <a:ext cx="214316" cy="1588"/>
            </a:xfrm>
            <a:prstGeom prst="line">
              <a:avLst/>
            </a:prstGeom>
            <a:solidFill>
              <a:schemeClr val="bg1"/>
            </a:solidFill>
            <a:ln w="22225" cap="flat" cmpd="sng" algn="ctr">
              <a:solidFill>
                <a:schemeClr val="tx1"/>
              </a:solidFill>
              <a:prstDash val="solid"/>
              <a:round/>
              <a:headEnd type="none" w="sm" len="sm"/>
              <a:tailEnd type="oval" w="sm" len="sm"/>
            </a:ln>
            <a:effectLst/>
          </p:spPr>
        </p:cxnSp>
        <p:sp>
          <p:nvSpPr>
            <p:cNvPr id="162" name="Line 26"/>
            <p:cNvSpPr>
              <a:spLocks noChangeAspect="1" noChangeShapeType="1"/>
            </p:cNvSpPr>
            <p:nvPr/>
          </p:nvSpPr>
          <p:spPr bwMode="auto">
            <a:xfrm rot="5400000">
              <a:off x="1146175" y="2035167"/>
              <a:ext cx="0" cy="139700"/>
            </a:xfrm>
            <a:prstGeom prst="line">
              <a:avLst/>
            </a:prstGeom>
            <a:noFill/>
            <a:ln w="22225">
              <a:solidFill>
                <a:srgbClr val="000000"/>
              </a:solidFill>
              <a:round/>
              <a:headEnd type="none"/>
              <a:tailEnd type="oval"/>
            </a:ln>
            <a:extLst>
              <a:ext uri="{909E8E84-426E-40DD-AFC4-6F175D3DCCD1}">
                <a14:hiddenFill xmlns:a14="http://schemas.microsoft.com/office/drawing/2010/main" xmlns="">
                  <a:noFill/>
                </a14:hiddenFill>
              </a:ext>
            </a:extLst>
          </p:spPr>
          <p:txBody>
            <a:bodyPr/>
            <a:lstStyle/>
            <a:p>
              <a:endParaRPr lang="en-US"/>
            </a:p>
          </p:txBody>
        </p:sp>
        <p:sp>
          <p:nvSpPr>
            <p:cNvPr id="163" name="Text Box 75"/>
            <p:cNvSpPr txBox="1">
              <a:spLocks noChangeArrowheads="1"/>
            </p:cNvSpPr>
            <p:nvPr/>
          </p:nvSpPr>
          <p:spPr bwMode="auto">
            <a:xfrm>
              <a:off x="1214414" y="2000240"/>
              <a:ext cx="500066" cy="214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lIns="0" tIns="0" rIns="0" bIns="0"/>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sr-Latn-CS" sz="1100" dirty="0" smtClean="0">
                  <a:solidFill>
                    <a:schemeClr val="tx1"/>
                  </a:solidFill>
                  <a:latin typeface="Arial" charset="0"/>
                  <a:ea typeface="ＭＳ Ｐゴシック" pitchFamily="-107" charset="-128"/>
                </a:rPr>
                <a:t>Drajver</a:t>
              </a:r>
              <a:endParaRPr lang="en-US" sz="1100" baseline="-25000" dirty="0">
                <a:solidFill>
                  <a:schemeClr val="tx1"/>
                </a:solidFill>
                <a:latin typeface="Arial" charset="0"/>
                <a:ea typeface="ＭＳ Ｐゴシック" pitchFamily="-107" charset="-128"/>
              </a:endParaRPr>
            </a:p>
          </p:txBody>
        </p:sp>
        <p:cxnSp>
          <p:nvCxnSpPr>
            <p:cNvPr id="167" name="Straight Connector 166"/>
            <p:cNvCxnSpPr>
              <a:stCxn id="16448" idx="6"/>
            </p:cNvCxnSpPr>
            <p:nvPr/>
          </p:nvCxnSpPr>
          <p:spPr bwMode="auto">
            <a:xfrm flipH="1" flipV="1">
              <a:off x="785786" y="2571744"/>
              <a:ext cx="1231926" cy="801"/>
            </a:xfrm>
            <a:prstGeom prst="line">
              <a:avLst/>
            </a:prstGeom>
            <a:solidFill>
              <a:schemeClr val="bg1"/>
            </a:solidFill>
            <a:ln w="22225" cap="flat" cmpd="sng" algn="ctr">
              <a:solidFill>
                <a:schemeClr val="tx1"/>
              </a:solidFill>
              <a:prstDash val="solid"/>
              <a:round/>
              <a:headEnd type="none" w="sm" len="sm"/>
              <a:tailEnd type="none" w="sm" len="sm"/>
            </a:ln>
            <a:effectLst/>
          </p:spPr>
        </p:cxnSp>
        <p:sp>
          <p:nvSpPr>
            <p:cNvPr id="170" name="Oval 169"/>
            <p:cNvSpPr/>
            <p:nvPr/>
          </p:nvSpPr>
          <p:spPr bwMode="auto">
            <a:xfrm>
              <a:off x="678629" y="1785926"/>
              <a:ext cx="214314" cy="214314"/>
            </a:xfrm>
            <a:prstGeom prst="ellipse">
              <a:avLst/>
            </a:prstGeom>
            <a:solidFill>
              <a:srgbClr val="FF0000"/>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cxnSp>
          <p:nvCxnSpPr>
            <p:cNvPr id="171" name="Straight Connector 170"/>
            <p:cNvCxnSpPr>
              <a:stCxn id="170" idx="0"/>
            </p:cNvCxnSpPr>
            <p:nvPr/>
          </p:nvCxnSpPr>
          <p:spPr bwMode="auto">
            <a:xfrm rot="16200000" flipV="1">
              <a:off x="701267" y="1701406"/>
              <a:ext cx="166684" cy="2355"/>
            </a:xfrm>
            <a:prstGeom prst="line">
              <a:avLst/>
            </a:prstGeom>
            <a:solidFill>
              <a:schemeClr val="bg1"/>
            </a:solidFill>
            <a:ln w="22225" cap="flat" cmpd="sng" algn="ctr">
              <a:solidFill>
                <a:schemeClr val="tx1"/>
              </a:solidFill>
              <a:prstDash val="solid"/>
              <a:round/>
              <a:headEnd type="none" w="sm" len="sm"/>
              <a:tailEnd type="none" w="sm" len="sm"/>
            </a:ln>
            <a:effectLst/>
          </p:spPr>
        </p:cxnSp>
        <p:cxnSp>
          <p:nvCxnSpPr>
            <p:cNvPr id="172" name="Straight Connector 171"/>
            <p:cNvCxnSpPr>
              <a:stCxn id="170" idx="4"/>
            </p:cNvCxnSpPr>
            <p:nvPr/>
          </p:nvCxnSpPr>
          <p:spPr bwMode="auto">
            <a:xfrm rot="16200000" flipH="1">
              <a:off x="504807" y="2281218"/>
              <a:ext cx="561985" cy="27"/>
            </a:xfrm>
            <a:prstGeom prst="line">
              <a:avLst/>
            </a:prstGeom>
            <a:solidFill>
              <a:schemeClr val="bg1"/>
            </a:solidFill>
            <a:ln w="22225" cap="flat" cmpd="sng" algn="ctr">
              <a:solidFill>
                <a:schemeClr val="tx1"/>
              </a:solidFill>
              <a:prstDash val="solid"/>
              <a:round/>
              <a:headEnd type="none" w="sm" len="sm"/>
              <a:tailEnd type="none" w="sm" len="sm"/>
            </a:ln>
            <a:effectLst/>
          </p:spPr>
        </p:cxnSp>
        <p:sp>
          <p:nvSpPr>
            <p:cNvPr id="173" name="Text Box 75"/>
            <p:cNvSpPr txBox="1">
              <a:spLocks noChangeArrowheads="1"/>
            </p:cNvSpPr>
            <p:nvPr/>
          </p:nvSpPr>
          <p:spPr bwMode="auto">
            <a:xfrm>
              <a:off x="821505" y="1643050"/>
              <a:ext cx="430212" cy="285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100" b="1" dirty="0" smtClean="0">
                  <a:solidFill>
                    <a:srgbClr val="FF0000"/>
                  </a:solidFill>
                  <a:latin typeface="Arial" charset="0"/>
                  <a:ea typeface="ＭＳ Ｐゴシック" pitchFamily="-107" charset="-128"/>
                </a:rPr>
                <a:t>??</a:t>
              </a:r>
              <a:endParaRPr lang="en-US" sz="1100" b="1" baseline="-25000" dirty="0">
                <a:solidFill>
                  <a:srgbClr val="FF0000"/>
                </a:solidFill>
                <a:latin typeface="Arial" charset="0"/>
                <a:ea typeface="ＭＳ Ｐゴシック" pitchFamily="-107" charset="-128"/>
              </a:endParaRPr>
            </a:p>
            <a:p>
              <a:pPr eaLnBrk="1" hangingPunct="1"/>
              <a:endParaRPr lang="en-US" sz="1400" dirty="0">
                <a:solidFill>
                  <a:schemeClr val="tx1"/>
                </a:solidFill>
                <a:latin typeface="Arial" charset="0"/>
                <a:ea typeface="ＭＳ Ｐゴシック" pitchFamily="-107" charset="-128"/>
                <a:sym typeface="Symbol" pitchFamily="18" charset="2"/>
              </a:endParaRPr>
            </a:p>
          </p:txBody>
        </p:sp>
        <p:sp>
          <p:nvSpPr>
            <p:cNvPr id="177" name="Text Box 75"/>
            <p:cNvSpPr txBox="1">
              <a:spLocks noChangeArrowheads="1"/>
            </p:cNvSpPr>
            <p:nvPr/>
          </p:nvSpPr>
          <p:spPr bwMode="auto">
            <a:xfrm>
              <a:off x="1714480" y="2357430"/>
              <a:ext cx="430212" cy="285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100" b="1" dirty="0" smtClean="0">
                  <a:solidFill>
                    <a:srgbClr val="FF0000"/>
                  </a:solidFill>
                  <a:latin typeface="Arial" charset="0"/>
                  <a:ea typeface="ＭＳ Ｐゴシック" pitchFamily="-107" charset="-128"/>
                </a:rPr>
                <a:t>??</a:t>
              </a:r>
              <a:endParaRPr lang="en-US" sz="1100" b="1" baseline="-25000" dirty="0">
                <a:solidFill>
                  <a:srgbClr val="FF0000"/>
                </a:solidFill>
                <a:latin typeface="Arial" charset="0"/>
                <a:ea typeface="ＭＳ Ｐゴシック" pitchFamily="-107" charset="-128"/>
              </a:endParaRPr>
            </a:p>
            <a:p>
              <a:pPr eaLnBrk="1" hangingPunct="1"/>
              <a:endParaRPr lang="en-US" sz="1400" dirty="0">
                <a:solidFill>
                  <a:schemeClr val="tx1"/>
                </a:solidFill>
                <a:latin typeface="Arial" charset="0"/>
                <a:ea typeface="ＭＳ Ｐゴシック" pitchFamily="-107" charset="-128"/>
                <a:sym typeface="Symbol" pitchFamily="18" charset="2"/>
              </a:endParaRPr>
            </a:p>
          </p:txBody>
        </p:sp>
      </p:grpSp>
    </p:spTree>
    <p:extLst>
      <p:ext uri="{BB962C8B-B14F-4D97-AF65-F5344CB8AC3E}">
        <p14:creationId xmlns:p14="http://schemas.microsoft.com/office/powerpoint/2010/main" xmlns="" val="306751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4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15</a:t>
            </a:fld>
            <a:endParaRPr lang="en-US"/>
          </a:p>
        </p:txBody>
      </p:sp>
      <p:pic>
        <p:nvPicPr>
          <p:cNvPr id="9220" name="Picture 4" descr="http://www.pic24.ru/lib/exe/fetch.php/en/osa/articles/pk2_osa_piano_pwm3_en.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6032"/>
          <a:stretch/>
        </p:blipFill>
        <p:spPr bwMode="auto">
          <a:xfrm>
            <a:off x="1721024" y="4005064"/>
            <a:ext cx="5891570" cy="225405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itle 1"/>
          <p:cNvSpPr txBox="1">
            <a:spLocks/>
          </p:cNvSpPr>
          <p:nvPr/>
        </p:nvSpPr>
        <p:spPr bwMode="auto">
          <a:xfrm>
            <a:off x="107504" y="188913"/>
            <a:ext cx="885698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rgbClr val="333399"/>
                </a:solidFill>
                <a:latin typeface="+mj-lt"/>
                <a:ea typeface="+mj-ea"/>
                <a:cs typeface="+mj-cs"/>
              </a:defRPr>
            </a:lvl1pPr>
            <a:lvl2pPr algn="ctr" rtl="0" eaLnBrk="0" fontAlgn="base" hangingPunct="0">
              <a:spcBef>
                <a:spcPct val="0"/>
              </a:spcBef>
              <a:spcAft>
                <a:spcPct val="0"/>
              </a:spcAft>
              <a:defRPr sz="4000">
                <a:solidFill>
                  <a:srgbClr val="333399"/>
                </a:solidFill>
                <a:latin typeface="Comic Sans MS" pitchFamily="66" charset="0"/>
              </a:defRPr>
            </a:lvl2pPr>
            <a:lvl3pPr algn="ctr" rtl="0" eaLnBrk="0" fontAlgn="base" hangingPunct="0">
              <a:spcBef>
                <a:spcPct val="0"/>
              </a:spcBef>
              <a:spcAft>
                <a:spcPct val="0"/>
              </a:spcAft>
              <a:defRPr sz="4000">
                <a:solidFill>
                  <a:srgbClr val="333399"/>
                </a:solidFill>
                <a:latin typeface="Comic Sans MS" pitchFamily="66" charset="0"/>
              </a:defRPr>
            </a:lvl3pPr>
            <a:lvl4pPr algn="ctr" rtl="0" eaLnBrk="0" fontAlgn="base" hangingPunct="0">
              <a:spcBef>
                <a:spcPct val="0"/>
              </a:spcBef>
              <a:spcAft>
                <a:spcPct val="0"/>
              </a:spcAft>
              <a:defRPr sz="4000">
                <a:solidFill>
                  <a:srgbClr val="333399"/>
                </a:solidFill>
                <a:latin typeface="Comic Sans MS" pitchFamily="66" charset="0"/>
              </a:defRPr>
            </a:lvl4pPr>
            <a:lvl5pPr algn="ctr" rtl="0" eaLnBrk="0" fontAlgn="base" hangingPunct="0">
              <a:spcBef>
                <a:spcPct val="0"/>
              </a:spcBef>
              <a:spcAft>
                <a:spcPct val="0"/>
              </a:spcAft>
              <a:defRPr sz="4000">
                <a:solidFill>
                  <a:srgbClr val="333399"/>
                </a:solidFill>
                <a:latin typeface="Comic Sans MS" pitchFamily="66" charset="0"/>
              </a:defRPr>
            </a:lvl5pPr>
            <a:lvl6pPr marL="457200" algn="ctr" rtl="0" eaLnBrk="0" fontAlgn="base" hangingPunct="0">
              <a:spcBef>
                <a:spcPct val="0"/>
              </a:spcBef>
              <a:spcAft>
                <a:spcPct val="0"/>
              </a:spcAft>
              <a:defRPr sz="4000">
                <a:solidFill>
                  <a:srgbClr val="333399"/>
                </a:solidFill>
                <a:latin typeface="Comic Sans MS" pitchFamily="66" charset="0"/>
              </a:defRPr>
            </a:lvl6pPr>
            <a:lvl7pPr marL="914400" algn="ctr" rtl="0" eaLnBrk="0" fontAlgn="base" hangingPunct="0">
              <a:spcBef>
                <a:spcPct val="0"/>
              </a:spcBef>
              <a:spcAft>
                <a:spcPct val="0"/>
              </a:spcAft>
              <a:defRPr sz="4000">
                <a:solidFill>
                  <a:srgbClr val="333399"/>
                </a:solidFill>
                <a:latin typeface="Comic Sans MS" pitchFamily="66" charset="0"/>
              </a:defRPr>
            </a:lvl7pPr>
            <a:lvl8pPr marL="1371600" algn="ctr" rtl="0" eaLnBrk="0" fontAlgn="base" hangingPunct="0">
              <a:spcBef>
                <a:spcPct val="0"/>
              </a:spcBef>
              <a:spcAft>
                <a:spcPct val="0"/>
              </a:spcAft>
              <a:defRPr sz="4000">
                <a:solidFill>
                  <a:srgbClr val="333399"/>
                </a:solidFill>
                <a:latin typeface="Comic Sans MS" pitchFamily="66" charset="0"/>
              </a:defRPr>
            </a:lvl8pPr>
            <a:lvl9pPr marL="1828800" algn="ctr" rtl="0" eaLnBrk="0" fontAlgn="base" hangingPunct="0">
              <a:spcBef>
                <a:spcPct val="0"/>
              </a:spcBef>
              <a:spcAft>
                <a:spcPct val="0"/>
              </a:spcAft>
              <a:defRPr sz="4000">
                <a:solidFill>
                  <a:srgbClr val="333399"/>
                </a:solidFill>
                <a:latin typeface="Comic Sans MS" pitchFamily="66" charset="0"/>
              </a:defRPr>
            </a:lvl9pPr>
          </a:lstStyle>
          <a:p>
            <a:r>
              <a:rPr lang="x-none" dirty="0" smtClean="0"/>
              <a:t>G</a:t>
            </a:r>
            <a:r>
              <a:rPr lang="en-US" dirty="0" err="1" smtClean="0"/>
              <a:t>enerisanj</a:t>
            </a:r>
            <a:r>
              <a:rPr lang="x-none" dirty="0" smtClean="0"/>
              <a:t>e promenljivog napona</a:t>
            </a:r>
            <a:endParaRPr lang="en-US" dirty="0" smtClean="0"/>
          </a:p>
        </p:txBody>
      </p:sp>
      <p:sp>
        <p:nvSpPr>
          <p:cNvPr id="9" name="Content Placeholder 2"/>
          <p:cNvSpPr>
            <a:spLocks noGrp="1"/>
          </p:cNvSpPr>
          <p:nvPr>
            <p:ph idx="1"/>
          </p:nvPr>
        </p:nvSpPr>
        <p:spPr>
          <a:xfrm>
            <a:off x="4717862" y="1520837"/>
            <a:ext cx="4246625" cy="2016125"/>
          </a:xfrm>
        </p:spPr>
        <p:txBody>
          <a:bodyPr/>
          <a:lstStyle/>
          <a:p>
            <a:pPr marL="0" lvl="1" indent="-182563">
              <a:buFont typeface="Arial" charset="0"/>
              <a:buChar char="•"/>
            </a:pPr>
            <a:r>
              <a:rPr lang="sr-Latn-CS" sz="2400" dirty="0" smtClean="0"/>
              <a:t>Promenom širine impulsa u</a:t>
            </a:r>
            <a:r>
              <a:rPr lang="sr-Latn-CS" sz="2200" dirty="0" smtClean="0"/>
              <a:t> </a:t>
            </a:r>
            <a:r>
              <a:rPr lang="sr-Latn-CS" sz="2400" dirty="0" smtClean="0"/>
              <a:t>svakoj periodi, menja se </a:t>
            </a:r>
            <a:r>
              <a:rPr lang="sr-Latn-CS" sz="2400" dirty="0"/>
              <a:t>srednja </a:t>
            </a:r>
            <a:r>
              <a:rPr lang="sr-Latn-CS" sz="2400" dirty="0" smtClean="0"/>
              <a:t>vrednost </a:t>
            </a:r>
            <a:r>
              <a:rPr lang="sr-Latn-CS" sz="2400" b="1" i="1" dirty="0" smtClean="0"/>
              <a:t>V</a:t>
            </a:r>
            <a:r>
              <a:rPr lang="sr-Latn-CS" sz="2400" b="1" i="1" baseline="-25000" dirty="0" smtClean="0"/>
              <a:t>a</a:t>
            </a:r>
          </a:p>
          <a:p>
            <a:pPr marL="0" lvl="1" indent="-182563">
              <a:buFont typeface="Arial" charset="0"/>
              <a:buChar char="•"/>
            </a:pPr>
            <a:r>
              <a:rPr lang="sr-Latn-CS" sz="2400" dirty="0"/>
              <a:t>Struja </a:t>
            </a:r>
            <a:r>
              <a:rPr lang="sr-Latn-CS" sz="2400" b="1" i="1" dirty="0" smtClean="0"/>
              <a:t>i</a:t>
            </a:r>
            <a:r>
              <a:rPr lang="sr-Latn-CS" sz="2400" b="1" baseline="-25000" dirty="0" smtClean="0"/>
              <a:t>a </a:t>
            </a:r>
            <a:r>
              <a:rPr lang="sr-Latn-CS" sz="2400" dirty="0" smtClean="0"/>
              <a:t>prati promene srednje vrednosti</a:t>
            </a:r>
            <a:endParaRPr lang="sr-Latn-CS" sz="2400" baseline="-25000" dirty="0" smtClean="0"/>
          </a:p>
        </p:txBody>
      </p:sp>
      <p:sp>
        <p:nvSpPr>
          <p:cNvPr id="10" name="TextBox 9"/>
          <p:cNvSpPr txBox="1"/>
          <p:nvPr/>
        </p:nvSpPr>
        <p:spPr>
          <a:xfrm>
            <a:off x="780271" y="1916832"/>
            <a:ext cx="284046" cy="276999"/>
          </a:xfrm>
          <a:prstGeom prst="rect">
            <a:avLst/>
          </a:prstGeom>
          <a:noFill/>
        </p:spPr>
        <p:txBody>
          <a:bodyPr wrap="square" lIns="0" tIns="0" rIns="0" bIns="0" rtlCol="0">
            <a:spAutoFit/>
          </a:bodyPr>
          <a:lstStyle/>
          <a:p>
            <a:r>
              <a:rPr lang="x-none" dirty="0" smtClean="0">
                <a:solidFill>
                  <a:schemeClr val="tx1"/>
                </a:solidFill>
                <a:sym typeface="Symbol"/>
              </a:rPr>
              <a:t>V</a:t>
            </a:r>
            <a:r>
              <a:rPr lang="x-none" baseline="-25000" dirty="0" smtClean="0">
                <a:solidFill>
                  <a:schemeClr val="tx1"/>
                </a:solidFill>
                <a:sym typeface="Symbol"/>
              </a:rPr>
              <a:t>a</a:t>
            </a:r>
            <a:endParaRPr lang="en-US" baseline="-25000" dirty="0">
              <a:solidFill>
                <a:schemeClr val="tx1"/>
              </a:solidFill>
            </a:endParaRPr>
          </a:p>
        </p:txBody>
      </p:sp>
      <p:sp>
        <p:nvSpPr>
          <p:cNvPr id="11" name="TextBox 10"/>
          <p:cNvSpPr txBox="1"/>
          <p:nvPr/>
        </p:nvSpPr>
        <p:spPr>
          <a:xfrm>
            <a:off x="821699" y="2996952"/>
            <a:ext cx="201191" cy="276999"/>
          </a:xfrm>
          <a:prstGeom prst="rect">
            <a:avLst/>
          </a:prstGeom>
          <a:noFill/>
        </p:spPr>
        <p:txBody>
          <a:bodyPr wrap="square" lIns="0" tIns="0" rIns="0" bIns="0" rtlCol="0">
            <a:spAutoFit/>
          </a:bodyPr>
          <a:lstStyle/>
          <a:p>
            <a:r>
              <a:rPr lang="x-none" b="1" i="1" dirty="0">
                <a:solidFill>
                  <a:schemeClr val="tx1"/>
                </a:solidFill>
                <a:sym typeface="Symbol"/>
              </a:rPr>
              <a:t>i</a:t>
            </a:r>
            <a:r>
              <a:rPr lang="x-none" b="1" i="1" baseline="-25000" dirty="0" smtClean="0">
                <a:solidFill>
                  <a:schemeClr val="tx1"/>
                </a:solidFill>
                <a:sym typeface="Symbol"/>
              </a:rPr>
              <a:t>a</a:t>
            </a:r>
            <a:endParaRPr lang="en-US" b="1" i="1" baseline="-25000" dirty="0">
              <a:solidFill>
                <a:schemeClr val="tx1"/>
              </a:solidFill>
            </a:endParaRPr>
          </a:p>
        </p:txBody>
      </p:sp>
      <p:grpSp>
        <p:nvGrpSpPr>
          <p:cNvPr id="26" name="Group 25"/>
          <p:cNvGrpSpPr/>
          <p:nvPr/>
        </p:nvGrpSpPr>
        <p:grpSpPr>
          <a:xfrm>
            <a:off x="1187624" y="1844824"/>
            <a:ext cx="2954047" cy="233362"/>
            <a:chOff x="3124200" y="3919538"/>
            <a:chExt cx="2954047" cy="233362"/>
          </a:xfrm>
        </p:grpSpPr>
        <p:cxnSp>
          <p:nvCxnSpPr>
            <p:cNvPr id="6" name="Straight Connector 5"/>
            <p:cNvCxnSpPr/>
            <p:nvPr/>
          </p:nvCxnSpPr>
          <p:spPr bwMode="auto">
            <a:xfrm flipV="1">
              <a:off x="3124200" y="4148138"/>
              <a:ext cx="257175" cy="4762"/>
            </a:xfrm>
            <a:prstGeom prst="line">
              <a:avLst/>
            </a:prstGeom>
            <a:solidFill>
              <a:schemeClr val="bg1"/>
            </a:solidFill>
            <a:ln w="25400" cap="flat" cmpd="sng" algn="ctr">
              <a:solidFill>
                <a:srgbClr val="0033CC">
                  <a:alpha val="75000"/>
                </a:srgbClr>
              </a:solidFill>
              <a:prstDash val="solid"/>
              <a:round/>
              <a:headEnd type="none" w="sm" len="sm"/>
              <a:tailEnd type="none" w="sm" len="sm"/>
            </a:ln>
            <a:effectLst/>
          </p:spPr>
        </p:cxnSp>
        <p:cxnSp>
          <p:nvCxnSpPr>
            <p:cNvPr id="17" name="Straight Connector 16"/>
            <p:cNvCxnSpPr/>
            <p:nvPr/>
          </p:nvCxnSpPr>
          <p:spPr bwMode="auto">
            <a:xfrm flipV="1">
              <a:off x="3400425" y="4115172"/>
              <a:ext cx="257175" cy="4762"/>
            </a:xfrm>
            <a:prstGeom prst="line">
              <a:avLst/>
            </a:prstGeom>
            <a:solidFill>
              <a:schemeClr val="bg1"/>
            </a:solidFill>
            <a:ln w="25400" cap="flat" cmpd="sng" algn="ctr">
              <a:solidFill>
                <a:srgbClr val="0033CC">
                  <a:alpha val="75000"/>
                </a:srgbClr>
              </a:solidFill>
              <a:prstDash val="solid"/>
              <a:round/>
              <a:headEnd type="none" w="sm" len="sm"/>
              <a:tailEnd type="none" w="sm" len="sm"/>
            </a:ln>
            <a:effectLst/>
          </p:spPr>
        </p:cxnSp>
        <p:cxnSp>
          <p:nvCxnSpPr>
            <p:cNvPr id="18" name="Straight Connector 17"/>
            <p:cNvCxnSpPr/>
            <p:nvPr/>
          </p:nvCxnSpPr>
          <p:spPr bwMode="auto">
            <a:xfrm flipV="1">
              <a:off x="3657600" y="4100512"/>
              <a:ext cx="300039" cy="4563"/>
            </a:xfrm>
            <a:prstGeom prst="line">
              <a:avLst/>
            </a:prstGeom>
            <a:solidFill>
              <a:schemeClr val="bg1"/>
            </a:solidFill>
            <a:ln w="25400" cap="flat" cmpd="sng" algn="ctr">
              <a:solidFill>
                <a:srgbClr val="0033CC">
                  <a:alpha val="75000"/>
                </a:srgbClr>
              </a:solidFill>
              <a:prstDash val="solid"/>
              <a:round/>
              <a:headEnd type="none" w="sm" len="sm"/>
              <a:tailEnd type="none" w="sm" len="sm"/>
            </a:ln>
            <a:effectLst/>
          </p:spPr>
        </p:cxnSp>
        <p:cxnSp>
          <p:nvCxnSpPr>
            <p:cNvPr id="20" name="Straight Connector 19"/>
            <p:cNvCxnSpPr/>
            <p:nvPr/>
          </p:nvCxnSpPr>
          <p:spPr bwMode="auto">
            <a:xfrm flipV="1">
              <a:off x="3971377" y="4090988"/>
              <a:ext cx="281536" cy="4961"/>
            </a:xfrm>
            <a:prstGeom prst="line">
              <a:avLst/>
            </a:prstGeom>
            <a:solidFill>
              <a:schemeClr val="bg1"/>
            </a:solidFill>
            <a:ln w="25400" cap="flat" cmpd="sng" algn="ctr">
              <a:solidFill>
                <a:srgbClr val="0033CC">
                  <a:alpha val="75000"/>
                </a:srgbClr>
              </a:solidFill>
              <a:prstDash val="solid"/>
              <a:round/>
              <a:headEnd type="none" w="sm" len="sm"/>
              <a:tailEnd type="none" w="sm" len="sm"/>
            </a:ln>
            <a:effectLst/>
          </p:spPr>
        </p:cxnSp>
        <p:cxnSp>
          <p:nvCxnSpPr>
            <p:cNvPr id="21" name="Straight Connector 20"/>
            <p:cNvCxnSpPr/>
            <p:nvPr/>
          </p:nvCxnSpPr>
          <p:spPr bwMode="auto">
            <a:xfrm flipV="1">
              <a:off x="4252638" y="4057850"/>
              <a:ext cx="300039" cy="4563"/>
            </a:xfrm>
            <a:prstGeom prst="line">
              <a:avLst/>
            </a:prstGeom>
            <a:solidFill>
              <a:schemeClr val="bg1"/>
            </a:solidFill>
            <a:ln w="25400" cap="flat" cmpd="sng" algn="ctr">
              <a:solidFill>
                <a:srgbClr val="0033CC">
                  <a:alpha val="75000"/>
                </a:srgbClr>
              </a:solidFill>
              <a:prstDash val="solid"/>
              <a:round/>
              <a:headEnd type="none" w="sm" len="sm"/>
              <a:tailEnd type="none" w="sm" len="sm"/>
            </a:ln>
            <a:effectLst/>
          </p:spPr>
        </p:cxnSp>
        <p:cxnSp>
          <p:nvCxnSpPr>
            <p:cNvPr id="22" name="Straight Connector 21"/>
            <p:cNvCxnSpPr/>
            <p:nvPr/>
          </p:nvCxnSpPr>
          <p:spPr bwMode="auto">
            <a:xfrm flipV="1">
              <a:off x="4552677" y="3995938"/>
              <a:ext cx="300039" cy="4563"/>
            </a:xfrm>
            <a:prstGeom prst="line">
              <a:avLst/>
            </a:prstGeom>
            <a:solidFill>
              <a:schemeClr val="bg1"/>
            </a:solidFill>
            <a:ln w="25400" cap="flat" cmpd="sng" algn="ctr">
              <a:solidFill>
                <a:srgbClr val="0033CC">
                  <a:alpha val="75000"/>
                </a:srgbClr>
              </a:solidFill>
              <a:prstDash val="solid"/>
              <a:round/>
              <a:headEnd type="none" w="sm" len="sm"/>
              <a:tailEnd type="none" w="sm" len="sm"/>
            </a:ln>
            <a:effectLst/>
          </p:spPr>
        </p:cxnSp>
        <p:cxnSp>
          <p:nvCxnSpPr>
            <p:cNvPr id="23" name="Straight Connector 22"/>
            <p:cNvCxnSpPr/>
            <p:nvPr/>
          </p:nvCxnSpPr>
          <p:spPr bwMode="auto">
            <a:xfrm flipV="1">
              <a:off x="4864347" y="3962202"/>
              <a:ext cx="300039" cy="4563"/>
            </a:xfrm>
            <a:prstGeom prst="line">
              <a:avLst/>
            </a:prstGeom>
            <a:solidFill>
              <a:schemeClr val="bg1"/>
            </a:solidFill>
            <a:ln w="25400" cap="flat" cmpd="sng" algn="ctr">
              <a:solidFill>
                <a:srgbClr val="0033CC">
                  <a:alpha val="75000"/>
                </a:srgbClr>
              </a:solidFill>
              <a:prstDash val="solid"/>
              <a:round/>
              <a:headEnd type="none" w="sm" len="sm"/>
              <a:tailEnd type="none" w="sm" len="sm"/>
            </a:ln>
            <a:effectLst/>
          </p:spPr>
        </p:cxnSp>
        <p:cxnSp>
          <p:nvCxnSpPr>
            <p:cNvPr id="24" name="Straight Connector 23"/>
            <p:cNvCxnSpPr/>
            <p:nvPr/>
          </p:nvCxnSpPr>
          <p:spPr bwMode="auto">
            <a:xfrm flipV="1">
              <a:off x="5154862" y="3933056"/>
              <a:ext cx="300039" cy="4563"/>
            </a:xfrm>
            <a:prstGeom prst="line">
              <a:avLst/>
            </a:prstGeom>
            <a:solidFill>
              <a:schemeClr val="bg1"/>
            </a:solidFill>
            <a:ln w="25400" cap="flat" cmpd="sng" algn="ctr">
              <a:solidFill>
                <a:srgbClr val="0033CC">
                  <a:alpha val="75000"/>
                </a:srgbClr>
              </a:solidFill>
              <a:prstDash val="solid"/>
              <a:round/>
              <a:headEnd type="none" w="sm" len="sm"/>
              <a:tailEnd type="none" w="sm" len="sm"/>
            </a:ln>
            <a:effectLst/>
          </p:spPr>
        </p:cxnSp>
        <p:cxnSp>
          <p:nvCxnSpPr>
            <p:cNvPr id="25" name="Straight Connector 24"/>
            <p:cNvCxnSpPr/>
            <p:nvPr/>
          </p:nvCxnSpPr>
          <p:spPr bwMode="auto">
            <a:xfrm flipV="1">
              <a:off x="5473950" y="3919538"/>
              <a:ext cx="300039" cy="4563"/>
            </a:xfrm>
            <a:prstGeom prst="line">
              <a:avLst/>
            </a:prstGeom>
            <a:solidFill>
              <a:schemeClr val="bg1"/>
            </a:solidFill>
            <a:ln w="25400" cap="flat" cmpd="sng" algn="ctr">
              <a:solidFill>
                <a:srgbClr val="0033CC">
                  <a:alpha val="75000"/>
                </a:srgbClr>
              </a:solidFill>
              <a:prstDash val="solid"/>
              <a:round/>
              <a:headEnd type="none" w="sm" len="sm"/>
              <a:tailEnd type="none" w="sm" len="sm"/>
            </a:ln>
            <a:effectLst/>
          </p:spPr>
        </p:cxnSp>
        <p:cxnSp>
          <p:nvCxnSpPr>
            <p:cNvPr id="28" name="Straight Connector 27"/>
            <p:cNvCxnSpPr/>
            <p:nvPr/>
          </p:nvCxnSpPr>
          <p:spPr bwMode="auto">
            <a:xfrm flipV="1">
              <a:off x="5778208" y="3938190"/>
              <a:ext cx="300039" cy="4563"/>
            </a:xfrm>
            <a:prstGeom prst="line">
              <a:avLst/>
            </a:prstGeom>
            <a:solidFill>
              <a:schemeClr val="bg1"/>
            </a:solidFill>
            <a:ln w="25400" cap="flat" cmpd="sng" algn="ctr">
              <a:solidFill>
                <a:srgbClr val="0033CC">
                  <a:alpha val="75000"/>
                </a:srgbClr>
              </a:solidFill>
              <a:prstDash val="solid"/>
              <a:round/>
              <a:headEnd type="none" w="sm" len="sm"/>
              <a:tailEnd type="none" w="sm" len="sm"/>
            </a:ln>
            <a:effectLst/>
          </p:spPr>
        </p:cxnSp>
      </p:grpSp>
      <p:grpSp>
        <p:nvGrpSpPr>
          <p:cNvPr id="31" name="Group 30"/>
          <p:cNvGrpSpPr/>
          <p:nvPr/>
        </p:nvGrpSpPr>
        <p:grpSpPr>
          <a:xfrm>
            <a:off x="683568" y="4221088"/>
            <a:ext cx="1080120" cy="1789167"/>
            <a:chOff x="683568" y="4221088"/>
            <a:chExt cx="1080120" cy="1789167"/>
          </a:xfrm>
        </p:grpSpPr>
        <p:sp>
          <p:nvSpPr>
            <p:cNvPr id="27" name="TextBox 26"/>
            <p:cNvSpPr txBox="1"/>
            <p:nvPr/>
          </p:nvSpPr>
          <p:spPr>
            <a:xfrm>
              <a:off x="683568" y="4221088"/>
              <a:ext cx="1080120" cy="430887"/>
            </a:xfrm>
            <a:prstGeom prst="rect">
              <a:avLst/>
            </a:prstGeom>
            <a:noFill/>
          </p:spPr>
          <p:txBody>
            <a:bodyPr wrap="square" lIns="0" tIns="0" rIns="0" bIns="0" rtlCol="0">
              <a:spAutoFit/>
            </a:bodyPr>
            <a:lstStyle/>
            <a:p>
              <a:r>
                <a:rPr lang="x-none" sz="1400" dirty="0" smtClean="0">
                  <a:solidFill>
                    <a:schemeClr val="tx1"/>
                  </a:solidFill>
                  <a:sym typeface="Symbol"/>
                </a:rPr>
                <a:t>Željeni oblik napona</a:t>
              </a:r>
              <a:endParaRPr lang="en-US" sz="1400" baseline="-25000" dirty="0">
                <a:solidFill>
                  <a:schemeClr val="tx1"/>
                </a:solidFill>
              </a:endParaRPr>
            </a:p>
          </p:txBody>
        </p:sp>
        <p:sp>
          <p:nvSpPr>
            <p:cNvPr id="29" name="TextBox 28"/>
            <p:cNvSpPr txBox="1"/>
            <p:nvPr/>
          </p:nvSpPr>
          <p:spPr>
            <a:xfrm>
              <a:off x="1475656" y="5733256"/>
              <a:ext cx="201191" cy="276999"/>
            </a:xfrm>
            <a:prstGeom prst="rect">
              <a:avLst/>
            </a:prstGeom>
            <a:noFill/>
          </p:spPr>
          <p:txBody>
            <a:bodyPr wrap="square" lIns="0" tIns="0" rIns="0" bIns="0" rtlCol="0">
              <a:spAutoFit/>
            </a:bodyPr>
            <a:lstStyle/>
            <a:p>
              <a:r>
                <a:rPr lang="x-none" b="1" i="1" dirty="0">
                  <a:solidFill>
                    <a:schemeClr val="tx1"/>
                  </a:solidFill>
                  <a:sym typeface="Symbol"/>
                </a:rPr>
                <a:t>i</a:t>
              </a:r>
              <a:r>
                <a:rPr lang="x-none" b="1" i="1" baseline="-25000" dirty="0" smtClean="0">
                  <a:solidFill>
                    <a:schemeClr val="tx1"/>
                  </a:solidFill>
                  <a:sym typeface="Symbol"/>
                </a:rPr>
                <a:t>a</a:t>
              </a:r>
              <a:endParaRPr lang="en-US" b="1" i="1" baseline="-25000" dirty="0">
                <a:solidFill>
                  <a:schemeClr val="tx1"/>
                </a:solidFill>
              </a:endParaRPr>
            </a:p>
          </p:txBody>
        </p:sp>
        <p:sp>
          <p:nvSpPr>
            <p:cNvPr id="30" name="TextBox 29"/>
            <p:cNvSpPr txBox="1"/>
            <p:nvPr/>
          </p:nvSpPr>
          <p:spPr>
            <a:xfrm>
              <a:off x="1403648" y="5085184"/>
              <a:ext cx="284046" cy="276999"/>
            </a:xfrm>
            <a:prstGeom prst="rect">
              <a:avLst/>
            </a:prstGeom>
            <a:noFill/>
          </p:spPr>
          <p:txBody>
            <a:bodyPr wrap="square" lIns="0" tIns="0" rIns="0" bIns="0" rtlCol="0">
              <a:spAutoFit/>
            </a:bodyPr>
            <a:lstStyle/>
            <a:p>
              <a:r>
                <a:rPr lang="x-none" dirty="0" smtClean="0">
                  <a:solidFill>
                    <a:schemeClr val="tx1"/>
                  </a:solidFill>
                  <a:sym typeface="Symbol"/>
                </a:rPr>
                <a:t>V</a:t>
              </a:r>
              <a:r>
                <a:rPr lang="x-none" baseline="-25000" dirty="0" smtClean="0">
                  <a:solidFill>
                    <a:schemeClr val="tx1"/>
                  </a:solidFill>
                  <a:sym typeface="Symbol"/>
                </a:rPr>
                <a:t>a</a:t>
              </a:r>
              <a:endParaRPr lang="en-US" baseline="-25000" dirty="0">
                <a:solidFill>
                  <a:schemeClr val="tx1"/>
                </a:solidFill>
              </a:endParaRPr>
            </a:p>
          </p:txBody>
        </p:sp>
      </p:grpSp>
      <p:cxnSp>
        <p:nvCxnSpPr>
          <p:cNvPr id="33" name="Straight Connector 32"/>
          <p:cNvCxnSpPr/>
          <p:nvPr/>
        </p:nvCxnSpPr>
        <p:spPr bwMode="auto">
          <a:xfrm>
            <a:off x="1371555" y="1779865"/>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35" name="Straight Connector 34"/>
          <p:cNvCxnSpPr/>
          <p:nvPr/>
        </p:nvCxnSpPr>
        <p:spPr bwMode="auto">
          <a:xfrm>
            <a:off x="1463040" y="177533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36" name="Straight Connector 35"/>
          <p:cNvCxnSpPr/>
          <p:nvPr/>
        </p:nvCxnSpPr>
        <p:spPr bwMode="auto">
          <a:xfrm>
            <a:off x="1619672" y="177281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37" name="Straight Connector 36"/>
          <p:cNvCxnSpPr/>
          <p:nvPr/>
        </p:nvCxnSpPr>
        <p:spPr bwMode="auto">
          <a:xfrm>
            <a:off x="1742440" y="178295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38" name="Straight Connector 37"/>
          <p:cNvCxnSpPr/>
          <p:nvPr/>
        </p:nvCxnSpPr>
        <p:spPr bwMode="auto">
          <a:xfrm>
            <a:off x="1889760" y="177787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39" name="Straight Connector 38"/>
          <p:cNvCxnSpPr/>
          <p:nvPr/>
        </p:nvCxnSpPr>
        <p:spPr bwMode="auto">
          <a:xfrm>
            <a:off x="2034540" y="178041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40" name="Straight Connector 39"/>
          <p:cNvCxnSpPr/>
          <p:nvPr/>
        </p:nvCxnSpPr>
        <p:spPr bwMode="auto">
          <a:xfrm>
            <a:off x="2324100" y="178295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41" name="Straight Connector 40"/>
          <p:cNvCxnSpPr/>
          <p:nvPr/>
        </p:nvCxnSpPr>
        <p:spPr bwMode="auto">
          <a:xfrm>
            <a:off x="2181860" y="177533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42" name="Straight Connector 41"/>
          <p:cNvCxnSpPr/>
          <p:nvPr/>
        </p:nvCxnSpPr>
        <p:spPr bwMode="auto">
          <a:xfrm>
            <a:off x="2438400" y="1776224"/>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43" name="Straight Connector 42"/>
          <p:cNvCxnSpPr/>
          <p:nvPr/>
        </p:nvCxnSpPr>
        <p:spPr bwMode="auto">
          <a:xfrm>
            <a:off x="2626360" y="1774572"/>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44" name="Straight Connector 43"/>
          <p:cNvCxnSpPr/>
          <p:nvPr/>
        </p:nvCxnSpPr>
        <p:spPr bwMode="auto">
          <a:xfrm>
            <a:off x="2738120" y="1776224"/>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45" name="Straight Connector 44"/>
          <p:cNvCxnSpPr/>
          <p:nvPr/>
        </p:nvCxnSpPr>
        <p:spPr bwMode="auto">
          <a:xfrm>
            <a:off x="2937996" y="177277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46" name="Straight Connector 45"/>
          <p:cNvCxnSpPr/>
          <p:nvPr/>
        </p:nvCxnSpPr>
        <p:spPr bwMode="auto">
          <a:xfrm>
            <a:off x="3037840" y="178041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47" name="Straight Connector 46"/>
          <p:cNvCxnSpPr/>
          <p:nvPr/>
        </p:nvCxnSpPr>
        <p:spPr bwMode="auto">
          <a:xfrm>
            <a:off x="3241040" y="177533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48" name="Straight Connector 47"/>
          <p:cNvCxnSpPr/>
          <p:nvPr/>
        </p:nvCxnSpPr>
        <p:spPr bwMode="auto">
          <a:xfrm>
            <a:off x="3347864" y="177281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49" name="Straight Connector 48"/>
          <p:cNvCxnSpPr/>
          <p:nvPr/>
        </p:nvCxnSpPr>
        <p:spPr bwMode="auto">
          <a:xfrm>
            <a:off x="3550920" y="177533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50" name="Straight Connector 49"/>
          <p:cNvCxnSpPr/>
          <p:nvPr/>
        </p:nvCxnSpPr>
        <p:spPr bwMode="auto">
          <a:xfrm>
            <a:off x="3635896" y="177281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51" name="Straight Connector 50"/>
          <p:cNvCxnSpPr/>
          <p:nvPr/>
        </p:nvCxnSpPr>
        <p:spPr bwMode="auto">
          <a:xfrm>
            <a:off x="3845560" y="177533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52" name="Straight Connector 51"/>
          <p:cNvCxnSpPr/>
          <p:nvPr/>
        </p:nvCxnSpPr>
        <p:spPr bwMode="auto">
          <a:xfrm>
            <a:off x="3931920" y="178041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53" name="Straight Connector 52"/>
          <p:cNvCxnSpPr/>
          <p:nvPr/>
        </p:nvCxnSpPr>
        <p:spPr bwMode="auto">
          <a:xfrm>
            <a:off x="4139952" y="177281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57" name="Straight Connector 56"/>
          <p:cNvCxnSpPr/>
          <p:nvPr/>
        </p:nvCxnSpPr>
        <p:spPr bwMode="auto">
          <a:xfrm>
            <a:off x="3926840" y="1780540"/>
            <a:ext cx="221868"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58" name="Straight Connector 57"/>
          <p:cNvCxnSpPr/>
          <p:nvPr/>
        </p:nvCxnSpPr>
        <p:spPr bwMode="auto">
          <a:xfrm>
            <a:off x="3632200" y="1772816"/>
            <a:ext cx="219720"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59" name="Straight Connector 58"/>
          <p:cNvCxnSpPr/>
          <p:nvPr/>
        </p:nvCxnSpPr>
        <p:spPr bwMode="auto">
          <a:xfrm>
            <a:off x="3337560" y="1772816"/>
            <a:ext cx="226328"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60" name="Straight Connector 59"/>
          <p:cNvCxnSpPr/>
          <p:nvPr/>
        </p:nvCxnSpPr>
        <p:spPr bwMode="auto">
          <a:xfrm>
            <a:off x="3038604" y="1772816"/>
            <a:ext cx="210056"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61" name="Straight Connector 60"/>
          <p:cNvCxnSpPr/>
          <p:nvPr/>
        </p:nvCxnSpPr>
        <p:spPr bwMode="auto">
          <a:xfrm>
            <a:off x="2738884" y="1778000"/>
            <a:ext cx="216024"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62" name="Straight Connector 61"/>
          <p:cNvCxnSpPr/>
          <p:nvPr/>
        </p:nvCxnSpPr>
        <p:spPr bwMode="auto">
          <a:xfrm>
            <a:off x="2438400" y="1772920"/>
            <a:ext cx="202436"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63" name="Straight Connector 62"/>
          <p:cNvCxnSpPr/>
          <p:nvPr/>
        </p:nvCxnSpPr>
        <p:spPr bwMode="auto">
          <a:xfrm>
            <a:off x="2171700" y="1772816"/>
            <a:ext cx="168052"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64" name="Straight Connector 63"/>
          <p:cNvCxnSpPr/>
          <p:nvPr/>
        </p:nvCxnSpPr>
        <p:spPr bwMode="auto">
          <a:xfrm>
            <a:off x="1886332" y="1770380"/>
            <a:ext cx="158368" cy="254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73" name="Straight Connector 72"/>
          <p:cNvCxnSpPr/>
          <p:nvPr/>
        </p:nvCxnSpPr>
        <p:spPr bwMode="auto">
          <a:xfrm>
            <a:off x="1619672" y="1772816"/>
            <a:ext cx="135468"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74" name="Straight Connector 73"/>
          <p:cNvCxnSpPr/>
          <p:nvPr/>
        </p:nvCxnSpPr>
        <p:spPr bwMode="auto">
          <a:xfrm>
            <a:off x="1369060" y="1772816"/>
            <a:ext cx="111760"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78" name="Straight Connector 77"/>
          <p:cNvCxnSpPr/>
          <p:nvPr/>
        </p:nvCxnSpPr>
        <p:spPr bwMode="auto">
          <a:xfrm>
            <a:off x="1455802" y="2242185"/>
            <a:ext cx="178688"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79" name="Straight Connector 78"/>
          <p:cNvCxnSpPr/>
          <p:nvPr/>
        </p:nvCxnSpPr>
        <p:spPr bwMode="auto">
          <a:xfrm>
            <a:off x="1076325" y="2244090"/>
            <a:ext cx="311110"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80" name="Straight Connector 79"/>
          <p:cNvCxnSpPr/>
          <p:nvPr/>
        </p:nvCxnSpPr>
        <p:spPr bwMode="auto">
          <a:xfrm>
            <a:off x="1739989" y="2239501"/>
            <a:ext cx="158710"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81" name="Straight Connector 80"/>
          <p:cNvCxnSpPr/>
          <p:nvPr/>
        </p:nvCxnSpPr>
        <p:spPr bwMode="auto">
          <a:xfrm>
            <a:off x="2031459" y="2239501"/>
            <a:ext cx="160814"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82" name="Straight Connector 81"/>
          <p:cNvCxnSpPr/>
          <p:nvPr/>
        </p:nvCxnSpPr>
        <p:spPr bwMode="auto">
          <a:xfrm>
            <a:off x="2320672" y="2240280"/>
            <a:ext cx="129158"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83" name="Straight Connector 82"/>
          <p:cNvCxnSpPr/>
          <p:nvPr/>
        </p:nvCxnSpPr>
        <p:spPr bwMode="auto">
          <a:xfrm>
            <a:off x="2625472" y="2240280"/>
            <a:ext cx="123443"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84" name="Straight Connector 83"/>
          <p:cNvCxnSpPr/>
          <p:nvPr/>
        </p:nvCxnSpPr>
        <p:spPr bwMode="auto">
          <a:xfrm>
            <a:off x="2934082" y="2238375"/>
            <a:ext cx="115823"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85" name="Straight Connector 84"/>
          <p:cNvCxnSpPr/>
          <p:nvPr/>
        </p:nvCxnSpPr>
        <p:spPr bwMode="auto">
          <a:xfrm>
            <a:off x="3227452" y="2238375"/>
            <a:ext cx="129158"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86" name="Straight Connector 85"/>
          <p:cNvCxnSpPr/>
          <p:nvPr/>
        </p:nvCxnSpPr>
        <p:spPr bwMode="auto">
          <a:xfrm>
            <a:off x="3552825" y="2240280"/>
            <a:ext cx="87630"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87" name="Straight Connector 86"/>
          <p:cNvCxnSpPr/>
          <p:nvPr/>
        </p:nvCxnSpPr>
        <p:spPr bwMode="auto">
          <a:xfrm>
            <a:off x="3839592" y="2237740"/>
            <a:ext cx="105028"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88" name="Straight Connector 87"/>
          <p:cNvCxnSpPr/>
          <p:nvPr/>
        </p:nvCxnSpPr>
        <p:spPr bwMode="auto">
          <a:xfrm>
            <a:off x="4140200" y="2237740"/>
            <a:ext cx="359792"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03" name="Straight Connector 102"/>
          <p:cNvCxnSpPr/>
          <p:nvPr/>
        </p:nvCxnSpPr>
        <p:spPr bwMode="auto">
          <a:xfrm>
            <a:off x="1374561" y="2226548"/>
            <a:ext cx="0" cy="1160542"/>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04" name="Straight Connector 103"/>
          <p:cNvCxnSpPr/>
          <p:nvPr/>
        </p:nvCxnSpPr>
        <p:spPr bwMode="auto">
          <a:xfrm>
            <a:off x="1468755" y="2214374"/>
            <a:ext cx="0" cy="740281"/>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05" name="Straight Connector 104"/>
          <p:cNvCxnSpPr/>
          <p:nvPr/>
        </p:nvCxnSpPr>
        <p:spPr bwMode="auto">
          <a:xfrm>
            <a:off x="1619672" y="2204864"/>
            <a:ext cx="0" cy="860281"/>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06" name="Straight Connector 105"/>
          <p:cNvCxnSpPr/>
          <p:nvPr/>
        </p:nvCxnSpPr>
        <p:spPr bwMode="auto">
          <a:xfrm>
            <a:off x="1746885" y="2184276"/>
            <a:ext cx="0" cy="764664"/>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07" name="Straight Connector 106"/>
          <p:cNvCxnSpPr/>
          <p:nvPr/>
        </p:nvCxnSpPr>
        <p:spPr bwMode="auto">
          <a:xfrm>
            <a:off x="1893570" y="2193801"/>
            <a:ext cx="0" cy="861819"/>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08" name="Straight Connector 107"/>
          <p:cNvCxnSpPr/>
          <p:nvPr/>
        </p:nvCxnSpPr>
        <p:spPr bwMode="auto">
          <a:xfrm>
            <a:off x="2036445" y="2193801"/>
            <a:ext cx="0" cy="728469"/>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09" name="Straight Connector 108"/>
          <p:cNvCxnSpPr/>
          <p:nvPr/>
        </p:nvCxnSpPr>
        <p:spPr bwMode="auto">
          <a:xfrm>
            <a:off x="2185035" y="2163321"/>
            <a:ext cx="0" cy="856104"/>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10" name="Straight Connector 109"/>
          <p:cNvCxnSpPr/>
          <p:nvPr/>
        </p:nvCxnSpPr>
        <p:spPr bwMode="auto">
          <a:xfrm>
            <a:off x="2331308" y="2217410"/>
            <a:ext cx="0" cy="670570"/>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11" name="Straight Connector 110"/>
          <p:cNvCxnSpPr/>
          <p:nvPr/>
        </p:nvCxnSpPr>
        <p:spPr bwMode="auto">
          <a:xfrm>
            <a:off x="2446020" y="2214756"/>
            <a:ext cx="0" cy="717039"/>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12" name="Straight Connector 111"/>
          <p:cNvCxnSpPr/>
          <p:nvPr/>
        </p:nvCxnSpPr>
        <p:spPr bwMode="auto">
          <a:xfrm>
            <a:off x="2627784" y="2204864"/>
            <a:ext cx="0" cy="597391"/>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13" name="Straight Connector 112"/>
          <p:cNvCxnSpPr/>
          <p:nvPr/>
        </p:nvCxnSpPr>
        <p:spPr bwMode="auto">
          <a:xfrm>
            <a:off x="2738274" y="2206769"/>
            <a:ext cx="0" cy="637396"/>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14" name="Straight Connector 113"/>
          <p:cNvCxnSpPr/>
          <p:nvPr/>
        </p:nvCxnSpPr>
        <p:spPr bwMode="auto">
          <a:xfrm>
            <a:off x="2935605" y="2170941"/>
            <a:ext cx="0" cy="513204"/>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15" name="Straight Connector 114"/>
          <p:cNvCxnSpPr/>
          <p:nvPr/>
        </p:nvCxnSpPr>
        <p:spPr bwMode="auto">
          <a:xfrm>
            <a:off x="3042285" y="2205231"/>
            <a:ext cx="0" cy="528444"/>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16" name="Straight Connector 115"/>
          <p:cNvCxnSpPr/>
          <p:nvPr/>
        </p:nvCxnSpPr>
        <p:spPr bwMode="auto">
          <a:xfrm>
            <a:off x="3238500" y="2178561"/>
            <a:ext cx="0" cy="461769"/>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17" name="Straight Connector 116"/>
          <p:cNvCxnSpPr/>
          <p:nvPr/>
        </p:nvCxnSpPr>
        <p:spPr bwMode="auto">
          <a:xfrm>
            <a:off x="3347864" y="2204864"/>
            <a:ext cx="0" cy="504056"/>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18" name="Straight Connector 117"/>
          <p:cNvCxnSpPr/>
          <p:nvPr/>
        </p:nvCxnSpPr>
        <p:spPr bwMode="auto">
          <a:xfrm>
            <a:off x="3554730" y="2196470"/>
            <a:ext cx="0" cy="451480"/>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19" name="Straight Connector 118"/>
          <p:cNvCxnSpPr/>
          <p:nvPr/>
        </p:nvCxnSpPr>
        <p:spPr bwMode="auto">
          <a:xfrm>
            <a:off x="3635896" y="2204864"/>
            <a:ext cx="0" cy="504056"/>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20" name="Straight Connector 119"/>
          <p:cNvCxnSpPr/>
          <p:nvPr/>
        </p:nvCxnSpPr>
        <p:spPr bwMode="auto">
          <a:xfrm>
            <a:off x="3851920" y="2204864"/>
            <a:ext cx="0" cy="432048"/>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21" name="Straight Connector 120"/>
          <p:cNvCxnSpPr/>
          <p:nvPr/>
        </p:nvCxnSpPr>
        <p:spPr bwMode="auto">
          <a:xfrm>
            <a:off x="3923928" y="2204864"/>
            <a:ext cx="0" cy="504056"/>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22" name="Straight Connector 121"/>
          <p:cNvCxnSpPr/>
          <p:nvPr/>
        </p:nvCxnSpPr>
        <p:spPr bwMode="auto">
          <a:xfrm>
            <a:off x="4139952" y="2204864"/>
            <a:ext cx="0" cy="448801"/>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23" name="Straight Connector 122"/>
          <p:cNvCxnSpPr/>
          <p:nvPr/>
        </p:nvCxnSpPr>
        <p:spPr bwMode="auto">
          <a:xfrm>
            <a:off x="1069851" y="3387090"/>
            <a:ext cx="311110"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24" name="Straight Connector 123"/>
          <p:cNvCxnSpPr/>
          <p:nvPr/>
        </p:nvCxnSpPr>
        <p:spPr bwMode="auto">
          <a:xfrm flipV="1">
            <a:off x="1374651" y="2954655"/>
            <a:ext cx="101724" cy="43243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26" name="Straight Connector 125"/>
          <p:cNvCxnSpPr/>
          <p:nvPr/>
        </p:nvCxnSpPr>
        <p:spPr bwMode="auto">
          <a:xfrm>
            <a:off x="1469816" y="2949689"/>
            <a:ext cx="144016" cy="113918"/>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1743457" y="2949322"/>
            <a:ext cx="152018" cy="98678"/>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2038350" y="2916555"/>
            <a:ext cx="150495" cy="9715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31" name="Straight Connector 130"/>
          <p:cNvCxnSpPr/>
          <p:nvPr/>
        </p:nvCxnSpPr>
        <p:spPr bwMode="auto">
          <a:xfrm>
            <a:off x="2631187" y="2800732"/>
            <a:ext cx="110108" cy="45338"/>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32" name="Straight Connector 131"/>
          <p:cNvCxnSpPr/>
          <p:nvPr/>
        </p:nvCxnSpPr>
        <p:spPr bwMode="auto">
          <a:xfrm flipV="1">
            <a:off x="1619672" y="2943225"/>
            <a:ext cx="129118" cy="126123"/>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35" name="Straight Connector 134"/>
          <p:cNvCxnSpPr/>
          <p:nvPr/>
        </p:nvCxnSpPr>
        <p:spPr bwMode="auto">
          <a:xfrm flipV="1">
            <a:off x="1899285" y="2924945"/>
            <a:ext cx="137537" cy="12305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39" name="Straight Connector 138"/>
          <p:cNvCxnSpPr/>
          <p:nvPr/>
        </p:nvCxnSpPr>
        <p:spPr bwMode="auto">
          <a:xfrm flipV="1">
            <a:off x="2183512" y="2893695"/>
            <a:ext cx="150113" cy="129153"/>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41" name="Straight Connector 140"/>
          <p:cNvCxnSpPr/>
          <p:nvPr/>
        </p:nvCxnSpPr>
        <p:spPr bwMode="auto">
          <a:xfrm>
            <a:off x="2332102" y="2894077"/>
            <a:ext cx="119633" cy="35813"/>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43" name="Straight Connector 142"/>
          <p:cNvCxnSpPr/>
          <p:nvPr/>
        </p:nvCxnSpPr>
        <p:spPr bwMode="auto">
          <a:xfrm flipV="1">
            <a:off x="2448307" y="2802255"/>
            <a:ext cx="184403" cy="127631"/>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46" name="Straight Connector 145"/>
          <p:cNvCxnSpPr/>
          <p:nvPr/>
        </p:nvCxnSpPr>
        <p:spPr bwMode="auto">
          <a:xfrm flipV="1">
            <a:off x="2737867" y="2678430"/>
            <a:ext cx="203453" cy="168019"/>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47" name="Straight Connector 146"/>
          <p:cNvCxnSpPr/>
          <p:nvPr/>
        </p:nvCxnSpPr>
        <p:spPr bwMode="auto">
          <a:xfrm flipV="1">
            <a:off x="3042667" y="2646045"/>
            <a:ext cx="197738" cy="88009"/>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48" name="Straight Connector 147"/>
          <p:cNvCxnSpPr/>
          <p:nvPr/>
        </p:nvCxnSpPr>
        <p:spPr bwMode="auto">
          <a:xfrm flipV="1">
            <a:off x="3347864" y="2644140"/>
            <a:ext cx="214486" cy="48396"/>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49" name="Straight Connector 148"/>
          <p:cNvCxnSpPr/>
          <p:nvPr/>
        </p:nvCxnSpPr>
        <p:spPr bwMode="auto">
          <a:xfrm flipV="1">
            <a:off x="3635896" y="2638425"/>
            <a:ext cx="223634" cy="54111"/>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50" name="Straight Connector 149"/>
          <p:cNvCxnSpPr/>
          <p:nvPr/>
        </p:nvCxnSpPr>
        <p:spPr bwMode="auto">
          <a:xfrm flipV="1">
            <a:off x="3923928" y="2636912"/>
            <a:ext cx="216024" cy="55624"/>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51" name="Straight Connector 150"/>
          <p:cNvCxnSpPr/>
          <p:nvPr/>
        </p:nvCxnSpPr>
        <p:spPr bwMode="auto">
          <a:xfrm>
            <a:off x="2937892" y="2684145"/>
            <a:ext cx="110108" cy="45338"/>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52" name="Straight Connector 151"/>
          <p:cNvCxnSpPr/>
          <p:nvPr/>
        </p:nvCxnSpPr>
        <p:spPr bwMode="auto">
          <a:xfrm>
            <a:off x="3242692" y="2644140"/>
            <a:ext cx="112013" cy="5143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53" name="Straight Connector 152"/>
          <p:cNvCxnSpPr/>
          <p:nvPr/>
        </p:nvCxnSpPr>
        <p:spPr bwMode="auto">
          <a:xfrm>
            <a:off x="3558922" y="2646045"/>
            <a:ext cx="81533" cy="4191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54" name="Straight Connector 153"/>
          <p:cNvCxnSpPr/>
          <p:nvPr/>
        </p:nvCxnSpPr>
        <p:spPr bwMode="auto">
          <a:xfrm>
            <a:off x="3851920" y="2636912"/>
            <a:ext cx="80000" cy="45328"/>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55" name="Straight Connector 154"/>
          <p:cNvCxnSpPr/>
          <p:nvPr/>
        </p:nvCxnSpPr>
        <p:spPr bwMode="auto">
          <a:xfrm>
            <a:off x="4139952" y="2636912"/>
            <a:ext cx="294888" cy="563488"/>
          </a:xfrm>
          <a:prstGeom prst="line">
            <a:avLst/>
          </a:prstGeom>
          <a:solidFill>
            <a:schemeClr val="bg1"/>
          </a:solidFill>
          <a:ln w="19050" cap="flat"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xmlns="" val="338158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16</a:t>
            </a:fld>
            <a:endParaRPr lang="en-US"/>
          </a:p>
        </p:txBody>
      </p:sp>
      <p:pic>
        <p:nvPicPr>
          <p:cNvPr id="10242" name="Picture 2" descr="http://tdworld.com/site-files/tdworld.com/files/uploads/2015/01/voltage-and-current-in-a-switch-type-VSC-valve-with-PWM_20150202.png"/>
          <p:cNvPicPr>
            <a:picLocks noChangeAspect="1" noChangeArrowheads="1"/>
          </p:cNvPicPr>
          <p:nvPr/>
        </p:nvPicPr>
        <p:blipFill>
          <a:blip r:embed="rId3" cstate="print">
            <a:clrChange>
              <a:clrFrom>
                <a:srgbClr val="E7E7E8"/>
              </a:clrFrom>
              <a:clrTo>
                <a:srgbClr val="E7E7E8">
                  <a:alpha val="0"/>
                </a:srgbClr>
              </a:clrTo>
            </a:clrChange>
            <a:extLst>
              <a:ext uri="{28A0092B-C50C-407E-A947-70E740481C1C}">
                <a14:useLocalDpi xmlns:a14="http://schemas.microsoft.com/office/drawing/2010/main" xmlns="" val="0"/>
              </a:ext>
            </a:extLst>
          </a:blip>
          <a:srcRect/>
          <a:stretch>
            <a:fillRect/>
          </a:stretch>
        </p:blipFill>
        <p:spPr bwMode="auto">
          <a:xfrm>
            <a:off x="1258091" y="1331640"/>
            <a:ext cx="6552728" cy="512104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1"/>
          <p:cNvSpPr txBox="1">
            <a:spLocks/>
          </p:cNvSpPr>
          <p:nvPr/>
        </p:nvSpPr>
        <p:spPr bwMode="auto">
          <a:xfrm>
            <a:off x="105964" y="188640"/>
            <a:ext cx="885698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rgbClr val="333399"/>
                </a:solidFill>
                <a:latin typeface="+mj-lt"/>
                <a:ea typeface="+mj-ea"/>
                <a:cs typeface="+mj-cs"/>
              </a:defRPr>
            </a:lvl1pPr>
            <a:lvl2pPr algn="ctr" rtl="0" eaLnBrk="0" fontAlgn="base" hangingPunct="0">
              <a:spcBef>
                <a:spcPct val="0"/>
              </a:spcBef>
              <a:spcAft>
                <a:spcPct val="0"/>
              </a:spcAft>
              <a:defRPr sz="4000">
                <a:solidFill>
                  <a:srgbClr val="333399"/>
                </a:solidFill>
                <a:latin typeface="Comic Sans MS" pitchFamily="66" charset="0"/>
              </a:defRPr>
            </a:lvl2pPr>
            <a:lvl3pPr algn="ctr" rtl="0" eaLnBrk="0" fontAlgn="base" hangingPunct="0">
              <a:spcBef>
                <a:spcPct val="0"/>
              </a:spcBef>
              <a:spcAft>
                <a:spcPct val="0"/>
              </a:spcAft>
              <a:defRPr sz="4000">
                <a:solidFill>
                  <a:srgbClr val="333399"/>
                </a:solidFill>
                <a:latin typeface="Comic Sans MS" pitchFamily="66" charset="0"/>
              </a:defRPr>
            </a:lvl3pPr>
            <a:lvl4pPr algn="ctr" rtl="0" eaLnBrk="0" fontAlgn="base" hangingPunct="0">
              <a:spcBef>
                <a:spcPct val="0"/>
              </a:spcBef>
              <a:spcAft>
                <a:spcPct val="0"/>
              </a:spcAft>
              <a:defRPr sz="4000">
                <a:solidFill>
                  <a:srgbClr val="333399"/>
                </a:solidFill>
                <a:latin typeface="Comic Sans MS" pitchFamily="66" charset="0"/>
              </a:defRPr>
            </a:lvl4pPr>
            <a:lvl5pPr algn="ctr" rtl="0" eaLnBrk="0" fontAlgn="base" hangingPunct="0">
              <a:spcBef>
                <a:spcPct val="0"/>
              </a:spcBef>
              <a:spcAft>
                <a:spcPct val="0"/>
              </a:spcAft>
              <a:defRPr sz="4000">
                <a:solidFill>
                  <a:srgbClr val="333399"/>
                </a:solidFill>
                <a:latin typeface="Comic Sans MS" pitchFamily="66" charset="0"/>
              </a:defRPr>
            </a:lvl5pPr>
            <a:lvl6pPr marL="457200" algn="ctr" rtl="0" eaLnBrk="0" fontAlgn="base" hangingPunct="0">
              <a:spcBef>
                <a:spcPct val="0"/>
              </a:spcBef>
              <a:spcAft>
                <a:spcPct val="0"/>
              </a:spcAft>
              <a:defRPr sz="4000">
                <a:solidFill>
                  <a:srgbClr val="333399"/>
                </a:solidFill>
                <a:latin typeface="Comic Sans MS" pitchFamily="66" charset="0"/>
              </a:defRPr>
            </a:lvl6pPr>
            <a:lvl7pPr marL="914400" algn="ctr" rtl="0" eaLnBrk="0" fontAlgn="base" hangingPunct="0">
              <a:spcBef>
                <a:spcPct val="0"/>
              </a:spcBef>
              <a:spcAft>
                <a:spcPct val="0"/>
              </a:spcAft>
              <a:defRPr sz="4000">
                <a:solidFill>
                  <a:srgbClr val="333399"/>
                </a:solidFill>
                <a:latin typeface="Comic Sans MS" pitchFamily="66" charset="0"/>
              </a:defRPr>
            </a:lvl7pPr>
            <a:lvl8pPr marL="1371600" algn="ctr" rtl="0" eaLnBrk="0" fontAlgn="base" hangingPunct="0">
              <a:spcBef>
                <a:spcPct val="0"/>
              </a:spcBef>
              <a:spcAft>
                <a:spcPct val="0"/>
              </a:spcAft>
              <a:defRPr sz="4000">
                <a:solidFill>
                  <a:srgbClr val="333399"/>
                </a:solidFill>
                <a:latin typeface="Comic Sans MS" pitchFamily="66" charset="0"/>
              </a:defRPr>
            </a:lvl8pPr>
            <a:lvl9pPr marL="1828800" algn="ctr" rtl="0" eaLnBrk="0" fontAlgn="base" hangingPunct="0">
              <a:spcBef>
                <a:spcPct val="0"/>
              </a:spcBef>
              <a:spcAft>
                <a:spcPct val="0"/>
              </a:spcAft>
              <a:defRPr sz="4000">
                <a:solidFill>
                  <a:srgbClr val="333399"/>
                </a:solidFill>
                <a:latin typeface="Comic Sans MS" pitchFamily="66" charset="0"/>
              </a:defRPr>
            </a:lvl9pPr>
          </a:lstStyle>
          <a:p>
            <a:r>
              <a:rPr lang="x-none" dirty="0" smtClean="0"/>
              <a:t>G</a:t>
            </a:r>
            <a:r>
              <a:rPr lang="en-US" dirty="0" err="1" smtClean="0"/>
              <a:t>enerisanj</a:t>
            </a:r>
            <a:r>
              <a:rPr lang="x-none" dirty="0" smtClean="0"/>
              <a:t>e promenljivog napona</a:t>
            </a:r>
            <a:endParaRPr lang="en-US" dirty="0" smtClean="0"/>
          </a:p>
        </p:txBody>
      </p:sp>
      <p:sp useBgFill="1">
        <p:nvSpPr>
          <p:cNvPr id="6" name="TextBox 5"/>
          <p:cNvSpPr txBox="1"/>
          <p:nvPr/>
        </p:nvSpPr>
        <p:spPr>
          <a:xfrm>
            <a:off x="1331640" y="1556792"/>
            <a:ext cx="461665" cy="1957670"/>
          </a:xfrm>
          <a:prstGeom prst="rect">
            <a:avLst/>
          </a:prstGeom>
        </p:spPr>
        <p:txBody>
          <a:bodyPr vert="vert270" wrap="square" rtlCol="0">
            <a:spAutoFit/>
          </a:bodyPr>
          <a:lstStyle/>
          <a:p>
            <a:pPr algn="ctr"/>
            <a:r>
              <a:rPr lang="x-none" b="1" i="1" dirty="0" smtClean="0">
                <a:solidFill>
                  <a:schemeClr val="tx1"/>
                </a:solidFill>
              </a:rPr>
              <a:t>U</a:t>
            </a:r>
            <a:r>
              <a:rPr lang="x-none" b="1" i="1" baseline="-25000" dirty="0" smtClean="0">
                <a:solidFill>
                  <a:schemeClr val="tx1"/>
                </a:solidFill>
              </a:rPr>
              <a:t>a</a:t>
            </a:r>
            <a:r>
              <a:rPr lang="x-none" dirty="0" smtClean="0">
                <a:solidFill>
                  <a:schemeClr val="tx1"/>
                </a:solidFill>
              </a:rPr>
              <a:t> </a:t>
            </a:r>
            <a:r>
              <a:rPr lang="en-US" dirty="0" smtClean="0">
                <a:solidFill>
                  <a:schemeClr val="tx1"/>
                </a:solidFill>
              </a:rPr>
              <a:t>[V]</a:t>
            </a:r>
            <a:endParaRPr lang="en-US" dirty="0">
              <a:solidFill>
                <a:schemeClr val="tx1"/>
              </a:solidFill>
            </a:endParaRPr>
          </a:p>
        </p:txBody>
      </p:sp>
      <p:sp useBgFill="1">
        <p:nvSpPr>
          <p:cNvPr id="8" name="TextBox 7"/>
          <p:cNvSpPr txBox="1"/>
          <p:nvPr/>
        </p:nvSpPr>
        <p:spPr>
          <a:xfrm>
            <a:off x="1547664" y="3933056"/>
            <a:ext cx="461665" cy="1957670"/>
          </a:xfrm>
          <a:prstGeom prst="rect">
            <a:avLst/>
          </a:prstGeom>
        </p:spPr>
        <p:txBody>
          <a:bodyPr vert="vert270" wrap="square" rtlCol="0">
            <a:spAutoFit/>
          </a:bodyPr>
          <a:lstStyle/>
          <a:p>
            <a:pPr algn="ctr"/>
            <a:r>
              <a:rPr lang="en-US" b="1" i="1" dirty="0" err="1" smtClean="0">
                <a:solidFill>
                  <a:schemeClr val="tx1"/>
                </a:solidFill>
              </a:rPr>
              <a:t>i</a:t>
            </a:r>
            <a:r>
              <a:rPr lang="x-none" b="1" i="1" baseline="-25000" dirty="0" smtClean="0">
                <a:solidFill>
                  <a:schemeClr val="tx1"/>
                </a:solidFill>
              </a:rPr>
              <a:t>a</a:t>
            </a:r>
            <a:r>
              <a:rPr lang="x-none" dirty="0" smtClean="0">
                <a:solidFill>
                  <a:schemeClr val="tx1"/>
                </a:solidFill>
              </a:rPr>
              <a:t> </a:t>
            </a:r>
            <a:r>
              <a:rPr lang="en-US" dirty="0" smtClean="0">
                <a:solidFill>
                  <a:schemeClr val="tx1"/>
                </a:solidFill>
              </a:rPr>
              <a:t>[A]</a:t>
            </a:r>
            <a:endParaRPr lang="en-US" dirty="0">
              <a:solidFill>
                <a:schemeClr val="tx1"/>
              </a:solidFill>
            </a:endParaRPr>
          </a:p>
        </p:txBody>
      </p:sp>
      <p:sp useBgFill="1">
        <p:nvSpPr>
          <p:cNvPr id="9" name="TextBox 8"/>
          <p:cNvSpPr txBox="1"/>
          <p:nvPr/>
        </p:nvSpPr>
        <p:spPr>
          <a:xfrm>
            <a:off x="4427984" y="3717032"/>
            <a:ext cx="1296144" cy="215444"/>
          </a:xfrm>
          <a:prstGeom prst="rect">
            <a:avLst/>
          </a:prstGeom>
        </p:spPr>
        <p:txBody>
          <a:bodyPr vert="horz" wrap="square" lIns="0" tIns="0" rIns="0" bIns="0" rtlCol="0">
            <a:spAutoFit/>
          </a:bodyPr>
          <a:lstStyle/>
          <a:p>
            <a:pPr algn="ctr"/>
            <a:r>
              <a:rPr lang="en-US" sz="1400" dirty="0" err="1" smtClean="0">
                <a:solidFill>
                  <a:schemeClr val="tx1"/>
                </a:solidFill>
              </a:rPr>
              <a:t>vreme</a:t>
            </a:r>
            <a:r>
              <a:rPr lang="en-US" sz="1400" dirty="0" smtClean="0">
                <a:solidFill>
                  <a:schemeClr val="tx1"/>
                </a:solidFill>
              </a:rPr>
              <a:t> (s)</a:t>
            </a:r>
            <a:endParaRPr lang="en-US" sz="1400" dirty="0">
              <a:solidFill>
                <a:schemeClr val="tx1"/>
              </a:solidFill>
            </a:endParaRPr>
          </a:p>
        </p:txBody>
      </p:sp>
      <p:sp useBgFill="1">
        <p:nvSpPr>
          <p:cNvPr id="10" name="TextBox 9"/>
          <p:cNvSpPr txBox="1"/>
          <p:nvPr/>
        </p:nvSpPr>
        <p:spPr>
          <a:xfrm>
            <a:off x="4427984" y="6021288"/>
            <a:ext cx="1296144" cy="215444"/>
          </a:xfrm>
          <a:prstGeom prst="rect">
            <a:avLst/>
          </a:prstGeom>
        </p:spPr>
        <p:txBody>
          <a:bodyPr vert="horz" wrap="square" lIns="0" tIns="0" rIns="0" bIns="0" rtlCol="0">
            <a:spAutoFit/>
          </a:bodyPr>
          <a:lstStyle/>
          <a:p>
            <a:pPr algn="ctr"/>
            <a:r>
              <a:rPr lang="en-US" sz="1400" dirty="0" err="1" smtClean="0">
                <a:solidFill>
                  <a:schemeClr val="tx1"/>
                </a:solidFill>
              </a:rPr>
              <a:t>vreme</a:t>
            </a:r>
            <a:r>
              <a:rPr lang="en-US" sz="1400" dirty="0" smtClean="0">
                <a:solidFill>
                  <a:schemeClr val="tx1"/>
                </a:solidFill>
              </a:rPr>
              <a:t> (s)</a:t>
            </a:r>
            <a:endParaRPr lang="en-US" sz="1400" dirty="0">
              <a:solidFill>
                <a:schemeClr val="tx1"/>
              </a:solidFill>
            </a:endParaRPr>
          </a:p>
        </p:txBody>
      </p:sp>
    </p:spTree>
    <p:extLst>
      <p:ext uri="{BB962C8B-B14F-4D97-AF65-F5344CB8AC3E}">
        <p14:creationId xmlns:p14="http://schemas.microsoft.com/office/powerpoint/2010/main" xmlns="" val="141012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a:spLocks noGrp="1"/>
          </p:cNvSpPr>
          <p:nvPr>
            <p:ph type="title"/>
          </p:nvPr>
        </p:nvSpPr>
        <p:spPr>
          <a:xfrm>
            <a:off x="107504" y="188913"/>
            <a:ext cx="8856983" cy="1143000"/>
          </a:xfrm>
        </p:spPr>
        <p:txBody>
          <a:bodyPr/>
          <a:lstStyle/>
          <a:p>
            <a:r>
              <a:rPr lang="x-none" dirty="0" smtClean="0"/>
              <a:t>Izbor učestanosti PWM-a</a:t>
            </a:r>
            <a:endParaRPr lang="en-US" dirty="0" smtClean="0"/>
          </a:p>
        </p:txBody>
      </p:sp>
      <p:sp>
        <p:nvSpPr>
          <p:cNvPr id="3" name="Content Placeholder 2"/>
          <p:cNvSpPr>
            <a:spLocks noGrp="1"/>
          </p:cNvSpPr>
          <p:nvPr>
            <p:ph idx="1"/>
          </p:nvPr>
        </p:nvSpPr>
        <p:spPr>
          <a:xfrm>
            <a:off x="467544" y="1340768"/>
            <a:ext cx="8496944" cy="2016224"/>
          </a:xfrm>
        </p:spPr>
        <p:txBody>
          <a:bodyPr/>
          <a:lstStyle/>
          <a:p>
            <a:pPr marL="0" lvl="1" indent="0">
              <a:buNone/>
            </a:pPr>
            <a:r>
              <a:rPr lang="sr-Latn-CS" sz="2400" b="1" dirty="0" smtClean="0">
                <a:solidFill>
                  <a:schemeClr val="tx1"/>
                </a:solidFill>
              </a:rPr>
              <a:t>Ograničenja s gornje strane: </a:t>
            </a:r>
          </a:p>
          <a:p>
            <a:pPr marL="0" lvl="1" indent="0">
              <a:buNone/>
            </a:pPr>
            <a:r>
              <a:rPr lang="sr-Latn-CS" sz="2200" dirty="0" smtClean="0"/>
              <a:t>(Povećenjem </a:t>
            </a:r>
            <a:r>
              <a:rPr lang="sr-Latn-CS" sz="2200" b="1" i="1" dirty="0" smtClean="0"/>
              <a:t>f</a:t>
            </a:r>
            <a:r>
              <a:rPr lang="sr-Latn-CS" sz="2200" b="1" i="1" baseline="-25000" dirty="0" smtClean="0"/>
              <a:t>PWM </a:t>
            </a:r>
            <a:r>
              <a:rPr lang="sr-Latn-CS" sz="2200" dirty="0" smtClean="0"/>
              <a:t> smanjuje se talasnost što je dobro za motor) </a:t>
            </a:r>
            <a:endParaRPr lang="sr-Latn-CS" sz="2200" baseline="-25000" dirty="0" smtClean="0"/>
          </a:p>
          <a:p>
            <a:pPr marL="0" lvl="1" indent="-182563">
              <a:buFont typeface="Arial" charset="0"/>
              <a:buChar char="•"/>
            </a:pPr>
            <a:r>
              <a:rPr lang="sr-Latn-CS" sz="2200" dirty="0" smtClean="0">
                <a:solidFill>
                  <a:schemeClr val="tx1"/>
                </a:solidFill>
              </a:rPr>
              <a:t>Kašnjenja tranzistora u izlaznom stepenu (i druge karakteristike komponenti i primenjene topologije).</a:t>
            </a:r>
          </a:p>
          <a:p>
            <a:pPr marL="0" lvl="1" indent="-182563">
              <a:buFont typeface="Arial" charset="0"/>
              <a:buChar char="•"/>
            </a:pPr>
            <a:r>
              <a:rPr lang="sr-Latn-CS" sz="2200" dirty="0" smtClean="0">
                <a:solidFill>
                  <a:schemeClr val="tx1"/>
                </a:solidFill>
              </a:rPr>
              <a:t>Komutacioni gubici se povećavaju sa porastom </a:t>
            </a:r>
            <a:r>
              <a:rPr lang="sr-Latn-CS" sz="2200" b="1" i="1" dirty="0" smtClean="0">
                <a:solidFill>
                  <a:schemeClr val="tx1"/>
                </a:solidFill>
              </a:rPr>
              <a:t>f</a:t>
            </a:r>
            <a:r>
              <a:rPr lang="sr-Latn-CS" sz="2200" b="1" i="1" baseline="-25000" dirty="0" smtClean="0">
                <a:solidFill>
                  <a:schemeClr val="tx1"/>
                </a:solidFill>
              </a:rPr>
              <a:t>PWM</a:t>
            </a:r>
          </a:p>
        </p:txBody>
      </p:sp>
      <p:sp>
        <p:nvSpPr>
          <p:cNvPr id="1639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E4EBDE35-479D-4045-88FA-635FA6312818}" type="slidenum">
              <a:rPr lang="en-US" smtClean="0">
                <a:solidFill>
                  <a:schemeClr val="tx1"/>
                </a:solidFill>
                <a:latin typeface="Times New Roman" pitchFamily="18" charset="0"/>
              </a:rPr>
              <a:pPr/>
              <a:t>17</a:t>
            </a:fld>
            <a:endParaRPr lang="en-US" smtClean="0">
              <a:solidFill>
                <a:schemeClr val="tx1"/>
              </a:solidFill>
              <a:latin typeface="Times New Roman" pitchFamily="18" charset="0"/>
            </a:endParaRPr>
          </a:p>
        </p:txBody>
      </p:sp>
      <p:sp>
        <p:nvSpPr>
          <p:cNvPr id="112" name="Content Placeholder 2"/>
          <p:cNvSpPr txBox="1">
            <a:spLocks/>
          </p:cNvSpPr>
          <p:nvPr/>
        </p:nvSpPr>
        <p:spPr bwMode="auto">
          <a:xfrm>
            <a:off x="439366" y="3429000"/>
            <a:ext cx="8171904" cy="2304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33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99"/>
                </a:solidFill>
                <a:latin typeface="+mn-lt"/>
              </a:defRPr>
            </a:lvl2pPr>
            <a:lvl3pPr marL="1143000" indent="-228600" algn="l" rtl="0" eaLnBrk="0" fontAlgn="base" hangingPunct="0">
              <a:spcBef>
                <a:spcPct val="20000"/>
              </a:spcBef>
              <a:spcAft>
                <a:spcPct val="0"/>
              </a:spcAft>
              <a:buChar char="•"/>
              <a:defRPr sz="2400" b="1">
                <a:solidFill>
                  <a:srgbClr val="333399"/>
                </a:solidFill>
                <a:latin typeface="+mn-lt"/>
              </a:defRPr>
            </a:lvl3pPr>
            <a:lvl4pPr marL="1600200" indent="-228600" algn="l" rtl="0" eaLnBrk="0" fontAlgn="base" hangingPunct="0">
              <a:spcBef>
                <a:spcPct val="20000"/>
              </a:spcBef>
              <a:spcAft>
                <a:spcPct val="0"/>
              </a:spcAft>
              <a:buChar char="–"/>
              <a:defRPr sz="2000" b="1">
                <a:solidFill>
                  <a:srgbClr val="333399"/>
                </a:solidFill>
                <a:latin typeface="+mn-lt"/>
              </a:defRPr>
            </a:lvl4pPr>
            <a:lvl5pPr marL="2057400" indent="-228600" algn="l" rtl="0" eaLnBrk="0" fontAlgn="base" hangingPunct="0">
              <a:spcBef>
                <a:spcPct val="20000"/>
              </a:spcBef>
              <a:spcAft>
                <a:spcPct val="0"/>
              </a:spcAft>
              <a:buChar char="»"/>
              <a:defRPr sz="2000" b="1">
                <a:solidFill>
                  <a:srgbClr val="333399"/>
                </a:solidFill>
                <a:latin typeface="+mn-lt"/>
              </a:defRPr>
            </a:lvl5pPr>
            <a:lvl6pPr marL="2514600" indent="-228600" algn="l" rtl="0" eaLnBrk="0" fontAlgn="base" hangingPunct="0">
              <a:spcBef>
                <a:spcPct val="20000"/>
              </a:spcBef>
              <a:spcAft>
                <a:spcPct val="0"/>
              </a:spcAft>
              <a:buChar char="»"/>
              <a:defRPr sz="2000" b="1">
                <a:solidFill>
                  <a:srgbClr val="333399"/>
                </a:solidFill>
                <a:latin typeface="+mn-lt"/>
              </a:defRPr>
            </a:lvl6pPr>
            <a:lvl7pPr marL="2971800" indent="-228600" algn="l" rtl="0" eaLnBrk="0" fontAlgn="base" hangingPunct="0">
              <a:spcBef>
                <a:spcPct val="20000"/>
              </a:spcBef>
              <a:spcAft>
                <a:spcPct val="0"/>
              </a:spcAft>
              <a:buChar char="»"/>
              <a:defRPr sz="2000" b="1">
                <a:solidFill>
                  <a:srgbClr val="333399"/>
                </a:solidFill>
                <a:latin typeface="+mn-lt"/>
              </a:defRPr>
            </a:lvl7pPr>
            <a:lvl8pPr marL="3429000" indent="-228600" algn="l" rtl="0" eaLnBrk="0" fontAlgn="base" hangingPunct="0">
              <a:spcBef>
                <a:spcPct val="20000"/>
              </a:spcBef>
              <a:spcAft>
                <a:spcPct val="0"/>
              </a:spcAft>
              <a:buChar char="»"/>
              <a:defRPr sz="2000" b="1">
                <a:solidFill>
                  <a:srgbClr val="333399"/>
                </a:solidFill>
                <a:latin typeface="+mn-lt"/>
              </a:defRPr>
            </a:lvl8pPr>
            <a:lvl9pPr marL="3886200" indent="-228600" algn="l" rtl="0" eaLnBrk="0" fontAlgn="base" hangingPunct="0">
              <a:spcBef>
                <a:spcPct val="20000"/>
              </a:spcBef>
              <a:spcAft>
                <a:spcPct val="0"/>
              </a:spcAft>
              <a:buChar char="»"/>
              <a:defRPr sz="2000" b="1">
                <a:solidFill>
                  <a:srgbClr val="333399"/>
                </a:solidFill>
                <a:latin typeface="+mn-lt"/>
              </a:defRPr>
            </a:lvl9pPr>
          </a:lstStyle>
          <a:p>
            <a:pPr marL="0" lvl="1" indent="0">
              <a:buFontTx/>
              <a:buNone/>
            </a:pPr>
            <a:r>
              <a:rPr lang="sr-Latn-CS" sz="2400" b="1" dirty="0" smtClean="0"/>
              <a:t>Ograničenja s donje strane: </a:t>
            </a:r>
          </a:p>
          <a:p>
            <a:pPr marL="0" lvl="1" indent="-182563">
              <a:buFont typeface="Arial" charset="0"/>
              <a:buChar char="•"/>
            </a:pPr>
            <a:r>
              <a:rPr lang="sr-Latn-CS" sz="2200" dirty="0" smtClean="0"/>
              <a:t>Smanjivanjem </a:t>
            </a:r>
            <a:r>
              <a:rPr lang="sr-Latn-CS" sz="2200" b="1" i="1" dirty="0" smtClean="0"/>
              <a:t>f</a:t>
            </a:r>
            <a:r>
              <a:rPr lang="sr-Latn-CS" sz="2200" b="1" i="1" baseline="-25000" dirty="0" smtClean="0"/>
              <a:t>PWM </a:t>
            </a:r>
            <a:r>
              <a:rPr lang="sr-Latn-CS" sz="2200" dirty="0" smtClean="0"/>
              <a:t> povećava se talasnost </a:t>
            </a:r>
            <a:endParaRPr lang="sr-Latn-CS" sz="2200" baseline="-25000" dirty="0" smtClean="0"/>
          </a:p>
          <a:p>
            <a:pPr marL="0" lvl="1" indent="-182563">
              <a:buFont typeface="Arial" charset="0"/>
              <a:buChar char="•"/>
            </a:pPr>
            <a:r>
              <a:rPr lang="sr-Latn-CS" sz="2200" dirty="0" smtClean="0"/>
              <a:t>Talasnost ne sme da bude veća od maksimalno dozvoljene</a:t>
            </a:r>
          </a:p>
          <a:p>
            <a:pPr marL="400050" lvl="2" indent="-182563">
              <a:buFont typeface="Arial" charset="0"/>
              <a:buChar char="•"/>
            </a:pPr>
            <a:r>
              <a:rPr lang="sr-Latn-CS" sz="1800" b="0" dirty="0" smtClean="0"/>
              <a:t>Talasnost uzrokuje pulsirajući moment na vratilu motora</a:t>
            </a:r>
            <a:endParaRPr lang="sr-Latn-CS" sz="1800" dirty="0" smtClean="0"/>
          </a:p>
          <a:p>
            <a:pPr marL="400050" lvl="2" indent="-182563">
              <a:buFont typeface="Arial" charset="0"/>
              <a:buChar char="•"/>
            </a:pPr>
            <a:r>
              <a:rPr lang="sr-Latn-CS" sz="1800" b="0" dirty="0" smtClean="0"/>
              <a:t>Talasnost uzrokuje gubitke u motoru</a:t>
            </a:r>
          </a:p>
          <a:p>
            <a:pPr marL="400050" lvl="2" indent="-182563">
              <a:buFont typeface="Arial" charset="0"/>
              <a:buChar char="•"/>
            </a:pPr>
            <a:r>
              <a:rPr lang="sr-Latn-CS" sz="1800" b="0" dirty="0" smtClean="0"/>
              <a:t>Talasnost uzrokuje akustičku buku na učestanosti PWM-a</a:t>
            </a:r>
          </a:p>
        </p:txBody>
      </p:sp>
      <p:sp>
        <p:nvSpPr>
          <p:cNvPr id="113" name="Content Placeholder 2"/>
          <p:cNvSpPr txBox="1">
            <a:spLocks/>
          </p:cNvSpPr>
          <p:nvPr/>
        </p:nvSpPr>
        <p:spPr bwMode="auto">
          <a:xfrm>
            <a:off x="411957" y="5740524"/>
            <a:ext cx="8496944" cy="712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33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99"/>
                </a:solidFill>
                <a:latin typeface="+mn-lt"/>
              </a:defRPr>
            </a:lvl2pPr>
            <a:lvl3pPr marL="1143000" indent="-228600" algn="l" rtl="0" eaLnBrk="0" fontAlgn="base" hangingPunct="0">
              <a:spcBef>
                <a:spcPct val="20000"/>
              </a:spcBef>
              <a:spcAft>
                <a:spcPct val="0"/>
              </a:spcAft>
              <a:buChar char="•"/>
              <a:defRPr sz="2400" b="1">
                <a:solidFill>
                  <a:srgbClr val="333399"/>
                </a:solidFill>
                <a:latin typeface="+mn-lt"/>
              </a:defRPr>
            </a:lvl3pPr>
            <a:lvl4pPr marL="1600200" indent="-228600" algn="l" rtl="0" eaLnBrk="0" fontAlgn="base" hangingPunct="0">
              <a:spcBef>
                <a:spcPct val="20000"/>
              </a:spcBef>
              <a:spcAft>
                <a:spcPct val="0"/>
              </a:spcAft>
              <a:buChar char="–"/>
              <a:defRPr sz="2000" b="1">
                <a:solidFill>
                  <a:srgbClr val="333399"/>
                </a:solidFill>
                <a:latin typeface="+mn-lt"/>
              </a:defRPr>
            </a:lvl4pPr>
            <a:lvl5pPr marL="2057400" indent="-228600" algn="l" rtl="0" eaLnBrk="0" fontAlgn="base" hangingPunct="0">
              <a:spcBef>
                <a:spcPct val="20000"/>
              </a:spcBef>
              <a:spcAft>
                <a:spcPct val="0"/>
              </a:spcAft>
              <a:buChar char="»"/>
              <a:defRPr sz="2000" b="1">
                <a:solidFill>
                  <a:srgbClr val="333399"/>
                </a:solidFill>
                <a:latin typeface="+mn-lt"/>
              </a:defRPr>
            </a:lvl5pPr>
            <a:lvl6pPr marL="2514600" indent="-228600" algn="l" rtl="0" eaLnBrk="0" fontAlgn="base" hangingPunct="0">
              <a:spcBef>
                <a:spcPct val="20000"/>
              </a:spcBef>
              <a:spcAft>
                <a:spcPct val="0"/>
              </a:spcAft>
              <a:buChar char="»"/>
              <a:defRPr sz="2000" b="1">
                <a:solidFill>
                  <a:srgbClr val="333399"/>
                </a:solidFill>
                <a:latin typeface="+mn-lt"/>
              </a:defRPr>
            </a:lvl6pPr>
            <a:lvl7pPr marL="2971800" indent="-228600" algn="l" rtl="0" eaLnBrk="0" fontAlgn="base" hangingPunct="0">
              <a:spcBef>
                <a:spcPct val="20000"/>
              </a:spcBef>
              <a:spcAft>
                <a:spcPct val="0"/>
              </a:spcAft>
              <a:buChar char="»"/>
              <a:defRPr sz="2000" b="1">
                <a:solidFill>
                  <a:srgbClr val="333399"/>
                </a:solidFill>
                <a:latin typeface="+mn-lt"/>
              </a:defRPr>
            </a:lvl7pPr>
            <a:lvl8pPr marL="3429000" indent="-228600" algn="l" rtl="0" eaLnBrk="0" fontAlgn="base" hangingPunct="0">
              <a:spcBef>
                <a:spcPct val="20000"/>
              </a:spcBef>
              <a:spcAft>
                <a:spcPct val="0"/>
              </a:spcAft>
              <a:buChar char="»"/>
              <a:defRPr sz="2000" b="1">
                <a:solidFill>
                  <a:srgbClr val="333399"/>
                </a:solidFill>
                <a:latin typeface="+mn-lt"/>
              </a:defRPr>
            </a:lvl8pPr>
            <a:lvl9pPr marL="3886200" indent="-228600" algn="l" rtl="0" eaLnBrk="0" fontAlgn="base" hangingPunct="0">
              <a:spcBef>
                <a:spcPct val="20000"/>
              </a:spcBef>
              <a:spcAft>
                <a:spcPct val="0"/>
              </a:spcAft>
              <a:buChar char="»"/>
              <a:defRPr sz="2000" b="1">
                <a:solidFill>
                  <a:srgbClr val="333399"/>
                </a:solidFill>
                <a:latin typeface="+mn-lt"/>
              </a:defRPr>
            </a:lvl9pPr>
          </a:lstStyle>
          <a:p>
            <a:pPr marL="0" lvl="1" indent="0">
              <a:buFontTx/>
              <a:buNone/>
            </a:pPr>
            <a:r>
              <a:rPr lang="sr-Latn-CS" sz="2400" b="1" i="1" dirty="0" smtClean="0">
                <a:solidFill>
                  <a:schemeClr val="tx1"/>
                </a:solidFill>
              </a:rPr>
              <a:t>f</a:t>
            </a:r>
            <a:r>
              <a:rPr lang="sr-Latn-CS" sz="2400" b="1" i="1" baseline="-25000" dirty="0" smtClean="0">
                <a:solidFill>
                  <a:schemeClr val="tx1"/>
                </a:solidFill>
              </a:rPr>
              <a:t>PWM </a:t>
            </a:r>
            <a:r>
              <a:rPr lang="sr-Latn-CS" sz="2400" dirty="0" smtClean="0">
                <a:solidFill>
                  <a:schemeClr val="tx1"/>
                </a:solidFill>
              </a:rPr>
              <a:t> se za motore kreće od nekoliko kHz do oko 20 kHz</a:t>
            </a:r>
            <a:endParaRPr lang="sr-Latn-CS" sz="2400" b="1" dirty="0" smtClean="0">
              <a:solidFill>
                <a:schemeClr val="tx1"/>
              </a:solidFill>
            </a:endParaRPr>
          </a:p>
        </p:txBody>
      </p:sp>
    </p:spTree>
    <p:extLst>
      <p:ext uri="{BB962C8B-B14F-4D97-AF65-F5344CB8AC3E}">
        <p14:creationId xmlns:p14="http://schemas.microsoft.com/office/powerpoint/2010/main" xmlns="" val="356247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18</a:t>
            </a:fld>
            <a:endParaRPr lang="en-US"/>
          </a:p>
        </p:txBody>
      </p:sp>
      <p:pic>
        <p:nvPicPr>
          <p:cNvPr id="11266"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51520" y="188640"/>
            <a:ext cx="3960440" cy="6486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Content Placeholder 2"/>
          <p:cNvSpPr>
            <a:spLocks noGrp="1"/>
          </p:cNvSpPr>
          <p:nvPr>
            <p:ph idx="1"/>
          </p:nvPr>
        </p:nvSpPr>
        <p:spPr>
          <a:xfrm>
            <a:off x="4211960" y="188641"/>
            <a:ext cx="4932040" cy="1728192"/>
          </a:xfrm>
        </p:spPr>
        <p:txBody>
          <a:bodyPr/>
          <a:lstStyle/>
          <a:p>
            <a:pPr marL="0" lvl="1" indent="0">
              <a:buNone/>
            </a:pPr>
            <a:r>
              <a:rPr lang="en-US" sz="2400" b="1" dirty="0" smtClean="0"/>
              <a:t>Primer </a:t>
            </a:r>
            <a:r>
              <a:rPr lang="en-US" sz="2400" b="1" dirty="0" err="1" smtClean="0"/>
              <a:t>generisanja</a:t>
            </a:r>
            <a:r>
              <a:rPr lang="en-US" sz="2400" b="1" dirty="0" smtClean="0"/>
              <a:t> </a:t>
            </a:r>
            <a:r>
              <a:rPr lang="en-US" sz="2400" b="1" dirty="0" err="1" smtClean="0"/>
              <a:t>promenljivog</a:t>
            </a:r>
            <a:r>
              <a:rPr lang="en-US" sz="2400" b="1" dirty="0" smtClean="0"/>
              <a:t> </a:t>
            </a:r>
            <a:r>
              <a:rPr lang="en-US" sz="2400" b="1" dirty="0" err="1" smtClean="0"/>
              <a:t>napona</a:t>
            </a:r>
            <a:endParaRPr lang="sr-Latn-CS" sz="2400" b="1" dirty="0" smtClean="0"/>
          </a:p>
          <a:p>
            <a:pPr marL="0" lvl="1" indent="-182563">
              <a:buFont typeface="Arial" charset="0"/>
              <a:buChar char="•"/>
            </a:pPr>
            <a:r>
              <a:rPr lang="x-none" sz="2400" dirty="0" smtClean="0"/>
              <a:t>Talasni oblici struje za t</a:t>
            </a:r>
            <a:r>
              <a:rPr lang="en-US" sz="2400" dirty="0" err="1" smtClean="0"/>
              <a:t>ri</a:t>
            </a:r>
            <a:r>
              <a:rPr lang="en-US" sz="2400" dirty="0" smtClean="0"/>
              <a:t> </a:t>
            </a:r>
            <a:r>
              <a:rPr lang="en-US" sz="2400" dirty="0" err="1" smtClean="0"/>
              <a:t>ra</a:t>
            </a:r>
            <a:r>
              <a:rPr lang="x-none" sz="2400" dirty="0" smtClean="0"/>
              <a:t>z</a:t>
            </a:r>
            <a:r>
              <a:rPr lang="en-US" sz="2400" dirty="0" smtClean="0"/>
              <a:t>li</a:t>
            </a:r>
            <a:r>
              <a:rPr lang="x-none" sz="2400" dirty="0" smtClean="0"/>
              <a:t>č</a:t>
            </a:r>
            <a:r>
              <a:rPr lang="en-US" sz="2400" dirty="0" err="1" smtClean="0"/>
              <a:t>ite</a:t>
            </a:r>
            <a:r>
              <a:rPr lang="en-US" sz="2400" dirty="0" smtClean="0"/>
              <a:t> u</a:t>
            </a:r>
            <a:r>
              <a:rPr lang="x-none" sz="2400" dirty="0" smtClean="0"/>
              <a:t>č</a:t>
            </a:r>
            <a:r>
              <a:rPr lang="en-US" sz="2400" dirty="0" err="1" smtClean="0"/>
              <a:t>estanosti</a:t>
            </a:r>
            <a:r>
              <a:rPr lang="en-US" sz="2400" dirty="0" smtClean="0"/>
              <a:t> </a:t>
            </a:r>
            <a:r>
              <a:rPr lang="x-none" sz="2400" b="1" i="1" dirty="0" smtClean="0"/>
              <a:t>f</a:t>
            </a:r>
            <a:r>
              <a:rPr lang="x-none" sz="2400" i="1" baseline="-25000" dirty="0" smtClean="0"/>
              <a:t>PWM</a:t>
            </a:r>
            <a:r>
              <a:rPr lang="x-none" sz="2400" dirty="0" smtClean="0"/>
              <a:t>. </a:t>
            </a:r>
            <a:endParaRPr lang="sr-Latn-CS" sz="2400" baseline="-25000" dirty="0" smtClean="0"/>
          </a:p>
        </p:txBody>
      </p:sp>
      <p:sp useBgFill="1">
        <p:nvSpPr>
          <p:cNvPr id="2" name="TextBox 1"/>
          <p:cNvSpPr txBox="1"/>
          <p:nvPr/>
        </p:nvSpPr>
        <p:spPr>
          <a:xfrm>
            <a:off x="563456" y="2133615"/>
            <a:ext cx="3312368" cy="276999"/>
          </a:xfrm>
          <a:prstGeom prst="rect">
            <a:avLst/>
          </a:prstGeom>
        </p:spPr>
        <p:txBody>
          <a:bodyPr wrap="square" lIns="0" tIns="0" rIns="0" bIns="0" rtlCol="0">
            <a:spAutoFit/>
          </a:bodyPr>
          <a:lstStyle/>
          <a:p>
            <a:pPr algn="ctr"/>
            <a:r>
              <a:rPr lang="x-none" dirty="0" smtClean="0"/>
              <a:t>Mala  </a:t>
            </a:r>
            <a:r>
              <a:rPr lang="x-none" b="1" i="1" dirty="0" smtClean="0"/>
              <a:t>f</a:t>
            </a:r>
            <a:r>
              <a:rPr lang="x-none" b="1" i="1" baseline="-25000" dirty="0" smtClean="0"/>
              <a:t>PWM</a:t>
            </a:r>
            <a:endParaRPr lang="en-US" b="1" dirty="0"/>
          </a:p>
        </p:txBody>
      </p:sp>
      <p:sp useBgFill="1">
        <p:nvSpPr>
          <p:cNvPr id="7" name="TextBox 6"/>
          <p:cNvSpPr txBox="1"/>
          <p:nvPr/>
        </p:nvSpPr>
        <p:spPr>
          <a:xfrm>
            <a:off x="564958" y="4260079"/>
            <a:ext cx="3500747" cy="276999"/>
          </a:xfrm>
          <a:prstGeom prst="rect">
            <a:avLst/>
          </a:prstGeom>
        </p:spPr>
        <p:txBody>
          <a:bodyPr wrap="square" lIns="0" tIns="0" rIns="0" bIns="0" rtlCol="0">
            <a:spAutoFit/>
          </a:bodyPr>
          <a:lstStyle/>
          <a:p>
            <a:pPr algn="ctr"/>
            <a:r>
              <a:rPr lang="x-none" dirty="0" smtClean="0"/>
              <a:t>Srednja  </a:t>
            </a:r>
            <a:r>
              <a:rPr lang="x-none" b="1" i="1" dirty="0" smtClean="0"/>
              <a:t>f</a:t>
            </a:r>
            <a:r>
              <a:rPr lang="x-none" b="1" i="1" baseline="-25000" dirty="0" smtClean="0"/>
              <a:t>PWM</a:t>
            </a:r>
            <a:endParaRPr lang="en-US" b="1" dirty="0"/>
          </a:p>
        </p:txBody>
      </p:sp>
      <p:sp useBgFill="1">
        <p:nvSpPr>
          <p:cNvPr id="8" name="TextBox 7"/>
          <p:cNvSpPr txBox="1"/>
          <p:nvPr/>
        </p:nvSpPr>
        <p:spPr>
          <a:xfrm>
            <a:off x="481366" y="6237312"/>
            <a:ext cx="3500747" cy="276999"/>
          </a:xfrm>
          <a:prstGeom prst="rect">
            <a:avLst/>
          </a:prstGeom>
        </p:spPr>
        <p:txBody>
          <a:bodyPr wrap="square" lIns="0" tIns="0" rIns="0" bIns="0" rtlCol="0">
            <a:spAutoFit/>
          </a:bodyPr>
          <a:lstStyle/>
          <a:p>
            <a:pPr algn="ctr"/>
            <a:r>
              <a:rPr lang="x-none" dirty="0" smtClean="0"/>
              <a:t>Velika  </a:t>
            </a:r>
            <a:r>
              <a:rPr lang="x-none" b="1" i="1" dirty="0"/>
              <a:t>f</a:t>
            </a:r>
            <a:r>
              <a:rPr lang="x-none" b="1" i="1" baseline="-25000" dirty="0"/>
              <a:t>PWM</a:t>
            </a:r>
            <a:endParaRPr lang="en-US" b="1" dirty="0"/>
          </a:p>
        </p:txBody>
      </p:sp>
      <p:pic>
        <p:nvPicPr>
          <p:cNvPr id="10" name="Picture 4" descr="I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643438" y="4643446"/>
            <a:ext cx="4091749" cy="1656184"/>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0" descr="i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113494" y="2654897"/>
            <a:ext cx="3152775" cy="1978025"/>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Content Placeholder 2"/>
          <p:cNvSpPr txBox="1">
            <a:spLocks/>
          </p:cNvSpPr>
          <p:nvPr/>
        </p:nvSpPr>
        <p:spPr bwMode="auto">
          <a:xfrm>
            <a:off x="4211960" y="2109183"/>
            <a:ext cx="4932040" cy="5771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33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99"/>
                </a:solidFill>
                <a:latin typeface="+mn-lt"/>
              </a:defRPr>
            </a:lvl2pPr>
            <a:lvl3pPr marL="1143000" indent="-228600" algn="l" rtl="0" eaLnBrk="0" fontAlgn="base" hangingPunct="0">
              <a:spcBef>
                <a:spcPct val="20000"/>
              </a:spcBef>
              <a:spcAft>
                <a:spcPct val="0"/>
              </a:spcAft>
              <a:buChar char="•"/>
              <a:defRPr sz="2400" b="1">
                <a:solidFill>
                  <a:srgbClr val="333399"/>
                </a:solidFill>
                <a:latin typeface="+mn-lt"/>
              </a:defRPr>
            </a:lvl3pPr>
            <a:lvl4pPr marL="1600200" indent="-228600" algn="l" rtl="0" eaLnBrk="0" fontAlgn="base" hangingPunct="0">
              <a:spcBef>
                <a:spcPct val="20000"/>
              </a:spcBef>
              <a:spcAft>
                <a:spcPct val="0"/>
              </a:spcAft>
              <a:buChar char="–"/>
              <a:defRPr sz="2000" b="1">
                <a:solidFill>
                  <a:srgbClr val="333399"/>
                </a:solidFill>
                <a:latin typeface="+mn-lt"/>
              </a:defRPr>
            </a:lvl4pPr>
            <a:lvl5pPr marL="2057400" indent="-228600" algn="l" rtl="0" eaLnBrk="0" fontAlgn="base" hangingPunct="0">
              <a:spcBef>
                <a:spcPct val="20000"/>
              </a:spcBef>
              <a:spcAft>
                <a:spcPct val="0"/>
              </a:spcAft>
              <a:buChar char="»"/>
              <a:defRPr sz="2000" b="1">
                <a:solidFill>
                  <a:srgbClr val="333399"/>
                </a:solidFill>
                <a:latin typeface="+mn-lt"/>
              </a:defRPr>
            </a:lvl5pPr>
            <a:lvl6pPr marL="2514600" indent="-228600" algn="l" rtl="0" eaLnBrk="0" fontAlgn="base" hangingPunct="0">
              <a:spcBef>
                <a:spcPct val="20000"/>
              </a:spcBef>
              <a:spcAft>
                <a:spcPct val="0"/>
              </a:spcAft>
              <a:buChar char="»"/>
              <a:defRPr sz="2000" b="1">
                <a:solidFill>
                  <a:srgbClr val="333399"/>
                </a:solidFill>
                <a:latin typeface="+mn-lt"/>
              </a:defRPr>
            </a:lvl6pPr>
            <a:lvl7pPr marL="2971800" indent="-228600" algn="l" rtl="0" eaLnBrk="0" fontAlgn="base" hangingPunct="0">
              <a:spcBef>
                <a:spcPct val="20000"/>
              </a:spcBef>
              <a:spcAft>
                <a:spcPct val="0"/>
              </a:spcAft>
              <a:buChar char="»"/>
              <a:defRPr sz="2000" b="1">
                <a:solidFill>
                  <a:srgbClr val="333399"/>
                </a:solidFill>
                <a:latin typeface="+mn-lt"/>
              </a:defRPr>
            </a:lvl7pPr>
            <a:lvl8pPr marL="3429000" indent="-228600" algn="l" rtl="0" eaLnBrk="0" fontAlgn="base" hangingPunct="0">
              <a:spcBef>
                <a:spcPct val="20000"/>
              </a:spcBef>
              <a:spcAft>
                <a:spcPct val="0"/>
              </a:spcAft>
              <a:buChar char="»"/>
              <a:defRPr sz="2000" b="1">
                <a:solidFill>
                  <a:srgbClr val="333399"/>
                </a:solidFill>
                <a:latin typeface="+mn-lt"/>
              </a:defRPr>
            </a:lvl8pPr>
            <a:lvl9pPr marL="3886200" indent="-228600" algn="l" rtl="0" eaLnBrk="0" fontAlgn="base" hangingPunct="0">
              <a:spcBef>
                <a:spcPct val="20000"/>
              </a:spcBef>
              <a:spcAft>
                <a:spcPct val="0"/>
              </a:spcAft>
              <a:buChar char="»"/>
              <a:defRPr sz="2000" b="1">
                <a:solidFill>
                  <a:srgbClr val="333399"/>
                </a:solidFill>
                <a:latin typeface="+mn-lt"/>
              </a:defRPr>
            </a:lvl9pPr>
          </a:lstStyle>
          <a:p>
            <a:pPr marL="0" lvl="1" indent="0">
              <a:buFontTx/>
              <a:buNone/>
            </a:pPr>
            <a:r>
              <a:rPr lang="x-none" sz="2400" b="1" dirty="0" smtClean="0"/>
              <a:t>Snimci sa osciloskopa</a:t>
            </a:r>
            <a:r>
              <a:rPr lang="x-none" sz="2400" dirty="0" smtClean="0"/>
              <a:t>: </a:t>
            </a:r>
            <a:endParaRPr lang="sr-Latn-CS" sz="2400" baseline="-25000" dirty="0" smtClean="0"/>
          </a:p>
        </p:txBody>
      </p:sp>
      <p:sp>
        <p:nvSpPr>
          <p:cNvPr id="13" name="Content Placeholder 2"/>
          <p:cNvSpPr txBox="1">
            <a:spLocks/>
          </p:cNvSpPr>
          <p:nvPr/>
        </p:nvSpPr>
        <p:spPr bwMode="auto">
          <a:xfrm>
            <a:off x="6572264" y="3214686"/>
            <a:ext cx="1714512" cy="500066"/>
          </a:xfrm>
          <a:prstGeom prst="rect">
            <a:avLst/>
          </a:prstGeom>
          <a:solidFill>
            <a:srgbClr val="0066CC">
              <a:alpha val="21000"/>
            </a:srgb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1" indent="0" algn="l" defTabSz="914400" rtl="0" eaLnBrk="0" fontAlgn="base" latinLnBrk="0" hangingPunct="0">
              <a:lnSpc>
                <a:spcPct val="100000"/>
              </a:lnSpc>
              <a:spcBef>
                <a:spcPct val="20000"/>
              </a:spcBef>
              <a:spcAft>
                <a:spcPct val="0"/>
              </a:spcAft>
              <a:buClrTx/>
              <a:buSzTx/>
              <a:buFontTx/>
              <a:buNone/>
              <a:tabLst/>
              <a:defRPr/>
            </a:pPr>
            <a:r>
              <a:rPr kumimoji="0" lang="x-none" sz="2000" i="1" u="none" strike="noStrike" kern="0" cap="none" spc="0" normalizeH="0" baseline="0" noProof="0" smtClean="0">
                <a:ln>
                  <a:noFill/>
                </a:ln>
                <a:solidFill>
                  <a:srgbClr val="333399"/>
                </a:solidFill>
                <a:effectLst/>
                <a:uLnTx/>
                <a:uFillTx/>
                <a:latin typeface="+mn-lt"/>
              </a:rPr>
              <a:t>f</a:t>
            </a:r>
            <a:r>
              <a:rPr kumimoji="0" lang="x-none" sz="2000" i="1" u="none" strike="noStrike" kern="0" cap="none" spc="0" normalizeH="0" baseline="-25000" noProof="0" smtClean="0">
                <a:ln>
                  <a:noFill/>
                </a:ln>
                <a:solidFill>
                  <a:srgbClr val="333399"/>
                </a:solidFill>
                <a:effectLst/>
                <a:uLnTx/>
                <a:uFillTx/>
                <a:latin typeface="+mn-lt"/>
              </a:rPr>
              <a:t>PWM</a:t>
            </a:r>
            <a:r>
              <a:rPr kumimoji="0" lang="sr-Latn-CS" sz="2000" i="1" u="none" strike="noStrike" kern="0" cap="none" spc="0" normalizeH="0" baseline="-25000" noProof="0" dirty="0" smtClean="0">
                <a:ln>
                  <a:noFill/>
                </a:ln>
                <a:solidFill>
                  <a:srgbClr val="333399"/>
                </a:solidFill>
                <a:effectLst/>
                <a:uLnTx/>
                <a:uFillTx/>
                <a:latin typeface="+mn-lt"/>
              </a:rPr>
              <a:t>  </a:t>
            </a:r>
            <a:r>
              <a:rPr kumimoji="0" lang="sr-Latn-CS" sz="2000" i="0" u="none" strike="noStrike" kern="0" cap="none" spc="0" normalizeH="0" baseline="0" noProof="0" dirty="0" smtClean="0">
                <a:ln>
                  <a:noFill/>
                </a:ln>
                <a:solidFill>
                  <a:srgbClr val="333399"/>
                </a:solidFill>
                <a:effectLst/>
                <a:uLnTx/>
                <a:uFillTx/>
                <a:latin typeface="+mn-lt"/>
              </a:rPr>
              <a:t>= 5kHz</a:t>
            </a:r>
            <a:endParaRPr kumimoji="0" lang="sr-Latn-CS" sz="2000" i="0" u="none" strike="noStrike" kern="0" cap="none" spc="0" normalizeH="0" baseline="-25000" noProof="0" dirty="0" smtClean="0">
              <a:ln>
                <a:noFill/>
              </a:ln>
              <a:solidFill>
                <a:srgbClr val="333399"/>
              </a:solidFill>
              <a:effectLst/>
              <a:uLnTx/>
              <a:uFillTx/>
              <a:latin typeface="+mn-lt"/>
            </a:endParaRPr>
          </a:p>
        </p:txBody>
      </p:sp>
      <p:sp>
        <p:nvSpPr>
          <p:cNvPr id="14" name="Content Placeholder 2"/>
          <p:cNvSpPr txBox="1">
            <a:spLocks/>
          </p:cNvSpPr>
          <p:nvPr/>
        </p:nvSpPr>
        <p:spPr bwMode="auto">
          <a:xfrm>
            <a:off x="6858016" y="5643578"/>
            <a:ext cx="1857388" cy="500066"/>
          </a:xfrm>
          <a:prstGeom prst="rect">
            <a:avLst/>
          </a:prstGeom>
          <a:solidFill>
            <a:srgbClr val="0066CC">
              <a:alpha val="21000"/>
            </a:srgb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1" indent="0" algn="l" defTabSz="914400" rtl="0" eaLnBrk="0" fontAlgn="base" latinLnBrk="0" hangingPunct="0">
              <a:lnSpc>
                <a:spcPct val="100000"/>
              </a:lnSpc>
              <a:spcBef>
                <a:spcPct val="20000"/>
              </a:spcBef>
              <a:spcAft>
                <a:spcPct val="0"/>
              </a:spcAft>
              <a:buClrTx/>
              <a:buSzTx/>
              <a:buFontTx/>
              <a:buNone/>
              <a:tabLst/>
              <a:defRPr/>
            </a:pPr>
            <a:r>
              <a:rPr kumimoji="0" lang="x-none" sz="2000" i="1" u="none" strike="noStrike" kern="0" cap="none" spc="0" normalizeH="0" baseline="0" noProof="0" smtClean="0">
                <a:ln>
                  <a:noFill/>
                </a:ln>
                <a:solidFill>
                  <a:srgbClr val="333399"/>
                </a:solidFill>
                <a:effectLst/>
                <a:uLnTx/>
                <a:uFillTx/>
                <a:latin typeface="+mn-lt"/>
              </a:rPr>
              <a:t>f</a:t>
            </a:r>
            <a:r>
              <a:rPr kumimoji="0" lang="x-none" sz="2000" i="1" u="none" strike="noStrike" kern="0" cap="none" spc="0" normalizeH="0" baseline="-25000" noProof="0" smtClean="0">
                <a:ln>
                  <a:noFill/>
                </a:ln>
                <a:solidFill>
                  <a:srgbClr val="333399"/>
                </a:solidFill>
                <a:effectLst/>
                <a:uLnTx/>
                <a:uFillTx/>
                <a:latin typeface="+mn-lt"/>
              </a:rPr>
              <a:t>PWM</a:t>
            </a:r>
            <a:r>
              <a:rPr kumimoji="0" lang="sr-Latn-CS" sz="2000" i="1" u="none" strike="noStrike" kern="0" cap="none" spc="0" normalizeH="0" baseline="-25000" noProof="0" dirty="0" smtClean="0">
                <a:ln>
                  <a:noFill/>
                </a:ln>
                <a:solidFill>
                  <a:srgbClr val="333399"/>
                </a:solidFill>
                <a:effectLst/>
                <a:uLnTx/>
                <a:uFillTx/>
                <a:latin typeface="+mn-lt"/>
              </a:rPr>
              <a:t>  </a:t>
            </a:r>
            <a:r>
              <a:rPr kumimoji="0" lang="sr-Latn-CS" sz="2000" i="0" u="none" strike="noStrike" kern="0" cap="none" spc="0" normalizeH="0" baseline="0" noProof="0" dirty="0" smtClean="0">
                <a:ln>
                  <a:noFill/>
                </a:ln>
                <a:solidFill>
                  <a:srgbClr val="333399"/>
                </a:solidFill>
                <a:effectLst/>
                <a:uLnTx/>
                <a:uFillTx/>
                <a:latin typeface="+mn-lt"/>
              </a:rPr>
              <a:t>= 15kHz</a:t>
            </a:r>
            <a:endParaRPr kumimoji="0" lang="sr-Latn-CS" sz="2000" i="0" u="none" strike="noStrike" kern="0" cap="none" spc="0" normalizeH="0" baseline="-25000" noProof="0" dirty="0" smtClean="0">
              <a:ln>
                <a:noFill/>
              </a:ln>
              <a:solidFill>
                <a:srgbClr val="333399"/>
              </a:solidFill>
              <a:effectLst/>
              <a:uLnTx/>
              <a:uFillTx/>
              <a:latin typeface="+mn-lt"/>
            </a:endParaRPr>
          </a:p>
        </p:txBody>
      </p:sp>
    </p:spTree>
    <p:extLst>
      <p:ext uri="{BB962C8B-B14F-4D97-AF65-F5344CB8AC3E}">
        <p14:creationId xmlns:p14="http://schemas.microsoft.com/office/powerpoint/2010/main" xmlns="" val="120182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8"/>
          <p:cNvGrpSpPr>
            <a:grpSpLocks/>
          </p:cNvGrpSpPr>
          <p:nvPr/>
        </p:nvGrpSpPr>
        <p:grpSpPr bwMode="auto">
          <a:xfrm>
            <a:off x="3779838" y="4508500"/>
            <a:ext cx="4895850" cy="1223963"/>
            <a:chOff x="3779912" y="4509120"/>
            <a:chExt cx="4896544" cy="1224136"/>
          </a:xfrm>
        </p:grpSpPr>
        <p:cxnSp>
          <p:nvCxnSpPr>
            <p:cNvPr id="16488" name="Straight Connector 206"/>
            <p:cNvCxnSpPr>
              <a:cxnSpLocks noChangeShapeType="1"/>
            </p:cNvCxnSpPr>
            <p:nvPr/>
          </p:nvCxnSpPr>
          <p:spPr bwMode="auto">
            <a:xfrm>
              <a:off x="3779912" y="4869160"/>
              <a:ext cx="504056" cy="0"/>
            </a:xfrm>
            <a:prstGeom prst="line">
              <a:avLst/>
            </a:prstGeom>
            <a:noFill/>
            <a:ln w="50800"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6489" name="Straight Connector 207"/>
            <p:cNvCxnSpPr>
              <a:cxnSpLocks noChangeShapeType="1"/>
            </p:cNvCxnSpPr>
            <p:nvPr/>
          </p:nvCxnSpPr>
          <p:spPr bwMode="auto">
            <a:xfrm>
              <a:off x="4283968" y="4509120"/>
              <a:ext cx="1296144"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6490" name="Straight Connector 209"/>
            <p:cNvCxnSpPr>
              <a:cxnSpLocks noChangeShapeType="1"/>
            </p:cNvCxnSpPr>
            <p:nvPr/>
          </p:nvCxnSpPr>
          <p:spPr bwMode="auto">
            <a:xfrm>
              <a:off x="5580112" y="4869160"/>
              <a:ext cx="1296144"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6491" name="Straight Connector 210"/>
            <p:cNvCxnSpPr>
              <a:cxnSpLocks noChangeShapeType="1"/>
            </p:cNvCxnSpPr>
            <p:nvPr/>
          </p:nvCxnSpPr>
          <p:spPr bwMode="auto">
            <a:xfrm>
              <a:off x="6876256" y="4509120"/>
              <a:ext cx="1296144"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6492" name="Straight Connector 211"/>
            <p:cNvCxnSpPr>
              <a:cxnSpLocks noChangeShapeType="1"/>
            </p:cNvCxnSpPr>
            <p:nvPr/>
          </p:nvCxnSpPr>
          <p:spPr bwMode="auto">
            <a:xfrm>
              <a:off x="8172400" y="4869160"/>
              <a:ext cx="504056" cy="0"/>
            </a:xfrm>
            <a:prstGeom prst="line">
              <a:avLst/>
            </a:prstGeom>
            <a:noFill/>
            <a:ln w="50800"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6493" name="Straight Connector 212"/>
            <p:cNvCxnSpPr>
              <a:cxnSpLocks noChangeShapeType="1"/>
            </p:cNvCxnSpPr>
            <p:nvPr/>
          </p:nvCxnSpPr>
          <p:spPr bwMode="auto">
            <a:xfrm>
              <a:off x="4283968" y="5733256"/>
              <a:ext cx="1296144"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6494" name="Straight Connector 213"/>
            <p:cNvCxnSpPr>
              <a:cxnSpLocks noChangeShapeType="1"/>
            </p:cNvCxnSpPr>
            <p:nvPr/>
          </p:nvCxnSpPr>
          <p:spPr bwMode="auto">
            <a:xfrm>
              <a:off x="3779912" y="5373216"/>
              <a:ext cx="504056" cy="0"/>
            </a:xfrm>
            <a:prstGeom prst="line">
              <a:avLst/>
            </a:prstGeom>
            <a:noFill/>
            <a:ln w="50800"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6495" name="Straight Connector 219"/>
            <p:cNvCxnSpPr>
              <a:cxnSpLocks noChangeShapeType="1"/>
            </p:cNvCxnSpPr>
            <p:nvPr/>
          </p:nvCxnSpPr>
          <p:spPr bwMode="auto">
            <a:xfrm>
              <a:off x="6876256" y="5733256"/>
              <a:ext cx="1296144"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6496" name="Straight Connector 220"/>
            <p:cNvCxnSpPr>
              <a:cxnSpLocks noChangeShapeType="1"/>
            </p:cNvCxnSpPr>
            <p:nvPr/>
          </p:nvCxnSpPr>
          <p:spPr bwMode="auto">
            <a:xfrm>
              <a:off x="5580112" y="5373216"/>
              <a:ext cx="1296144"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6497" name="Straight Connector 222"/>
            <p:cNvCxnSpPr>
              <a:cxnSpLocks noChangeShapeType="1"/>
            </p:cNvCxnSpPr>
            <p:nvPr/>
          </p:nvCxnSpPr>
          <p:spPr bwMode="auto">
            <a:xfrm>
              <a:off x="8172400" y="5373216"/>
              <a:ext cx="504056" cy="0"/>
            </a:xfrm>
            <a:prstGeom prst="line">
              <a:avLst/>
            </a:prstGeom>
            <a:noFill/>
            <a:ln w="50800"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6498" name="Straight Connector 225"/>
            <p:cNvCxnSpPr>
              <a:cxnSpLocks noChangeShapeType="1"/>
            </p:cNvCxnSpPr>
            <p:nvPr/>
          </p:nvCxnSpPr>
          <p:spPr bwMode="auto">
            <a:xfrm>
              <a:off x="5580112" y="4509120"/>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6499" name="Straight Connector 226"/>
            <p:cNvCxnSpPr>
              <a:cxnSpLocks noChangeShapeType="1"/>
            </p:cNvCxnSpPr>
            <p:nvPr/>
          </p:nvCxnSpPr>
          <p:spPr bwMode="auto">
            <a:xfrm>
              <a:off x="6876256" y="4509120"/>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6500" name="Straight Connector 227"/>
            <p:cNvCxnSpPr>
              <a:cxnSpLocks noChangeShapeType="1"/>
            </p:cNvCxnSpPr>
            <p:nvPr/>
          </p:nvCxnSpPr>
          <p:spPr bwMode="auto">
            <a:xfrm>
              <a:off x="8172400" y="4509120"/>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6501" name="Straight Connector 228"/>
            <p:cNvCxnSpPr>
              <a:cxnSpLocks noChangeShapeType="1"/>
            </p:cNvCxnSpPr>
            <p:nvPr/>
          </p:nvCxnSpPr>
          <p:spPr bwMode="auto">
            <a:xfrm>
              <a:off x="8172400" y="5373216"/>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6502" name="Straight Connector 229"/>
            <p:cNvCxnSpPr>
              <a:cxnSpLocks noChangeShapeType="1"/>
            </p:cNvCxnSpPr>
            <p:nvPr/>
          </p:nvCxnSpPr>
          <p:spPr bwMode="auto">
            <a:xfrm>
              <a:off x="6876256" y="5373216"/>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6503" name="Straight Connector 230"/>
            <p:cNvCxnSpPr>
              <a:cxnSpLocks noChangeShapeType="1"/>
            </p:cNvCxnSpPr>
            <p:nvPr/>
          </p:nvCxnSpPr>
          <p:spPr bwMode="auto">
            <a:xfrm>
              <a:off x="5580112" y="5373216"/>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6504" name="Straight Connector 231"/>
            <p:cNvCxnSpPr>
              <a:cxnSpLocks noChangeShapeType="1"/>
            </p:cNvCxnSpPr>
            <p:nvPr/>
          </p:nvCxnSpPr>
          <p:spPr bwMode="auto">
            <a:xfrm>
              <a:off x="4283968" y="5373216"/>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grpSp>
      <p:grpSp>
        <p:nvGrpSpPr>
          <p:cNvPr id="4" name="Group 326"/>
          <p:cNvGrpSpPr>
            <a:grpSpLocks/>
          </p:cNvGrpSpPr>
          <p:nvPr/>
        </p:nvGrpSpPr>
        <p:grpSpPr bwMode="auto">
          <a:xfrm>
            <a:off x="3779838" y="4503738"/>
            <a:ext cx="4895850" cy="1235075"/>
            <a:chOff x="3779912" y="4503420"/>
            <a:chExt cx="4896544" cy="1235536"/>
          </a:xfrm>
        </p:grpSpPr>
        <p:cxnSp>
          <p:nvCxnSpPr>
            <p:cNvPr id="16470" name="Straight Connector 288"/>
            <p:cNvCxnSpPr>
              <a:cxnSpLocks noChangeShapeType="1"/>
            </p:cNvCxnSpPr>
            <p:nvPr/>
          </p:nvCxnSpPr>
          <p:spPr bwMode="auto">
            <a:xfrm flipV="1">
              <a:off x="4283968" y="4503420"/>
              <a:ext cx="97532" cy="36574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6471" name="Straight Connector 290"/>
            <p:cNvCxnSpPr>
              <a:cxnSpLocks noChangeShapeType="1"/>
            </p:cNvCxnSpPr>
            <p:nvPr/>
          </p:nvCxnSpPr>
          <p:spPr bwMode="auto">
            <a:xfrm flipH="1" flipV="1">
              <a:off x="5724128" y="4509120"/>
              <a:ext cx="144016" cy="36004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6472" name="Straight Connector 293"/>
            <p:cNvCxnSpPr>
              <a:cxnSpLocks noChangeShapeType="1"/>
            </p:cNvCxnSpPr>
            <p:nvPr/>
          </p:nvCxnSpPr>
          <p:spPr bwMode="auto">
            <a:xfrm flipH="1">
              <a:off x="4373880" y="4509120"/>
              <a:ext cx="1350248" cy="192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6473" name="Straight Connector 304"/>
            <p:cNvCxnSpPr>
              <a:cxnSpLocks noChangeShapeType="1"/>
            </p:cNvCxnSpPr>
            <p:nvPr/>
          </p:nvCxnSpPr>
          <p:spPr bwMode="auto">
            <a:xfrm flipV="1">
              <a:off x="5580112" y="5373216"/>
              <a:ext cx="97532" cy="36574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6474" name="Straight Connector 305"/>
            <p:cNvCxnSpPr>
              <a:cxnSpLocks noChangeShapeType="1"/>
            </p:cNvCxnSpPr>
            <p:nvPr/>
          </p:nvCxnSpPr>
          <p:spPr bwMode="auto">
            <a:xfrm flipV="1">
              <a:off x="6876256" y="4509120"/>
              <a:ext cx="97532" cy="36574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6475" name="Straight Connector 307"/>
            <p:cNvCxnSpPr>
              <a:cxnSpLocks noChangeShapeType="1"/>
            </p:cNvCxnSpPr>
            <p:nvPr/>
          </p:nvCxnSpPr>
          <p:spPr bwMode="auto">
            <a:xfrm flipH="1" flipV="1">
              <a:off x="7020272" y="5373216"/>
              <a:ext cx="144016" cy="36004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6476" name="Straight Connector 308"/>
            <p:cNvCxnSpPr>
              <a:cxnSpLocks noChangeShapeType="1"/>
            </p:cNvCxnSpPr>
            <p:nvPr/>
          </p:nvCxnSpPr>
          <p:spPr bwMode="auto">
            <a:xfrm flipH="1">
              <a:off x="5670024" y="5373216"/>
              <a:ext cx="1350248" cy="192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6477" name="Straight Connector 309"/>
            <p:cNvCxnSpPr>
              <a:cxnSpLocks noChangeShapeType="1"/>
            </p:cNvCxnSpPr>
            <p:nvPr/>
          </p:nvCxnSpPr>
          <p:spPr bwMode="auto">
            <a:xfrm flipH="1">
              <a:off x="6948264" y="4509120"/>
              <a:ext cx="1350248" cy="192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6478" name="Straight Connector 310"/>
            <p:cNvCxnSpPr>
              <a:cxnSpLocks noChangeShapeType="1"/>
            </p:cNvCxnSpPr>
            <p:nvPr/>
          </p:nvCxnSpPr>
          <p:spPr bwMode="auto">
            <a:xfrm flipH="1" flipV="1">
              <a:off x="8316416" y="4509120"/>
              <a:ext cx="144016" cy="36004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6479" name="Straight Connector 311"/>
            <p:cNvCxnSpPr>
              <a:cxnSpLocks noChangeShapeType="1"/>
            </p:cNvCxnSpPr>
            <p:nvPr/>
          </p:nvCxnSpPr>
          <p:spPr bwMode="auto">
            <a:xfrm flipH="1">
              <a:off x="5868144" y="4869160"/>
              <a:ext cx="1008112" cy="192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6480" name="Straight Connector 313"/>
            <p:cNvCxnSpPr>
              <a:cxnSpLocks noChangeShapeType="1"/>
            </p:cNvCxnSpPr>
            <p:nvPr/>
          </p:nvCxnSpPr>
          <p:spPr bwMode="auto">
            <a:xfrm flipH="1">
              <a:off x="7164288" y="5733256"/>
              <a:ext cx="1008112" cy="192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6481" name="Straight Connector 314"/>
            <p:cNvCxnSpPr>
              <a:cxnSpLocks noChangeShapeType="1"/>
            </p:cNvCxnSpPr>
            <p:nvPr/>
          </p:nvCxnSpPr>
          <p:spPr bwMode="auto">
            <a:xfrm flipH="1">
              <a:off x="4572000" y="5733256"/>
              <a:ext cx="1008112" cy="192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6482" name="Straight Connector 315"/>
            <p:cNvCxnSpPr>
              <a:cxnSpLocks noChangeShapeType="1"/>
            </p:cNvCxnSpPr>
            <p:nvPr/>
          </p:nvCxnSpPr>
          <p:spPr bwMode="auto">
            <a:xfrm flipH="1" flipV="1">
              <a:off x="4410080" y="5373216"/>
              <a:ext cx="144016" cy="36004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6483" name="Straight Connector 316"/>
            <p:cNvCxnSpPr>
              <a:cxnSpLocks noChangeShapeType="1"/>
            </p:cNvCxnSpPr>
            <p:nvPr/>
          </p:nvCxnSpPr>
          <p:spPr bwMode="auto">
            <a:xfrm flipH="1">
              <a:off x="3779912" y="5373216"/>
              <a:ext cx="630168" cy="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6484" name="Straight Connector 319"/>
            <p:cNvCxnSpPr>
              <a:cxnSpLocks noChangeShapeType="1"/>
            </p:cNvCxnSpPr>
            <p:nvPr/>
          </p:nvCxnSpPr>
          <p:spPr bwMode="auto">
            <a:xfrm flipH="1">
              <a:off x="3779912" y="4869160"/>
              <a:ext cx="504056" cy="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6485" name="Straight Connector 321"/>
            <p:cNvCxnSpPr>
              <a:cxnSpLocks noChangeShapeType="1"/>
            </p:cNvCxnSpPr>
            <p:nvPr/>
          </p:nvCxnSpPr>
          <p:spPr bwMode="auto">
            <a:xfrm flipV="1">
              <a:off x="8172400" y="5373216"/>
              <a:ext cx="97532" cy="36574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6486" name="Straight Connector 322"/>
            <p:cNvCxnSpPr>
              <a:cxnSpLocks noChangeShapeType="1"/>
            </p:cNvCxnSpPr>
            <p:nvPr/>
          </p:nvCxnSpPr>
          <p:spPr bwMode="auto">
            <a:xfrm flipH="1">
              <a:off x="8460432" y="4869160"/>
              <a:ext cx="216024" cy="192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cxnSp>
          <p:nvCxnSpPr>
            <p:cNvPr id="16487" name="Straight Connector 324"/>
            <p:cNvCxnSpPr>
              <a:cxnSpLocks noChangeShapeType="1"/>
            </p:cNvCxnSpPr>
            <p:nvPr/>
          </p:nvCxnSpPr>
          <p:spPr bwMode="auto">
            <a:xfrm flipH="1">
              <a:off x="8260844" y="5373216"/>
              <a:ext cx="415612" cy="8424"/>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xmlns="">
                  <a:noFill/>
                </a14:hiddenFill>
              </a:ext>
            </a:extLst>
          </p:spPr>
        </p:cxnSp>
      </p:grpSp>
      <p:sp>
        <p:nvSpPr>
          <p:cNvPr id="16388" name="Title 1"/>
          <p:cNvSpPr>
            <a:spLocks noGrp="1"/>
          </p:cNvSpPr>
          <p:nvPr>
            <p:ph type="title"/>
          </p:nvPr>
        </p:nvSpPr>
        <p:spPr>
          <a:xfrm>
            <a:off x="684213" y="188913"/>
            <a:ext cx="7772400" cy="1143000"/>
          </a:xfrm>
        </p:spPr>
        <p:txBody>
          <a:bodyPr/>
          <a:lstStyle/>
          <a:p>
            <a:r>
              <a:rPr lang="sr-Latn-CS" smtClean="0"/>
              <a:t>Mrtvo vreme</a:t>
            </a:r>
            <a:endParaRPr lang="en-US" smtClean="0"/>
          </a:p>
        </p:txBody>
      </p:sp>
      <p:sp>
        <p:nvSpPr>
          <p:cNvPr id="3" name="Content Placeholder 2"/>
          <p:cNvSpPr>
            <a:spLocks noGrp="1"/>
          </p:cNvSpPr>
          <p:nvPr>
            <p:ph idx="1"/>
          </p:nvPr>
        </p:nvSpPr>
        <p:spPr>
          <a:xfrm>
            <a:off x="3708400" y="1484313"/>
            <a:ext cx="5435600" cy="2016125"/>
          </a:xfrm>
        </p:spPr>
        <p:txBody>
          <a:bodyPr/>
          <a:lstStyle/>
          <a:p>
            <a:pPr marL="0" lvl="1" indent="-182563">
              <a:buFont typeface="Arial" charset="0"/>
              <a:buChar char="•"/>
            </a:pPr>
            <a:r>
              <a:rPr lang="sr-Latn-CS" sz="2000" smtClean="0"/>
              <a:t>Ako se komanda za uključivanje T2 zada u istom trenutku kada i za isljučivanjeT1,</a:t>
            </a:r>
          </a:p>
          <a:p>
            <a:pPr marL="0" lvl="1" indent="-182563">
              <a:buFont typeface="Arial" charset="0"/>
              <a:buChar char="•"/>
            </a:pPr>
            <a:r>
              <a:rPr lang="sr-Latn-CS" sz="2000" smtClean="0"/>
              <a:t>a vreme uključivanja, </a:t>
            </a:r>
            <a:r>
              <a:rPr lang="sr-Latn-CS" sz="2200" b="1" i="1" smtClean="0">
                <a:latin typeface="Times New Roman" pitchFamily="18" charset="0"/>
                <a:cs typeface="Times New Roman" pitchFamily="18" charset="0"/>
              </a:rPr>
              <a:t>t</a:t>
            </a:r>
            <a:r>
              <a:rPr lang="sr-Latn-CS" sz="2200" b="1" i="1" baseline="-25000" smtClean="0">
                <a:latin typeface="Times New Roman" pitchFamily="18" charset="0"/>
                <a:cs typeface="Times New Roman" pitchFamily="18" charset="0"/>
              </a:rPr>
              <a:t>on</a:t>
            </a:r>
            <a:r>
              <a:rPr lang="sr-Latn-CS" sz="2000" smtClean="0"/>
              <a:t> je kraće od vremena isključivanja  </a:t>
            </a:r>
            <a:r>
              <a:rPr lang="sr-Latn-CS" sz="2200" b="1" i="1" smtClean="0">
                <a:latin typeface="Times New Roman" pitchFamily="18" charset="0"/>
                <a:cs typeface="Times New Roman" pitchFamily="18" charset="0"/>
              </a:rPr>
              <a:t>t</a:t>
            </a:r>
            <a:r>
              <a:rPr lang="sr-Latn-CS" sz="2200" b="1" i="1" baseline="-25000" smtClean="0">
                <a:latin typeface="Times New Roman" pitchFamily="18" charset="0"/>
                <a:cs typeface="Times New Roman" pitchFamily="18" charset="0"/>
              </a:rPr>
              <a:t>off</a:t>
            </a:r>
            <a:r>
              <a:rPr lang="sr-Latn-CS" sz="2000" smtClean="0"/>
              <a:t> ,</a:t>
            </a:r>
          </a:p>
          <a:p>
            <a:pPr marL="0" lvl="1" indent="-182563">
              <a:buFont typeface="Arial" charset="0"/>
              <a:buChar char="•"/>
            </a:pPr>
            <a:r>
              <a:rPr lang="sr-Latn-CS" sz="2200" smtClean="0"/>
              <a:t>u jednom intervalu  </a:t>
            </a:r>
            <a:r>
              <a:rPr lang="sr-Latn-CS" sz="2200" b="1" smtClean="0"/>
              <a:t>uključena su oba</a:t>
            </a:r>
            <a:r>
              <a:rPr lang="sr-Latn-CS" sz="2200" smtClean="0"/>
              <a:t> </a:t>
            </a:r>
            <a:r>
              <a:rPr lang="sr-Latn-CS" sz="2200" b="1" smtClean="0"/>
              <a:t>!!</a:t>
            </a:r>
            <a:r>
              <a:rPr lang="sr-Latn-CS" sz="2200" smtClean="0"/>
              <a:t> </a:t>
            </a:r>
          </a:p>
          <a:p>
            <a:pPr marL="0" lvl="1" indent="-182563">
              <a:buFont typeface="Arial" charset="0"/>
              <a:buChar char="•"/>
            </a:pPr>
            <a:endParaRPr lang="sr-Latn-CS" sz="2000" smtClean="0"/>
          </a:p>
          <a:p>
            <a:pPr marL="0" lvl="1" indent="-182563">
              <a:buFont typeface="Arial" charset="0"/>
              <a:buChar char="•"/>
            </a:pPr>
            <a:endParaRPr lang="en-US" sz="2000" smtClean="0"/>
          </a:p>
        </p:txBody>
      </p:sp>
      <p:sp>
        <p:nvSpPr>
          <p:cNvPr id="1639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E4EBDE35-479D-4045-88FA-635FA6312818}" type="slidenum">
              <a:rPr lang="en-US" smtClean="0">
                <a:solidFill>
                  <a:schemeClr val="tx1"/>
                </a:solidFill>
                <a:latin typeface="Times New Roman" pitchFamily="18" charset="0"/>
              </a:rPr>
              <a:pPr/>
              <a:t>19</a:t>
            </a:fld>
            <a:endParaRPr lang="en-US" smtClean="0">
              <a:solidFill>
                <a:schemeClr val="tx1"/>
              </a:solidFill>
              <a:latin typeface="Times New Roman" pitchFamily="18" charset="0"/>
            </a:endParaRPr>
          </a:p>
        </p:txBody>
      </p:sp>
      <p:grpSp>
        <p:nvGrpSpPr>
          <p:cNvPr id="16391" name="Group 175"/>
          <p:cNvGrpSpPr>
            <a:grpSpLocks/>
          </p:cNvGrpSpPr>
          <p:nvPr/>
        </p:nvGrpSpPr>
        <p:grpSpPr bwMode="auto">
          <a:xfrm>
            <a:off x="539750" y="1412875"/>
            <a:ext cx="2976563" cy="2281238"/>
            <a:chOff x="539552" y="1484784"/>
            <a:chExt cx="2976562" cy="2281238"/>
          </a:xfrm>
        </p:grpSpPr>
        <p:sp>
          <p:nvSpPr>
            <p:cNvPr id="16414" name="Text Box 10"/>
            <p:cNvSpPr txBox="1">
              <a:spLocks noChangeArrowheads="1"/>
            </p:cNvSpPr>
            <p:nvPr/>
          </p:nvSpPr>
          <p:spPr bwMode="auto">
            <a:xfrm>
              <a:off x="1907977" y="1988022"/>
              <a:ext cx="430212"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T1</a:t>
              </a:r>
            </a:p>
          </p:txBody>
        </p:sp>
        <p:sp>
          <p:nvSpPr>
            <p:cNvPr id="16415" name="Text Box 11"/>
            <p:cNvSpPr txBox="1">
              <a:spLocks noChangeArrowheads="1"/>
            </p:cNvSpPr>
            <p:nvPr/>
          </p:nvSpPr>
          <p:spPr bwMode="auto">
            <a:xfrm>
              <a:off x="1907977" y="2996084"/>
              <a:ext cx="430212"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T2</a:t>
              </a:r>
            </a:p>
          </p:txBody>
        </p:sp>
        <p:sp>
          <p:nvSpPr>
            <p:cNvPr id="16416" name="Text Box 12"/>
            <p:cNvSpPr txBox="1">
              <a:spLocks noChangeArrowheads="1"/>
            </p:cNvSpPr>
            <p:nvPr/>
          </p:nvSpPr>
          <p:spPr bwMode="auto">
            <a:xfrm>
              <a:off x="2439789" y="1992784"/>
              <a:ext cx="428625"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D1</a:t>
              </a:r>
            </a:p>
          </p:txBody>
        </p:sp>
        <p:grpSp>
          <p:nvGrpSpPr>
            <p:cNvPr id="16417" name="Group 16"/>
            <p:cNvGrpSpPr>
              <a:grpSpLocks noChangeAspect="1"/>
            </p:cNvGrpSpPr>
            <p:nvPr/>
          </p:nvGrpSpPr>
          <p:grpSpPr bwMode="auto">
            <a:xfrm rot="5400000">
              <a:off x="1668264" y="1945159"/>
              <a:ext cx="355600" cy="296862"/>
              <a:chOff x="3107" y="4983"/>
              <a:chExt cx="536" cy="448"/>
            </a:xfrm>
          </p:grpSpPr>
          <p:sp>
            <p:nvSpPr>
              <p:cNvPr id="16465" name="Line 17"/>
              <p:cNvSpPr>
                <a:spLocks noChangeAspect="1" noChangeShapeType="1"/>
              </p:cNvSpPr>
              <p:nvPr/>
            </p:nvSpPr>
            <p:spPr bwMode="auto">
              <a:xfrm flipH="1">
                <a:off x="3141" y="5157"/>
                <a:ext cx="469"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6" name="Line 18"/>
              <p:cNvSpPr>
                <a:spLocks noChangeAspect="1" noChangeShapeType="1"/>
              </p:cNvSpPr>
              <p:nvPr/>
            </p:nvSpPr>
            <p:spPr bwMode="auto">
              <a:xfrm flipH="1">
                <a:off x="3494" y="4983"/>
                <a:ext cx="149" cy="16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7" name="Line 19"/>
              <p:cNvSpPr>
                <a:spLocks noChangeAspect="1" noChangeShapeType="1"/>
              </p:cNvSpPr>
              <p:nvPr/>
            </p:nvSpPr>
            <p:spPr bwMode="auto">
              <a:xfrm>
                <a:off x="3107" y="4983"/>
                <a:ext cx="149" cy="16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8" name="Line 20"/>
              <p:cNvSpPr>
                <a:spLocks noChangeAspect="1" noChangeShapeType="1"/>
              </p:cNvSpPr>
              <p:nvPr/>
            </p:nvSpPr>
            <p:spPr bwMode="auto">
              <a:xfrm flipH="1">
                <a:off x="3141" y="5211"/>
                <a:ext cx="469"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9" name="Line 21"/>
              <p:cNvSpPr>
                <a:spLocks noChangeAspect="1" noChangeShapeType="1"/>
              </p:cNvSpPr>
              <p:nvPr/>
            </p:nvSpPr>
            <p:spPr bwMode="auto">
              <a:xfrm>
                <a:off x="3362" y="5220"/>
                <a:ext cx="0" cy="211"/>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6418" name="Line 22"/>
            <p:cNvSpPr>
              <a:spLocks noChangeAspect="1" noChangeShapeType="1"/>
            </p:cNvSpPr>
            <p:nvPr/>
          </p:nvSpPr>
          <p:spPr bwMode="auto">
            <a:xfrm rot="5400000" flipH="1">
              <a:off x="1728589" y="3138959"/>
              <a:ext cx="309563"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19" name="Line 23"/>
            <p:cNvSpPr>
              <a:spLocks noChangeAspect="1" noChangeShapeType="1"/>
            </p:cNvSpPr>
            <p:nvPr/>
          </p:nvSpPr>
          <p:spPr bwMode="auto">
            <a:xfrm rot="5400000" flipH="1">
              <a:off x="1893689" y="3210397"/>
              <a:ext cx="98425" cy="11112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20" name="Line 24"/>
            <p:cNvSpPr>
              <a:spLocks noChangeAspect="1" noChangeShapeType="1"/>
            </p:cNvSpPr>
            <p:nvPr/>
          </p:nvSpPr>
          <p:spPr bwMode="auto">
            <a:xfrm rot="5400000">
              <a:off x="1892102" y="2954809"/>
              <a:ext cx="100013" cy="11112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21" name="Line 25"/>
            <p:cNvSpPr>
              <a:spLocks noChangeAspect="1" noChangeShapeType="1"/>
            </p:cNvSpPr>
            <p:nvPr/>
          </p:nvSpPr>
          <p:spPr bwMode="auto">
            <a:xfrm rot="5400000" flipH="1">
              <a:off x="1692077" y="3138959"/>
              <a:ext cx="309563"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22" name="Line 26"/>
            <p:cNvSpPr>
              <a:spLocks noChangeAspect="1" noChangeShapeType="1"/>
            </p:cNvSpPr>
            <p:nvPr/>
          </p:nvSpPr>
          <p:spPr bwMode="auto">
            <a:xfrm rot="5400000">
              <a:off x="1771452" y="3059584"/>
              <a:ext cx="0" cy="13970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23" name="Oval 27"/>
            <p:cNvSpPr>
              <a:spLocks noChangeAspect="1" noChangeArrowheads="1"/>
            </p:cNvSpPr>
            <p:nvPr/>
          </p:nvSpPr>
          <p:spPr bwMode="auto">
            <a:xfrm>
              <a:off x="2992239" y="2907184"/>
              <a:ext cx="523875" cy="488950"/>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4" name="Rectangle 28"/>
            <p:cNvSpPr>
              <a:spLocks noChangeAspect="1" noChangeArrowheads="1"/>
            </p:cNvSpPr>
            <p:nvPr/>
          </p:nvSpPr>
          <p:spPr bwMode="auto">
            <a:xfrm>
              <a:off x="3195439" y="2877022"/>
              <a:ext cx="115887" cy="30163"/>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5" name="Rectangle 29"/>
            <p:cNvSpPr>
              <a:spLocks noChangeAspect="1" noChangeArrowheads="1"/>
            </p:cNvSpPr>
            <p:nvPr/>
          </p:nvSpPr>
          <p:spPr bwMode="auto">
            <a:xfrm>
              <a:off x="3195439" y="3396134"/>
              <a:ext cx="115887" cy="28575"/>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6" name="Line 30"/>
            <p:cNvSpPr>
              <a:spLocks noChangeAspect="1" noChangeShapeType="1"/>
            </p:cNvSpPr>
            <p:nvPr/>
          </p:nvSpPr>
          <p:spPr bwMode="auto">
            <a:xfrm>
              <a:off x="2473127" y="3332634"/>
              <a:ext cx="0" cy="42386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27" name="Line 31"/>
            <p:cNvSpPr>
              <a:spLocks noChangeAspect="1" noChangeShapeType="1"/>
            </p:cNvSpPr>
            <p:nvPr/>
          </p:nvSpPr>
          <p:spPr bwMode="auto">
            <a:xfrm>
              <a:off x="2473127" y="2375372"/>
              <a:ext cx="0" cy="79057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6428" name="Group 32"/>
            <p:cNvGrpSpPr>
              <a:grpSpLocks noChangeAspect="1"/>
            </p:cNvGrpSpPr>
            <p:nvPr/>
          </p:nvGrpSpPr>
          <p:grpSpPr bwMode="auto">
            <a:xfrm flipH="1" flipV="1">
              <a:off x="2385814" y="3173884"/>
              <a:ext cx="168275" cy="158750"/>
              <a:chOff x="4438" y="4858"/>
              <a:chExt cx="406" cy="378"/>
            </a:xfrm>
          </p:grpSpPr>
          <p:sp>
            <p:nvSpPr>
              <p:cNvPr id="16461" name="Line 33"/>
              <p:cNvSpPr>
                <a:spLocks noChangeAspect="1" noChangeShapeType="1"/>
              </p:cNvSpPr>
              <p:nvPr/>
            </p:nvSpPr>
            <p:spPr bwMode="auto">
              <a:xfrm>
                <a:off x="4452" y="4858"/>
                <a:ext cx="378"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2" name="Line 34"/>
              <p:cNvSpPr>
                <a:spLocks noChangeAspect="1" noChangeShapeType="1"/>
              </p:cNvSpPr>
              <p:nvPr/>
            </p:nvSpPr>
            <p:spPr bwMode="auto">
              <a:xfrm>
                <a:off x="4438" y="4858"/>
                <a:ext cx="210" cy="37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3" name="Line 35"/>
              <p:cNvSpPr>
                <a:spLocks noChangeAspect="1" noChangeShapeType="1"/>
              </p:cNvSpPr>
              <p:nvPr/>
            </p:nvSpPr>
            <p:spPr bwMode="auto">
              <a:xfrm flipH="1">
                <a:off x="4634" y="4858"/>
                <a:ext cx="210" cy="37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4" name="Line 36"/>
              <p:cNvSpPr>
                <a:spLocks noChangeAspect="1" noChangeShapeType="1"/>
              </p:cNvSpPr>
              <p:nvPr/>
            </p:nvSpPr>
            <p:spPr bwMode="auto">
              <a:xfrm>
                <a:off x="4452" y="5236"/>
                <a:ext cx="392"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6429" name="Line 37"/>
            <p:cNvSpPr>
              <a:spLocks noChangeAspect="1" noChangeShapeType="1"/>
            </p:cNvSpPr>
            <p:nvPr/>
          </p:nvSpPr>
          <p:spPr bwMode="auto">
            <a:xfrm>
              <a:off x="2476302" y="1513359"/>
              <a:ext cx="0" cy="69850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0" name="Line 38"/>
            <p:cNvSpPr>
              <a:spLocks noChangeAspect="1" noChangeShapeType="1"/>
            </p:cNvSpPr>
            <p:nvPr/>
          </p:nvSpPr>
          <p:spPr bwMode="auto">
            <a:xfrm flipH="1" flipV="1">
              <a:off x="2395339" y="2375372"/>
              <a:ext cx="157162"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1" name="Line 39"/>
            <p:cNvSpPr>
              <a:spLocks noChangeAspect="1" noChangeShapeType="1"/>
            </p:cNvSpPr>
            <p:nvPr/>
          </p:nvSpPr>
          <p:spPr bwMode="auto">
            <a:xfrm flipH="1" flipV="1">
              <a:off x="2471539" y="2218209"/>
              <a:ext cx="85725" cy="15716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2" name="Line 40"/>
            <p:cNvSpPr>
              <a:spLocks noChangeAspect="1" noChangeShapeType="1"/>
            </p:cNvSpPr>
            <p:nvPr/>
          </p:nvSpPr>
          <p:spPr bwMode="auto">
            <a:xfrm flipV="1">
              <a:off x="2388989" y="2218209"/>
              <a:ext cx="87312" cy="15716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3" name="Line 41"/>
            <p:cNvSpPr>
              <a:spLocks noChangeAspect="1" noChangeShapeType="1"/>
            </p:cNvSpPr>
            <p:nvPr/>
          </p:nvSpPr>
          <p:spPr bwMode="auto">
            <a:xfrm flipH="1" flipV="1">
              <a:off x="2388989" y="2218209"/>
              <a:ext cx="163512"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4" name="Line 42"/>
            <p:cNvSpPr>
              <a:spLocks noChangeAspect="1" noChangeShapeType="1"/>
            </p:cNvSpPr>
            <p:nvPr/>
          </p:nvSpPr>
          <p:spPr bwMode="auto">
            <a:xfrm flipH="1">
              <a:off x="2007989" y="2654772"/>
              <a:ext cx="1235075"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5" name="Line 43"/>
            <p:cNvSpPr>
              <a:spLocks noChangeAspect="1" noChangeShapeType="1"/>
            </p:cNvSpPr>
            <p:nvPr/>
          </p:nvSpPr>
          <p:spPr bwMode="auto">
            <a:xfrm>
              <a:off x="3243064" y="2654772"/>
              <a:ext cx="0" cy="22225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6" name="Line 44"/>
            <p:cNvSpPr>
              <a:spLocks noChangeAspect="1" noChangeShapeType="1"/>
            </p:cNvSpPr>
            <p:nvPr/>
          </p:nvSpPr>
          <p:spPr bwMode="auto">
            <a:xfrm>
              <a:off x="3251002" y="3434234"/>
              <a:ext cx="0" cy="31591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7" name="Line 45"/>
            <p:cNvSpPr>
              <a:spLocks noChangeAspect="1" noChangeShapeType="1"/>
            </p:cNvSpPr>
            <p:nvPr/>
          </p:nvSpPr>
          <p:spPr bwMode="auto">
            <a:xfrm flipH="1">
              <a:off x="950714" y="3758084"/>
              <a:ext cx="2282825"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8" name="Line 46"/>
            <p:cNvSpPr>
              <a:spLocks noChangeAspect="1" noChangeShapeType="1"/>
            </p:cNvSpPr>
            <p:nvPr/>
          </p:nvSpPr>
          <p:spPr bwMode="auto">
            <a:xfrm>
              <a:off x="2000052" y="2283297"/>
              <a:ext cx="0" cy="67627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39" name="Line 47"/>
            <p:cNvSpPr>
              <a:spLocks noChangeAspect="1" noChangeShapeType="1"/>
            </p:cNvSpPr>
            <p:nvPr/>
          </p:nvSpPr>
          <p:spPr bwMode="auto">
            <a:xfrm>
              <a:off x="2007989" y="3313584"/>
              <a:ext cx="0" cy="44450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40" name="Line 48"/>
            <p:cNvSpPr>
              <a:spLocks noChangeAspect="1" noChangeShapeType="1"/>
            </p:cNvSpPr>
            <p:nvPr/>
          </p:nvSpPr>
          <p:spPr bwMode="auto">
            <a:xfrm>
              <a:off x="2000052" y="1513359"/>
              <a:ext cx="0" cy="39052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41" name="Line 49"/>
            <p:cNvSpPr>
              <a:spLocks noChangeAspect="1" noChangeShapeType="1"/>
            </p:cNvSpPr>
            <p:nvPr/>
          </p:nvSpPr>
          <p:spPr bwMode="auto">
            <a:xfrm flipH="1">
              <a:off x="895152" y="1513359"/>
              <a:ext cx="1585912"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42" name="Oval 50"/>
            <p:cNvSpPr>
              <a:spLocks noChangeAspect="1" noChangeArrowheads="1"/>
            </p:cNvSpPr>
            <p:nvPr/>
          </p:nvSpPr>
          <p:spPr bwMode="auto">
            <a:xfrm>
              <a:off x="849114" y="1484784"/>
              <a:ext cx="34925" cy="34925"/>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43" name="Oval 51"/>
            <p:cNvSpPr>
              <a:spLocks noChangeAspect="1" noChangeArrowheads="1"/>
            </p:cNvSpPr>
            <p:nvPr/>
          </p:nvSpPr>
          <p:spPr bwMode="auto">
            <a:xfrm>
              <a:off x="933252" y="3731097"/>
              <a:ext cx="34925" cy="34925"/>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44" name="Line 52"/>
            <p:cNvSpPr>
              <a:spLocks noChangeAspect="1" noChangeShapeType="1"/>
            </p:cNvSpPr>
            <p:nvPr/>
          </p:nvSpPr>
          <p:spPr bwMode="auto">
            <a:xfrm>
              <a:off x="1192014" y="2515072"/>
              <a:ext cx="288925"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45" name="Line 53"/>
            <p:cNvSpPr>
              <a:spLocks noChangeAspect="1" noChangeShapeType="1"/>
            </p:cNvSpPr>
            <p:nvPr/>
          </p:nvSpPr>
          <p:spPr bwMode="auto">
            <a:xfrm>
              <a:off x="1192014" y="2580159"/>
              <a:ext cx="288925"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46" name="Line 54"/>
            <p:cNvSpPr>
              <a:spLocks noChangeAspect="1" noChangeShapeType="1"/>
            </p:cNvSpPr>
            <p:nvPr/>
          </p:nvSpPr>
          <p:spPr bwMode="auto">
            <a:xfrm>
              <a:off x="1330127" y="1513359"/>
              <a:ext cx="0" cy="992188"/>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47" name="Line 55"/>
            <p:cNvSpPr>
              <a:spLocks noChangeAspect="1" noChangeShapeType="1"/>
            </p:cNvSpPr>
            <p:nvPr/>
          </p:nvSpPr>
          <p:spPr bwMode="auto">
            <a:xfrm>
              <a:off x="1330127" y="2588097"/>
              <a:ext cx="0" cy="1169988"/>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48" name="Oval 56"/>
            <p:cNvSpPr>
              <a:spLocks noChangeAspect="1" noChangeArrowheads="1"/>
            </p:cNvSpPr>
            <p:nvPr/>
          </p:nvSpPr>
          <p:spPr bwMode="auto">
            <a:xfrm>
              <a:off x="1961952" y="2616672"/>
              <a:ext cx="55562"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49" name="Oval 57"/>
            <p:cNvSpPr>
              <a:spLocks noChangeAspect="1" noChangeArrowheads="1"/>
            </p:cNvSpPr>
            <p:nvPr/>
          </p:nvSpPr>
          <p:spPr bwMode="auto">
            <a:xfrm>
              <a:off x="2444552" y="2626197"/>
              <a:ext cx="57150"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grpSp>
          <p:nvGrpSpPr>
            <p:cNvPr id="16450" name="Group 58"/>
            <p:cNvGrpSpPr>
              <a:grpSpLocks noChangeAspect="1"/>
            </p:cNvGrpSpPr>
            <p:nvPr/>
          </p:nvGrpSpPr>
          <p:grpSpPr bwMode="auto">
            <a:xfrm>
              <a:off x="1915914" y="3229447"/>
              <a:ext cx="61912" cy="61913"/>
              <a:chOff x="7476" y="4886"/>
              <a:chExt cx="56" cy="56"/>
            </a:xfrm>
          </p:grpSpPr>
          <p:sp>
            <p:nvSpPr>
              <p:cNvPr id="16459" name="Line 59"/>
              <p:cNvSpPr>
                <a:spLocks noChangeAspect="1" noChangeShapeType="1"/>
              </p:cNvSpPr>
              <p:nvPr/>
            </p:nvSpPr>
            <p:spPr bwMode="auto">
              <a:xfrm>
                <a:off x="7518" y="4886"/>
                <a:ext cx="14" cy="56"/>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60" name="Line 60"/>
              <p:cNvSpPr>
                <a:spLocks noChangeAspect="1" noChangeShapeType="1"/>
              </p:cNvSpPr>
              <p:nvPr/>
            </p:nvSpPr>
            <p:spPr bwMode="auto">
              <a:xfrm flipH="1" flipV="1">
                <a:off x="7476" y="4928"/>
                <a:ext cx="56" cy="14"/>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6451" name="Group 61"/>
            <p:cNvGrpSpPr>
              <a:grpSpLocks noChangeAspect="1"/>
            </p:cNvGrpSpPr>
            <p:nvPr/>
          </p:nvGrpSpPr>
          <p:grpSpPr bwMode="auto">
            <a:xfrm>
              <a:off x="1900039" y="2176934"/>
              <a:ext cx="63500" cy="63500"/>
              <a:chOff x="7476" y="4886"/>
              <a:chExt cx="56" cy="56"/>
            </a:xfrm>
          </p:grpSpPr>
          <p:sp>
            <p:nvSpPr>
              <p:cNvPr id="16457" name="Line 62"/>
              <p:cNvSpPr>
                <a:spLocks noChangeAspect="1" noChangeShapeType="1"/>
              </p:cNvSpPr>
              <p:nvPr/>
            </p:nvSpPr>
            <p:spPr bwMode="auto">
              <a:xfrm>
                <a:off x="7518" y="4886"/>
                <a:ext cx="14" cy="56"/>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58" name="Line 63"/>
              <p:cNvSpPr>
                <a:spLocks noChangeAspect="1" noChangeShapeType="1"/>
              </p:cNvSpPr>
              <p:nvPr/>
            </p:nvSpPr>
            <p:spPr bwMode="auto">
              <a:xfrm flipH="1" flipV="1">
                <a:off x="7476" y="4928"/>
                <a:ext cx="56" cy="14"/>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6452" name="Text Box 64"/>
            <p:cNvSpPr txBox="1">
              <a:spLocks noChangeArrowheads="1"/>
            </p:cNvSpPr>
            <p:nvPr/>
          </p:nvSpPr>
          <p:spPr bwMode="auto">
            <a:xfrm>
              <a:off x="2700139" y="2708747"/>
              <a:ext cx="449262"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a:solidFill>
                    <a:schemeClr val="tx1"/>
                  </a:solidFill>
                  <a:latin typeface="Courier New" pitchFamily="49" charset="0"/>
                  <a:ea typeface="ＭＳ Ｐゴシック" pitchFamily="-107" charset="-128"/>
                </a:rPr>
                <a:t>+</a:t>
              </a:r>
            </a:p>
            <a:p>
              <a:pPr eaLnBrk="1" hangingPunct="1"/>
              <a:endParaRPr lang="en-US" sz="1200">
                <a:solidFill>
                  <a:schemeClr val="tx1"/>
                </a:solidFill>
                <a:latin typeface="Courier New" pitchFamily="49" charset="0"/>
                <a:ea typeface="ＭＳ Ｐゴシック" pitchFamily="-107" charset="-128"/>
              </a:endParaRPr>
            </a:p>
            <a:p>
              <a:pPr eaLnBrk="1" hangingPunct="1"/>
              <a:r>
                <a:rPr lang="en-US" sz="1400" b="1">
                  <a:solidFill>
                    <a:schemeClr val="tx1"/>
                  </a:solidFill>
                  <a:latin typeface="Courier New" pitchFamily="49" charset="0"/>
                  <a:ea typeface="ＭＳ Ｐゴシック" pitchFamily="-107" charset="-128"/>
                </a:rPr>
                <a:t>V</a:t>
              </a:r>
              <a:r>
                <a:rPr lang="en-US" sz="1400" b="1" baseline="-25000">
                  <a:solidFill>
                    <a:schemeClr val="tx1"/>
                  </a:solidFill>
                  <a:latin typeface="Courier New" pitchFamily="49" charset="0"/>
                  <a:ea typeface="ＭＳ Ｐゴシック" pitchFamily="-107" charset="-128"/>
                </a:rPr>
                <a:t>a</a:t>
              </a:r>
            </a:p>
            <a:p>
              <a:pPr eaLnBrk="1" hangingPunct="1"/>
              <a:endParaRPr lang="en-US" sz="1200" b="1">
                <a:solidFill>
                  <a:schemeClr val="tx1"/>
                </a:solidFill>
                <a:latin typeface="Courier New" pitchFamily="49" charset="0"/>
                <a:ea typeface="ＭＳ Ｐゴシック" pitchFamily="-107" charset="-128"/>
              </a:endParaRPr>
            </a:p>
            <a:p>
              <a:pPr eaLnBrk="1" hangingPunct="1"/>
              <a:r>
                <a:rPr lang="en-US" sz="1200">
                  <a:solidFill>
                    <a:schemeClr val="tx1"/>
                  </a:solidFill>
                  <a:latin typeface="Courier New" pitchFamily="49" charset="0"/>
                  <a:ea typeface="ＭＳ Ｐゴシック" pitchFamily="-107" charset="-128"/>
                </a:rPr>
                <a:t>-</a:t>
              </a:r>
              <a:endParaRPr lang="en-US" b="1">
                <a:solidFill>
                  <a:schemeClr val="tx1"/>
                </a:solidFill>
                <a:latin typeface="Arial" charset="0"/>
                <a:ea typeface="ＭＳ Ｐゴシック" pitchFamily="-107" charset="-128"/>
              </a:endParaRPr>
            </a:p>
          </p:txBody>
        </p:sp>
        <p:sp>
          <p:nvSpPr>
            <p:cNvPr id="16453" name="Text Box 66"/>
            <p:cNvSpPr txBox="1">
              <a:spLocks noChangeArrowheads="1"/>
            </p:cNvSpPr>
            <p:nvPr/>
          </p:nvSpPr>
          <p:spPr bwMode="auto">
            <a:xfrm>
              <a:off x="2449314" y="2932584"/>
              <a:ext cx="428625"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D2</a:t>
              </a:r>
            </a:p>
          </p:txBody>
        </p:sp>
        <p:sp>
          <p:nvSpPr>
            <p:cNvPr id="16454" name="Text Box 73"/>
            <p:cNvSpPr txBox="1">
              <a:spLocks noChangeArrowheads="1"/>
            </p:cNvSpPr>
            <p:nvPr/>
          </p:nvSpPr>
          <p:spPr bwMode="auto">
            <a:xfrm>
              <a:off x="2982714" y="2246784"/>
              <a:ext cx="428625"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a:solidFill>
                    <a:schemeClr val="tx1"/>
                  </a:solidFill>
                  <a:latin typeface="Arial" charset="0"/>
                  <a:ea typeface="ＭＳ Ｐゴシック" pitchFamily="-107" charset="-128"/>
                </a:rPr>
                <a:t>i</a:t>
              </a:r>
              <a:r>
                <a:rPr lang="en-US" sz="1400" baseline="-25000">
                  <a:solidFill>
                    <a:schemeClr val="tx1"/>
                  </a:solidFill>
                  <a:latin typeface="Arial" charset="0"/>
                  <a:ea typeface="ＭＳ Ｐゴシック" pitchFamily="-107" charset="-128"/>
                </a:rPr>
                <a:t>a</a:t>
              </a:r>
              <a:endParaRPr lang="en-US" sz="1400" b="1">
                <a:solidFill>
                  <a:schemeClr val="tx1"/>
                </a:solidFill>
                <a:latin typeface="Arial" charset="0"/>
                <a:ea typeface="ＭＳ Ｐゴシック" pitchFamily="-107" charset="-128"/>
              </a:endParaRPr>
            </a:p>
          </p:txBody>
        </p:sp>
        <p:sp>
          <p:nvSpPr>
            <p:cNvPr id="16455" name="Text Box 75"/>
            <p:cNvSpPr txBox="1">
              <a:spLocks noChangeArrowheads="1"/>
            </p:cNvSpPr>
            <p:nvPr/>
          </p:nvSpPr>
          <p:spPr bwMode="auto">
            <a:xfrm>
              <a:off x="539552" y="1700684"/>
              <a:ext cx="430212"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a:solidFill>
                    <a:schemeClr val="tx1"/>
                  </a:solidFill>
                  <a:latin typeface="Arial" charset="0"/>
                  <a:ea typeface="ＭＳ Ｐゴシック" pitchFamily="-107" charset="-128"/>
                </a:rPr>
                <a:t>+</a:t>
              </a:r>
            </a:p>
            <a:p>
              <a:pPr eaLnBrk="1" hangingPunct="1"/>
              <a:endParaRPr lang="sr-Latn-CS" sz="1400">
                <a:solidFill>
                  <a:schemeClr val="tx1"/>
                </a:solidFill>
                <a:latin typeface="Arial" charset="0"/>
              </a:endParaRPr>
            </a:p>
            <a:p>
              <a:pPr eaLnBrk="1" hangingPunct="1"/>
              <a:endParaRPr lang="sr-Latn-CS" sz="1400">
                <a:solidFill>
                  <a:schemeClr val="tx1"/>
                </a:solidFill>
                <a:latin typeface="Arial" charset="0"/>
              </a:endParaRPr>
            </a:p>
            <a:p>
              <a:pPr eaLnBrk="1" hangingPunct="1"/>
              <a:endParaRPr lang="en-US" sz="1400">
                <a:solidFill>
                  <a:schemeClr val="tx1"/>
                </a:solidFill>
                <a:latin typeface="Arial" charset="0"/>
              </a:endParaRPr>
            </a:p>
            <a:p>
              <a:pPr eaLnBrk="1" hangingPunct="1"/>
              <a:r>
                <a:rPr lang="en-US" sz="1400">
                  <a:solidFill>
                    <a:schemeClr val="tx1"/>
                  </a:solidFill>
                  <a:latin typeface="Arial" charset="0"/>
                  <a:ea typeface="ＭＳ Ｐゴシック" pitchFamily="-107" charset="-128"/>
                </a:rPr>
                <a:t>V</a:t>
              </a:r>
              <a:r>
                <a:rPr lang="en-US" sz="1400" baseline="-25000">
                  <a:solidFill>
                    <a:schemeClr val="tx1"/>
                  </a:solidFill>
                  <a:latin typeface="Arial" charset="0"/>
                  <a:ea typeface="ＭＳ Ｐゴシック" pitchFamily="-107" charset="-128"/>
                </a:rPr>
                <a:t>dc</a:t>
              </a:r>
              <a:endParaRPr lang="en-US" sz="1400">
                <a:solidFill>
                  <a:schemeClr val="tx1"/>
                </a:solidFill>
                <a:latin typeface="Arial" charset="0"/>
                <a:ea typeface="ＭＳ Ｐゴシック" pitchFamily="-107" charset="-128"/>
              </a:endParaRPr>
            </a:p>
            <a:p>
              <a:pPr eaLnBrk="1" hangingPunct="1"/>
              <a:endParaRPr lang="sr-Latn-CS" sz="1400">
                <a:solidFill>
                  <a:schemeClr val="tx1"/>
                </a:solidFill>
                <a:latin typeface="Arial" charset="0"/>
              </a:endParaRPr>
            </a:p>
            <a:p>
              <a:pPr eaLnBrk="1" hangingPunct="1"/>
              <a:endParaRPr lang="sr-Latn-CS" sz="1400">
                <a:solidFill>
                  <a:schemeClr val="tx1"/>
                </a:solidFill>
                <a:latin typeface="Arial" charset="0"/>
              </a:endParaRPr>
            </a:p>
            <a:p>
              <a:pPr eaLnBrk="1" hangingPunct="1"/>
              <a:endParaRPr lang="en-US" sz="1400">
                <a:solidFill>
                  <a:schemeClr val="tx1"/>
                </a:solidFill>
                <a:latin typeface="Arial" charset="0"/>
              </a:endParaRPr>
            </a:p>
            <a:p>
              <a:pPr eaLnBrk="1" hangingPunct="1"/>
              <a:r>
                <a:rPr lang="en-US" sz="1400">
                  <a:solidFill>
                    <a:schemeClr val="tx1"/>
                  </a:solidFill>
                  <a:latin typeface="Arial" charset="0"/>
                  <a:ea typeface="ＭＳ Ｐゴシック" pitchFamily="-107" charset="-128"/>
                  <a:sym typeface="Symbol" pitchFamily="18" charset="2"/>
                </a:rPr>
                <a:t></a:t>
              </a:r>
            </a:p>
          </p:txBody>
        </p:sp>
        <p:sp>
          <p:nvSpPr>
            <p:cNvPr id="16456" name="Line 108"/>
            <p:cNvSpPr>
              <a:spLocks noChangeShapeType="1"/>
            </p:cNvSpPr>
            <p:nvPr/>
          </p:nvSpPr>
          <p:spPr bwMode="auto">
            <a:xfrm>
              <a:off x="2916039" y="2578572"/>
              <a:ext cx="322262" cy="0"/>
            </a:xfrm>
            <a:prstGeom prst="line">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
        <p:nvSpPr>
          <p:cNvPr id="177" name="TextBox 176"/>
          <p:cNvSpPr txBox="1">
            <a:spLocks noChangeArrowheads="1"/>
          </p:cNvSpPr>
          <p:nvPr/>
        </p:nvSpPr>
        <p:spPr bwMode="auto">
          <a:xfrm>
            <a:off x="684213" y="5373688"/>
            <a:ext cx="29940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a:t>Komanda za uključenje T2</a:t>
            </a:r>
            <a:endParaRPr lang="en-US"/>
          </a:p>
        </p:txBody>
      </p:sp>
      <p:sp>
        <p:nvSpPr>
          <p:cNvPr id="178" name="TextBox 177"/>
          <p:cNvSpPr txBox="1">
            <a:spLocks noChangeArrowheads="1"/>
          </p:cNvSpPr>
          <p:nvPr/>
        </p:nvSpPr>
        <p:spPr bwMode="auto">
          <a:xfrm>
            <a:off x="684213" y="4508500"/>
            <a:ext cx="295751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a:t>Komanda za uključenje T1</a:t>
            </a:r>
            <a:endParaRPr lang="en-US"/>
          </a:p>
        </p:txBody>
      </p:sp>
      <p:grpSp>
        <p:nvGrpSpPr>
          <p:cNvPr id="10" name="Group 329"/>
          <p:cNvGrpSpPr>
            <a:grpSpLocks/>
          </p:cNvGrpSpPr>
          <p:nvPr/>
        </p:nvGrpSpPr>
        <p:grpSpPr bwMode="auto">
          <a:xfrm>
            <a:off x="4284663" y="4292600"/>
            <a:ext cx="3887787" cy="2160588"/>
            <a:chOff x="4283968" y="4293096"/>
            <a:chExt cx="3888432" cy="2160240"/>
          </a:xfrm>
        </p:grpSpPr>
        <p:cxnSp>
          <p:nvCxnSpPr>
            <p:cNvPr id="16409" name="Straight Connector 184"/>
            <p:cNvCxnSpPr>
              <a:cxnSpLocks noChangeShapeType="1"/>
            </p:cNvCxnSpPr>
            <p:nvPr/>
          </p:nvCxnSpPr>
          <p:spPr bwMode="auto">
            <a:xfrm>
              <a:off x="4283968" y="4293096"/>
              <a:ext cx="0" cy="2160240"/>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xmlns="">
                  <a:noFill/>
                </a14:hiddenFill>
              </a:ext>
            </a:extLst>
          </p:spPr>
        </p:cxnSp>
        <p:cxnSp>
          <p:nvCxnSpPr>
            <p:cNvPr id="16410" name="Straight Connector 188"/>
            <p:cNvCxnSpPr>
              <a:cxnSpLocks noChangeShapeType="1"/>
            </p:cNvCxnSpPr>
            <p:nvPr/>
          </p:nvCxnSpPr>
          <p:spPr bwMode="auto">
            <a:xfrm>
              <a:off x="5580112" y="4293096"/>
              <a:ext cx="0" cy="1584176"/>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xmlns="">
                  <a:noFill/>
                </a14:hiddenFill>
              </a:ext>
            </a:extLst>
          </p:spPr>
        </p:cxnSp>
        <p:cxnSp>
          <p:nvCxnSpPr>
            <p:cNvPr id="16411" name="Straight Connector 202"/>
            <p:cNvCxnSpPr>
              <a:cxnSpLocks noChangeShapeType="1"/>
            </p:cNvCxnSpPr>
            <p:nvPr/>
          </p:nvCxnSpPr>
          <p:spPr bwMode="auto">
            <a:xfrm>
              <a:off x="6876256" y="4653136"/>
              <a:ext cx="0" cy="1080120"/>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xmlns="">
                  <a:noFill/>
                </a14:hiddenFill>
              </a:ext>
            </a:extLst>
          </p:spPr>
        </p:cxnSp>
        <p:cxnSp>
          <p:nvCxnSpPr>
            <p:cNvPr id="16412" name="Straight Connector 204"/>
            <p:cNvCxnSpPr>
              <a:cxnSpLocks noChangeShapeType="1"/>
            </p:cNvCxnSpPr>
            <p:nvPr/>
          </p:nvCxnSpPr>
          <p:spPr bwMode="auto">
            <a:xfrm>
              <a:off x="8172400" y="4293096"/>
              <a:ext cx="0" cy="1584176"/>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xmlns="">
                  <a:noFill/>
                </a14:hiddenFill>
              </a:ext>
            </a:extLst>
          </p:spPr>
        </p:cxnSp>
        <p:cxnSp>
          <p:nvCxnSpPr>
            <p:cNvPr id="16413" name="Straight Connector 224"/>
            <p:cNvCxnSpPr>
              <a:cxnSpLocks noChangeShapeType="1"/>
            </p:cNvCxnSpPr>
            <p:nvPr/>
          </p:nvCxnSpPr>
          <p:spPr bwMode="auto">
            <a:xfrm>
              <a:off x="4283968" y="4509120"/>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grpSp>
      <p:grpSp>
        <p:nvGrpSpPr>
          <p:cNvPr id="11" name="Group 327"/>
          <p:cNvGrpSpPr>
            <a:grpSpLocks/>
          </p:cNvGrpSpPr>
          <p:nvPr/>
        </p:nvGrpSpPr>
        <p:grpSpPr bwMode="auto">
          <a:xfrm>
            <a:off x="4356100" y="3789363"/>
            <a:ext cx="2987675" cy="2354262"/>
            <a:chOff x="4355976" y="3789040"/>
            <a:chExt cx="2988473" cy="2354778"/>
          </a:xfrm>
        </p:grpSpPr>
        <p:sp>
          <p:nvSpPr>
            <p:cNvPr id="16401" name="TextBox 232"/>
            <p:cNvSpPr txBox="1">
              <a:spLocks noChangeArrowheads="1"/>
            </p:cNvSpPr>
            <p:nvPr/>
          </p:nvSpPr>
          <p:spPr bwMode="auto">
            <a:xfrm>
              <a:off x="4644008" y="3789040"/>
              <a:ext cx="116730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a:solidFill>
                    <a:srgbClr val="C00000"/>
                  </a:solidFill>
                </a:rPr>
                <a:t>Uključi T1</a:t>
              </a:r>
              <a:endParaRPr lang="en-US" sz="1600">
                <a:solidFill>
                  <a:srgbClr val="C00000"/>
                </a:solidFill>
              </a:endParaRPr>
            </a:p>
          </p:txBody>
        </p:sp>
        <p:cxnSp>
          <p:nvCxnSpPr>
            <p:cNvPr id="16402" name="Straight Arrow Connector 234"/>
            <p:cNvCxnSpPr>
              <a:cxnSpLocks noChangeShapeType="1"/>
            </p:cNvCxnSpPr>
            <p:nvPr/>
          </p:nvCxnSpPr>
          <p:spPr bwMode="auto">
            <a:xfrm flipH="1">
              <a:off x="4427984" y="4077072"/>
              <a:ext cx="288032" cy="360040"/>
            </a:xfrm>
            <a:prstGeom prst="straightConnector1">
              <a:avLst/>
            </a:prstGeom>
            <a:noFill/>
            <a:ln w="12700" algn="ctr">
              <a:solidFill>
                <a:schemeClr val="tx1"/>
              </a:solidFill>
              <a:round/>
              <a:headEnd type="none" w="sm" len="sm"/>
              <a:tailEnd type="stealth" w="med" len="lg"/>
            </a:ln>
            <a:extLst>
              <a:ext uri="{909E8E84-426E-40DD-AFC4-6F175D3DCCD1}">
                <a14:hiddenFill xmlns:a14="http://schemas.microsoft.com/office/drawing/2010/main" xmlns="">
                  <a:noFill/>
                </a14:hiddenFill>
              </a:ext>
            </a:extLst>
          </p:spPr>
        </p:cxnSp>
        <p:sp>
          <p:nvSpPr>
            <p:cNvPr id="16403" name="TextBox 239"/>
            <p:cNvSpPr txBox="1">
              <a:spLocks noChangeArrowheads="1"/>
            </p:cNvSpPr>
            <p:nvPr/>
          </p:nvSpPr>
          <p:spPr bwMode="auto">
            <a:xfrm>
              <a:off x="5940152" y="4077072"/>
              <a:ext cx="128913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a:t>Isključi T1 </a:t>
              </a:r>
              <a:endParaRPr lang="en-US" sz="1600"/>
            </a:p>
          </p:txBody>
        </p:sp>
        <p:cxnSp>
          <p:nvCxnSpPr>
            <p:cNvPr id="16404" name="Straight Arrow Connector 240"/>
            <p:cNvCxnSpPr>
              <a:cxnSpLocks noChangeShapeType="1"/>
            </p:cNvCxnSpPr>
            <p:nvPr/>
          </p:nvCxnSpPr>
          <p:spPr bwMode="auto">
            <a:xfrm flipH="1">
              <a:off x="5796136" y="4365104"/>
              <a:ext cx="360040" cy="432048"/>
            </a:xfrm>
            <a:prstGeom prst="straightConnector1">
              <a:avLst/>
            </a:prstGeom>
            <a:noFill/>
            <a:ln w="12700" algn="ctr">
              <a:solidFill>
                <a:schemeClr val="tx1"/>
              </a:solidFill>
              <a:round/>
              <a:headEnd type="none" w="sm" len="sm"/>
              <a:tailEnd type="stealth" w="med" len="lg"/>
            </a:ln>
            <a:extLst>
              <a:ext uri="{909E8E84-426E-40DD-AFC4-6F175D3DCCD1}">
                <a14:hiddenFill xmlns:a14="http://schemas.microsoft.com/office/drawing/2010/main" xmlns="">
                  <a:noFill/>
                </a14:hiddenFill>
              </a:ext>
            </a:extLst>
          </p:spPr>
        </p:cxnSp>
        <p:sp>
          <p:nvSpPr>
            <p:cNvPr id="16405" name="TextBox 244"/>
            <p:cNvSpPr txBox="1">
              <a:spLocks noChangeArrowheads="1"/>
            </p:cNvSpPr>
            <p:nvPr/>
          </p:nvSpPr>
          <p:spPr bwMode="auto">
            <a:xfrm>
              <a:off x="4355976" y="5085184"/>
              <a:ext cx="132119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a:t>Isključi T2 </a:t>
              </a:r>
              <a:endParaRPr lang="en-US" sz="1600"/>
            </a:p>
          </p:txBody>
        </p:sp>
        <p:cxnSp>
          <p:nvCxnSpPr>
            <p:cNvPr id="16406" name="Straight Arrow Connector 246"/>
            <p:cNvCxnSpPr>
              <a:cxnSpLocks noChangeShapeType="1"/>
            </p:cNvCxnSpPr>
            <p:nvPr/>
          </p:nvCxnSpPr>
          <p:spPr bwMode="auto">
            <a:xfrm flipH="1">
              <a:off x="4427984" y="5373216"/>
              <a:ext cx="144016" cy="288032"/>
            </a:xfrm>
            <a:prstGeom prst="straightConnector1">
              <a:avLst/>
            </a:prstGeom>
            <a:noFill/>
            <a:ln w="12700" algn="ctr">
              <a:solidFill>
                <a:schemeClr val="tx1"/>
              </a:solidFill>
              <a:round/>
              <a:headEnd type="none" w="sm" len="sm"/>
              <a:tailEnd type="stealth" w="med" len="lg"/>
            </a:ln>
            <a:extLst>
              <a:ext uri="{909E8E84-426E-40DD-AFC4-6F175D3DCCD1}">
                <a14:hiddenFill xmlns:a14="http://schemas.microsoft.com/office/drawing/2010/main" xmlns="">
                  <a:noFill/>
                </a14:hiddenFill>
              </a:ext>
            </a:extLst>
          </p:spPr>
        </p:cxnSp>
        <p:sp>
          <p:nvSpPr>
            <p:cNvPr id="16407" name="TextBox 248"/>
            <p:cNvSpPr txBox="1">
              <a:spLocks noChangeArrowheads="1"/>
            </p:cNvSpPr>
            <p:nvPr/>
          </p:nvSpPr>
          <p:spPr bwMode="auto">
            <a:xfrm>
              <a:off x="6084168" y="5805264"/>
              <a:ext cx="126028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a:solidFill>
                    <a:srgbClr val="C00000"/>
                  </a:solidFill>
                </a:rPr>
                <a:t>Uključi T2 </a:t>
              </a:r>
              <a:endParaRPr lang="en-US" sz="1600">
                <a:solidFill>
                  <a:srgbClr val="C00000"/>
                </a:solidFill>
              </a:endParaRPr>
            </a:p>
          </p:txBody>
        </p:sp>
        <p:cxnSp>
          <p:nvCxnSpPr>
            <p:cNvPr id="16408" name="Straight Arrow Connector 250"/>
            <p:cNvCxnSpPr>
              <a:cxnSpLocks noChangeShapeType="1"/>
            </p:cNvCxnSpPr>
            <p:nvPr/>
          </p:nvCxnSpPr>
          <p:spPr bwMode="auto">
            <a:xfrm flipH="1" flipV="1">
              <a:off x="5940152" y="5445224"/>
              <a:ext cx="360040" cy="360040"/>
            </a:xfrm>
            <a:prstGeom prst="straightConnector1">
              <a:avLst/>
            </a:prstGeom>
            <a:noFill/>
            <a:ln w="12700" algn="ctr">
              <a:solidFill>
                <a:schemeClr val="tx1"/>
              </a:solidFill>
              <a:round/>
              <a:headEnd type="none" w="sm" len="sm"/>
              <a:tailEnd type="stealth" w="med" len="lg"/>
            </a:ln>
            <a:extLst>
              <a:ext uri="{909E8E84-426E-40DD-AFC4-6F175D3DCCD1}">
                <a14:hiddenFill xmlns:a14="http://schemas.microsoft.com/office/drawing/2010/main" xmlns="">
                  <a:noFill/>
                </a14:hiddenFill>
              </a:ext>
            </a:extLst>
          </p:spPr>
        </p:cxnSp>
      </p:grpSp>
      <p:cxnSp>
        <p:nvCxnSpPr>
          <p:cNvPr id="332" name="Straight Connector 331"/>
          <p:cNvCxnSpPr>
            <a:cxnSpLocks noChangeShapeType="1"/>
          </p:cNvCxnSpPr>
          <p:nvPr/>
        </p:nvCxnSpPr>
        <p:spPr bwMode="auto">
          <a:xfrm>
            <a:off x="5867400" y="3789363"/>
            <a:ext cx="0" cy="2663825"/>
          </a:xfrm>
          <a:prstGeom prst="line">
            <a:avLst/>
          </a:prstGeom>
          <a:noFill/>
          <a:ln w="12700" algn="ctr">
            <a:solidFill>
              <a:srgbClr val="FF0000"/>
            </a:solidFill>
            <a:prstDash val="lgDash"/>
            <a:round/>
            <a:headEnd type="none" w="sm" len="sm"/>
            <a:tailEnd type="none" w="sm" len="sm"/>
          </a:ln>
          <a:extLst>
            <a:ext uri="{909E8E84-426E-40DD-AFC4-6F175D3DCCD1}">
              <a14:hiddenFill xmlns:a14="http://schemas.microsoft.com/office/drawing/2010/main" xmlns="">
                <a:noFill/>
              </a14:hiddenFill>
            </a:ext>
          </a:extLst>
        </p:spPr>
      </p:cxnSp>
      <p:cxnSp>
        <p:nvCxnSpPr>
          <p:cNvPr id="333" name="Straight Connector 332"/>
          <p:cNvCxnSpPr>
            <a:cxnSpLocks noChangeShapeType="1"/>
          </p:cNvCxnSpPr>
          <p:nvPr/>
        </p:nvCxnSpPr>
        <p:spPr bwMode="auto">
          <a:xfrm>
            <a:off x="5686425" y="3783013"/>
            <a:ext cx="0" cy="2663825"/>
          </a:xfrm>
          <a:prstGeom prst="line">
            <a:avLst/>
          </a:prstGeom>
          <a:noFill/>
          <a:ln w="12700" algn="ctr">
            <a:solidFill>
              <a:srgbClr val="FF0000"/>
            </a:solidFill>
            <a:prstDash val="lgDash"/>
            <a:round/>
            <a:headEnd type="none" w="sm" len="sm"/>
            <a:tailEnd type="none" w="sm" len="sm"/>
          </a:ln>
          <a:extLst>
            <a:ext uri="{909E8E84-426E-40DD-AFC4-6F175D3DCCD1}">
              <a14:hiddenFill xmlns:a14="http://schemas.microsoft.com/office/drawing/2010/main" xmlns="">
                <a:noFill/>
              </a14:hiddenFill>
            </a:ext>
          </a:extLst>
        </p:spPr>
      </p:cxnSp>
      <p:sp>
        <p:nvSpPr>
          <p:cNvPr id="335" name="Rectangle 334"/>
          <p:cNvSpPr>
            <a:spLocks noChangeArrowheads="1"/>
          </p:cNvSpPr>
          <p:nvPr/>
        </p:nvSpPr>
        <p:spPr bwMode="auto">
          <a:xfrm>
            <a:off x="5686425" y="4292600"/>
            <a:ext cx="180975" cy="1636713"/>
          </a:xfrm>
          <a:prstGeom prst="rect">
            <a:avLst/>
          </a:prstGeom>
          <a:solidFill>
            <a:srgbClr val="FF0000">
              <a:alpha val="32156"/>
            </a:srgbClr>
          </a:solidFill>
          <a:ln>
            <a:noFill/>
          </a:ln>
          <a:extLst>
            <a:ext uri="{91240B29-F687-4F45-9708-019B960494DF}">
              <a14:hiddenLine xmlns:a14="http://schemas.microsoft.com/office/drawing/2010/main" xmlns="" w="25400" algn="ctr">
                <a:solidFill>
                  <a:srgbClr val="000000"/>
                </a:solidFill>
                <a:round/>
                <a:headEnd type="none" w="sm" len="sm"/>
                <a:tailEnd type="none" w="sm" len="sm"/>
              </a14:hiddenLine>
            </a:ext>
          </a:extLst>
        </p:spPr>
        <p:txBody>
          <a:bodyPr>
            <a:spAutoFit/>
          </a:bodyPr>
          <a:lstStyle/>
          <a:p>
            <a:endParaRPr lang="en-US"/>
          </a:p>
        </p:txBody>
      </p:sp>
      <p:sp>
        <p:nvSpPr>
          <p:cNvPr id="336" name="TextBox 335"/>
          <p:cNvSpPr txBox="1">
            <a:spLocks noChangeArrowheads="1"/>
          </p:cNvSpPr>
          <p:nvPr/>
        </p:nvSpPr>
        <p:spPr bwMode="auto">
          <a:xfrm>
            <a:off x="5795963" y="6092825"/>
            <a:ext cx="230981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b="1">
                <a:solidFill>
                  <a:srgbClr val="FF0000"/>
                </a:solidFill>
                <a:latin typeface="Arial" charset="0"/>
                <a:cs typeface="Arial" charset="0"/>
              </a:rPr>
              <a:t>OBA UKLJUČENA !</a:t>
            </a:r>
            <a:endParaRPr lang="en-US" b="1">
              <a:solidFill>
                <a:srgbClr val="FF0000"/>
              </a:solidFill>
              <a:latin typeface="Arial" charset="0"/>
              <a:cs typeface="Arial" charset="0"/>
            </a:endParaRPr>
          </a:p>
        </p:txBody>
      </p:sp>
      <p:cxnSp>
        <p:nvCxnSpPr>
          <p:cNvPr id="338" name="Straight Arrow Connector 337"/>
          <p:cNvCxnSpPr>
            <a:cxnSpLocks noChangeShapeType="1"/>
          </p:cNvCxnSpPr>
          <p:nvPr/>
        </p:nvCxnSpPr>
        <p:spPr bwMode="auto">
          <a:xfrm flipH="1" flipV="1">
            <a:off x="5795963" y="5516563"/>
            <a:ext cx="360362" cy="576262"/>
          </a:xfrm>
          <a:prstGeom prst="straightConnector1">
            <a:avLst/>
          </a:prstGeom>
          <a:noFill/>
          <a:ln w="25400" algn="ctr">
            <a:solidFill>
              <a:srgbClr val="FF0000"/>
            </a:solidFill>
            <a:round/>
            <a:headEnd type="none" w="sm" len="sm"/>
            <a:tailEnd type="arrow" w="med" len="med"/>
          </a:ln>
          <a:extLst>
            <a:ext uri="{909E8E84-426E-40DD-AFC4-6F175D3DCCD1}">
              <a14:hiddenFill xmlns:a14="http://schemas.microsoft.com/office/drawing/2010/main" xmlns="">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8"/>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33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nodeType="clickEffect">
                                  <p:stCondLst>
                                    <p:cond delay="0"/>
                                  </p:stCondLst>
                                  <p:childTnLst>
                                    <p:set>
                                      <p:cBhvr>
                                        <p:cTn id="46" dur="1" fill="hold">
                                          <p:stCondLst>
                                            <p:cond delay="0"/>
                                          </p:stCondLst>
                                        </p:cTn>
                                        <p:tgtEl>
                                          <p:spTgt spid="4"/>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35"/>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32"/>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33"/>
                                        </p:tgtEl>
                                        <p:attrNameLst>
                                          <p:attrName>style.visibility</p:attrName>
                                        </p:attrNameLst>
                                      </p:cBhvr>
                                      <p:to>
                                        <p:strVal val="hidden"/>
                                      </p:to>
                                    </p:set>
                                  </p:childTnLst>
                                </p:cTn>
                              </p:par>
                              <p:par>
                                <p:cTn id="53" presetID="1" presetClass="exit" presetSubtype="0" fill="hold" grpId="2" nodeType="withEffect">
                                  <p:stCondLst>
                                    <p:cond delay="0"/>
                                  </p:stCondLst>
                                  <p:childTnLst>
                                    <p:set>
                                      <p:cBhvr>
                                        <p:cTn id="54" dur="1" fill="hold">
                                          <p:stCondLst>
                                            <p:cond delay="0"/>
                                          </p:stCondLst>
                                        </p:cTn>
                                        <p:tgtEl>
                                          <p:spTgt spid="336"/>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38"/>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P spid="178" grpId="0"/>
      <p:bldP spid="335" grpId="0" animBg="1"/>
      <p:bldP spid="335" grpId="1" animBg="1"/>
      <p:bldP spid="336" grpId="0"/>
      <p:bldP spid="336" grpId="1"/>
      <p:bldP spid="336"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52A01E14-5C96-4BE2-A14A-45B1D624BFEA}" type="slidenum">
              <a:rPr lang="en-US" smtClean="0">
                <a:solidFill>
                  <a:schemeClr val="tx1"/>
                </a:solidFill>
                <a:latin typeface="Times New Roman" pitchFamily="18" charset="0"/>
              </a:rPr>
              <a:pPr/>
              <a:t>2</a:t>
            </a:fld>
            <a:endParaRPr lang="en-US" smtClean="0">
              <a:solidFill>
                <a:schemeClr val="tx1"/>
              </a:solidFill>
              <a:latin typeface="Times New Roman" pitchFamily="18" charset="0"/>
            </a:endParaRPr>
          </a:p>
        </p:txBody>
      </p:sp>
      <p:sp>
        <p:nvSpPr>
          <p:cNvPr id="1029" name="TextBox 4"/>
          <p:cNvSpPr txBox="1">
            <a:spLocks noChangeArrowheads="1"/>
          </p:cNvSpPr>
          <p:nvPr/>
        </p:nvSpPr>
        <p:spPr bwMode="auto">
          <a:xfrm>
            <a:off x="0" y="0"/>
            <a:ext cx="89916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algn="ctr" eaLnBrk="1" hangingPunct="1"/>
            <a:r>
              <a:rPr lang="sr-Latn-CS" sz="2400" b="1">
                <a:solidFill>
                  <a:schemeClr val="tx1"/>
                </a:solidFill>
                <a:latin typeface="Arial" charset="0"/>
              </a:rPr>
              <a:t>KO</a:t>
            </a:r>
            <a:r>
              <a:rPr lang="en-US" sz="2400" b="1">
                <a:solidFill>
                  <a:schemeClr val="tx1"/>
                </a:solidFill>
                <a:latin typeface="Arial" charset="0"/>
              </a:rPr>
              <a:t>MPONENTE ENERGETSKE ELEKTRONIKE</a:t>
            </a:r>
            <a:r>
              <a:rPr lang="sr-Latn-CS" sz="2400" b="1">
                <a:solidFill>
                  <a:schemeClr val="tx1"/>
                </a:solidFill>
                <a:latin typeface="Arial" charset="0"/>
              </a:rPr>
              <a:t> - </a:t>
            </a:r>
            <a:r>
              <a:rPr lang="sr-Latn-CS" sz="2800" b="1">
                <a:solidFill>
                  <a:schemeClr val="tx1"/>
                </a:solidFill>
                <a:latin typeface="Arial" charset="0"/>
              </a:rPr>
              <a:t>DIODA</a:t>
            </a:r>
            <a:endParaRPr lang="en-US" sz="2800" b="1">
              <a:solidFill>
                <a:srgbClr val="C00000"/>
              </a:solidFill>
              <a:latin typeface="Arial" charset="0"/>
            </a:endParaRPr>
          </a:p>
        </p:txBody>
      </p:sp>
      <p:grpSp>
        <p:nvGrpSpPr>
          <p:cNvPr id="1030" name="Group 3"/>
          <p:cNvGrpSpPr>
            <a:grpSpLocks/>
          </p:cNvGrpSpPr>
          <p:nvPr/>
        </p:nvGrpSpPr>
        <p:grpSpPr bwMode="auto">
          <a:xfrm>
            <a:off x="1600200" y="3124200"/>
            <a:ext cx="2511425" cy="3048000"/>
            <a:chOff x="1932" y="759"/>
            <a:chExt cx="1987" cy="2001"/>
          </a:xfrm>
        </p:grpSpPr>
        <p:sp>
          <p:nvSpPr>
            <p:cNvPr id="1075" name="Line 4"/>
            <p:cNvSpPr>
              <a:spLocks noChangeShapeType="1"/>
            </p:cNvSpPr>
            <p:nvPr/>
          </p:nvSpPr>
          <p:spPr bwMode="auto">
            <a:xfrm>
              <a:off x="1932" y="2004"/>
              <a:ext cx="1836"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a:p>
          </p:txBody>
        </p:sp>
        <p:sp>
          <p:nvSpPr>
            <p:cNvPr id="1076" name="Text Box 5"/>
            <p:cNvSpPr txBox="1">
              <a:spLocks noChangeArrowheads="1"/>
            </p:cNvSpPr>
            <p:nvPr/>
          </p:nvSpPr>
          <p:spPr bwMode="auto">
            <a:xfrm>
              <a:off x="2649" y="759"/>
              <a:ext cx="243" cy="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i="1">
                  <a:solidFill>
                    <a:schemeClr val="tx1"/>
                  </a:solidFill>
                  <a:latin typeface="Times New Roman" pitchFamily="18" charset="0"/>
                </a:rPr>
                <a:t>I</a:t>
              </a:r>
              <a:r>
                <a:rPr lang="en-US" sz="1400" i="1" baseline="-25000">
                  <a:solidFill>
                    <a:schemeClr val="tx1"/>
                  </a:solidFill>
                  <a:latin typeface="Times New Roman" pitchFamily="18" charset="0"/>
                </a:rPr>
                <a:t>d</a:t>
              </a:r>
              <a:endParaRPr lang="en-US" sz="1600" i="1">
                <a:solidFill>
                  <a:schemeClr val="tx1"/>
                </a:solidFill>
                <a:latin typeface="Times New Roman" pitchFamily="18" charset="0"/>
              </a:endParaRPr>
            </a:p>
          </p:txBody>
        </p:sp>
        <p:sp>
          <p:nvSpPr>
            <p:cNvPr id="1077" name="Text Box 6"/>
            <p:cNvSpPr txBox="1">
              <a:spLocks noChangeArrowheads="1"/>
            </p:cNvSpPr>
            <p:nvPr/>
          </p:nvSpPr>
          <p:spPr bwMode="auto">
            <a:xfrm>
              <a:off x="3632" y="2079"/>
              <a:ext cx="287" cy="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i="1">
                  <a:solidFill>
                    <a:schemeClr val="tx1"/>
                  </a:solidFill>
                  <a:latin typeface="Times New Roman" pitchFamily="18" charset="0"/>
                </a:rPr>
                <a:t>V</a:t>
              </a:r>
              <a:r>
                <a:rPr lang="en-US" sz="1400" i="1" baseline="-25000">
                  <a:solidFill>
                    <a:schemeClr val="tx1"/>
                  </a:solidFill>
                  <a:latin typeface="Times New Roman" pitchFamily="18" charset="0"/>
                </a:rPr>
                <a:t>d</a:t>
              </a:r>
              <a:endParaRPr lang="en-US" sz="1600" i="1">
                <a:solidFill>
                  <a:schemeClr val="tx1"/>
                </a:solidFill>
                <a:latin typeface="Times New Roman" pitchFamily="18" charset="0"/>
              </a:endParaRPr>
            </a:p>
          </p:txBody>
        </p:sp>
        <p:sp>
          <p:nvSpPr>
            <p:cNvPr id="1078" name="Line 7"/>
            <p:cNvSpPr>
              <a:spLocks noChangeShapeType="1"/>
            </p:cNvSpPr>
            <p:nvPr/>
          </p:nvSpPr>
          <p:spPr bwMode="auto">
            <a:xfrm flipV="1">
              <a:off x="2802" y="996"/>
              <a:ext cx="0" cy="168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sp>
          <p:nvSpPr>
            <p:cNvPr id="1079" name="Arc 8"/>
            <p:cNvSpPr>
              <a:spLocks/>
            </p:cNvSpPr>
            <p:nvPr/>
          </p:nvSpPr>
          <p:spPr bwMode="auto">
            <a:xfrm rot="10800000" flipH="1">
              <a:off x="2802" y="1002"/>
              <a:ext cx="354" cy="1002"/>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7" y="0"/>
                    <a:pt x="21269" y="9311"/>
                    <a:pt x="21591" y="21004"/>
                  </a:cubicBezTo>
                </a:path>
                <a:path w="21592" h="21600" stroke="0" extrusionOk="0">
                  <a:moveTo>
                    <a:pt x="-1" y="0"/>
                  </a:moveTo>
                  <a:cubicBezTo>
                    <a:pt x="11697" y="0"/>
                    <a:pt x="21269" y="9311"/>
                    <a:pt x="21591" y="21004"/>
                  </a:cubicBezTo>
                  <a:lnTo>
                    <a:pt x="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spAutoFit/>
            </a:bodyPr>
            <a:lstStyle/>
            <a:p>
              <a:endParaRPr lang="en-US"/>
            </a:p>
          </p:txBody>
        </p:sp>
        <p:grpSp>
          <p:nvGrpSpPr>
            <p:cNvPr id="1080" name="Group 9"/>
            <p:cNvGrpSpPr>
              <a:grpSpLocks/>
            </p:cNvGrpSpPr>
            <p:nvPr/>
          </p:nvGrpSpPr>
          <p:grpSpPr bwMode="auto">
            <a:xfrm>
              <a:off x="1956" y="1998"/>
              <a:ext cx="852" cy="762"/>
              <a:chOff x="1842" y="2112"/>
              <a:chExt cx="852" cy="762"/>
            </a:xfrm>
          </p:grpSpPr>
          <p:sp>
            <p:nvSpPr>
              <p:cNvPr id="1087" name="Arc 10"/>
              <p:cNvSpPr>
                <a:spLocks/>
              </p:cNvSpPr>
              <p:nvPr/>
            </p:nvSpPr>
            <p:spPr bwMode="auto">
              <a:xfrm flipH="1">
                <a:off x="1842" y="2172"/>
                <a:ext cx="240" cy="702"/>
              </a:xfrm>
              <a:custGeom>
                <a:avLst/>
                <a:gdLst>
                  <a:gd name="T0" fmla="*/ 0 w 21594"/>
                  <a:gd name="T1" fmla="*/ 0 h 21600"/>
                  <a:gd name="T2" fmla="*/ 0 w 21594"/>
                  <a:gd name="T3" fmla="*/ 0 h 21600"/>
                  <a:gd name="T4" fmla="*/ 0 w 21594"/>
                  <a:gd name="T5" fmla="*/ 0 h 21600"/>
                  <a:gd name="T6" fmla="*/ 0 60000 65536"/>
                  <a:gd name="T7" fmla="*/ 0 60000 65536"/>
                  <a:gd name="T8" fmla="*/ 0 60000 65536"/>
                  <a:gd name="T9" fmla="*/ 0 w 21594"/>
                  <a:gd name="T10" fmla="*/ 0 h 21600"/>
                  <a:gd name="T11" fmla="*/ 21594 w 21594"/>
                  <a:gd name="T12" fmla="*/ 21600 h 21600"/>
                </a:gdLst>
                <a:ahLst/>
                <a:cxnLst>
                  <a:cxn ang="T6">
                    <a:pos x="T0" y="T1"/>
                  </a:cxn>
                  <a:cxn ang="T7">
                    <a:pos x="T2" y="T3"/>
                  </a:cxn>
                  <a:cxn ang="T8">
                    <a:pos x="T4" y="T5"/>
                  </a:cxn>
                </a:cxnLst>
                <a:rect l="T9" t="T10" r="T11" b="T12"/>
                <a:pathLst>
                  <a:path w="21594" h="21600" fill="none" extrusionOk="0">
                    <a:moveTo>
                      <a:pt x="-1" y="0"/>
                    </a:moveTo>
                    <a:cubicBezTo>
                      <a:pt x="11731" y="0"/>
                      <a:pt x="21317" y="9363"/>
                      <a:pt x="21594" y="21090"/>
                    </a:cubicBezTo>
                  </a:path>
                  <a:path w="21594" h="21600" stroke="0" extrusionOk="0">
                    <a:moveTo>
                      <a:pt x="-1" y="0"/>
                    </a:moveTo>
                    <a:cubicBezTo>
                      <a:pt x="11731" y="0"/>
                      <a:pt x="21317" y="9363"/>
                      <a:pt x="21594" y="21090"/>
                    </a:cubicBezTo>
                    <a:lnTo>
                      <a:pt x="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nchor="ctr">
                <a:spAutoFit/>
              </a:bodyPr>
              <a:lstStyle/>
              <a:p>
                <a:endParaRPr lang="en-US"/>
              </a:p>
            </p:txBody>
          </p:sp>
          <p:sp>
            <p:nvSpPr>
              <p:cNvPr id="1088" name="Line 11"/>
              <p:cNvSpPr>
                <a:spLocks noChangeShapeType="1"/>
              </p:cNvSpPr>
              <p:nvPr/>
            </p:nvSpPr>
            <p:spPr bwMode="auto">
              <a:xfrm flipV="1">
                <a:off x="2076" y="2112"/>
                <a:ext cx="618" cy="5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grpSp>
        <p:sp>
          <p:nvSpPr>
            <p:cNvPr id="1081" name="Line 12"/>
            <p:cNvSpPr>
              <a:spLocks noChangeShapeType="1"/>
            </p:cNvSpPr>
            <p:nvPr/>
          </p:nvSpPr>
          <p:spPr bwMode="auto">
            <a:xfrm>
              <a:off x="3108" y="1530"/>
              <a:ext cx="0" cy="474"/>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sp>
          <p:nvSpPr>
            <p:cNvPr id="1082" name="Line 13"/>
            <p:cNvSpPr>
              <a:spLocks noChangeShapeType="1"/>
            </p:cNvSpPr>
            <p:nvPr/>
          </p:nvSpPr>
          <p:spPr bwMode="auto">
            <a:xfrm>
              <a:off x="2070" y="1998"/>
              <a:ext cx="0" cy="732"/>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sp>
          <p:nvSpPr>
            <p:cNvPr id="1083" name="Text Box 14"/>
            <p:cNvSpPr txBox="1">
              <a:spLocks noChangeArrowheads="1"/>
            </p:cNvSpPr>
            <p:nvPr/>
          </p:nvSpPr>
          <p:spPr bwMode="auto">
            <a:xfrm>
              <a:off x="3015" y="2067"/>
              <a:ext cx="266" cy="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i="1">
                  <a:solidFill>
                    <a:schemeClr val="tx1"/>
                  </a:solidFill>
                  <a:latin typeface="Times New Roman" pitchFamily="18" charset="0"/>
                </a:rPr>
                <a:t>V</a:t>
              </a:r>
              <a:r>
                <a:rPr lang="en-US" sz="1400" i="1" baseline="-25000">
                  <a:solidFill>
                    <a:schemeClr val="tx1"/>
                  </a:solidFill>
                  <a:latin typeface="Times New Roman" pitchFamily="18" charset="0"/>
                </a:rPr>
                <a:t>f</a:t>
              </a:r>
              <a:endParaRPr lang="en-US" sz="1600" i="1">
                <a:solidFill>
                  <a:schemeClr val="tx1"/>
                </a:solidFill>
                <a:latin typeface="Times New Roman" pitchFamily="18" charset="0"/>
              </a:endParaRPr>
            </a:p>
          </p:txBody>
        </p:sp>
        <p:sp>
          <p:nvSpPr>
            <p:cNvPr id="1084" name="Text Box 15"/>
            <p:cNvSpPr txBox="1">
              <a:spLocks noChangeArrowheads="1"/>
            </p:cNvSpPr>
            <p:nvPr/>
          </p:nvSpPr>
          <p:spPr bwMode="auto">
            <a:xfrm>
              <a:off x="2007" y="1659"/>
              <a:ext cx="277" cy="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i="1">
                  <a:solidFill>
                    <a:schemeClr val="tx1"/>
                  </a:solidFill>
                  <a:latin typeface="Times New Roman" pitchFamily="18" charset="0"/>
                </a:rPr>
                <a:t>V</a:t>
              </a:r>
              <a:r>
                <a:rPr lang="en-US" sz="1400" i="1" baseline="-25000">
                  <a:solidFill>
                    <a:schemeClr val="tx1"/>
                  </a:solidFill>
                  <a:latin typeface="Times New Roman" pitchFamily="18" charset="0"/>
                </a:rPr>
                <a:t>r</a:t>
              </a:r>
              <a:endParaRPr lang="en-US" sz="1600" i="1">
                <a:solidFill>
                  <a:schemeClr val="tx1"/>
                </a:solidFill>
                <a:latin typeface="Times New Roman" pitchFamily="18" charset="0"/>
              </a:endParaRPr>
            </a:p>
          </p:txBody>
        </p:sp>
        <p:sp>
          <p:nvSpPr>
            <p:cNvPr id="1085" name="Arc 16"/>
            <p:cNvSpPr>
              <a:spLocks/>
            </p:cNvSpPr>
            <p:nvPr/>
          </p:nvSpPr>
          <p:spPr bwMode="auto">
            <a:xfrm>
              <a:off x="2448" y="1969"/>
              <a:ext cx="47" cy="156"/>
            </a:xfrm>
            <a:custGeom>
              <a:avLst/>
              <a:gdLst>
                <a:gd name="T0" fmla="*/ 0 w 21600"/>
                <a:gd name="T1" fmla="*/ 0 h 37516"/>
                <a:gd name="T2" fmla="*/ 0 w 21600"/>
                <a:gd name="T3" fmla="*/ 0 h 37516"/>
                <a:gd name="T4" fmla="*/ 0 w 21600"/>
                <a:gd name="T5" fmla="*/ 0 h 37516"/>
                <a:gd name="T6" fmla="*/ 0 60000 65536"/>
                <a:gd name="T7" fmla="*/ 0 60000 65536"/>
                <a:gd name="T8" fmla="*/ 0 60000 65536"/>
                <a:gd name="T9" fmla="*/ 0 w 21600"/>
                <a:gd name="T10" fmla="*/ 0 h 37516"/>
                <a:gd name="T11" fmla="*/ 21600 w 21600"/>
                <a:gd name="T12" fmla="*/ 37516 h 37516"/>
              </a:gdLst>
              <a:ahLst/>
              <a:cxnLst>
                <a:cxn ang="T6">
                  <a:pos x="T0" y="T1"/>
                </a:cxn>
                <a:cxn ang="T7">
                  <a:pos x="T2" y="T3"/>
                </a:cxn>
                <a:cxn ang="T8">
                  <a:pos x="T4" y="T5"/>
                </a:cxn>
              </a:cxnLst>
              <a:rect l="T9" t="T10" r="T11" b="T12"/>
              <a:pathLst>
                <a:path w="21600" h="37516" fill="none" extrusionOk="0">
                  <a:moveTo>
                    <a:pt x="-1" y="0"/>
                  </a:moveTo>
                  <a:cubicBezTo>
                    <a:pt x="11929" y="0"/>
                    <a:pt x="21600" y="9670"/>
                    <a:pt x="21600" y="21600"/>
                  </a:cubicBezTo>
                  <a:cubicBezTo>
                    <a:pt x="21600" y="27651"/>
                    <a:pt x="19061" y="33424"/>
                    <a:pt x="14602" y="37515"/>
                  </a:cubicBezTo>
                </a:path>
                <a:path w="21600" h="37516" stroke="0" extrusionOk="0">
                  <a:moveTo>
                    <a:pt x="-1" y="0"/>
                  </a:moveTo>
                  <a:cubicBezTo>
                    <a:pt x="11929" y="0"/>
                    <a:pt x="21600" y="9670"/>
                    <a:pt x="21600" y="21600"/>
                  </a:cubicBezTo>
                  <a:cubicBezTo>
                    <a:pt x="21600" y="27651"/>
                    <a:pt x="19061" y="33424"/>
                    <a:pt x="14602" y="37515"/>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spAutoFit/>
            </a:bodyPr>
            <a:lstStyle/>
            <a:p>
              <a:endParaRPr lang="en-US"/>
            </a:p>
          </p:txBody>
        </p:sp>
        <p:sp>
          <p:nvSpPr>
            <p:cNvPr id="1086" name="Arc 17"/>
            <p:cNvSpPr>
              <a:spLocks/>
            </p:cNvSpPr>
            <p:nvPr/>
          </p:nvSpPr>
          <p:spPr bwMode="auto">
            <a:xfrm>
              <a:off x="2502" y="1963"/>
              <a:ext cx="47" cy="156"/>
            </a:xfrm>
            <a:custGeom>
              <a:avLst/>
              <a:gdLst>
                <a:gd name="T0" fmla="*/ 0 w 21600"/>
                <a:gd name="T1" fmla="*/ 0 h 37516"/>
                <a:gd name="T2" fmla="*/ 0 w 21600"/>
                <a:gd name="T3" fmla="*/ 0 h 37516"/>
                <a:gd name="T4" fmla="*/ 0 w 21600"/>
                <a:gd name="T5" fmla="*/ 0 h 37516"/>
                <a:gd name="T6" fmla="*/ 0 60000 65536"/>
                <a:gd name="T7" fmla="*/ 0 60000 65536"/>
                <a:gd name="T8" fmla="*/ 0 60000 65536"/>
                <a:gd name="T9" fmla="*/ 0 w 21600"/>
                <a:gd name="T10" fmla="*/ 0 h 37516"/>
                <a:gd name="T11" fmla="*/ 21600 w 21600"/>
                <a:gd name="T12" fmla="*/ 37516 h 37516"/>
              </a:gdLst>
              <a:ahLst/>
              <a:cxnLst>
                <a:cxn ang="T6">
                  <a:pos x="T0" y="T1"/>
                </a:cxn>
                <a:cxn ang="T7">
                  <a:pos x="T2" y="T3"/>
                </a:cxn>
                <a:cxn ang="T8">
                  <a:pos x="T4" y="T5"/>
                </a:cxn>
              </a:cxnLst>
              <a:rect l="T9" t="T10" r="T11" b="T12"/>
              <a:pathLst>
                <a:path w="21600" h="37516" fill="none" extrusionOk="0">
                  <a:moveTo>
                    <a:pt x="-1" y="0"/>
                  </a:moveTo>
                  <a:cubicBezTo>
                    <a:pt x="11929" y="0"/>
                    <a:pt x="21600" y="9670"/>
                    <a:pt x="21600" y="21600"/>
                  </a:cubicBezTo>
                  <a:cubicBezTo>
                    <a:pt x="21600" y="27651"/>
                    <a:pt x="19061" y="33424"/>
                    <a:pt x="14602" y="37515"/>
                  </a:cubicBezTo>
                </a:path>
                <a:path w="21600" h="37516" stroke="0" extrusionOk="0">
                  <a:moveTo>
                    <a:pt x="-1" y="0"/>
                  </a:moveTo>
                  <a:cubicBezTo>
                    <a:pt x="11929" y="0"/>
                    <a:pt x="21600" y="9670"/>
                    <a:pt x="21600" y="21600"/>
                  </a:cubicBezTo>
                  <a:cubicBezTo>
                    <a:pt x="21600" y="27651"/>
                    <a:pt x="19061" y="33424"/>
                    <a:pt x="14602" y="37515"/>
                  </a:cubicBezTo>
                  <a:lnTo>
                    <a:pt x="0" y="2160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spAutoFit/>
            </a:bodyPr>
            <a:lstStyle/>
            <a:p>
              <a:endParaRPr lang="en-US"/>
            </a:p>
          </p:txBody>
        </p:sp>
      </p:grpSp>
      <p:grpSp>
        <p:nvGrpSpPr>
          <p:cNvPr id="1031" name="Group 18"/>
          <p:cNvGrpSpPr>
            <a:grpSpLocks/>
          </p:cNvGrpSpPr>
          <p:nvPr/>
        </p:nvGrpSpPr>
        <p:grpSpPr bwMode="auto">
          <a:xfrm>
            <a:off x="762000" y="1066800"/>
            <a:ext cx="3103563" cy="1809750"/>
            <a:chOff x="480" y="672"/>
            <a:chExt cx="1955" cy="1140"/>
          </a:xfrm>
        </p:grpSpPr>
        <p:sp>
          <p:nvSpPr>
            <p:cNvPr id="1046" name="Oval 19"/>
            <p:cNvSpPr>
              <a:spLocks noChangeArrowheads="1"/>
            </p:cNvSpPr>
            <p:nvPr/>
          </p:nvSpPr>
          <p:spPr bwMode="auto">
            <a:xfrm>
              <a:off x="777" y="1243"/>
              <a:ext cx="240" cy="28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nchor="ctr">
              <a:spAutoFit/>
            </a:bodyPr>
            <a:lstStyle/>
            <a:p>
              <a:endParaRPr lang="en-US"/>
            </a:p>
          </p:txBody>
        </p:sp>
        <p:grpSp>
          <p:nvGrpSpPr>
            <p:cNvPr id="1047" name="Group 20"/>
            <p:cNvGrpSpPr>
              <a:grpSpLocks/>
            </p:cNvGrpSpPr>
            <p:nvPr/>
          </p:nvGrpSpPr>
          <p:grpSpPr bwMode="auto">
            <a:xfrm>
              <a:off x="1443" y="912"/>
              <a:ext cx="150" cy="136"/>
              <a:chOff x="3252" y="1062"/>
              <a:chExt cx="150" cy="126"/>
            </a:xfrm>
          </p:grpSpPr>
          <p:sp>
            <p:nvSpPr>
              <p:cNvPr id="1073" name="Line 21"/>
              <p:cNvSpPr>
                <a:spLocks noChangeShapeType="1"/>
              </p:cNvSpPr>
              <p:nvPr/>
            </p:nvSpPr>
            <p:spPr bwMode="auto">
              <a:xfrm>
                <a:off x="3252" y="1128"/>
                <a:ext cx="150" cy="0"/>
              </a:xfrm>
              <a:prstGeom prst="line">
                <a:avLst/>
              </a:prstGeom>
              <a:noFill/>
              <a:ln w="76200" cmpd="tri">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a:p>
            </p:txBody>
          </p:sp>
          <p:sp>
            <p:nvSpPr>
              <p:cNvPr id="1074" name="Line 22"/>
              <p:cNvSpPr>
                <a:spLocks noChangeShapeType="1"/>
              </p:cNvSpPr>
              <p:nvPr/>
            </p:nvSpPr>
            <p:spPr bwMode="auto">
              <a:xfrm>
                <a:off x="3390" y="1062"/>
                <a:ext cx="0" cy="12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grpSp>
        <p:sp>
          <p:nvSpPr>
            <p:cNvPr id="1048" name="Line 23"/>
            <p:cNvSpPr>
              <a:spLocks noChangeShapeType="1"/>
            </p:cNvSpPr>
            <p:nvPr/>
          </p:nvSpPr>
          <p:spPr bwMode="auto">
            <a:xfrm flipH="1">
              <a:off x="891" y="977"/>
              <a:ext cx="534"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a:p>
          </p:txBody>
        </p:sp>
        <p:sp>
          <p:nvSpPr>
            <p:cNvPr id="1049" name="Line 24"/>
            <p:cNvSpPr>
              <a:spLocks noChangeShapeType="1"/>
            </p:cNvSpPr>
            <p:nvPr/>
          </p:nvSpPr>
          <p:spPr bwMode="auto">
            <a:xfrm flipH="1">
              <a:off x="891" y="977"/>
              <a:ext cx="0" cy="26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sp>
          <p:nvSpPr>
            <p:cNvPr id="1050" name="Line 25"/>
            <p:cNvSpPr>
              <a:spLocks noChangeShapeType="1"/>
            </p:cNvSpPr>
            <p:nvPr/>
          </p:nvSpPr>
          <p:spPr bwMode="auto">
            <a:xfrm>
              <a:off x="885" y="1529"/>
              <a:ext cx="0" cy="28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a:p>
          </p:txBody>
        </p:sp>
        <p:sp>
          <p:nvSpPr>
            <p:cNvPr id="1051" name="Line 26"/>
            <p:cNvSpPr>
              <a:spLocks noChangeShapeType="1"/>
            </p:cNvSpPr>
            <p:nvPr/>
          </p:nvSpPr>
          <p:spPr bwMode="auto">
            <a:xfrm>
              <a:off x="885" y="1809"/>
              <a:ext cx="1194"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a:p>
          </p:txBody>
        </p:sp>
        <p:sp>
          <p:nvSpPr>
            <p:cNvPr id="1052" name="Line 27"/>
            <p:cNvSpPr>
              <a:spLocks noChangeShapeType="1"/>
            </p:cNvSpPr>
            <p:nvPr/>
          </p:nvSpPr>
          <p:spPr bwMode="auto">
            <a:xfrm>
              <a:off x="1593" y="983"/>
              <a:ext cx="48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a:p>
          </p:txBody>
        </p:sp>
        <p:grpSp>
          <p:nvGrpSpPr>
            <p:cNvPr id="1053" name="Group 28"/>
            <p:cNvGrpSpPr>
              <a:grpSpLocks/>
            </p:cNvGrpSpPr>
            <p:nvPr/>
          </p:nvGrpSpPr>
          <p:grpSpPr bwMode="auto">
            <a:xfrm>
              <a:off x="1971" y="1237"/>
              <a:ext cx="144" cy="273"/>
              <a:chOff x="3450" y="1398"/>
              <a:chExt cx="144" cy="252"/>
            </a:xfrm>
          </p:grpSpPr>
          <p:grpSp>
            <p:nvGrpSpPr>
              <p:cNvPr id="1065" name="Group 29"/>
              <p:cNvGrpSpPr>
                <a:grpSpLocks/>
              </p:cNvGrpSpPr>
              <p:nvPr/>
            </p:nvGrpSpPr>
            <p:grpSpPr bwMode="auto">
              <a:xfrm>
                <a:off x="3456" y="1428"/>
                <a:ext cx="126" cy="96"/>
                <a:chOff x="3456" y="1428"/>
                <a:chExt cx="126" cy="96"/>
              </a:xfrm>
            </p:grpSpPr>
            <p:sp>
              <p:nvSpPr>
                <p:cNvPr id="1071" name="Line 30"/>
                <p:cNvSpPr>
                  <a:spLocks noChangeShapeType="1"/>
                </p:cNvSpPr>
                <p:nvPr/>
              </p:nvSpPr>
              <p:spPr bwMode="auto">
                <a:xfrm>
                  <a:off x="3456" y="1428"/>
                  <a:ext cx="120" cy="4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a:p>
              </p:txBody>
            </p:sp>
            <p:sp>
              <p:nvSpPr>
                <p:cNvPr id="1072" name="Line 31"/>
                <p:cNvSpPr>
                  <a:spLocks noChangeShapeType="1"/>
                </p:cNvSpPr>
                <p:nvPr/>
              </p:nvSpPr>
              <p:spPr bwMode="auto">
                <a:xfrm flipH="1">
                  <a:off x="3456" y="1476"/>
                  <a:ext cx="126" cy="4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grpSp>
          <p:sp>
            <p:nvSpPr>
              <p:cNvPr id="1066" name="Line 32"/>
              <p:cNvSpPr>
                <a:spLocks noChangeShapeType="1"/>
              </p:cNvSpPr>
              <p:nvPr/>
            </p:nvSpPr>
            <p:spPr bwMode="auto">
              <a:xfrm flipH="1">
                <a:off x="3450" y="1398"/>
                <a:ext cx="96" cy="3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sp>
            <p:nvSpPr>
              <p:cNvPr id="1067" name="Line 33"/>
              <p:cNvSpPr>
                <a:spLocks noChangeShapeType="1"/>
              </p:cNvSpPr>
              <p:nvPr/>
            </p:nvSpPr>
            <p:spPr bwMode="auto">
              <a:xfrm>
                <a:off x="3480" y="1620"/>
                <a:ext cx="78" cy="3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grpSp>
            <p:nvGrpSpPr>
              <p:cNvPr id="1068" name="Group 34"/>
              <p:cNvGrpSpPr>
                <a:grpSpLocks/>
              </p:cNvGrpSpPr>
              <p:nvPr/>
            </p:nvGrpSpPr>
            <p:grpSpPr bwMode="auto">
              <a:xfrm>
                <a:off x="3468" y="1524"/>
                <a:ext cx="126" cy="96"/>
                <a:chOff x="3456" y="1428"/>
                <a:chExt cx="126" cy="96"/>
              </a:xfrm>
            </p:grpSpPr>
            <p:sp>
              <p:nvSpPr>
                <p:cNvPr id="1069" name="Line 35"/>
                <p:cNvSpPr>
                  <a:spLocks noChangeShapeType="1"/>
                </p:cNvSpPr>
                <p:nvPr/>
              </p:nvSpPr>
              <p:spPr bwMode="auto">
                <a:xfrm>
                  <a:off x="3456" y="1428"/>
                  <a:ext cx="120" cy="4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a:p>
              </p:txBody>
            </p:sp>
            <p:sp>
              <p:nvSpPr>
                <p:cNvPr id="1070" name="Line 36"/>
                <p:cNvSpPr>
                  <a:spLocks noChangeShapeType="1"/>
                </p:cNvSpPr>
                <p:nvPr/>
              </p:nvSpPr>
              <p:spPr bwMode="auto">
                <a:xfrm flipH="1">
                  <a:off x="3456" y="1476"/>
                  <a:ext cx="126" cy="4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grpSp>
        </p:grpSp>
        <p:sp>
          <p:nvSpPr>
            <p:cNvPr id="1054" name="Line 37"/>
            <p:cNvSpPr>
              <a:spLocks noChangeShapeType="1"/>
            </p:cNvSpPr>
            <p:nvPr/>
          </p:nvSpPr>
          <p:spPr bwMode="auto">
            <a:xfrm>
              <a:off x="2073" y="1510"/>
              <a:ext cx="0" cy="302"/>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sp>
          <p:nvSpPr>
            <p:cNvPr id="1055" name="Text Box 38"/>
            <p:cNvSpPr txBox="1">
              <a:spLocks noChangeArrowheads="1"/>
            </p:cNvSpPr>
            <p:nvPr/>
          </p:nvSpPr>
          <p:spPr bwMode="auto">
            <a:xfrm>
              <a:off x="480" y="1128"/>
              <a:ext cx="219"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400">
                  <a:solidFill>
                    <a:schemeClr val="tx1"/>
                  </a:solidFill>
                  <a:latin typeface="Times New Roman" pitchFamily="18" charset="0"/>
                </a:rPr>
                <a:t>+</a:t>
              </a:r>
            </a:p>
            <a:p>
              <a:r>
                <a:rPr lang="en-US" sz="1400">
                  <a:solidFill>
                    <a:schemeClr val="tx1"/>
                  </a:solidFill>
                  <a:latin typeface="Times New Roman" pitchFamily="18" charset="0"/>
                </a:rPr>
                <a:t>V</a:t>
              </a:r>
              <a:r>
                <a:rPr lang="sr-Latn-CS" sz="1600" baseline="-25000">
                  <a:solidFill>
                    <a:schemeClr val="tx1"/>
                  </a:solidFill>
                  <a:latin typeface="Times New Roman" pitchFamily="18" charset="0"/>
                </a:rPr>
                <a:t>i</a:t>
              </a:r>
              <a:endParaRPr lang="en-US">
                <a:solidFill>
                  <a:schemeClr val="tx1"/>
                </a:solidFill>
                <a:latin typeface="Times New Roman" pitchFamily="18" charset="0"/>
              </a:endParaRPr>
            </a:p>
            <a:p>
              <a:r>
                <a:rPr lang="en-US" sz="1400">
                  <a:solidFill>
                    <a:schemeClr val="tx1"/>
                  </a:solidFill>
                  <a:latin typeface="Times New Roman" pitchFamily="18" charset="0"/>
                </a:rPr>
                <a:t>_</a:t>
              </a:r>
            </a:p>
          </p:txBody>
        </p:sp>
        <p:sp>
          <p:nvSpPr>
            <p:cNvPr id="1056" name="Line 39"/>
            <p:cNvSpPr>
              <a:spLocks noChangeShapeType="1"/>
            </p:cNvSpPr>
            <p:nvPr/>
          </p:nvSpPr>
          <p:spPr bwMode="auto">
            <a:xfrm>
              <a:off x="2067" y="983"/>
              <a:ext cx="0" cy="254"/>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sp>
          <p:nvSpPr>
            <p:cNvPr id="1057" name="Freeform 40"/>
            <p:cNvSpPr>
              <a:spLocks/>
            </p:cNvSpPr>
            <p:nvPr/>
          </p:nvSpPr>
          <p:spPr bwMode="auto">
            <a:xfrm>
              <a:off x="807" y="1298"/>
              <a:ext cx="153" cy="166"/>
            </a:xfrm>
            <a:custGeom>
              <a:avLst/>
              <a:gdLst>
                <a:gd name="T0" fmla="*/ 0 w 84"/>
                <a:gd name="T1" fmla="*/ 149 h 154"/>
                <a:gd name="T2" fmla="*/ 2929 w 84"/>
                <a:gd name="T3" fmla="*/ 18 h 154"/>
                <a:gd name="T4" fmla="*/ 7253 w 84"/>
                <a:gd name="T5" fmla="*/ 259 h 154"/>
                <a:gd name="T6" fmla="*/ 10182 w 84"/>
                <a:gd name="T7" fmla="*/ 149 h 154"/>
                <a:gd name="T8" fmla="*/ 0 60000 65536"/>
                <a:gd name="T9" fmla="*/ 0 60000 65536"/>
                <a:gd name="T10" fmla="*/ 0 60000 65536"/>
                <a:gd name="T11" fmla="*/ 0 60000 65536"/>
                <a:gd name="T12" fmla="*/ 0 w 84"/>
                <a:gd name="T13" fmla="*/ 0 h 154"/>
                <a:gd name="T14" fmla="*/ 84 w 84"/>
                <a:gd name="T15" fmla="*/ 154 h 154"/>
              </a:gdLst>
              <a:ahLst/>
              <a:cxnLst>
                <a:cxn ang="T8">
                  <a:pos x="T0" y="T1"/>
                </a:cxn>
                <a:cxn ang="T9">
                  <a:pos x="T2" y="T3"/>
                </a:cxn>
                <a:cxn ang="T10">
                  <a:pos x="T4" y="T5"/>
                </a:cxn>
                <a:cxn ang="T11">
                  <a:pos x="T6" y="T7"/>
                </a:cxn>
              </a:cxnLst>
              <a:rect l="T12" t="T13" r="T14" b="T15"/>
              <a:pathLst>
                <a:path w="84" h="154">
                  <a:moveTo>
                    <a:pt x="0" y="82"/>
                  </a:moveTo>
                  <a:cubicBezTo>
                    <a:pt x="7" y="41"/>
                    <a:pt x="14" y="0"/>
                    <a:pt x="24" y="10"/>
                  </a:cubicBezTo>
                  <a:cubicBezTo>
                    <a:pt x="34" y="20"/>
                    <a:pt x="50" y="130"/>
                    <a:pt x="60" y="142"/>
                  </a:cubicBezTo>
                  <a:cubicBezTo>
                    <a:pt x="70" y="154"/>
                    <a:pt x="81" y="94"/>
                    <a:pt x="84" y="82"/>
                  </a:cubicBez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nchor="ctr">
              <a:spAutoFit/>
            </a:bodyPr>
            <a:lstStyle/>
            <a:p>
              <a:endParaRPr lang="en-US"/>
            </a:p>
          </p:txBody>
        </p:sp>
        <p:sp>
          <p:nvSpPr>
            <p:cNvPr id="1058" name="Line 41"/>
            <p:cNvSpPr>
              <a:spLocks noChangeShapeType="1"/>
            </p:cNvSpPr>
            <p:nvPr/>
          </p:nvSpPr>
          <p:spPr bwMode="auto">
            <a:xfrm>
              <a:off x="1632" y="864"/>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59" name="Line 42"/>
            <p:cNvSpPr>
              <a:spLocks noChangeShapeType="1"/>
            </p:cNvSpPr>
            <p:nvPr/>
          </p:nvSpPr>
          <p:spPr bwMode="auto">
            <a:xfrm>
              <a:off x="1728" y="96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60" name="Line 43"/>
            <p:cNvSpPr>
              <a:spLocks noChangeShapeType="1"/>
            </p:cNvSpPr>
            <p:nvPr/>
          </p:nvSpPr>
          <p:spPr bwMode="auto">
            <a:xfrm>
              <a:off x="1824" y="1056"/>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61" name="Line 44"/>
            <p:cNvSpPr>
              <a:spLocks noChangeShapeType="1"/>
            </p:cNvSpPr>
            <p:nvPr/>
          </p:nvSpPr>
          <p:spPr bwMode="auto">
            <a:xfrm>
              <a:off x="1920" y="1152"/>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62" name="Line 45"/>
            <p:cNvSpPr>
              <a:spLocks noChangeShapeType="1"/>
            </p:cNvSpPr>
            <p:nvPr/>
          </p:nvSpPr>
          <p:spPr bwMode="auto">
            <a:xfrm>
              <a:off x="1776" y="912"/>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63" name="Text Box 46"/>
            <p:cNvSpPr txBox="1">
              <a:spLocks noChangeArrowheads="1"/>
            </p:cNvSpPr>
            <p:nvPr/>
          </p:nvSpPr>
          <p:spPr bwMode="auto">
            <a:xfrm>
              <a:off x="1776" y="672"/>
              <a:ext cx="33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i="1">
                  <a:solidFill>
                    <a:schemeClr val="tx1"/>
                  </a:solidFill>
                  <a:latin typeface="Times New Roman" pitchFamily="18" charset="0"/>
                </a:rPr>
                <a:t>I</a:t>
              </a:r>
              <a:r>
                <a:rPr lang="sr-Latn-CS" i="1" baseline="-25000">
                  <a:solidFill>
                    <a:schemeClr val="tx1"/>
                  </a:solidFill>
                  <a:latin typeface="Times New Roman" pitchFamily="18" charset="0"/>
                </a:rPr>
                <a:t>d</a:t>
              </a:r>
              <a:endParaRPr lang="en-US" i="1" baseline="-25000">
                <a:solidFill>
                  <a:schemeClr val="tx1"/>
                </a:solidFill>
                <a:latin typeface="Times New Roman" pitchFamily="18" charset="0"/>
              </a:endParaRPr>
            </a:p>
          </p:txBody>
        </p:sp>
        <p:sp>
          <p:nvSpPr>
            <p:cNvPr id="1064" name="Text Box 47"/>
            <p:cNvSpPr txBox="1">
              <a:spLocks noChangeArrowheads="1"/>
            </p:cNvSpPr>
            <p:nvPr/>
          </p:nvSpPr>
          <p:spPr bwMode="auto">
            <a:xfrm>
              <a:off x="2208" y="1152"/>
              <a:ext cx="227" cy="4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400">
                  <a:solidFill>
                    <a:schemeClr val="tx1"/>
                  </a:solidFill>
                  <a:latin typeface="Times New Roman" pitchFamily="18" charset="0"/>
                </a:rPr>
                <a:t>+</a:t>
              </a:r>
            </a:p>
            <a:p>
              <a:r>
                <a:rPr lang="en-US" sz="1400">
                  <a:solidFill>
                    <a:schemeClr val="tx1"/>
                  </a:solidFill>
                  <a:latin typeface="Times New Roman" pitchFamily="18" charset="0"/>
                </a:rPr>
                <a:t>V</a:t>
              </a:r>
              <a:r>
                <a:rPr lang="sr-Latn-CS" sz="1200" baseline="-25000">
                  <a:solidFill>
                    <a:schemeClr val="tx1"/>
                  </a:solidFill>
                  <a:latin typeface="Times New Roman" pitchFamily="18" charset="0"/>
                </a:rPr>
                <a:t>o</a:t>
              </a:r>
              <a:endParaRPr lang="en-US" sz="1400">
                <a:solidFill>
                  <a:schemeClr val="tx1"/>
                </a:solidFill>
                <a:latin typeface="Times New Roman" pitchFamily="18" charset="0"/>
              </a:endParaRPr>
            </a:p>
            <a:p>
              <a:r>
                <a:rPr lang="en-US" sz="1400">
                  <a:solidFill>
                    <a:schemeClr val="tx1"/>
                  </a:solidFill>
                  <a:latin typeface="Times New Roman" pitchFamily="18" charset="0"/>
                </a:rPr>
                <a:t>_</a:t>
              </a:r>
            </a:p>
          </p:txBody>
        </p:sp>
      </p:grpSp>
      <p:grpSp>
        <p:nvGrpSpPr>
          <p:cNvPr id="1032" name="Group 48"/>
          <p:cNvGrpSpPr>
            <a:grpSpLocks/>
          </p:cNvGrpSpPr>
          <p:nvPr/>
        </p:nvGrpSpPr>
        <p:grpSpPr bwMode="auto">
          <a:xfrm>
            <a:off x="5029200" y="2971800"/>
            <a:ext cx="3533775" cy="3794125"/>
            <a:chOff x="3264" y="1152"/>
            <a:chExt cx="2226" cy="2390"/>
          </a:xfrm>
        </p:grpSpPr>
        <p:graphicFrame>
          <p:nvGraphicFramePr>
            <p:cNvPr id="1026" name="Object 50"/>
            <p:cNvGraphicFramePr>
              <a:graphicFrameLocks noChangeAspect="1"/>
            </p:cNvGraphicFramePr>
            <p:nvPr/>
          </p:nvGraphicFramePr>
          <p:xfrm>
            <a:off x="3264" y="1333"/>
            <a:ext cx="1831" cy="995"/>
          </p:xfrm>
          <a:graphic>
            <a:graphicData uri="http://schemas.openxmlformats.org/presentationml/2006/ole">
              <p:oleObj spid="_x0000_s1119" name="Worksheet" r:id="rId4" imgW="2771851" imgH="1381049" progId="Excel.Sheet.8">
                <p:embed/>
              </p:oleObj>
            </a:graphicData>
          </a:graphic>
        </p:graphicFrame>
        <p:sp>
          <p:nvSpPr>
            <p:cNvPr id="1034" name="Text Box 49"/>
            <p:cNvSpPr txBox="1">
              <a:spLocks noChangeArrowheads="1"/>
            </p:cNvSpPr>
            <p:nvPr/>
          </p:nvSpPr>
          <p:spPr bwMode="auto">
            <a:xfrm>
              <a:off x="3343" y="1152"/>
              <a:ext cx="21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400">
                  <a:solidFill>
                    <a:schemeClr val="tx1"/>
                  </a:solidFill>
                  <a:latin typeface="Times New Roman" pitchFamily="18" charset="0"/>
                </a:rPr>
                <a:t>V</a:t>
              </a:r>
              <a:r>
                <a:rPr lang="sr-Latn-CS" sz="1400" baseline="-25000">
                  <a:solidFill>
                    <a:schemeClr val="tx1"/>
                  </a:solidFill>
                  <a:latin typeface="Times New Roman" pitchFamily="18" charset="0"/>
                </a:rPr>
                <a:t>i</a:t>
              </a:r>
              <a:endParaRPr lang="en-US" sz="1400">
                <a:solidFill>
                  <a:schemeClr val="tx1"/>
                </a:solidFill>
                <a:latin typeface="Times New Roman" pitchFamily="18" charset="0"/>
              </a:endParaRPr>
            </a:p>
          </p:txBody>
        </p:sp>
        <p:sp>
          <p:nvSpPr>
            <p:cNvPr id="1035" name="Line 51"/>
            <p:cNvSpPr>
              <a:spLocks noChangeShapeType="1"/>
            </p:cNvSpPr>
            <p:nvPr/>
          </p:nvSpPr>
          <p:spPr bwMode="auto">
            <a:xfrm>
              <a:off x="3402" y="1886"/>
              <a:ext cx="1894" cy="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sp>
          <p:nvSpPr>
            <p:cNvPr id="1036" name="Line 52"/>
            <p:cNvSpPr>
              <a:spLocks noChangeShapeType="1"/>
            </p:cNvSpPr>
            <p:nvPr/>
          </p:nvSpPr>
          <p:spPr bwMode="auto">
            <a:xfrm flipV="1">
              <a:off x="3396" y="1483"/>
              <a:ext cx="0" cy="747"/>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a:p>
          </p:txBody>
        </p:sp>
        <p:graphicFrame>
          <p:nvGraphicFramePr>
            <p:cNvPr id="1027" name="Object 53"/>
            <p:cNvGraphicFramePr>
              <a:graphicFrameLocks noChangeAspect="1"/>
            </p:cNvGraphicFramePr>
            <p:nvPr/>
          </p:nvGraphicFramePr>
          <p:xfrm>
            <a:off x="3312" y="2160"/>
            <a:ext cx="2178" cy="1092"/>
          </p:xfrm>
          <a:graphic>
            <a:graphicData uri="http://schemas.openxmlformats.org/presentationml/2006/ole">
              <p:oleObj spid="_x0000_s1120" name="Worksheet" r:id="rId5" imgW="3180960" imgH="1592640" progId="Excel.Sheet.8">
                <p:embed/>
              </p:oleObj>
            </a:graphicData>
          </a:graphic>
        </p:graphicFrame>
        <p:sp>
          <p:nvSpPr>
            <p:cNvPr id="1037" name="Line 54"/>
            <p:cNvSpPr>
              <a:spLocks noChangeShapeType="1"/>
            </p:cNvSpPr>
            <p:nvPr/>
          </p:nvSpPr>
          <p:spPr bwMode="auto">
            <a:xfrm>
              <a:off x="5399" y="2791"/>
              <a:ext cx="12" cy="6"/>
            </a:xfrm>
            <a:prstGeom prst="line">
              <a:avLst/>
            </a:prstGeom>
            <a:noFill/>
            <a:ln w="19050">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38" name="Text Box 55"/>
            <p:cNvSpPr txBox="1">
              <a:spLocks noChangeArrowheads="1"/>
            </p:cNvSpPr>
            <p:nvPr/>
          </p:nvSpPr>
          <p:spPr bwMode="auto">
            <a:xfrm>
              <a:off x="3315" y="2350"/>
              <a:ext cx="313"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400">
                  <a:solidFill>
                    <a:schemeClr val="tx1"/>
                  </a:solidFill>
                  <a:latin typeface="Times New Roman" pitchFamily="18" charset="0"/>
                </a:rPr>
                <a:t>V</a:t>
              </a:r>
              <a:r>
                <a:rPr lang="en-US" sz="1200" baseline="-25000">
                  <a:solidFill>
                    <a:schemeClr val="tx1"/>
                  </a:solidFill>
                  <a:latin typeface="Times New Roman" pitchFamily="18" charset="0"/>
                </a:rPr>
                <a:t>o</a:t>
              </a:r>
              <a:endParaRPr lang="en-US" sz="1400">
                <a:solidFill>
                  <a:schemeClr val="tx1"/>
                </a:solidFill>
                <a:latin typeface="Times New Roman" pitchFamily="18" charset="0"/>
              </a:endParaRPr>
            </a:p>
          </p:txBody>
        </p:sp>
        <p:sp>
          <p:nvSpPr>
            <p:cNvPr id="1039" name="Text Box 56"/>
            <p:cNvSpPr txBox="1">
              <a:spLocks noChangeArrowheads="1"/>
            </p:cNvSpPr>
            <p:nvPr/>
          </p:nvSpPr>
          <p:spPr bwMode="auto">
            <a:xfrm>
              <a:off x="5136" y="3216"/>
              <a:ext cx="222"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400" i="1">
                  <a:solidFill>
                    <a:schemeClr val="tx1"/>
                  </a:solidFill>
                  <a:latin typeface="Times New Roman" pitchFamily="18" charset="0"/>
                </a:rPr>
                <a:t>t</a:t>
              </a:r>
              <a:endParaRPr lang="en-US" sz="1400" i="1">
                <a:solidFill>
                  <a:schemeClr val="tx1"/>
                </a:solidFill>
                <a:latin typeface="Times New Roman" pitchFamily="18" charset="0"/>
              </a:endParaRPr>
            </a:p>
            <a:p>
              <a:endParaRPr lang="en-US" sz="1400">
                <a:solidFill>
                  <a:schemeClr val="tx1"/>
                </a:solidFill>
                <a:latin typeface="Times New Roman" pitchFamily="18" charset="0"/>
              </a:endParaRPr>
            </a:p>
          </p:txBody>
        </p:sp>
        <p:sp>
          <p:nvSpPr>
            <p:cNvPr id="1040" name="Line 57"/>
            <p:cNvSpPr>
              <a:spLocks noChangeShapeType="1"/>
            </p:cNvSpPr>
            <p:nvPr/>
          </p:nvSpPr>
          <p:spPr bwMode="auto">
            <a:xfrm>
              <a:off x="3432" y="3155"/>
              <a:ext cx="1836" cy="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a:p>
          </p:txBody>
        </p:sp>
        <p:sp>
          <p:nvSpPr>
            <p:cNvPr id="1041" name="Line 58"/>
            <p:cNvSpPr>
              <a:spLocks noChangeShapeType="1"/>
            </p:cNvSpPr>
            <p:nvPr/>
          </p:nvSpPr>
          <p:spPr bwMode="auto">
            <a:xfrm flipV="1">
              <a:off x="3426" y="2602"/>
              <a:ext cx="0" cy="56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a:p>
          </p:txBody>
        </p:sp>
        <p:sp>
          <p:nvSpPr>
            <p:cNvPr id="1042" name="Line 59"/>
            <p:cNvSpPr>
              <a:spLocks noChangeShapeType="1"/>
            </p:cNvSpPr>
            <p:nvPr/>
          </p:nvSpPr>
          <p:spPr bwMode="auto">
            <a:xfrm>
              <a:off x="3408" y="2882"/>
              <a:ext cx="1854" cy="0"/>
            </a:xfrm>
            <a:prstGeom prst="line">
              <a:avLst/>
            </a:prstGeom>
            <a:noFill/>
            <a:ln w="19050">
              <a:solidFill>
                <a:schemeClr val="tx1"/>
              </a:solidFill>
              <a:prstDash val="sysDot"/>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sp>
          <p:nvSpPr>
            <p:cNvPr id="1043" name="Line 60"/>
            <p:cNvSpPr>
              <a:spLocks noChangeShapeType="1"/>
            </p:cNvSpPr>
            <p:nvPr/>
          </p:nvSpPr>
          <p:spPr bwMode="auto">
            <a:xfrm flipV="1">
              <a:off x="4164" y="2875"/>
              <a:ext cx="0" cy="25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a:p>
          </p:txBody>
        </p:sp>
        <p:sp>
          <p:nvSpPr>
            <p:cNvPr id="1044" name="Text Box 61"/>
            <p:cNvSpPr txBox="1">
              <a:spLocks noChangeArrowheads="1"/>
            </p:cNvSpPr>
            <p:nvPr/>
          </p:nvSpPr>
          <p:spPr bwMode="auto">
            <a:xfrm>
              <a:off x="4209" y="2885"/>
              <a:ext cx="266"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a:solidFill>
                    <a:schemeClr val="tx1"/>
                  </a:solidFill>
                  <a:latin typeface="Times New Roman" pitchFamily="18" charset="0"/>
                </a:rPr>
                <a:t>V</a:t>
              </a:r>
              <a:r>
                <a:rPr lang="en-US" sz="1200" baseline="-25000">
                  <a:solidFill>
                    <a:schemeClr val="tx1"/>
                  </a:solidFill>
                  <a:latin typeface="Times New Roman" pitchFamily="18" charset="0"/>
                </a:rPr>
                <a:t>dc</a:t>
              </a:r>
              <a:endParaRPr lang="en-US" sz="2400">
                <a:solidFill>
                  <a:schemeClr val="tx1"/>
                </a:solidFill>
                <a:latin typeface="Times New Roman" pitchFamily="18" charset="0"/>
              </a:endParaRPr>
            </a:p>
          </p:txBody>
        </p:sp>
        <p:sp>
          <p:nvSpPr>
            <p:cNvPr id="1045" name="Text Box 62"/>
            <p:cNvSpPr txBox="1">
              <a:spLocks noChangeArrowheads="1"/>
            </p:cNvSpPr>
            <p:nvPr/>
          </p:nvSpPr>
          <p:spPr bwMode="auto">
            <a:xfrm>
              <a:off x="5136" y="1920"/>
              <a:ext cx="222"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400" i="1">
                  <a:solidFill>
                    <a:schemeClr val="tx1"/>
                  </a:solidFill>
                  <a:latin typeface="Times New Roman" pitchFamily="18" charset="0"/>
                </a:rPr>
                <a:t>t</a:t>
              </a:r>
              <a:endParaRPr lang="en-US" sz="1400" i="1">
                <a:solidFill>
                  <a:schemeClr val="tx1"/>
                </a:solidFill>
                <a:latin typeface="Times New Roman" pitchFamily="18" charset="0"/>
              </a:endParaRPr>
            </a:p>
            <a:p>
              <a:endParaRPr lang="en-US" sz="1400">
                <a:solidFill>
                  <a:schemeClr val="tx1"/>
                </a:solidFill>
                <a:latin typeface="Times New Roman" pitchFamily="18" charset="0"/>
              </a:endParaRPr>
            </a:p>
          </p:txBody>
        </p:sp>
      </p:grpSp>
      <p:pic>
        <p:nvPicPr>
          <p:cNvPr id="1033" name="Picture 63" descr="cat-diode-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943600" y="914400"/>
            <a:ext cx="269240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4213" y="188913"/>
            <a:ext cx="7772400" cy="1143000"/>
          </a:xfrm>
        </p:spPr>
        <p:txBody>
          <a:bodyPr/>
          <a:lstStyle/>
          <a:p>
            <a:r>
              <a:rPr lang="sr-Latn-CS" smtClean="0"/>
              <a:t>Mrtvo vreme</a:t>
            </a:r>
            <a:endParaRPr lang="en-US" smtClean="0"/>
          </a:p>
        </p:txBody>
      </p:sp>
      <p:sp>
        <p:nvSpPr>
          <p:cNvPr id="17411" name="Content Placeholder 2"/>
          <p:cNvSpPr>
            <a:spLocks noGrp="1"/>
          </p:cNvSpPr>
          <p:nvPr>
            <p:ph idx="1"/>
          </p:nvPr>
        </p:nvSpPr>
        <p:spPr>
          <a:xfrm>
            <a:off x="3708400" y="1484313"/>
            <a:ext cx="5435600" cy="2016125"/>
          </a:xfrm>
        </p:spPr>
        <p:txBody>
          <a:bodyPr/>
          <a:lstStyle/>
          <a:p>
            <a:pPr marL="0" lvl="1" indent="-182563">
              <a:buFont typeface="Arial" charset="0"/>
              <a:buChar char="•"/>
            </a:pPr>
            <a:r>
              <a:rPr lang="sr-Latn-CS" sz="2000" smtClean="0"/>
              <a:t>Ako se komanda za uključivanje T2 zada u istom trenutku kada i za isljučivanjeT1,</a:t>
            </a:r>
          </a:p>
          <a:p>
            <a:pPr marL="0" lvl="1" indent="-182563">
              <a:buFont typeface="Arial" charset="0"/>
              <a:buChar char="•"/>
            </a:pPr>
            <a:r>
              <a:rPr lang="sr-Latn-CS" sz="2000" smtClean="0"/>
              <a:t>a vreme uključivanja, </a:t>
            </a:r>
            <a:r>
              <a:rPr lang="sr-Latn-CS" sz="2200" b="1" i="1" smtClean="0">
                <a:latin typeface="Times New Roman" pitchFamily="18" charset="0"/>
                <a:cs typeface="Times New Roman" pitchFamily="18" charset="0"/>
              </a:rPr>
              <a:t>t</a:t>
            </a:r>
            <a:r>
              <a:rPr lang="sr-Latn-CS" sz="2200" b="1" i="1" baseline="-25000" smtClean="0">
                <a:latin typeface="Times New Roman" pitchFamily="18" charset="0"/>
                <a:cs typeface="Times New Roman" pitchFamily="18" charset="0"/>
              </a:rPr>
              <a:t>on</a:t>
            </a:r>
            <a:r>
              <a:rPr lang="sr-Latn-CS" sz="2000" smtClean="0"/>
              <a:t> je kraće od vremena isključivanja  </a:t>
            </a:r>
            <a:r>
              <a:rPr lang="sr-Latn-CS" sz="2200" b="1" i="1" smtClean="0">
                <a:latin typeface="Times New Roman" pitchFamily="18" charset="0"/>
                <a:cs typeface="Times New Roman" pitchFamily="18" charset="0"/>
              </a:rPr>
              <a:t>t</a:t>
            </a:r>
            <a:r>
              <a:rPr lang="sr-Latn-CS" sz="2200" b="1" i="1" baseline="-25000" smtClean="0">
                <a:latin typeface="Times New Roman" pitchFamily="18" charset="0"/>
                <a:cs typeface="Times New Roman" pitchFamily="18" charset="0"/>
              </a:rPr>
              <a:t>off</a:t>
            </a:r>
            <a:r>
              <a:rPr lang="sr-Latn-CS" sz="2000" smtClean="0"/>
              <a:t> ,</a:t>
            </a:r>
          </a:p>
          <a:p>
            <a:pPr marL="0" lvl="1" indent="-182563">
              <a:buFont typeface="Arial" charset="0"/>
              <a:buChar char="•"/>
            </a:pPr>
            <a:r>
              <a:rPr lang="sr-Latn-CS" sz="2200" smtClean="0"/>
              <a:t>u jednom intervalu  </a:t>
            </a:r>
            <a:r>
              <a:rPr lang="sr-Latn-CS" sz="2200" b="1" smtClean="0"/>
              <a:t>uključena su oba</a:t>
            </a:r>
            <a:r>
              <a:rPr lang="sr-Latn-CS" sz="2200" smtClean="0"/>
              <a:t> </a:t>
            </a:r>
            <a:r>
              <a:rPr lang="sr-Latn-CS" sz="2200" b="1" smtClean="0"/>
              <a:t>!!</a:t>
            </a:r>
            <a:r>
              <a:rPr lang="sr-Latn-CS" sz="2200" smtClean="0"/>
              <a:t> </a:t>
            </a:r>
          </a:p>
          <a:p>
            <a:pPr marL="0" lvl="1" indent="-182563">
              <a:buFont typeface="Arial" charset="0"/>
              <a:buChar char="•"/>
            </a:pPr>
            <a:endParaRPr lang="sr-Latn-CS" sz="2000" smtClean="0"/>
          </a:p>
          <a:p>
            <a:pPr marL="0" lvl="1" indent="-182563">
              <a:buFont typeface="Arial" charset="0"/>
              <a:buChar char="•"/>
            </a:pPr>
            <a:endParaRPr lang="en-US" sz="2000" smtClean="0"/>
          </a:p>
        </p:txBody>
      </p:sp>
      <p:sp>
        <p:nvSpPr>
          <p:cNvPr id="17412"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13D3EF7F-E29C-45B5-A9DA-E5C99964CBD4}" type="slidenum">
              <a:rPr lang="en-US" smtClean="0">
                <a:solidFill>
                  <a:schemeClr val="tx1"/>
                </a:solidFill>
                <a:latin typeface="Times New Roman" pitchFamily="18" charset="0"/>
              </a:rPr>
              <a:pPr/>
              <a:t>20</a:t>
            </a:fld>
            <a:endParaRPr lang="en-US" smtClean="0">
              <a:solidFill>
                <a:schemeClr val="tx1"/>
              </a:solidFill>
              <a:latin typeface="Times New Roman" pitchFamily="18" charset="0"/>
            </a:endParaRPr>
          </a:p>
        </p:txBody>
      </p:sp>
      <p:grpSp>
        <p:nvGrpSpPr>
          <p:cNvPr id="17413" name="Group 175"/>
          <p:cNvGrpSpPr>
            <a:grpSpLocks/>
          </p:cNvGrpSpPr>
          <p:nvPr/>
        </p:nvGrpSpPr>
        <p:grpSpPr bwMode="auto">
          <a:xfrm>
            <a:off x="539750" y="1412875"/>
            <a:ext cx="2976563" cy="2281238"/>
            <a:chOff x="539552" y="1484784"/>
            <a:chExt cx="2976562" cy="2281238"/>
          </a:xfrm>
        </p:grpSpPr>
        <p:sp>
          <p:nvSpPr>
            <p:cNvPr id="17453" name="Text Box 10"/>
            <p:cNvSpPr txBox="1">
              <a:spLocks noChangeArrowheads="1"/>
            </p:cNvSpPr>
            <p:nvPr/>
          </p:nvSpPr>
          <p:spPr bwMode="auto">
            <a:xfrm>
              <a:off x="1907977" y="1988022"/>
              <a:ext cx="430212"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T1</a:t>
              </a:r>
            </a:p>
          </p:txBody>
        </p:sp>
        <p:sp>
          <p:nvSpPr>
            <p:cNvPr id="17454" name="Text Box 11"/>
            <p:cNvSpPr txBox="1">
              <a:spLocks noChangeArrowheads="1"/>
            </p:cNvSpPr>
            <p:nvPr/>
          </p:nvSpPr>
          <p:spPr bwMode="auto">
            <a:xfrm>
              <a:off x="1907977" y="2996084"/>
              <a:ext cx="430212"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T2</a:t>
              </a:r>
            </a:p>
          </p:txBody>
        </p:sp>
        <p:sp>
          <p:nvSpPr>
            <p:cNvPr id="17455" name="Text Box 12"/>
            <p:cNvSpPr txBox="1">
              <a:spLocks noChangeArrowheads="1"/>
            </p:cNvSpPr>
            <p:nvPr/>
          </p:nvSpPr>
          <p:spPr bwMode="auto">
            <a:xfrm>
              <a:off x="2439789" y="1992784"/>
              <a:ext cx="428625"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D1</a:t>
              </a:r>
            </a:p>
          </p:txBody>
        </p:sp>
        <p:grpSp>
          <p:nvGrpSpPr>
            <p:cNvPr id="17456" name="Group 16"/>
            <p:cNvGrpSpPr>
              <a:grpSpLocks noChangeAspect="1"/>
            </p:cNvGrpSpPr>
            <p:nvPr/>
          </p:nvGrpSpPr>
          <p:grpSpPr bwMode="auto">
            <a:xfrm rot="5400000">
              <a:off x="1668264" y="1945159"/>
              <a:ext cx="355600" cy="296862"/>
              <a:chOff x="3107" y="4983"/>
              <a:chExt cx="536" cy="448"/>
            </a:xfrm>
          </p:grpSpPr>
          <p:sp>
            <p:nvSpPr>
              <p:cNvPr id="17504" name="Line 17"/>
              <p:cNvSpPr>
                <a:spLocks noChangeAspect="1" noChangeShapeType="1"/>
              </p:cNvSpPr>
              <p:nvPr/>
            </p:nvSpPr>
            <p:spPr bwMode="auto">
              <a:xfrm flipH="1">
                <a:off x="3141" y="5157"/>
                <a:ext cx="469"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505" name="Line 18"/>
              <p:cNvSpPr>
                <a:spLocks noChangeAspect="1" noChangeShapeType="1"/>
              </p:cNvSpPr>
              <p:nvPr/>
            </p:nvSpPr>
            <p:spPr bwMode="auto">
              <a:xfrm flipH="1">
                <a:off x="3494" y="4983"/>
                <a:ext cx="149" cy="16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506" name="Line 19"/>
              <p:cNvSpPr>
                <a:spLocks noChangeAspect="1" noChangeShapeType="1"/>
              </p:cNvSpPr>
              <p:nvPr/>
            </p:nvSpPr>
            <p:spPr bwMode="auto">
              <a:xfrm>
                <a:off x="3107" y="4983"/>
                <a:ext cx="149" cy="16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507" name="Line 20"/>
              <p:cNvSpPr>
                <a:spLocks noChangeAspect="1" noChangeShapeType="1"/>
              </p:cNvSpPr>
              <p:nvPr/>
            </p:nvSpPr>
            <p:spPr bwMode="auto">
              <a:xfrm flipH="1">
                <a:off x="3141" y="5211"/>
                <a:ext cx="469"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508" name="Line 21"/>
              <p:cNvSpPr>
                <a:spLocks noChangeAspect="1" noChangeShapeType="1"/>
              </p:cNvSpPr>
              <p:nvPr/>
            </p:nvSpPr>
            <p:spPr bwMode="auto">
              <a:xfrm>
                <a:off x="3362" y="5220"/>
                <a:ext cx="0" cy="211"/>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7457" name="Line 22"/>
            <p:cNvSpPr>
              <a:spLocks noChangeAspect="1" noChangeShapeType="1"/>
            </p:cNvSpPr>
            <p:nvPr/>
          </p:nvSpPr>
          <p:spPr bwMode="auto">
            <a:xfrm rot="5400000" flipH="1">
              <a:off x="1728589" y="3138959"/>
              <a:ext cx="309563"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58" name="Line 23"/>
            <p:cNvSpPr>
              <a:spLocks noChangeAspect="1" noChangeShapeType="1"/>
            </p:cNvSpPr>
            <p:nvPr/>
          </p:nvSpPr>
          <p:spPr bwMode="auto">
            <a:xfrm rot="5400000" flipH="1">
              <a:off x="1893689" y="3210397"/>
              <a:ext cx="98425" cy="11112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59" name="Line 24"/>
            <p:cNvSpPr>
              <a:spLocks noChangeAspect="1" noChangeShapeType="1"/>
            </p:cNvSpPr>
            <p:nvPr/>
          </p:nvSpPr>
          <p:spPr bwMode="auto">
            <a:xfrm rot="5400000">
              <a:off x="1892102" y="2954809"/>
              <a:ext cx="100013" cy="11112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60" name="Line 25"/>
            <p:cNvSpPr>
              <a:spLocks noChangeAspect="1" noChangeShapeType="1"/>
            </p:cNvSpPr>
            <p:nvPr/>
          </p:nvSpPr>
          <p:spPr bwMode="auto">
            <a:xfrm rot="5400000" flipH="1">
              <a:off x="1692077" y="3138959"/>
              <a:ext cx="309563"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61" name="Line 26"/>
            <p:cNvSpPr>
              <a:spLocks noChangeAspect="1" noChangeShapeType="1"/>
            </p:cNvSpPr>
            <p:nvPr/>
          </p:nvSpPr>
          <p:spPr bwMode="auto">
            <a:xfrm rot="5400000">
              <a:off x="1771452" y="3059584"/>
              <a:ext cx="0" cy="13970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62" name="Oval 27"/>
            <p:cNvSpPr>
              <a:spLocks noChangeAspect="1" noChangeArrowheads="1"/>
            </p:cNvSpPr>
            <p:nvPr/>
          </p:nvSpPr>
          <p:spPr bwMode="auto">
            <a:xfrm>
              <a:off x="2992239" y="2907184"/>
              <a:ext cx="523875" cy="488950"/>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7463" name="Rectangle 28"/>
            <p:cNvSpPr>
              <a:spLocks noChangeAspect="1" noChangeArrowheads="1"/>
            </p:cNvSpPr>
            <p:nvPr/>
          </p:nvSpPr>
          <p:spPr bwMode="auto">
            <a:xfrm>
              <a:off x="3195439" y="2877022"/>
              <a:ext cx="115887" cy="30163"/>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7464" name="Rectangle 29"/>
            <p:cNvSpPr>
              <a:spLocks noChangeAspect="1" noChangeArrowheads="1"/>
            </p:cNvSpPr>
            <p:nvPr/>
          </p:nvSpPr>
          <p:spPr bwMode="auto">
            <a:xfrm>
              <a:off x="3195439" y="3396134"/>
              <a:ext cx="115887" cy="28575"/>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7465" name="Line 30"/>
            <p:cNvSpPr>
              <a:spLocks noChangeAspect="1" noChangeShapeType="1"/>
            </p:cNvSpPr>
            <p:nvPr/>
          </p:nvSpPr>
          <p:spPr bwMode="auto">
            <a:xfrm>
              <a:off x="2473127" y="3332634"/>
              <a:ext cx="0" cy="42386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66" name="Line 31"/>
            <p:cNvSpPr>
              <a:spLocks noChangeAspect="1" noChangeShapeType="1"/>
            </p:cNvSpPr>
            <p:nvPr/>
          </p:nvSpPr>
          <p:spPr bwMode="auto">
            <a:xfrm>
              <a:off x="2473127" y="2375372"/>
              <a:ext cx="0" cy="79057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7467" name="Group 32"/>
            <p:cNvGrpSpPr>
              <a:grpSpLocks noChangeAspect="1"/>
            </p:cNvGrpSpPr>
            <p:nvPr/>
          </p:nvGrpSpPr>
          <p:grpSpPr bwMode="auto">
            <a:xfrm flipH="1" flipV="1">
              <a:off x="2385814" y="3173884"/>
              <a:ext cx="168275" cy="158750"/>
              <a:chOff x="4438" y="4858"/>
              <a:chExt cx="406" cy="378"/>
            </a:xfrm>
          </p:grpSpPr>
          <p:sp>
            <p:nvSpPr>
              <p:cNvPr id="17500" name="Line 33"/>
              <p:cNvSpPr>
                <a:spLocks noChangeAspect="1" noChangeShapeType="1"/>
              </p:cNvSpPr>
              <p:nvPr/>
            </p:nvSpPr>
            <p:spPr bwMode="auto">
              <a:xfrm>
                <a:off x="4452" y="4858"/>
                <a:ext cx="378"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501" name="Line 34"/>
              <p:cNvSpPr>
                <a:spLocks noChangeAspect="1" noChangeShapeType="1"/>
              </p:cNvSpPr>
              <p:nvPr/>
            </p:nvSpPr>
            <p:spPr bwMode="auto">
              <a:xfrm>
                <a:off x="4438" y="4858"/>
                <a:ext cx="210" cy="37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502" name="Line 35"/>
              <p:cNvSpPr>
                <a:spLocks noChangeAspect="1" noChangeShapeType="1"/>
              </p:cNvSpPr>
              <p:nvPr/>
            </p:nvSpPr>
            <p:spPr bwMode="auto">
              <a:xfrm flipH="1">
                <a:off x="4634" y="4858"/>
                <a:ext cx="210" cy="378"/>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503" name="Line 36"/>
              <p:cNvSpPr>
                <a:spLocks noChangeAspect="1" noChangeShapeType="1"/>
              </p:cNvSpPr>
              <p:nvPr/>
            </p:nvSpPr>
            <p:spPr bwMode="auto">
              <a:xfrm>
                <a:off x="4452" y="5236"/>
                <a:ext cx="392"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7468" name="Line 37"/>
            <p:cNvSpPr>
              <a:spLocks noChangeAspect="1" noChangeShapeType="1"/>
            </p:cNvSpPr>
            <p:nvPr/>
          </p:nvSpPr>
          <p:spPr bwMode="auto">
            <a:xfrm>
              <a:off x="2476302" y="1513359"/>
              <a:ext cx="0" cy="69850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69" name="Line 38"/>
            <p:cNvSpPr>
              <a:spLocks noChangeAspect="1" noChangeShapeType="1"/>
            </p:cNvSpPr>
            <p:nvPr/>
          </p:nvSpPr>
          <p:spPr bwMode="auto">
            <a:xfrm flipH="1" flipV="1">
              <a:off x="2395339" y="2375372"/>
              <a:ext cx="157162"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70" name="Line 39"/>
            <p:cNvSpPr>
              <a:spLocks noChangeAspect="1" noChangeShapeType="1"/>
            </p:cNvSpPr>
            <p:nvPr/>
          </p:nvSpPr>
          <p:spPr bwMode="auto">
            <a:xfrm flipH="1" flipV="1">
              <a:off x="2471539" y="2218209"/>
              <a:ext cx="85725" cy="15716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71" name="Line 40"/>
            <p:cNvSpPr>
              <a:spLocks noChangeAspect="1" noChangeShapeType="1"/>
            </p:cNvSpPr>
            <p:nvPr/>
          </p:nvSpPr>
          <p:spPr bwMode="auto">
            <a:xfrm flipV="1">
              <a:off x="2388989" y="2218209"/>
              <a:ext cx="87312" cy="15716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72" name="Line 41"/>
            <p:cNvSpPr>
              <a:spLocks noChangeAspect="1" noChangeShapeType="1"/>
            </p:cNvSpPr>
            <p:nvPr/>
          </p:nvSpPr>
          <p:spPr bwMode="auto">
            <a:xfrm flipH="1" flipV="1">
              <a:off x="2388989" y="2218209"/>
              <a:ext cx="163512"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73" name="Line 42"/>
            <p:cNvSpPr>
              <a:spLocks noChangeAspect="1" noChangeShapeType="1"/>
            </p:cNvSpPr>
            <p:nvPr/>
          </p:nvSpPr>
          <p:spPr bwMode="auto">
            <a:xfrm flipH="1">
              <a:off x="2007989" y="2654772"/>
              <a:ext cx="1235075"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74" name="Line 43"/>
            <p:cNvSpPr>
              <a:spLocks noChangeAspect="1" noChangeShapeType="1"/>
            </p:cNvSpPr>
            <p:nvPr/>
          </p:nvSpPr>
          <p:spPr bwMode="auto">
            <a:xfrm>
              <a:off x="3243064" y="2654772"/>
              <a:ext cx="0" cy="22225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75" name="Line 44"/>
            <p:cNvSpPr>
              <a:spLocks noChangeAspect="1" noChangeShapeType="1"/>
            </p:cNvSpPr>
            <p:nvPr/>
          </p:nvSpPr>
          <p:spPr bwMode="auto">
            <a:xfrm>
              <a:off x="3251002" y="3434234"/>
              <a:ext cx="0" cy="31591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76" name="Line 45"/>
            <p:cNvSpPr>
              <a:spLocks noChangeAspect="1" noChangeShapeType="1"/>
            </p:cNvSpPr>
            <p:nvPr/>
          </p:nvSpPr>
          <p:spPr bwMode="auto">
            <a:xfrm flipH="1">
              <a:off x="950714" y="3758084"/>
              <a:ext cx="2282825"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77" name="Line 46"/>
            <p:cNvSpPr>
              <a:spLocks noChangeAspect="1" noChangeShapeType="1"/>
            </p:cNvSpPr>
            <p:nvPr/>
          </p:nvSpPr>
          <p:spPr bwMode="auto">
            <a:xfrm>
              <a:off x="2000052" y="2283297"/>
              <a:ext cx="0" cy="67627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78" name="Line 47"/>
            <p:cNvSpPr>
              <a:spLocks noChangeAspect="1" noChangeShapeType="1"/>
            </p:cNvSpPr>
            <p:nvPr/>
          </p:nvSpPr>
          <p:spPr bwMode="auto">
            <a:xfrm>
              <a:off x="2007989" y="3313584"/>
              <a:ext cx="0" cy="44450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79" name="Line 48"/>
            <p:cNvSpPr>
              <a:spLocks noChangeAspect="1" noChangeShapeType="1"/>
            </p:cNvSpPr>
            <p:nvPr/>
          </p:nvSpPr>
          <p:spPr bwMode="auto">
            <a:xfrm>
              <a:off x="2000052" y="1513359"/>
              <a:ext cx="0" cy="39052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80" name="Line 49"/>
            <p:cNvSpPr>
              <a:spLocks noChangeAspect="1" noChangeShapeType="1"/>
            </p:cNvSpPr>
            <p:nvPr/>
          </p:nvSpPr>
          <p:spPr bwMode="auto">
            <a:xfrm flipH="1">
              <a:off x="895152" y="1513359"/>
              <a:ext cx="1585912"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81" name="Oval 50"/>
            <p:cNvSpPr>
              <a:spLocks noChangeAspect="1" noChangeArrowheads="1"/>
            </p:cNvSpPr>
            <p:nvPr/>
          </p:nvSpPr>
          <p:spPr bwMode="auto">
            <a:xfrm>
              <a:off x="849114" y="1484784"/>
              <a:ext cx="34925" cy="34925"/>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7482" name="Oval 51"/>
            <p:cNvSpPr>
              <a:spLocks noChangeAspect="1" noChangeArrowheads="1"/>
            </p:cNvSpPr>
            <p:nvPr/>
          </p:nvSpPr>
          <p:spPr bwMode="auto">
            <a:xfrm>
              <a:off x="933252" y="3731097"/>
              <a:ext cx="34925" cy="34925"/>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7483" name="Line 52"/>
            <p:cNvSpPr>
              <a:spLocks noChangeAspect="1" noChangeShapeType="1"/>
            </p:cNvSpPr>
            <p:nvPr/>
          </p:nvSpPr>
          <p:spPr bwMode="auto">
            <a:xfrm>
              <a:off x="1192014" y="2515072"/>
              <a:ext cx="288925"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84" name="Line 53"/>
            <p:cNvSpPr>
              <a:spLocks noChangeAspect="1" noChangeShapeType="1"/>
            </p:cNvSpPr>
            <p:nvPr/>
          </p:nvSpPr>
          <p:spPr bwMode="auto">
            <a:xfrm>
              <a:off x="1192014" y="2580159"/>
              <a:ext cx="288925" cy="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85" name="Line 54"/>
            <p:cNvSpPr>
              <a:spLocks noChangeAspect="1" noChangeShapeType="1"/>
            </p:cNvSpPr>
            <p:nvPr/>
          </p:nvSpPr>
          <p:spPr bwMode="auto">
            <a:xfrm>
              <a:off x="1330127" y="1513359"/>
              <a:ext cx="0" cy="992188"/>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86" name="Line 55"/>
            <p:cNvSpPr>
              <a:spLocks noChangeAspect="1" noChangeShapeType="1"/>
            </p:cNvSpPr>
            <p:nvPr/>
          </p:nvSpPr>
          <p:spPr bwMode="auto">
            <a:xfrm>
              <a:off x="1330127" y="2588097"/>
              <a:ext cx="0" cy="1169988"/>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87" name="Oval 56"/>
            <p:cNvSpPr>
              <a:spLocks noChangeAspect="1" noChangeArrowheads="1"/>
            </p:cNvSpPr>
            <p:nvPr/>
          </p:nvSpPr>
          <p:spPr bwMode="auto">
            <a:xfrm>
              <a:off x="1961952" y="2616672"/>
              <a:ext cx="55562"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7488" name="Oval 57"/>
            <p:cNvSpPr>
              <a:spLocks noChangeAspect="1" noChangeArrowheads="1"/>
            </p:cNvSpPr>
            <p:nvPr/>
          </p:nvSpPr>
          <p:spPr bwMode="auto">
            <a:xfrm>
              <a:off x="2444552" y="2626197"/>
              <a:ext cx="57150"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grpSp>
          <p:nvGrpSpPr>
            <p:cNvPr id="17489" name="Group 58"/>
            <p:cNvGrpSpPr>
              <a:grpSpLocks noChangeAspect="1"/>
            </p:cNvGrpSpPr>
            <p:nvPr/>
          </p:nvGrpSpPr>
          <p:grpSpPr bwMode="auto">
            <a:xfrm>
              <a:off x="1915914" y="3229447"/>
              <a:ext cx="61912" cy="61913"/>
              <a:chOff x="7476" y="4886"/>
              <a:chExt cx="56" cy="56"/>
            </a:xfrm>
          </p:grpSpPr>
          <p:sp>
            <p:nvSpPr>
              <p:cNvPr id="17498" name="Line 59"/>
              <p:cNvSpPr>
                <a:spLocks noChangeAspect="1" noChangeShapeType="1"/>
              </p:cNvSpPr>
              <p:nvPr/>
            </p:nvSpPr>
            <p:spPr bwMode="auto">
              <a:xfrm>
                <a:off x="7518" y="4886"/>
                <a:ext cx="14" cy="56"/>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99" name="Line 60"/>
              <p:cNvSpPr>
                <a:spLocks noChangeAspect="1" noChangeShapeType="1"/>
              </p:cNvSpPr>
              <p:nvPr/>
            </p:nvSpPr>
            <p:spPr bwMode="auto">
              <a:xfrm flipH="1" flipV="1">
                <a:off x="7476" y="4928"/>
                <a:ext cx="56" cy="14"/>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7490" name="Group 61"/>
            <p:cNvGrpSpPr>
              <a:grpSpLocks noChangeAspect="1"/>
            </p:cNvGrpSpPr>
            <p:nvPr/>
          </p:nvGrpSpPr>
          <p:grpSpPr bwMode="auto">
            <a:xfrm>
              <a:off x="1900039" y="2176934"/>
              <a:ext cx="63500" cy="63500"/>
              <a:chOff x="7476" y="4886"/>
              <a:chExt cx="56" cy="56"/>
            </a:xfrm>
          </p:grpSpPr>
          <p:sp>
            <p:nvSpPr>
              <p:cNvPr id="17496" name="Line 62"/>
              <p:cNvSpPr>
                <a:spLocks noChangeAspect="1" noChangeShapeType="1"/>
              </p:cNvSpPr>
              <p:nvPr/>
            </p:nvSpPr>
            <p:spPr bwMode="auto">
              <a:xfrm>
                <a:off x="7518" y="4886"/>
                <a:ext cx="14" cy="56"/>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97" name="Line 63"/>
              <p:cNvSpPr>
                <a:spLocks noChangeAspect="1" noChangeShapeType="1"/>
              </p:cNvSpPr>
              <p:nvPr/>
            </p:nvSpPr>
            <p:spPr bwMode="auto">
              <a:xfrm flipH="1" flipV="1">
                <a:off x="7476" y="4928"/>
                <a:ext cx="56" cy="14"/>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7491" name="Text Box 64"/>
            <p:cNvSpPr txBox="1">
              <a:spLocks noChangeArrowheads="1"/>
            </p:cNvSpPr>
            <p:nvPr/>
          </p:nvSpPr>
          <p:spPr bwMode="auto">
            <a:xfrm>
              <a:off x="2700139" y="2708747"/>
              <a:ext cx="449262"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a:solidFill>
                    <a:schemeClr val="tx1"/>
                  </a:solidFill>
                  <a:latin typeface="Courier New" pitchFamily="49" charset="0"/>
                  <a:ea typeface="ＭＳ Ｐゴシック" pitchFamily="-107" charset="-128"/>
                </a:rPr>
                <a:t>+</a:t>
              </a:r>
            </a:p>
            <a:p>
              <a:pPr eaLnBrk="1" hangingPunct="1"/>
              <a:endParaRPr lang="en-US" sz="1200">
                <a:solidFill>
                  <a:schemeClr val="tx1"/>
                </a:solidFill>
                <a:latin typeface="Courier New" pitchFamily="49" charset="0"/>
                <a:ea typeface="ＭＳ Ｐゴシック" pitchFamily="-107" charset="-128"/>
              </a:endParaRPr>
            </a:p>
            <a:p>
              <a:pPr eaLnBrk="1" hangingPunct="1"/>
              <a:r>
                <a:rPr lang="en-US" sz="1400" b="1">
                  <a:solidFill>
                    <a:schemeClr val="tx1"/>
                  </a:solidFill>
                  <a:latin typeface="Courier New" pitchFamily="49" charset="0"/>
                  <a:ea typeface="ＭＳ Ｐゴシック" pitchFamily="-107" charset="-128"/>
                </a:rPr>
                <a:t>V</a:t>
              </a:r>
              <a:r>
                <a:rPr lang="en-US" sz="1400" b="1" baseline="-25000">
                  <a:solidFill>
                    <a:schemeClr val="tx1"/>
                  </a:solidFill>
                  <a:latin typeface="Courier New" pitchFamily="49" charset="0"/>
                  <a:ea typeface="ＭＳ Ｐゴシック" pitchFamily="-107" charset="-128"/>
                </a:rPr>
                <a:t>a</a:t>
              </a:r>
            </a:p>
            <a:p>
              <a:pPr eaLnBrk="1" hangingPunct="1"/>
              <a:endParaRPr lang="en-US" sz="1200" b="1">
                <a:solidFill>
                  <a:schemeClr val="tx1"/>
                </a:solidFill>
                <a:latin typeface="Courier New" pitchFamily="49" charset="0"/>
                <a:ea typeface="ＭＳ Ｐゴシック" pitchFamily="-107" charset="-128"/>
              </a:endParaRPr>
            </a:p>
            <a:p>
              <a:pPr eaLnBrk="1" hangingPunct="1"/>
              <a:r>
                <a:rPr lang="en-US" sz="1200">
                  <a:solidFill>
                    <a:schemeClr val="tx1"/>
                  </a:solidFill>
                  <a:latin typeface="Courier New" pitchFamily="49" charset="0"/>
                  <a:ea typeface="ＭＳ Ｐゴシック" pitchFamily="-107" charset="-128"/>
                </a:rPr>
                <a:t>-</a:t>
              </a:r>
              <a:endParaRPr lang="en-US" b="1">
                <a:solidFill>
                  <a:schemeClr val="tx1"/>
                </a:solidFill>
                <a:latin typeface="Arial" charset="0"/>
                <a:ea typeface="ＭＳ Ｐゴシック" pitchFamily="-107" charset="-128"/>
              </a:endParaRPr>
            </a:p>
          </p:txBody>
        </p:sp>
        <p:sp>
          <p:nvSpPr>
            <p:cNvPr id="17492" name="Text Box 66"/>
            <p:cNvSpPr txBox="1">
              <a:spLocks noChangeArrowheads="1"/>
            </p:cNvSpPr>
            <p:nvPr/>
          </p:nvSpPr>
          <p:spPr bwMode="auto">
            <a:xfrm>
              <a:off x="2449314" y="2932584"/>
              <a:ext cx="428625"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D2</a:t>
              </a:r>
            </a:p>
          </p:txBody>
        </p:sp>
        <p:sp>
          <p:nvSpPr>
            <p:cNvPr id="17493" name="Text Box 73"/>
            <p:cNvSpPr txBox="1">
              <a:spLocks noChangeArrowheads="1"/>
            </p:cNvSpPr>
            <p:nvPr/>
          </p:nvSpPr>
          <p:spPr bwMode="auto">
            <a:xfrm>
              <a:off x="2982714" y="2246784"/>
              <a:ext cx="428625"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a:solidFill>
                    <a:schemeClr val="tx1"/>
                  </a:solidFill>
                  <a:latin typeface="Arial" charset="0"/>
                  <a:ea typeface="ＭＳ Ｐゴシック" pitchFamily="-107" charset="-128"/>
                </a:rPr>
                <a:t>i</a:t>
              </a:r>
              <a:r>
                <a:rPr lang="en-US" sz="1400" baseline="-25000">
                  <a:solidFill>
                    <a:schemeClr val="tx1"/>
                  </a:solidFill>
                  <a:latin typeface="Arial" charset="0"/>
                  <a:ea typeface="ＭＳ Ｐゴシック" pitchFamily="-107" charset="-128"/>
                </a:rPr>
                <a:t>a</a:t>
              </a:r>
              <a:endParaRPr lang="en-US" sz="1400" b="1">
                <a:solidFill>
                  <a:schemeClr val="tx1"/>
                </a:solidFill>
                <a:latin typeface="Arial" charset="0"/>
                <a:ea typeface="ＭＳ Ｐゴシック" pitchFamily="-107" charset="-128"/>
              </a:endParaRPr>
            </a:p>
          </p:txBody>
        </p:sp>
        <p:sp>
          <p:nvSpPr>
            <p:cNvPr id="17494" name="Text Box 75"/>
            <p:cNvSpPr txBox="1">
              <a:spLocks noChangeArrowheads="1"/>
            </p:cNvSpPr>
            <p:nvPr/>
          </p:nvSpPr>
          <p:spPr bwMode="auto">
            <a:xfrm>
              <a:off x="539552" y="1700684"/>
              <a:ext cx="430212"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a:solidFill>
                    <a:schemeClr val="tx1"/>
                  </a:solidFill>
                  <a:latin typeface="Arial" charset="0"/>
                  <a:ea typeface="ＭＳ Ｐゴシック" pitchFamily="-107" charset="-128"/>
                </a:rPr>
                <a:t>+</a:t>
              </a:r>
            </a:p>
            <a:p>
              <a:pPr eaLnBrk="1" hangingPunct="1"/>
              <a:endParaRPr lang="sr-Latn-CS" sz="1400">
                <a:solidFill>
                  <a:schemeClr val="tx1"/>
                </a:solidFill>
                <a:latin typeface="Arial" charset="0"/>
              </a:endParaRPr>
            </a:p>
            <a:p>
              <a:pPr eaLnBrk="1" hangingPunct="1"/>
              <a:endParaRPr lang="sr-Latn-CS" sz="1400">
                <a:solidFill>
                  <a:schemeClr val="tx1"/>
                </a:solidFill>
                <a:latin typeface="Arial" charset="0"/>
              </a:endParaRPr>
            </a:p>
            <a:p>
              <a:pPr eaLnBrk="1" hangingPunct="1"/>
              <a:endParaRPr lang="en-US" sz="1400">
                <a:solidFill>
                  <a:schemeClr val="tx1"/>
                </a:solidFill>
                <a:latin typeface="Arial" charset="0"/>
              </a:endParaRPr>
            </a:p>
            <a:p>
              <a:pPr eaLnBrk="1" hangingPunct="1"/>
              <a:r>
                <a:rPr lang="en-US" sz="1400">
                  <a:solidFill>
                    <a:schemeClr val="tx1"/>
                  </a:solidFill>
                  <a:latin typeface="Arial" charset="0"/>
                  <a:ea typeface="ＭＳ Ｐゴシック" pitchFamily="-107" charset="-128"/>
                </a:rPr>
                <a:t>V</a:t>
              </a:r>
              <a:r>
                <a:rPr lang="en-US" sz="1400" baseline="-25000">
                  <a:solidFill>
                    <a:schemeClr val="tx1"/>
                  </a:solidFill>
                  <a:latin typeface="Arial" charset="0"/>
                  <a:ea typeface="ＭＳ Ｐゴシック" pitchFamily="-107" charset="-128"/>
                </a:rPr>
                <a:t>dc</a:t>
              </a:r>
              <a:endParaRPr lang="en-US" sz="1400">
                <a:solidFill>
                  <a:schemeClr val="tx1"/>
                </a:solidFill>
                <a:latin typeface="Arial" charset="0"/>
                <a:ea typeface="ＭＳ Ｐゴシック" pitchFamily="-107" charset="-128"/>
              </a:endParaRPr>
            </a:p>
            <a:p>
              <a:pPr eaLnBrk="1" hangingPunct="1"/>
              <a:endParaRPr lang="sr-Latn-CS" sz="1400">
                <a:solidFill>
                  <a:schemeClr val="tx1"/>
                </a:solidFill>
                <a:latin typeface="Arial" charset="0"/>
              </a:endParaRPr>
            </a:p>
            <a:p>
              <a:pPr eaLnBrk="1" hangingPunct="1"/>
              <a:endParaRPr lang="sr-Latn-CS" sz="1400">
                <a:solidFill>
                  <a:schemeClr val="tx1"/>
                </a:solidFill>
                <a:latin typeface="Arial" charset="0"/>
              </a:endParaRPr>
            </a:p>
            <a:p>
              <a:pPr eaLnBrk="1" hangingPunct="1"/>
              <a:endParaRPr lang="en-US" sz="1400">
                <a:solidFill>
                  <a:schemeClr val="tx1"/>
                </a:solidFill>
                <a:latin typeface="Arial" charset="0"/>
              </a:endParaRPr>
            </a:p>
            <a:p>
              <a:pPr eaLnBrk="1" hangingPunct="1"/>
              <a:r>
                <a:rPr lang="en-US" sz="1400">
                  <a:solidFill>
                    <a:schemeClr val="tx1"/>
                  </a:solidFill>
                  <a:latin typeface="Arial" charset="0"/>
                  <a:ea typeface="ＭＳ Ｐゴシック" pitchFamily="-107" charset="-128"/>
                  <a:sym typeface="Symbol" pitchFamily="18" charset="2"/>
                </a:rPr>
                <a:t></a:t>
              </a:r>
            </a:p>
          </p:txBody>
        </p:sp>
        <p:sp>
          <p:nvSpPr>
            <p:cNvPr id="17495" name="Line 108"/>
            <p:cNvSpPr>
              <a:spLocks noChangeShapeType="1"/>
            </p:cNvSpPr>
            <p:nvPr/>
          </p:nvSpPr>
          <p:spPr bwMode="auto">
            <a:xfrm>
              <a:off x="2916039" y="2578572"/>
              <a:ext cx="322262" cy="0"/>
            </a:xfrm>
            <a:prstGeom prst="line">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
        <p:nvSpPr>
          <p:cNvPr id="17414" name="TextBox 176"/>
          <p:cNvSpPr txBox="1">
            <a:spLocks noChangeArrowheads="1"/>
          </p:cNvSpPr>
          <p:nvPr/>
        </p:nvSpPr>
        <p:spPr bwMode="auto">
          <a:xfrm>
            <a:off x="684213" y="5373688"/>
            <a:ext cx="29940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a:t>Komanda za uključenje T2</a:t>
            </a:r>
            <a:endParaRPr lang="en-US"/>
          </a:p>
        </p:txBody>
      </p:sp>
      <p:sp>
        <p:nvSpPr>
          <p:cNvPr id="17415" name="TextBox 177"/>
          <p:cNvSpPr txBox="1">
            <a:spLocks noChangeArrowheads="1"/>
          </p:cNvSpPr>
          <p:nvPr/>
        </p:nvSpPr>
        <p:spPr bwMode="auto">
          <a:xfrm>
            <a:off x="684213" y="4508500"/>
            <a:ext cx="295751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a:t>Komanda za uključenje T1</a:t>
            </a:r>
            <a:endParaRPr lang="en-US"/>
          </a:p>
        </p:txBody>
      </p:sp>
      <p:grpSp>
        <p:nvGrpSpPr>
          <p:cNvPr id="17416" name="Group 277"/>
          <p:cNvGrpSpPr>
            <a:grpSpLocks/>
          </p:cNvGrpSpPr>
          <p:nvPr/>
        </p:nvGrpSpPr>
        <p:grpSpPr bwMode="auto">
          <a:xfrm>
            <a:off x="3779838" y="3789363"/>
            <a:ext cx="4895850" cy="2663825"/>
            <a:chOff x="3779912" y="3789040"/>
            <a:chExt cx="4896544" cy="2664296"/>
          </a:xfrm>
        </p:grpSpPr>
        <p:cxnSp>
          <p:nvCxnSpPr>
            <p:cNvPr id="17419" name="Straight Connector 184"/>
            <p:cNvCxnSpPr>
              <a:cxnSpLocks noChangeShapeType="1"/>
            </p:cNvCxnSpPr>
            <p:nvPr/>
          </p:nvCxnSpPr>
          <p:spPr bwMode="auto">
            <a:xfrm>
              <a:off x="4283968" y="4293096"/>
              <a:ext cx="0" cy="2160240"/>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xmlns="">
                  <a:noFill/>
                </a14:hiddenFill>
              </a:ext>
            </a:extLst>
          </p:spPr>
        </p:cxnSp>
        <p:cxnSp>
          <p:nvCxnSpPr>
            <p:cNvPr id="17420" name="Straight Connector 188"/>
            <p:cNvCxnSpPr>
              <a:cxnSpLocks noChangeShapeType="1"/>
            </p:cNvCxnSpPr>
            <p:nvPr/>
          </p:nvCxnSpPr>
          <p:spPr bwMode="auto">
            <a:xfrm>
              <a:off x="5580112" y="4293096"/>
              <a:ext cx="0" cy="1584176"/>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xmlns="">
                  <a:noFill/>
                </a14:hiddenFill>
              </a:ext>
            </a:extLst>
          </p:spPr>
        </p:cxnSp>
        <p:cxnSp>
          <p:nvCxnSpPr>
            <p:cNvPr id="17421" name="Straight Connector 202"/>
            <p:cNvCxnSpPr>
              <a:cxnSpLocks noChangeShapeType="1"/>
            </p:cNvCxnSpPr>
            <p:nvPr/>
          </p:nvCxnSpPr>
          <p:spPr bwMode="auto">
            <a:xfrm>
              <a:off x="6876256" y="4653136"/>
              <a:ext cx="0" cy="1080120"/>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xmlns="">
                  <a:noFill/>
                </a14:hiddenFill>
              </a:ext>
            </a:extLst>
          </p:spPr>
        </p:cxnSp>
        <p:cxnSp>
          <p:nvCxnSpPr>
            <p:cNvPr id="17422" name="Straight Connector 204"/>
            <p:cNvCxnSpPr>
              <a:cxnSpLocks noChangeShapeType="1"/>
            </p:cNvCxnSpPr>
            <p:nvPr/>
          </p:nvCxnSpPr>
          <p:spPr bwMode="auto">
            <a:xfrm>
              <a:off x="8172400" y="4293096"/>
              <a:ext cx="0" cy="1584176"/>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xmlns="">
                  <a:noFill/>
                </a14:hiddenFill>
              </a:ext>
            </a:extLst>
          </p:spPr>
        </p:cxnSp>
        <p:cxnSp>
          <p:nvCxnSpPr>
            <p:cNvPr id="17423" name="Straight Connector 206"/>
            <p:cNvCxnSpPr>
              <a:cxnSpLocks noChangeShapeType="1"/>
            </p:cNvCxnSpPr>
            <p:nvPr/>
          </p:nvCxnSpPr>
          <p:spPr bwMode="auto">
            <a:xfrm>
              <a:off x="3779912" y="4869160"/>
              <a:ext cx="504056" cy="0"/>
            </a:xfrm>
            <a:prstGeom prst="line">
              <a:avLst/>
            </a:prstGeom>
            <a:noFill/>
            <a:ln w="50800"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7424" name="Straight Connector 207"/>
            <p:cNvCxnSpPr>
              <a:cxnSpLocks noChangeShapeType="1"/>
            </p:cNvCxnSpPr>
            <p:nvPr/>
          </p:nvCxnSpPr>
          <p:spPr bwMode="auto">
            <a:xfrm>
              <a:off x="4283968" y="4509120"/>
              <a:ext cx="1296144"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7425" name="Straight Connector 209"/>
            <p:cNvCxnSpPr>
              <a:cxnSpLocks noChangeShapeType="1"/>
            </p:cNvCxnSpPr>
            <p:nvPr/>
          </p:nvCxnSpPr>
          <p:spPr bwMode="auto">
            <a:xfrm>
              <a:off x="5580112" y="4869160"/>
              <a:ext cx="1296144"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7426" name="Straight Connector 210"/>
            <p:cNvCxnSpPr>
              <a:cxnSpLocks noChangeShapeType="1"/>
            </p:cNvCxnSpPr>
            <p:nvPr/>
          </p:nvCxnSpPr>
          <p:spPr bwMode="auto">
            <a:xfrm>
              <a:off x="6876256" y="4509120"/>
              <a:ext cx="1296144"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7427" name="Straight Connector 211"/>
            <p:cNvCxnSpPr>
              <a:cxnSpLocks noChangeShapeType="1"/>
            </p:cNvCxnSpPr>
            <p:nvPr/>
          </p:nvCxnSpPr>
          <p:spPr bwMode="auto">
            <a:xfrm>
              <a:off x="8172400" y="4869160"/>
              <a:ext cx="504056" cy="0"/>
            </a:xfrm>
            <a:prstGeom prst="line">
              <a:avLst/>
            </a:prstGeom>
            <a:noFill/>
            <a:ln w="50800"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7428" name="Straight Connector 212"/>
            <p:cNvCxnSpPr>
              <a:cxnSpLocks noChangeShapeType="1"/>
            </p:cNvCxnSpPr>
            <p:nvPr/>
          </p:nvCxnSpPr>
          <p:spPr bwMode="auto">
            <a:xfrm>
              <a:off x="4139952" y="5733256"/>
              <a:ext cx="1584176"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7429" name="Straight Connector 213"/>
            <p:cNvCxnSpPr>
              <a:cxnSpLocks noChangeShapeType="1"/>
            </p:cNvCxnSpPr>
            <p:nvPr/>
          </p:nvCxnSpPr>
          <p:spPr bwMode="auto">
            <a:xfrm>
              <a:off x="3779912" y="5373216"/>
              <a:ext cx="360040" cy="0"/>
            </a:xfrm>
            <a:prstGeom prst="line">
              <a:avLst/>
            </a:prstGeom>
            <a:noFill/>
            <a:ln w="50800"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7430" name="Straight Connector 219"/>
            <p:cNvCxnSpPr>
              <a:cxnSpLocks noChangeShapeType="1"/>
            </p:cNvCxnSpPr>
            <p:nvPr/>
          </p:nvCxnSpPr>
          <p:spPr bwMode="auto">
            <a:xfrm>
              <a:off x="6732240" y="5733256"/>
              <a:ext cx="1584176"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7431" name="Straight Connector 220"/>
            <p:cNvCxnSpPr>
              <a:cxnSpLocks noChangeShapeType="1"/>
            </p:cNvCxnSpPr>
            <p:nvPr/>
          </p:nvCxnSpPr>
          <p:spPr bwMode="auto">
            <a:xfrm>
              <a:off x="5724128" y="5373216"/>
              <a:ext cx="1008112"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7432" name="Straight Connector 222"/>
            <p:cNvCxnSpPr>
              <a:cxnSpLocks noChangeShapeType="1"/>
            </p:cNvCxnSpPr>
            <p:nvPr/>
          </p:nvCxnSpPr>
          <p:spPr bwMode="auto">
            <a:xfrm>
              <a:off x="8316416" y="5373216"/>
              <a:ext cx="360040" cy="0"/>
            </a:xfrm>
            <a:prstGeom prst="line">
              <a:avLst/>
            </a:prstGeom>
            <a:noFill/>
            <a:ln w="50800"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7433" name="Straight Connector 224"/>
            <p:cNvCxnSpPr>
              <a:cxnSpLocks noChangeShapeType="1"/>
            </p:cNvCxnSpPr>
            <p:nvPr/>
          </p:nvCxnSpPr>
          <p:spPr bwMode="auto">
            <a:xfrm>
              <a:off x="4283968" y="4509120"/>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7434" name="Straight Connector 225"/>
            <p:cNvCxnSpPr>
              <a:cxnSpLocks noChangeShapeType="1"/>
            </p:cNvCxnSpPr>
            <p:nvPr/>
          </p:nvCxnSpPr>
          <p:spPr bwMode="auto">
            <a:xfrm>
              <a:off x="5580112" y="4509120"/>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7435" name="Straight Connector 226"/>
            <p:cNvCxnSpPr>
              <a:cxnSpLocks noChangeShapeType="1"/>
            </p:cNvCxnSpPr>
            <p:nvPr/>
          </p:nvCxnSpPr>
          <p:spPr bwMode="auto">
            <a:xfrm>
              <a:off x="6876256" y="4509120"/>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7436" name="Straight Connector 227"/>
            <p:cNvCxnSpPr>
              <a:cxnSpLocks noChangeShapeType="1"/>
            </p:cNvCxnSpPr>
            <p:nvPr/>
          </p:nvCxnSpPr>
          <p:spPr bwMode="auto">
            <a:xfrm>
              <a:off x="8172400" y="4509120"/>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7437" name="Straight Connector 228"/>
            <p:cNvCxnSpPr>
              <a:cxnSpLocks noChangeShapeType="1"/>
            </p:cNvCxnSpPr>
            <p:nvPr/>
          </p:nvCxnSpPr>
          <p:spPr bwMode="auto">
            <a:xfrm>
              <a:off x="8316416" y="5373216"/>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7438" name="Straight Connector 229"/>
            <p:cNvCxnSpPr>
              <a:cxnSpLocks noChangeShapeType="1"/>
            </p:cNvCxnSpPr>
            <p:nvPr/>
          </p:nvCxnSpPr>
          <p:spPr bwMode="auto">
            <a:xfrm>
              <a:off x="6732240" y="5373216"/>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7439" name="Straight Connector 230"/>
            <p:cNvCxnSpPr>
              <a:cxnSpLocks noChangeShapeType="1"/>
            </p:cNvCxnSpPr>
            <p:nvPr/>
          </p:nvCxnSpPr>
          <p:spPr bwMode="auto">
            <a:xfrm>
              <a:off x="5724128" y="5373216"/>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7440" name="Straight Connector 231"/>
            <p:cNvCxnSpPr>
              <a:cxnSpLocks noChangeShapeType="1"/>
            </p:cNvCxnSpPr>
            <p:nvPr/>
          </p:nvCxnSpPr>
          <p:spPr bwMode="auto">
            <a:xfrm>
              <a:off x="4139952" y="5373216"/>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sp>
          <p:nvSpPr>
            <p:cNvPr id="17441" name="TextBox 232"/>
            <p:cNvSpPr txBox="1">
              <a:spLocks noChangeArrowheads="1"/>
            </p:cNvSpPr>
            <p:nvPr/>
          </p:nvSpPr>
          <p:spPr bwMode="auto">
            <a:xfrm>
              <a:off x="4644008" y="3789040"/>
              <a:ext cx="122822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a:solidFill>
                    <a:srgbClr val="C00000"/>
                  </a:solidFill>
                </a:rPr>
                <a:t>Uključi T1 </a:t>
              </a:r>
              <a:endParaRPr lang="en-US" sz="1600">
                <a:solidFill>
                  <a:srgbClr val="C00000"/>
                </a:solidFill>
              </a:endParaRPr>
            </a:p>
          </p:txBody>
        </p:sp>
        <p:cxnSp>
          <p:nvCxnSpPr>
            <p:cNvPr id="17442" name="Straight Arrow Connector 234"/>
            <p:cNvCxnSpPr>
              <a:cxnSpLocks noChangeShapeType="1"/>
            </p:cNvCxnSpPr>
            <p:nvPr/>
          </p:nvCxnSpPr>
          <p:spPr bwMode="auto">
            <a:xfrm flipH="1">
              <a:off x="4427984" y="4077072"/>
              <a:ext cx="288032" cy="360040"/>
            </a:xfrm>
            <a:prstGeom prst="straightConnector1">
              <a:avLst/>
            </a:prstGeom>
            <a:noFill/>
            <a:ln w="12700" algn="ctr">
              <a:solidFill>
                <a:schemeClr val="tx1"/>
              </a:solidFill>
              <a:round/>
              <a:headEnd type="none" w="sm" len="sm"/>
              <a:tailEnd type="stealth" w="med" len="lg"/>
            </a:ln>
            <a:extLst>
              <a:ext uri="{909E8E84-426E-40DD-AFC4-6F175D3DCCD1}">
                <a14:hiddenFill xmlns:a14="http://schemas.microsoft.com/office/drawing/2010/main" xmlns="">
                  <a:noFill/>
                </a14:hiddenFill>
              </a:ext>
            </a:extLst>
          </p:spPr>
        </p:cxnSp>
        <p:sp>
          <p:nvSpPr>
            <p:cNvPr id="17443" name="TextBox 239"/>
            <p:cNvSpPr txBox="1">
              <a:spLocks noChangeArrowheads="1"/>
            </p:cNvSpPr>
            <p:nvPr/>
          </p:nvSpPr>
          <p:spPr bwMode="auto">
            <a:xfrm>
              <a:off x="5940152" y="4077072"/>
              <a:ext cx="128913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a:t>Isključi T1 </a:t>
              </a:r>
              <a:endParaRPr lang="en-US" sz="1600"/>
            </a:p>
          </p:txBody>
        </p:sp>
        <p:cxnSp>
          <p:nvCxnSpPr>
            <p:cNvPr id="17444" name="Straight Arrow Connector 240"/>
            <p:cNvCxnSpPr>
              <a:cxnSpLocks noChangeShapeType="1"/>
            </p:cNvCxnSpPr>
            <p:nvPr/>
          </p:nvCxnSpPr>
          <p:spPr bwMode="auto">
            <a:xfrm flipH="1">
              <a:off x="5796136" y="4365104"/>
              <a:ext cx="360040" cy="432048"/>
            </a:xfrm>
            <a:prstGeom prst="straightConnector1">
              <a:avLst/>
            </a:prstGeom>
            <a:noFill/>
            <a:ln w="12700" algn="ctr">
              <a:solidFill>
                <a:schemeClr val="tx1"/>
              </a:solidFill>
              <a:round/>
              <a:headEnd type="none" w="sm" len="sm"/>
              <a:tailEnd type="stealth" w="med" len="lg"/>
            </a:ln>
            <a:extLst>
              <a:ext uri="{909E8E84-426E-40DD-AFC4-6F175D3DCCD1}">
                <a14:hiddenFill xmlns:a14="http://schemas.microsoft.com/office/drawing/2010/main" xmlns="">
                  <a:noFill/>
                </a14:hiddenFill>
              </a:ext>
            </a:extLst>
          </p:spPr>
        </p:cxnSp>
        <p:sp>
          <p:nvSpPr>
            <p:cNvPr id="17445" name="TextBox 244"/>
            <p:cNvSpPr txBox="1">
              <a:spLocks noChangeArrowheads="1"/>
            </p:cNvSpPr>
            <p:nvPr/>
          </p:nvSpPr>
          <p:spPr bwMode="auto">
            <a:xfrm>
              <a:off x="4355976" y="5085184"/>
              <a:ext cx="126028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a:t>Isključi T2</a:t>
              </a:r>
              <a:endParaRPr lang="en-US" sz="1600"/>
            </a:p>
          </p:txBody>
        </p:sp>
        <p:cxnSp>
          <p:nvCxnSpPr>
            <p:cNvPr id="17446" name="Straight Arrow Connector 246"/>
            <p:cNvCxnSpPr>
              <a:cxnSpLocks noChangeShapeType="1"/>
            </p:cNvCxnSpPr>
            <p:nvPr/>
          </p:nvCxnSpPr>
          <p:spPr bwMode="auto">
            <a:xfrm flipH="1">
              <a:off x="4427984" y="5373216"/>
              <a:ext cx="144016" cy="288032"/>
            </a:xfrm>
            <a:prstGeom prst="straightConnector1">
              <a:avLst/>
            </a:prstGeom>
            <a:noFill/>
            <a:ln w="12700" algn="ctr">
              <a:solidFill>
                <a:schemeClr val="tx1"/>
              </a:solidFill>
              <a:round/>
              <a:headEnd type="none" w="sm" len="sm"/>
              <a:tailEnd type="stealth" w="med" len="lg"/>
            </a:ln>
            <a:extLst>
              <a:ext uri="{909E8E84-426E-40DD-AFC4-6F175D3DCCD1}">
                <a14:hiddenFill xmlns:a14="http://schemas.microsoft.com/office/drawing/2010/main" xmlns="">
                  <a:noFill/>
                </a14:hiddenFill>
              </a:ext>
            </a:extLst>
          </p:spPr>
        </p:cxnSp>
        <p:sp>
          <p:nvSpPr>
            <p:cNvPr id="17447" name="TextBox 248"/>
            <p:cNvSpPr txBox="1">
              <a:spLocks noChangeArrowheads="1"/>
            </p:cNvSpPr>
            <p:nvPr/>
          </p:nvSpPr>
          <p:spPr bwMode="auto">
            <a:xfrm>
              <a:off x="6084168" y="5805264"/>
              <a:ext cx="126028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a:solidFill>
                    <a:srgbClr val="C00000"/>
                  </a:solidFill>
                </a:rPr>
                <a:t>Uključi T2 </a:t>
              </a:r>
              <a:endParaRPr lang="en-US" sz="1600">
                <a:solidFill>
                  <a:srgbClr val="C00000"/>
                </a:solidFill>
              </a:endParaRPr>
            </a:p>
          </p:txBody>
        </p:sp>
        <p:cxnSp>
          <p:nvCxnSpPr>
            <p:cNvPr id="17448" name="Straight Arrow Connector 250"/>
            <p:cNvCxnSpPr>
              <a:cxnSpLocks noChangeShapeType="1"/>
            </p:cNvCxnSpPr>
            <p:nvPr/>
          </p:nvCxnSpPr>
          <p:spPr bwMode="auto">
            <a:xfrm flipH="1" flipV="1">
              <a:off x="5940152" y="5445224"/>
              <a:ext cx="360040" cy="360040"/>
            </a:xfrm>
            <a:prstGeom prst="straightConnector1">
              <a:avLst/>
            </a:prstGeom>
            <a:noFill/>
            <a:ln w="12700" algn="ctr">
              <a:solidFill>
                <a:schemeClr val="tx1"/>
              </a:solidFill>
              <a:round/>
              <a:headEnd type="none" w="sm" len="sm"/>
              <a:tailEnd type="stealth" w="med" len="lg"/>
            </a:ln>
            <a:extLst>
              <a:ext uri="{909E8E84-426E-40DD-AFC4-6F175D3DCCD1}">
                <a14:hiddenFill xmlns:a14="http://schemas.microsoft.com/office/drawing/2010/main" xmlns="">
                  <a:noFill/>
                </a14:hiddenFill>
              </a:ext>
            </a:extLst>
          </p:spPr>
        </p:cxnSp>
        <p:cxnSp>
          <p:nvCxnSpPr>
            <p:cNvPr id="17449" name="Straight Connector 257"/>
            <p:cNvCxnSpPr>
              <a:cxnSpLocks noChangeShapeType="1"/>
            </p:cNvCxnSpPr>
            <p:nvPr/>
          </p:nvCxnSpPr>
          <p:spPr bwMode="auto">
            <a:xfrm>
              <a:off x="4139952" y="5373216"/>
              <a:ext cx="0" cy="1080120"/>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xmlns="">
                  <a:noFill/>
                </a14:hiddenFill>
              </a:ext>
            </a:extLst>
          </p:spPr>
        </p:cxnSp>
        <p:cxnSp>
          <p:nvCxnSpPr>
            <p:cNvPr id="17450" name="Straight Connector 266"/>
            <p:cNvCxnSpPr>
              <a:cxnSpLocks noChangeShapeType="1"/>
            </p:cNvCxnSpPr>
            <p:nvPr/>
          </p:nvCxnSpPr>
          <p:spPr bwMode="auto">
            <a:xfrm>
              <a:off x="3851920" y="6237312"/>
              <a:ext cx="720080" cy="0"/>
            </a:xfrm>
            <a:prstGeom prst="line">
              <a:avLst/>
            </a:prstGeom>
            <a:noFill/>
            <a:ln w="0"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17451" name="Straight Arrow Connector 270"/>
            <p:cNvCxnSpPr>
              <a:cxnSpLocks noChangeShapeType="1"/>
            </p:cNvCxnSpPr>
            <p:nvPr/>
          </p:nvCxnSpPr>
          <p:spPr bwMode="auto">
            <a:xfrm>
              <a:off x="3779912" y="6237312"/>
              <a:ext cx="360040" cy="0"/>
            </a:xfrm>
            <a:prstGeom prst="straightConnector1">
              <a:avLst/>
            </a:prstGeom>
            <a:noFill/>
            <a:ln w="15875" algn="ctr">
              <a:solidFill>
                <a:schemeClr val="tx1"/>
              </a:solidFill>
              <a:round/>
              <a:headEnd type="none" w="sm" len="sm"/>
              <a:tailEnd type="triangle" w="med" len="lg"/>
            </a:ln>
            <a:extLst>
              <a:ext uri="{909E8E84-426E-40DD-AFC4-6F175D3DCCD1}">
                <a14:hiddenFill xmlns:a14="http://schemas.microsoft.com/office/drawing/2010/main" xmlns="">
                  <a:noFill/>
                </a14:hiddenFill>
              </a:ext>
            </a:extLst>
          </p:spPr>
        </p:cxnSp>
        <p:cxnSp>
          <p:nvCxnSpPr>
            <p:cNvPr id="17452" name="Straight Arrow Connector 272"/>
            <p:cNvCxnSpPr>
              <a:cxnSpLocks noChangeShapeType="1"/>
            </p:cNvCxnSpPr>
            <p:nvPr/>
          </p:nvCxnSpPr>
          <p:spPr bwMode="auto">
            <a:xfrm flipH="1">
              <a:off x="4283968" y="6237312"/>
              <a:ext cx="360040" cy="0"/>
            </a:xfrm>
            <a:prstGeom prst="straightConnector1">
              <a:avLst/>
            </a:prstGeom>
            <a:noFill/>
            <a:ln w="15875" algn="ctr">
              <a:solidFill>
                <a:schemeClr val="tx1"/>
              </a:solidFill>
              <a:round/>
              <a:headEnd type="none" w="sm" len="sm"/>
              <a:tailEnd type="triangle" w="med" len="lg"/>
            </a:ln>
            <a:extLst>
              <a:ext uri="{909E8E84-426E-40DD-AFC4-6F175D3DCCD1}">
                <a14:hiddenFill xmlns:a14="http://schemas.microsoft.com/office/drawing/2010/main" xmlns="">
                  <a:noFill/>
                </a14:hiddenFill>
              </a:ext>
            </a:extLst>
          </p:spPr>
        </p:cxnSp>
      </p:grpSp>
      <p:sp>
        <p:nvSpPr>
          <p:cNvPr id="277" name="TextBox 276"/>
          <p:cNvSpPr txBox="1">
            <a:spLocks noChangeArrowheads="1"/>
          </p:cNvSpPr>
          <p:nvPr/>
        </p:nvSpPr>
        <p:spPr bwMode="auto">
          <a:xfrm>
            <a:off x="1331913" y="6021388"/>
            <a:ext cx="2474912"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2400" b="1">
                <a:latin typeface="Arial" charset="0"/>
                <a:cs typeface="Arial" charset="0"/>
              </a:rPr>
              <a:t>MRTVO VREME</a:t>
            </a:r>
            <a:endParaRPr lang="en-US" sz="2400" b="1">
              <a:latin typeface="Arial" charset="0"/>
              <a:cs typeface="Arial" charset="0"/>
            </a:endParaRPr>
          </a:p>
        </p:txBody>
      </p:sp>
      <p:sp>
        <p:nvSpPr>
          <p:cNvPr id="17418" name="TextBox 278"/>
          <p:cNvSpPr txBox="1">
            <a:spLocks noChangeArrowheads="1"/>
          </p:cNvSpPr>
          <p:nvPr/>
        </p:nvSpPr>
        <p:spPr bwMode="auto">
          <a:xfrm>
            <a:off x="684213" y="3933825"/>
            <a:ext cx="1724025"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2400" b="1">
                <a:latin typeface="Arial" charset="0"/>
                <a:cs typeface="Arial" charset="0"/>
              </a:rPr>
              <a:t>REŠENJE:</a:t>
            </a:r>
            <a:endParaRPr lang="en-US" sz="2400" b="1">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C74E6C83-B119-4A0D-9047-01A3BD283C85}" type="slidenum">
              <a:rPr lang="en-US" smtClean="0">
                <a:solidFill>
                  <a:schemeClr val="tx1"/>
                </a:solidFill>
                <a:latin typeface="Times New Roman" pitchFamily="18" charset="0"/>
              </a:rPr>
              <a:pPr/>
              <a:t>21</a:t>
            </a:fld>
            <a:endParaRPr lang="en-US" smtClean="0">
              <a:solidFill>
                <a:schemeClr val="tx1"/>
              </a:solidFill>
              <a:latin typeface="Times New Roman" pitchFamily="18" charset="0"/>
            </a:endParaRPr>
          </a:p>
        </p:txBody>
      </p:sp>
      <p:graphicFrame>
        <p:nvGraphicFramePr>
          <p:cNvPr id="3074" name="Object 2"/>
          <p:cNvGraphicFramePr>
            <a:graphicFrameLocks noGrp="1" noChangeAspect="1"/>
          </p:cNvGraphicFramePr>
          <p:nvPr>
            <p:ph idx="1"/>
          </p:nvPr>
        </p:nvGraphicFramePr>
        <p:xfrm>
          <a:off x="76200" y="57150"/>
          <a:ext cx="8991600" cy="6772275"/>
        </p:xfrm>
        <a:graphic>
          <a:graphicData uri="http://schemas.openxmlformats.org/presentationml/2006/ole">
            <p:oleObj spid="_x0000_s3121" name="Visio" r:id="rId4" imgW="4096078" imgH="3084305" progId="">
              <p:embed/>
            </p:oleObj>
          </a:graphicData>
        </a:graphic>
      </p:graphicFrame>
      <p:grpSp>
        <p:nvGrpSpPr>
          <p:cNvPr id="3076" name="Group 3"/>
          <p:cNvGrpSpPr>
            <a:grpSpLocks/>
          </p:cNvGrpSpPr>
          <p:nvPr/>
        </p:nvGrpSpPr>
        <p:grpSpPr bwMode="auto">
          <a:xfrm>
            <a:off x="1066800" y="714375"/>
            <a:ext cx="6934200" cy="5762625"/>
            <a:chOff x="672" y="450"/>
            <a:chExt cx="4368" cy="3630"/>
          </a:xfrm>
        </p:grpSpPr>
        <p:sp>
          <p:nvSpPr>
            <p:cNvPr id="3081" name="Line 4"/>
            <p:cNvSpPr>
              <a:spLocks noChangeShapeType="1"/>
            </p:cNvSpPr>
            <p:nvPr/>
          </p:nvSpPr>
          <p:spPr bwMode="auto">
            <a:xfrm>
              <a:off x="672" y="450"/>
              <a:ext cx="1104" cy="0"/>
            </a:xfrm>
            <a:prstGeom prst="line">
              <a:avLst/>
            </a:prstGeom>
            <a:noFill/>
            <a:ln w="57150">
              <a:solidFill>
                <a:srgbClr val="008000">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82" name="Line 5"/>
            <p:cNvSpPr>
              <a:spLocks noChangeShapeType="1"/>
            </p:cNvSpPr>
            <p:nvPr/>
          </p:nvSpPr>
          <p:spPr bwMode="auto">
            <a:xfrm>
              <a:off x="1776" y="450"/>
              <a:ext cx="0" cy="1344"/>
            </a:xfrm>
            <a:prstGeom prst="line">
              <a:avLst/>
            </a:prstGeom>
            <a:noFill/>
            <a:ln w="57150">
              <a:solidFill>
                <a:srgbClr val="008000">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83" name="Line 6"/>
            <p:cNvSpPr>
              <a:spLocks noChangeShapeType="1"/>
            </p:cNvSpPr>
            <p:nvPr/>
          </p:nvSpPr>
          <p:spPr bwMode="auto">
            <a:xfrm>
              <a:off x="1776" y="1794"/>
              <a:ext cx="144" cy="0"/>
            </a:xfrm>
            <a:prstGeom prst="line">
              <a:avLst/>
            </a:prstGeom>
            <a:noFill/>
            <a:ln w="57150">
              <a:solidFill>
                <a:srgbClr val="008000">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84" name="Line 7"/>
            <p:cNvSpPr>
              <a:spLocks noChangeShapeType="1"/>
            </p:cNvSpPr>
            <p:nvPr/>
          </p:nvSpPr>
          <p:spPr bwMode="auto">
            <a:xfrm>
              <a:off x="1920" y="1794"/>
              <a:ext cx="0" cy="288"/>
            </a:xfrm>
            <a:prstGeom prst="line">
              <a:avLst/>
            </a:prstGeom>
            <a:noFill/>
            <a:ln w="57150">
              <a:solidFill>
                <a:srgbClr val="008000">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85" name="Line 8"/>
            <p:cNvSpPr>
              <a:spLocks noChangeShapeType="1"/>
            </p:cNvSpPr>
            <p:nvPr/>
          </p:nvSpPr>
          <p:spPr bwMode="auto">
            <a:xfrm>
              <a:off x="1920" y="2082"/>
              <a:ext cx="1872" cy="0"/>
            </a:xfrm>
            <a:prstGeom prst="line">
              <a:avLst/>
            </a:prstGeom>
            <a:noFill/>
            <a:ln w="57150">
              <a:solidFill>
                <a:srgbClr val="008000">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86" name="Line 9"/>
            <p:cNvSpPr>
              <a:spLocks noChangeShapeType="1"/>
            </p:cNvSpPr>
            <p:nvPr/>
          </p:nvSpPr>
          <p:spPr bwMode="auto">
            <a:xfrm>
              <a:off x="3774" y="2088"/>
              <a:ext cx="0" cy="480"/>
            </a:xfrm>
            <a:prstGeom prst="line">
              <a:avLst/>
            </a:prstGeom>
            <a:noFill/>
            <a:ln w="57150">
              <a:solidFill>
                <a:srgbClr val="008000">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87" name="Line 10"/>
            <p:cNvSpPr>
              <a:spLocks noChangeShapeType="1"/>
            </p:cNvSpPr>
            <p:nvPr/>
          </p:nvSpPr>
          <p:spPr bwMode="auto">
            <a:xfrm>
              <a:off x="3780" y="2586"/>
              <a:ext cx="528" cy="0"/>
            </a:xfrm>
            <a:prstGeom prst="line">
              <a:avLst/>
            </a:prstGeom>
            <a:noFill/>
            <a:ln w="57150">
              <a:solidFill>
                <a:srgbClr val="008000">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88" name="Line 11"/>
            <p:cNvSpPr>
              <a:spLocks noChangeShapeType="1"/>
            </p:cNvSpPr>
            <p:nvPr/>
          </p:nvSpPr>
          <p:spPr bwMode="auto">
            <a:xfrm>
              <a:off x="4320" y="2562"/>
              <a:ext cx="0" cy="1488"/>
            </a:xfrm>
            <a:prstGeom prst="line">
              <a:avLst/>
            </a:prstGeom>
            <a:noFill/>
            <a:ln w="57150">
              <a:solidFill>
                <a:srgbClr val="008000">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89" name="Line 12"/>
            <p:cNvSpPr>
              <a:spLocks noChangeShapeType="1"/>
            </p:cNvSpPr>
            <p:nvPr/>
          </p:nvSpPr>
          <p:spPr bwMode="auto">
            <a:xfrm>
              <a:off x="672" y="2100"/>
              <a:ext cx="1104" cy="0"/>
            </a:xfrm>
            <a:prstGeom prst="line">
              <a:avLst/>
            </a:prstGeom>
            <a:noFill/>
            <a:ln w="57150">
              <a:solidFill>
                <a:srgbClr val="FF0000">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90" name="Line 13"/>
            <p:cNvSpPr>
              <a:spLocks noChangeShapeType="1"/>
            </p:cNvSpPr>
            <p:nvPr/>
          </p:nvSpPr>
          <p:spPr bwMode="auto">
            <a:xfrm>
              <a:off x="1776" y="2112"/>
              <a:ext cx="0" cy="144"/>
            </a:xfrm>
            <a:prstGeom prst="line">
              <a:avLst/>
            </a:prstGeom>
            <a:noFill/>
            <a:ln w="57150">
              <a:solidFill>
                <a:srgbClr val="FF0000">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91" name="Line 14"/>
            <p:cNvSpPr>
              <a:spLocks noChangeShapeType="1"/>
            </p:cNvSpPr>
            <p:nvPr/>
          </p:nvSpPr>
          <p:spPr bwMode="auto">
            <a:xfrm>
              <a:off x="1776" y="2256"/>
              <a:ext cx="3264" cy="0"/>
            </a:xfrm>
            <a:prstGeom prst="line">
              <a:avLst/>
            </a:prstGeom>
            <a:noFill/>
            <a:ln w="57150">
              <a:solidFill>
                <a:srgbClr val="FF0000">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92" name="Line 15"/>
            <p:cNvSpPr>
              <a:spLocks noChangeShapeType="1"/>
            </p:cNvSpPr>
            <p:nvPr/>
          </p:nvSpPr>
          <p:spPr bwMode="auto">
            <a:xfrm>
              <a:off x="5022" y="2256"/>
              <a:ext cx="0" cy="1776"/>
            </a:xfrm>
            <a:prstGeom prst="line">
              <a:avLst/>
            </a:prstGeom>
            <a:noFill/>
            <a:ln w="57150">
              <a:solidFill>
                <a:srgbClr val="FF0000">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93" name="Rectangle 16"/>
            <p:cNvSpPr>
              <a:spLocks noChangeArrowheads="1"/>
            </p:cNvSpPr>
            <p:nvPr/>
          </p:nvSpPr>
          <p:spPr bwMode="auto">
            <a:xfrm>
              <a:off x="3672" y="552"/>
              <a:ext cx="360" cy="168"/>
            </a:xfrm>
            <a:prstGeom prst="rect">
              <a:avLst/>
            </a:prstGeom>
            <a:solidFill>
              <a:srgbClr val="008000">
                <a:alpha val="30196"/>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94" name="Rectangle 17"/>
            <p:cNvSpPr>
              <a:spLocks noChangeArrowheads="1"/>
            </p:cNvSpPr>
            <p:nvPr/>
          </p:nvSpPr>
          <p:spPr bwMode="auto">
            <a:xfrm>
              <a:off x="3666" y="768"/>
              <a:ext cx="840" cy="168"/>
            </a:xfrm>
            <a:prstGeom prst="rect">
              <a:avLst/>
            </a:prstGeom>
            <a:solidFill>
              <a:srgbClr val="FF0000">
                <a:alpha val="30196"/>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95" name="Rectangle 18"/>
            <p:cNvSpPr>
              <a:spLocks noChangeArrowheads="1"/>
            </p:cNvSpPr>
            <p:nvPr/>
          </p:nvSpPr>
          <p:spPr bwMode="auto">
            <a:xfrm>
              <a:off x="3654" y="984"/>
              <a:ext cx="480" cy="156"/>
            </a:xfrm>
            <a:prstGeom prst="rect">
              <a:avLst/>
            </a:prstGeom>
            <a:solidFill>
              <a:srgbClr val="0000FF">
                <a:alpha val="30196"/>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96" name="Line 19"/>
            <p:cNvSpPr>
              <a:spLocks noChangeShapeType="1"/>
            </p:cNvSpPr>
            <p:nvPr/>
          </p:nvSpPr>
          <p:spPr bwMode="auto">
            <a:xfrm>
              <a:off x="672" y="2064"/>
              <a:ext cx="480" cy="0"/>
            </a:xfrm>
            <a:prstGeom prst="line">
              <a:avLst/>
            </a:prstGeom>
            <a:noFill/>
            <a:ln w="57150">
              <a:solidFill>
                <a:srgbClr val="0000FF">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97" name="Line 20"/>
            <p:cNvSpPr>
              <a:spLocks noChangeShapeType="1"/>
            </p:cNvSpPr>
            <p:nvPr/>
          </p:nvSpPr>
          <p:spPr bwMode="auto">
            <a:xfrm>
              <a:off x="1152" y="2064"/>
              <a:ext cx="0" cy="600"/>
            </a:xfrm>
            <a:prstGeom prst="line">
              <a:avLst/>
            </a:prstGeom>
            <a:noFill/>
            <a:ln w="57150">
              <a:solidFill>
                <a:srgbClr val="0000FF">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98" name="Line 21"/>
            <p:cNvSpPr>
              <a:spLocks noChangeShapeType="1"/>
            </p:cNvSpPr>
            <p:nvPr/>
          </p:nvSpPr>
          <p:spPr bwMode="auto">
            <a:xfrm>
              <a:off x="1356" y="2676"/>
              <a:ext cx="6" cy="360"/>
            </a:xfrm>
            <a:prstGeom prst="line">
              <a:avLst/>
            </a:prstGeom>
            <a:noFill/>
            <a:ln w="57150">
              <a:solidFill>
                <a:srgbClr val="0000FF">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99" name="Line 22"/>
            <p:cNvSpPr>
              <a:spLocks noChangeShapeType="1"/>
            </p:cNvSpPr>
            <p:nvPr/>
          </p:nvSpPr>
          <p:spPr bwMode="auto">
            <a:xfrm>
              <a:off x="1590" y="3036"/>
              <a:ext cx="0" cy="240"/>
            </a:xfrm>
            <a:prstGeom prst="line">
              <a:avLst/>
            </a:prstGeom>
            <a:noFill/>
            <a:ln w="57150">
              <a:solidFill>
                <a:srgbClr val="0000FF">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00" name="Line 23"/>
            <p:cNvSpPr>
              <a:spLocks noChangeShapeType="1"/>
            </p:cNvSpPr>
            <p:nvPr/>
          </p:nvSpPr>
          <p:spPr bwMode="auto">
            <a:xfrm>
              <a:off x="2004" y="3300"/>
              <a:ext cx="0" cy="240"/>
            </a:xfrm>
            <a:prstGeom prst="line">
              <a:avLst/>
            </a:prstGeom>
            <a:noFill/>
            <a:ln w="57150">
              <a:solidFill>
                <a:srgbClr val="0000FF">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01" name="Line 24"/>
            <p:cNvSpPr>
              <a:spLocks noChangeShapeType="1"/>
            </p:cNvSpPr>
            <p:nvPr/>
          </p:nvSpPr>
          <p:spPr bwMode="auto">
            <a:xfrm>
              <a:off x="3312" y="3552"/>
              <a:ext cx="0" cy="528"/>
            </a:xfrm>
            <a:prstGeom prst="line">
              <a:avLst/>
            </a:prstGeom>
            <a:noFill/>
            <a:ln w="57150">
              <a:solidFill>
                <a:srgbClr val="0000FF">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02" name="Line 25"/>
            <p:cNvSpPr>
              <a:spLocks noChangeShapeType="1"/>
            </p:cNvSpPr>
            <p:nvPr/>
          </p:nvSpPr>
          <p:spPr bwMode="auto">
            <a:xfrm>
              <a:off x="1152" y="2664"/>
              <a:ext cx="192" cy="0"/>
            </a:xfrm>
            <a:prstGeom prst="line">
              <a:avLst/>
            </a:prstGeom>
            <a:noFill/>
            <a:ln w="57150">
              <a:solidFill>
                <a:srgbClr val="0000FF">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03" name="Line 26"/>
            <p:cNvSpPr>
              <a:spLocks noChangeShapeType="1"/>
            </p:cNvSpPr>
            <p:nvPr/>
          </p:nvSpPr>
          <p:spPr bwMode="auto">
            <a:xfrm>
              <a:off x="1350" y="3042"/>
              <a:ext cx="240" cy="0"/>
            </a:xfrm>
            <a:prstGeom prst="line">
              <a:avLst/>
            </a:prstGeom>
            <a:noFill/>
            <a:ln w="57150">
              <a:solidFill>
                <a:srgbClr val="0000FF">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04" name="Line 27"/>
            <p:cNvSpPr>
              <a:spLocks noChangeShapeType="1"/>
            </p:cNvSpPr>
            <p:nvPr/>
          </p:nvSpPr>
          <p:spPr bwMode="auto">
            <a:xfrm>
              <a:off x="1584" y="3294"/>
              <a:ext cx="432" cy="0"/>
            </a:xfrm>
            <a:prstGeom prst="line">
              <a:avLst/>
            </a:prstGeom>
            <a:noFill/>
            <a:ln w="57150">
              <a:solidFill>
                <a:srgbClr val="0000FF">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05" name="Line 28"/>
            <p:cNvSpPr>
              <a:spLocks noChangeShapeType="1"/>
            </p:cNvSpPr>
            <p:nvPr/>
          </p:nvSpPr>
          <p:spPr bwMode="auto">
            <a:xfrm>
              <a:off x="2016" y="3552"/>
              <a:ext cx="1296" cy="0"/>
            </a:xfrm>
            <a:prstGeom prst="line">
              <a:avLst/>
            </a:prstGeom>
            <a:noFill/>
            <a:ln w="57150">
              <a:solidFill>
                <a:srgbClr val="0000FF">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 name="Group 41"/>
          <p:cNvGrpSpPr>
            <a:grpSpLocks/>
          </p:cNvGrpSpPr>
          <p:nvPr/>
        </p:nvGrpSpPr>
        <p:grpSpPr bwMode="auto">
          <a:xfrm>
            <a:off x="1042988" y="5805488"/>
            <a:ext cx="2486025" cy="647700"/>
            <a:chOff x="1043608" y="5805264"/>
            <a:chExt cx="2484784" cy="648072"/>
          </a:xfrm>
        </p:grpSpPr>
        <p:cxnSp>
          <p:nvCxnSpPr>
            <p:cNvPr id="3078" name="Straight Connector 34"/>
            <p:cNvCxnSpPr>
              <a:cxnSpLocks noChangeShapeType="1"/>
            </p:cNvCxnSpPr>
            <p:nvPr/>
          </p:nvCxnSpPr>
          <p:spPr bwMode="auto">
            <a:xfrm>
              <a:off x="1043608" y="5805264"/>
              <a:ext cx="648072" cy="0"/>
            </a:xfrm>
            <a:prstGeom prst="line">
              <a:avLst/>
            </a:prstGeom>
            <a:noFill/>
            <a:ln w="38100"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cxnSp>
          <p:nvCxnSpPr>
            <p:cNvPr id="3079" name="Straight Connector 36"/>
            <p:cNvCxnSpPr>
              <a:cxnSpLocks noChangeShapeType="1"/>
            </p:cNvCxnSpPr>
            <p:nvPr/>
          </p:nvCxnSpPr>
          <p:spPr bwMode="auto">
            <a:xfrm>
              <a:off x="1691680" y="5805264"/>
              <a:ext cx="0" cy="648072"/>
            </a:xfrm>
            <a:prstGeom prst="line">
              <a:avLst/>
            </a:prstGeom>
            <a:noFill/>
            <a:ln w="38100" algn="ctr">
              <a:solidFill>
                <a:schemeClr val="tx1"/>
              </a:solidFill>
              <a:round/>
              <a:headEnd type="none" w="sm" len="sm"/>
              <a:tailEnd type="none" w="sm" len="sm"/>
            </a:ln>
            <a:extLst>
              <a:ext uri="{909E8E84-426E-40DD-AFC4-6F175D3DCCD1}">
                <a14:hiddenFill xmlns:a14="http://schemas.microsoft.com/office/drawing/2010/main" xmlns="">
                  <a:noFill/>
                </a14:hiddenFill>
              </a:ext>
            </a:extLst>
          </p:spPr>
        </p:cxnSp>
        <p:sp>
          <p:nvSpPr>
            <p:cNvPr id="3080" name="TextBox 39"/>
            <p:cNvSpPr txBox="1">
              <a:spLocks noChangeArrowheads="1"/>
            </p:cNvSpPr>
            <p:nvPr/>
          </p:nvSpPr>
          <p:spPr bwMode="auto">
            <a:xfrm>
              <a:off x="1763688" y="5805264"/>
              <a:ext cx="176470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2800" b="1">
                  <a:solidFill>
                    <a:schemeClr val="tx1"/>
                  </a:solidFill>
                  <a:latin typeface="Times New Roman" pitchFamily="18" charset="0"/>
                  <a:cs typeface="Times New Roman" pitchFamily="18" charset="0"/>
                </a:rPr>
                <a:t>MOSFET</a:t>
              </a:r>
              <a:endParaRPr lang="en-US" sz="2800" b="1">
                <a:solidFill>
                  <a:schemeClr val="tx1"/>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619AF4AD-4F64-446B-AC69-4108E5868BDB}" type="slidenum">
              <a:rPr lang="en-US" smtClean="0">
                <a:solidFill>
                  <a:schemeClr val="tx1"/>
                </a:solidFill>
                <a:latin typeface="Times New Roman" pitchFamily="18" charset="0"/>
              </a:rPr>
              <a:pPr/>
              <a:t>22</a:t>
            </a:fld>
            <a:endParaRPr lang="en-US" smtClean="0">
              <a:solidFill>
                <a:schemeClr val="tx1"/>
              </a:solidFill>
              <a:latin typeface="Times New Roman" pitchFamily="18" charset="0"/>
            </a:endParaRPr>
          </a:p>
        </p:txBody>
      </p:sp>
      <p:sp>
        <p:nvSpPr>
          <p:cNvPr id="18435" name="TextBox 4"/>
          <p:cNvSpPr txBox="1">
            <a:spLocks noChangeArrowheads="1"/>
          </p:cNvSpPr>
          <p:nvPr/>
        </p:nvSpPr>
        <p:spPr bwMode="auto">
          <a:xfrm>
            <a:off x="0" y="0"/>
            <a:ext cx="9144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800" b="1">
                <a:solidFill>
                  <a:schemeClr val="tx1"/>
                </a:solidFill>
                <a:latin typeface="Arial" charset="0"/>
              </a:rPr>
              <a:t>OBLAST PRIMENE (snage - učestanosti)</a:t>
            </a:r>
            <a:endParaRPr lang="sr-Latn-CS" sz="2400" b="1">
              <a:solidFill>
                <a:srgbClr val="0066CC"/>
              </a:solidFill>
              <a:latin typeface="Arial" charset="0"/>
            </a:endParaRPr>
          </a:p>
        </p:txBody>
      </p:sp>
      <p:grpSp>
        <p:nvGrpSpPr>
          <p:cNvPr id="18436" name="Group 3"/>
          <p:cNvGrpSpPr>
            <a:grpSpLocks/>
          </p:cNvGrpSpPr>
          <p:nvPr/>
        </p:nvGrpSpPr>
        <p:grpSpPr bwMode="auto">
          <a:xfrm>
            <a:off x="1447800" y="685800"/>
            <a:ext cx="5989638" cy="5794375"/>
            <a:chOff x="912" y="432"/>
            <a:chExt cx="3773" cy="3650"/>
          </a:xfrm>
        </p:grpSpPr>
        <p:sp>
          <p:nvSpPr>
            <p:cNvPr id="18437" name="Rectangle 4"/>
            <p:cNvSpPr>
              <a:spLocks noChangeArrowheads="1"/>
            </p:cNvSpPr>
            <p:nvPr/>
          </p:nvSpPr>
          <p:spPr bwMode="auto">
            <a:xfrm>
              <a:off x="1920" y="696"/>
              <a:ext cx="1248" cy="216"/>
            </a:xfrm>
            <a:prstGeom prst="rect">
              <a:avLst/>
            </a:prstGeom>
            <a:solidFill>
              <a:srgbClr val="008000">
                <a:alpha val="30196"/>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38" name="Line 5"/>
            <p:cNvSpPr>
              <a:spLocks noChangeShapeType="1"/>
            </p:cNvSpPr>
            <p:nvPr/>
          </p:nvSpPr>
          <p:spPr bwMode="auto">
            <a:xfrm>
              <a:off x="1566" y="432"/>
              <a:ext cx="0" cy="329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39" name="Line 6"/>
            <p:cNvSpPr>
              <a:spLocks noChangeShapeType="1"/>
            </p:cNvSpPr>
            <p:nvPr/>
          </p:nvSpPr>
          <p:spPr bwMode="auto">
            <a:xfrm>
              <a:off x="1562" y="3695"/>
              <a:ext cx="3123" cy="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40" name="Line 7"/>
            <p:cNvSpPr>
              <a:spLocks noChangeShapeType="1"/>
            </p:cNvSpPr>
            <p:nvPr/>
          </p:nvSpPr>
          <p:spPr bwMode="auto">
            <a:xfrm flipH="1">
              <a:off x="1956" y="3653"/>
              <a:ext cx="0" cy="8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41" name="Line 8"/>
            <p:cNvSpPr>
              <a:spLocks noChangeShapeType="1"/>
            </p:cNvSpPr>
            <p:nvPr/>
          </p:nvSpPr>
          <p:spPr bwMode="auto">
            <a:xfrm flipH="1">
              <a:off x="2490" y="3671"/>
              <a:ext cx="0" cy="8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42" name="Line 9"/>
            <p:cNvSpPr>
              <a:spLocks noChangeShapeType="1"/>
            </p:cNvSpPr>
            <p:nvPr/>
          </p:nvSpPr>
          <p:spPr bwMode="auto">
            <a:xfrm flipH="1">
              <a:off x="3024" y="3647"/>
              <a:ext cx="0" cy="8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43" name="Line 10"/>
            <p:cNvSpPr>
              <a:spLocks noChangeShapeType="1"/>
            </p:cNvSpPr>
            <p:nvPr/>
          </p:nvSpPr>
          <p:spPr bwMode="auto">
            <a:xfrm flipH="1">
              <a:off x="3576" y="3647"/>
              <a:ext cx="0" cy="8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44" name="Line 11"/>
            <p:cNvSpPr>
              <a:spLocks noChangeShapeType="1"/>
            </p:cNvSpPr>
            <p:nvPr/>
          </p:nvSpPr>
          <p:spPr bwMode="auto">
            <a:xfrm flipH="1">
              <a:off x="4176" y="3641"/>
              <a:ext cx="0" cy="8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45" name="Text Box 12"/>
            <p:cNvSpPr txBox="1">
              <a:spLocks noChangeArrowheads="1"/>
            </p:cNvSpPr>
            <p:nvPr/>
          </p:nvSpPr>
          <p:spPr bwMode="auto">
            <a:xfrm>
              <a:off x="1689" y="3851"/>
              <a:ext cx="498"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10</a:t>
              </a:r>
              <a:r>
                <a:rPr lang="sr-Latn-CS">
                  <a:solidFill>
                    <a:schemeClr val="tx1"/>
                  </a:solidFill>
                  <a:latin typeface="Times New Roman" pitchFamily="18" charset="0"/>
                </a:rPr>
                <a:t>0</a:t>
              </a:r>
              <a:r>
                <a:rPr lang="en-US">
                  <a:solidFill>
                    <a:schemeClr val="tx1"/>
                  </a:solidFill>
                  <a:latin typeface="Times New Roman" pitchFamily="18" charset="0"/>
                </a:rPr>
                <a:t>Hz</a:t>
              </a:r>
            </a:p>
          </p:txBody>
        </p:sp>
        <p:sp>
          <p:nvSpPr>
            <p:cNvPr id="18446" name="Text Box 13"/>
            <p:cNvSpPr txBox="1">
              <a:spLocks noChangeArrowheads="1"/>
            </p:cNvSpPr>
            <p:nvPr/>
          </p:nvSpPr>
          <p:spPr bwMode="auto">
            <a:xfrm>
              <a:off x="2259" y="3851"/>
              <a:ext cx="42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1kHz</a:t>
              </a:r>
            </a:p>
          </p:txBody>
        </p:sp>
        <p:sp>
          <p:nvSpPr>
            <p:cNvPr id="18447" name="Text Box 14"/>
            <p:cNvSpPr txBox="1">
              <a:spLocks noChangeArrowheads="1"/>
            </p:cNvSpPr>
            <p:nvPr/>
          </p:nvSpPr>
          <p:spPr bwMode="auto">
            <a:xfrm>
              <a:off x="3309" y="3839"/>
              <a:ext cx="48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1MHz</a:t>
              </a:r>
            </a:p>
          </p:txBody>
        </p:sp>
        <p:sp>
          <p:nvSpPr>
            <p:cNvPr id="18448" name="Text Box 15"/>
            <p:cNvSpPr txBox="1">
              <a:spLocks noChangeArrowheads="1"/>
            </p:cNvSpPr>
            <p:nvPr/>
          </p:nvSpPr>
          <p:spPr bwMode="auto">
            <a:xfrm>
              <a:off x="2739" y="3839"/>
              <a:ext cx="57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100kHz</a:t>
              </a:r>
            </a:p>
          </p:txBody>
        </p:sp>
        <p:sp>
          <p:nvSpPr>
            <p:cNvPr id="18449" name="Text Box 16"/>
            <p:cNvSpPr txBox="1">
              <a:spLocks noChangeArrowheads="1"/>
            </p:cNvSpPr>
            <p:nvPr/>
          </p:nvSpPr>
          <p:spPr bwMode="auto">
            <a:xfrm>
              <a:off x="3849" y="3833"/>
              <a:ext cx="55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10MHz</a:t>
              </a:r>
            </a:p>
          </p:txBody>
        </p:sp>
        <p:sp>
          <p:nvSpPr>
            <p:cNvPr id="18450" name="Line 17"/>
            <p:cNvSpPr>
              <a:spLocks noChangeShapeType="1"/>
            </p:cNvSpPr>
            <p:nvPr/>
          </p:nvSpPr>
          <p:spPr bwMode="auto">
            <a:xfrm rot="-5400000" flipH="1" flipV="1">
              <a:off x="1572" y="3215"/>
              <a:ext cx="0" cy="8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51" name="Line 18"/>
            <p:cNvSpPr>
              <a:spLocks noChangeShapeType="1"/>
            </p:cNvSpPr>
            <p:nvPr/>
          </p:nvSpPr>
          <p:spPr bwMode="auto">
            <a:xfrm rot="-5400000" flipH="1" flipV="1">
              <a:off x="1570" y="2737"/>
              <a:ext cx="0" cy="8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52" name="Line 19"/>
            <p:cNvSpPr>
              <a:spLocks noChangeShapeType="1"/>
            </p:cNvSpPr>
            <p:nvPr/>
          </p:nvSpPr>
          <p:spPr bwMode="auto">
            <a:xfrm rot="-5400000" flipH="1" flipV="1">
              <a:off x="1553" y="2355"/>
              <a:ext cx="0" cy="8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53" name="Line 20"/>
            <p:cNvSpPr>
              <a:spLocks noChangeShapeType="1"/>
            </p:cNvSpPr>
            <p:nvPr/>
          </p:nvSpPr>
          <p:spPr bwMode="auto">
            <a:xfrm rot="-5400000" flipH="1" flipV="1">
              <a:off x="1570" y="1927"/>
              <a:ext cx="0" cy="8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54" name="Line 21"/>
            <p:cNvSpPr>
              <a:spLocks noChangeShapeType="1"/>
            </p:cNvSpPr>
            <p:nvPr/>
          </p:nvSpPr>
          <p:spPr bwMode="auto">
            <a:xfrm rot="-5400000" flipH="1" flipV="1">
              <a:off x="1570" y="1489"/>
              <a:ext cx="0" cy="8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55" name="Line 22"/>
            <p:cNvSpPr>
              <a:spLocks noChangeShapeType="1"/>
            </p:cNvSpPr>
            <p:nvPr/>
          </p:nvSpPr>
          <p:spPr bwMode="auto">
            <a:xfrm rot="-5400000" flipH="1" flipV="1">
              <a:off x="1572" y="558"/>
              <a:ext cx="0" cy="8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56" name="Line 23"/>
            <p:cNvSpPr>
              <a:spLocks noChangeShapeType="1"/>
            </p:cNvSpPr>
            <p:nvPr/>
          </p:nvSpPr>
          <p:spPr bwMode="auto">
            <a:xfrm rot="-5400000" flipH="1" flipV="1">
              <a:off x="1567" y="1029"/>
              <a:ext cx="0" cy="8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57" name="Text Box 24"/>
            <p:cNvSpPr txBox="1">
              <a:spLocks noChangeArrowheads="1"/>
            </p:cNvSpPr>
            <p:nvPr/>
          </p:nvSpPr>
          <p:spPr bwMode="auto">
            <a:xfrm>
              <a:off x="1056" y="3111"/>
              <a:ext cx="39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1kW</a:t>
              </a:r>
            </a:p>
          </p:txBody>
        </p:sp>
        <p:sp>
          <p:nvSpPr>
            <p:cNvPr id="18458" name="Text Box 25"/>
            <p:cNvSpPr txBox="1">
              <a:spLocks noChangeArrowheads="1"/>
            </p:cNvSpPr>
            <p:nvPr/>
          </p:nvSpPr>
          <p:spPr bwMode="auto">
            <a:xfrm>
              <a:off x="912" y="2283"/>
              <a:ext cx="538"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100kW</a:t>
              </a:r>
            </a:p>
          </p:txBody>
        </p:sp>
        <p:sp>
          <p:nvSpPr>
            <p:cNvPr id="18459" name="Text Box 26"/>
            <p:cNvSpPr txBox="1">
              <a:spLocks noChangeArrowheads="1"/>
            </p:cNvSpPr>
            <p:nvPr/>
          </p:nvSpPr>
          <p:spPr bwMode="auto">
            <a:xfrm>
              <a:off x="984" y="2681"/>
              <a:ext cx="46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10kW</a:t>
              </a:r>
            </a:p>
          </p:txBody>
        </p:sp>
        <p:sp>
          <p:nvSpPr>
            <p:cNvPr id="18460" name="Text Box 27"/>
            <p:cNvSpPr txBox="1">
              <a:spLocks noChangeArrowheads="1"/>
            </p:cNvSpPr>
            <p:nvPr/>
          </p:nvSpPr>
          <p:spPr bwMode="auto">
            <a:xfrm>
              <a:off x="928" y="1497"/>
              <a:ext cx="52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10MW</a:t>
              </a:r>
            </a:p>
          </p:txBody>
        </p:sp>
        <p:sp>
          <p:nvSpPr>
            <p:cNvPr id="18461" name="Text Box 28"/>
            <p:cNvSpPr txBox="1">
              <a:spLocks noChangeArrowheads="1"/>
            </p:cNvSpPr>
            <p:nvPr/>
          </p:nvSpPr>
          <p:spPr bwMode="auto">
            <a:xfrm>
              <a:off x="988" y="1854"/>
              <a:ext cx="45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1MW</a:t>
              </a:r>
            </a:p>
          </p:txBody>
        </p:sp>
        <p:sp>
          <p:nvSpPr>
            <p:cNvPr id="18462" name="Text Box 29"/>
            <p:cNvSpPr txBox="1">
              <a:spLocks noChangeArrowheads="1"/>
            </p:cNvSpPr>
            <p:nvPr/>
          </p:nvSpPr>
          <p:spPr bwMode="auto">
            <a:xfrm>
              <a:off x="928" y="981"/>
              <a:ext cx="599" cy="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10</a:t>
              </a:r>
              <a:r>
                <a:rPr lang="sr-Latn-CS">
                  <a:solidFill>
                    <a:schemeClr val="tx1"/>
                  </a:solidFill>
                  <a:latin typeface="Times New Roman" pitchFamily="18" charset="0"/>
                </a:rPr>
                <a:t>0</a:t>
              </a:r>
              <a:r>
                <a:rPr lang="en-US">
                  <a:solidFill>
                    <a:schemeClr val="tx1"/>
                  </a:solidFill>
                  <a:latin typeface="Times New Roman" pitchFamily="18" charset="0"/>
                </a:rPr>
                <a:t>MW</a:t>
              </a:r>
            </a:p>
          </p:txBody>
        </p:sp>
        <p:sp>
          <p:nvSpPr>
            <p:cNvPr id="18463" name="Text Box 30"/>
            <p:cNvSpPr txBox="1">
              <a:spLocks noChangeArrowheads="1"/>
            </p:cNvSpPr>
            <p:nvPr/>
          </p:nvSpPr>
          <p:spPr bwMode="auto">
            <a:xfrm>
              <a:off x="1024" y="526"/>
              <a:ext cx="42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1GW</a:t>
              </a:r>
            </a:p>
          </p:txBody>
        </p:sp>
        <p:sp>
          <p:nvSpPr>
            <p:cNvPr id="18464" name="Text Box 31"/>
            <p:cNvSpPr txBox="1">
              <a:spLocks noChangeArrowheads="1"/>
            </p:cNvSpPr>
            <p:nvPr/>
          </p:nvSpPr>
          <p:spPr bwMode="auto">
            <a:xfrm>
              <a:off x="1008" y="3519"/>
              <a:ext cx="46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100W</a:t>
              </a:r>
            </a:p>
          </p:txBody>
        </p:sp>
        <p:sp>
          <p:nvSpPr>
            <p:cNvPr id="18465" name="Line 32"/>
            <p:cNvSpPr>
              <a:spLocks noChangeShapeType="1"/>
            </p:cNvSpPr>
            <p:nvPr/>
          </p:nvSpPr>
          <p:spPr bwMode="auto">
            <a:xfrm>
              <a:off x="1570" y="2783"/>
              <a:ext cx="141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66" name="Line 33"/>
            <p:cNvSpPr>
              <a:spLocks noChangeShapeType="1"/>
            </p:cNvSpPr>
            <p:nvPr/>
          </p:nvSpPr>
          <p:spPr bwMode="auto">
            <a:xfrm>
              <a:off x="2986" y="2783"/>
              <a:ext cx="1032" cy="72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67" name="Line 34"/>
            <p:cNvSpPr>
              <a:spLocks noChangeShapeType="1"/>
            </p:cNvSpPr>
            <p:nvPr/>
          </p:nvSpPr>
          <p:spPr bwMode="auto">
            <a:xfrm>
              <a:off x="1570" y="1967"/>
              <a:ext cx="106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68" name="Line 35"/>
            <p:cNvSpPr>
              <a:spLocks noChangeShapeType="1"/>
            </p:cNvSpPr>
            <p:nvPr/>
          </p:nvSpPr>
          <p:spPr bwMode="auto">
            <a:xfrm>
              <a:off x="2626" y="1967"/>
              <a:ext cx="432" cy="127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69" name="Line 36"/>
            <p:cNvSpPr>
              <a:spLocks noChangeShapeType="1"/>
            </p:cNvSpPr>
            <p:nvPr/>
          </p:nvSpPr>
          <p:spPr bwMode="auto">
            <a:xfrm>
              <a:off x="2980" y="2771"/>
              <a:ext cx="0" cy="918"/>
            </a:xfrm>
            <a:prstGeom prst="line">
              <a:avLst/>
            </a:prstGeom>
            <a:noFill/>
            <a:ln w="9525" cap="rnd">
              <a:solidFill>
                <a:schemeClr val="tx1"/>
              </a:solidFill>
              <a:prstDash val="sysDot"/>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70" name="Line 37"/>
            <p:cNvSpPr>
              <a:spLocks noChangeShapeType="1"/>
            </p:cNvSpPr>
            <p:nvPr/>
          </p:nvSpPr>
          <p:spPr bwMode="auto">
            <a:xfrm>
              <a:off x="2620" y="1967"/>
              <a:ext cx="0" cy="1740"/>
            </a:xfrm>
            <a:prstGeom prst="line">
              <a:avLst/>
            </a:prstGeom>
            <a:noFill/>
            <a:ln w="9525" cap="rnd">
              <a:solidFill>
                <a:schemeClr val="tx1"/>
              </a:solidFill>
              <a:prstDash val="sysDot"/>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71" name="Line 38"/>
            <p:cNvSpPr>
              <a:spLocks noChangeShapeType="1"/>
            </p:cNvSpPr>
            <p:nvPr/>
          </p:nvSpPr>
          <p:spPr bwMode="auto">
            <a:xfrm>
              <a:off x="2476" y="1511"/>
              <a:ext cx="6" cy="2196"/>
            </a:xfrm>
            <a:prstGeom prst="line">
              <a:avLst/>
            </a:prstGeom>
            <a:noFill/>
            <a:ln w="9525" cap="rnd">
              <a:solidFill>
                <a:schemeClr val="tx1"/>
              </a:solidFill>
              <a:prstDash val="sysDot"/>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72" name="Line 39"/>
            <p:cNvSpPr>
              <a:spLocks noChangeShapeType="1"/>
            </p:cNvSpPr>
            <p:nvPr/>
          </p:nvSpPr>
          <p:spPr bwMode="auto">
            <a:xfrm>
              <a:off x="2236" y="1169"/>
              <a:ext cx="0" cy="2538"/>
            </a:xfrm>
            <a:prstGeom prst="line">
              <a:avLst/>
            </a:prstGeom>
            <a:noFill/>
            <a:ln w="9525" cap="rnd">
              <a:solidFill>
                <a:schemeClr val="tx1"/>
              </a:solidFill>
              <a:prstDash val="sysDot"/>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73" name="Line 40"/>
            <p:cNvSpPr>
              <a:spLocks noChangeShapeType="1"/>
            </p:cNvSpPr>
            <p:nvPr/>
          </p:nvSpPr>
          <p:spPr bwMode="auto">
            <a:xfrm>
              <a:off x="1570" y="1067"/>
              <a:ext cx="666"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74" name="Line 41"/>
            <p:cNvSpPr>
              <a:spLocks noChangeShapeType="1"/>
            </p:cNvSpPr>
            <p:nvPr/>
          </p:nvSpPr>
          <p:spPr bwMode="auto">
            <a:xfrm flipH="1">
              <a:off x="2236" y="1067"/>
              <a:ext cx="6" cy="45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75" name="Line 42"/>
            <p:cNvSpPr>
              <a:spLocks noChangeShapeType="1"/>
            </p:cNvSpPr>
            <p:nvPr/>
          </p:nvSpPr>
          <p:spPr bwMode="auto">
            <a:xfrm>
              <a:off x="2242" y="1511"/>
              <a:ext cx="22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76" name="Line 43"/>
            <p:cNvSpPr>
              <a:spLocks noChangeShapeType="1"/>
            </p:cNvSpPr>
            <p:nvPr/>
          </p:nvSpPr>
          <p:spPr bwMode="auto">
            <a:xfrm>
              <a:off x="2470" y="1505"/>
              <a:ext cx="0" cy="76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77" name="Line 44"/>
            <p:cNvSpPr>
              <a:spLocks noChangeShapeType="1"/>
            </p:cNvSpPr>
            <p:nvPr/>
          </p:nvSpPr>
          <p:spPr bwMode="auto">
            <a:xfrm>
              <a:off x="1762" y="593"/>
              <a:ext cx="0" cy="11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78" name="Line 45"/>
            <p:cNvSpPr>
              <a:spLocks noChangeShapeType="1"/>
            </p:cNvSpPr>
            <p:nvPr/>
          </p:nvSpPr>
          <p:spPr bwMode="auto">
            <a:xfrm>
              <a:off x="1570" y="593"/>
              <a:ext cx="192" cy="0"/>
            </a:xfrm>
            <a:prstGeom prst="line">
              <a:avLst/>
            </a:prstGeom>
            <a:noFill/>
            <a:ln w="28575">
              <a:solidFill>
                <a:schemeClr val="tx1"/>
              </a:solidFill>
              <a:prstDash val="sysDot"/>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8479" name="Text Box 46"/>
            <p:cNvSpPr txBox="1">
              <a:spLocks noChangeArrowheads="1"/>
            </p:cNvSpPr>
            <p:nvPr/>
          </p:nvSpPr>
          <p:spPr bwMode="auto">
            <a:xfrm>
              <a:off x="3655" y="2953"/>
              <a:ext cx="87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2400">
                  <a:solidFill>
                    <a:schemeClr val="tx1"/>
                  </a:solidFill>
                  <a:latin typeface="Times New Roman" pitchFamily="18" charset="0"/>
                </a:rPr>
                <a:t>MOSFET</a:t>
              </a:r>
            </a:p>
          </p:txBody>
        </p:sp>
        <p:sp>
          <p:nvSpPr>
            <p:cNvPr id="18480" name="Text Box 47"/>
            <p:cNvSpPr txBox="1">
              <a:spLocks noChangeArrowheads="1"/>
            </p:cNvSpPr>
            <p:nvPr/>
          </p:nvSpPr>
          <p:spPr bwMode="auto">
            <a:xfrm>
              <a:off x="2947" y="2203"/>
              <a:ext cx="56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2400">
                  <a:solidFill>
                    <a:schemeClr val="tx1"/>
                  </a:solidFill>
                  <a:latin typeface="Times New Roman" pitchFamily="18" charset="0"/>
                </a:rPr>
                <a:t>IGBT</a:t>
              </a:r>
            </a:p>
          </p:txBody>
        </p:sp>
        <p:sp>
          <p:nvSpPr>
            <p:cNvPr id="18481" name="Text Box 48"/>
            <p:cNvSpPr txBox="1">
              <a:spLocks noChangeArrowheads="1"/>
            </p:cNvSpPr>
            <p:nvPr/>
          </p:nvSpPr>
          <p:spPr bwMode="auto">
            <a:xfrm>
              <a:off x="2629" y="1417"/>
              <a:ext cx="101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2400">
                  <a:solidFill>
                    <a:schemeClr val="tx1"/>
                  </a:solidFill>
                  <a:latin typeface="Times New Roman" pitchFamily="18" charset="0"/>
                </a:rPr>
                <a:t>GTO/IGCT</a:t>
              </a:r>
            </a:p>
          </p:txBody>
        </p:sp>
        <p:sp>
          <p:nvSpPr>
            <p:cNvPr id="18482" name="Text Box 49"/>
            <p:cNvSpPr txBox="1">
              <a:spLocks noChangeArrowheads="1"/>
            </p:cNvSpPr>
            <p:nvPr/>
          </p:nvSpPr>
          <p:spPr bwMode="auto">
            <a:xfrm>
              <a:off x="1867" y="655"/>
              <a:ext cx="74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2400">
                  <a:solidFill>
                    <a:schemeClr val="tx1"/>
                  </a:solidFill>
                  <a:latin typeface="Times New Roman" pitchFamily="18" charset="0"/>
                </a:rPr>
                <a:t>T</a:t>
              </a:r>
              <a:r>
                <a:rPr lang="sr-Latn-CS" sz="2400">
                  <a:solidFill>
                    <a:schemeClr val="tx1"/>
                  </a:solidFill>
                  <a:latin typeface="Times New Roman" pitchFamily="18" charset="0"/>
                </a:rPr>
                <a:t>iristori</a:t>
              </a:r>
              <a:endParaRPr lang="en-US" sz="2400">
                <a:solidFill>
                  <a:schemeClr val="tx1"/>
                </a:solidFill>
                <a:latin typeface="Times New Roman" pitchFamily="18" charset="0"/>
              </a:endParaRPr>
            </a:p>
          </p:txBody>
        </p:sp>
        <p:sp>
          <p:nvSpPr>
            <p:cNvPr id="18483" name="Line 50"/>
            <p:cNvSpPr>
              <a:spLocks noChangeShapeType="1"/>
            </p:cNvSpPr>
            <p:nvPr/>
          </p:nvSpPr>
          <p:spPr bwMode="auto">
            <a:xfrm>
              <a:off x="1572" y="588"/>
              <a:ext cx="144" cy="0"/>
            </a:xfrm>
            <a:prstGeom prst="line">
              <a:avLst/>
            </a:prstGeom>
            <a:noFill/>
            <a:ln w="57150">
              <a:solidFill>
                <a:srgbClr val="008000">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84" name="Line 51"/>
            <p:cNvSpPr>
              <a:spLocks noChangeShapeType="1"/>
            </p:cNvSpPr>
            <p:nvPr/>
          </p:nvSpPr>
          <p:spPr bwMode="auto">
            <a:xfrm flipH="1">
              <a:off x="1752" y="570"/>
              <a:ext cx="6" cy="1140"/>
            </a:xfrm>
            <a:prstGeom prst="line">
              <a:avLst/>
            </a:prstGeom>
            <a:noFill/>
            <a:ln w="57150">
              <a:solidFill>
                <a:srgbClr val="008000">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85" name="Line 52"/>
            <p:cNvSpPr>
              <a:spLocks noChangeShapeType="1"/>
            </p:cNvSpPr>
            <p:nvPr/>
          </p:nvSpPr>
          <p:spPr bwMode="auto">
            <a:xfrm>
              <a:off x="1566" y="1068"/>
              <a:ext cx="672" cy="0"/>
            </a:xfrm>
            <a:prstGeom prst="line">
              <a:avLst/>
            </a:prstGeom>
            <a:noFill/>
            <a:ln w="57150">
              <a:solidFill>
                <a:srgbClr val="FF0000">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86" name="Line 53"/>
            <p:cNvSpPr>
              <a:spLocks noChangeShapeType="1"/>
            </p:cNvSpPr>
            <p:nvPr/>
          </p:nvSpPr>
          <p:spPr bwMode="auto">
            <a:xfrm flipH="1">
              <a:off x="2232" y="1056"/>
              <a:ext cx="12" cy="456"/>
            </a:xfrm>
            <a:prstGeom prst="line">
              <a:avLst/>
            </a:prstGeom>
            <a:noFill/>
            <a:ln w="57150">
              <a:solidFill>
                <a:srgbClr val="FF0000">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87" name="Line 54"/>
            <p:cNvSpPr>
              <a:spLocks noChangeShapeType="1"/>
            </p:cNvSpPr>
            <p:nvPr/>
          </p:nvSpPr>
          <p:spPr bwMode="auto">
            <a:xfrm>
              <a:off x="2244" y="1512"/>
              <a:ext cx="228" cy="0"/>
            </a:xfrm>
            <a:prstGeom prst="line">
              <a:avLst/>
            </a:prstGeom>
            <a:noFill/>
            <a:ln w="57150">
              <a:solidFill>
                <a:srgbClr val="FF0000">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88" name="Line 55"/>
            <p:cNvSpPr>
              <a:spLocks noChangeShapeType="1"/>
            </p:cNvSpPr>
            <p:nvPr/>
          </p:nvSpPr>
          <p:spPr bwMode="auto">
            <a:xfrm>
              <a:off x="2472" y="1518"/>
              <a:ext cx="6" cy="750"/>
            </a:xfrm>
            <a:prstGeom prst="line">
              <a:avLst/>
            </a:prstGeom>
            <a:noFill/>
            <a:ln w="57150">
              <a:solidFill>
                <a:srgbClr val="FF0000">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89" name="Rectangle 56"/>
            <p:cNvSpPr>
              <a:spLocks noChangeArrowheads="1"/>
            </p:cNvSpPr>
            <p:nvPr/>
          </p:nvSpPr>
          <p:spPr bwMode="auto">
            <a:xfrm>
              <a:off x="3006" y="2274"/>
              <a:ext cx="480" cy="156"/>
            </a:xfrm>
            <a:prstGeom prst="rect">
              <a:avLst/>
            </a:prstGeom>
            <a:solidFill>
              <a:srgbClr val="0000FF">
                <a:alpha val="30196"/>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90" name="Line 57"/>
            <p:cNvSpPr>
              <a:spLocks noChangeShapeType="1"/>
            </p:cNvSpPr>
            <p:nvPr/>
          </p:nvSpPr>
          <p:spPr bwMode="auto">
            <a:xfrm>
              <a:off x="1536" y="1968"/>
              <a:ext cx="1104" cy="0"/>
            </a:xfrm>
            <a:prstGeom prst="line">
              <a:avLst/>
            </a:prstGeom>
            <a:noFill/>
            <a:ln w="57150">
              <a:solidFill>
                <a:srgbClr val="0000FF">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91" name="Line 58"/>
            <p:cNvSpPr>
              <a:spLocks noChangeShapeType="1"/>
            </p:cNvSpPr>
            <p:nvPr/>
          </p:nvSpPr>
          <p:spPr bwMode="auto">
            <a:xfrm>
              <a:off x="2628" y="1968"/>
              <a:ext cx="432" cy="1266"/>
            </a:xfrm>
            <a:prstGeom prst="line">
              <a:avLst/>
            </a:prstGeom>
            <a:noFill/>
            <a:ln w="57150">
              <a:solidFill>
                <a:srgbClr val="0000FF">
                  <a:alpha val="45882"/>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92" name="Rectangle 59"/>
            <p:cNvSpPr>
              <a:spLocks noChangeArrowheads="1"/>
            </p:cNvSpPr>
            <p:nvPr/>
          </p:nvSpPr>
          <p:spPr bwMode="auto">
            <a:xfrm>
              <a:off x="2688" y="1488"/>
              <a:ext cx="912" cy="156"/>
            </a:xfrm>
            <a:prstGeom prst="rect">
              <a:avLst/>
            </a:prstGeom>
            <a:solidFill>
              <a:srgbClr val="FF0000">
                <a:alpha val="30196"/>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93" name="Text Box 60"/>
            <p:cNvSpPr txBox="1">
              <a:spLocks noChangeArrowheads="1"/>
            </p:cNvSpPr>
            <p:nvPr/>
          </p:nvSpPr>
          <p:spPr bwMode="auto">
            <a:xfrm>
              <a:off x="2514" y="654"/>
              <a:ext cx="607"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400">
                  <a:solidFill>
                    <a:schemeClr val="tx1"/>
                  </a:solidFill>
                  <a:latin typeface="Times New Roman" pitchFamily="18" charset="0"/>
                </a:rPr>
                <a:t>(SCR)</a:t>
              </a:r>
              <a:endParaRPr lang="en-US" sz="2400">
                <a:solidFill>
                  <a:schemeClr val="tx1"/>
                </a:solidFill>
                <a:latin typeface="Times New Roman" pitchFamily="18" charset="0"/>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A5093689-8BC8-4CBA-8BEA-DFBC3A196634}" type="slidenum">
              <a:rPr lang="en-US" smtClean="0">
                <a:solidFill>
                  <a:schemeClr val="tx1"/>
                </a:solidFill>
                <a:latin typeface="Times New Roman" pitchFamily="18" charset="0"/>
              </a:rPr>
              <a:pPr/>
              <a:t>23</a:t>
            </a:fld>
            <a:endParaRPr lang="en-US" smtClean="0">
              <a:solidFill>
                <a:schemeClr val="tx1"/>
              </a:solidFill>
              <a:latin typeface="Times New Roman" pitchFamily="18" charset="0"/>
            </a:endParaRPr>
          </a:p>
        </p:txBody>
      </p:sp>
      <p:sp>
        <p:nvSpPr>
          <p:cNvPr id="19459" name="Rectangle 2"/>
          <p:cNvSpPr>
            <a:spLocks noGrp="1" noChangeArrowheads="1"/>
          </p:cNvSpPr>
          <p:nvPr>
            <p:ph type="title"/>
          </p:nvPr>
        </p:nvSpPr>
        <p:spPr>
          <a:xfrm>
            <a:off x="539750" y="0"/>
            <a:ext cx="7772400" cy="1143000"/>
          </a:xfrm>
        </p:spPr>
        <p:txBody>
          <a:bodyPr/>
          <a:lstStyle/>
          <a:p>
            <a:r>
              <a:rPr lang="sr-Latn-CS" smtClean="0"/>
              <a:t>Pretvarači</a:t>
            </a:r>
            <a:endParaRPr lang="en-US" smtClean="0"/>
          </a:p>
        </p:txBody>
      </p:sp>
      <p:grpSp>
        <p:nvGrpSpPr>
          <p:cNvPr id="19460" name="Group 181"/>
          <p:cNvGrpSpPr>
            <a:grpSpLocks/>
          </p:cNvGrpSpPr>
          <p:nvPr/>
        </p:nvGrpSpPr>
        <p:grpSpPr bwMode="auto">
          <a:xfrm>
            <a:off x="827088" y="1196975"/>
            <a:ext cx="2976562" cy="2281238"/>
            <a:chOff x="521" y="754"/>
            <a:chExt cx="1875" cy="1437"/>
          </a:xfrm>
        </p:grpSpPr>
        <p:sp>
          <p:nvSpPr>
            <p:cNvPr id="19580" name="Text Box 10"/>
            <p:cNvSpPr txBox="1">
              <a:spLocks noChangeArrowheads="1"/>
            </p:cNvSpPr>
            <p:nvPr/>
          </p:nvSpPr>
          <p:spPr bwMode="auto">
            <a:xfrm>
              <a:off x="1383" y="1071"/>
              <a:ext cx="271" cy="1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T1</a:t>
              </a:r>
            </a:p>
          </p:txBody>
        </p:sp>
        <p:sp>
          <p:nvSpPr>
            <p:cNvPr id="19581" name="Text Box 11"/>
            <p:cNvSpPr txBox="1">
              <a:spLocks noChangeArrowheads="1"/>
            </p:cNvSpPr>
            <p:nvPr/>
          </p:nvSpPr>
          <p:spPr bwMode="auto">
            <a:xfrm>
              <a:off x="1383" y="1706"/>
              <a:ext cx="271"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T2</a:t>
              </a:r>
            </a:p>
          </p:txBody>
        </p:sp>
        <p:sp>
          <p:nvSpPr>
            <p:cNvPr id="19582" name="Text Box 12"/>
            <p:cNvSpPr txBox="1">
              <a:spLocks noChangeArrowheads="1"/>
            </p:cNvSpPr>
            <p:nvPr/>
          </p:nvSpPr>
          <p:spPr bwMode="auto">
            <a:xfrm>
              <a:off x="1718" y="1074"/>
              <a:ext cx="270"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D1</a:t>
              </a:r>
            </a:p>
          </p:txBody>
        </p:sp>
        <p:grpSp>
          <p:nvGrpSpPr>
            <p:cNvPr id="19583" name="Group 16"/>
            <p:cNvGrpSpPr>
              <a:grpSpLocks noChangeAspect="1"/>
            </p:cNvGrpSpPr>
            <p:nvPr/>
          </p:nvGrpSpPr>
          <p:grpSpPr bwMode="auto">
            <a:xfrm rot="5400000">
              <a:off x="1232" y="1044"/>
              <a:ext cx="224" cy="187"/>
              <a:chOff x="3107" y="4983"/>
              <a:chExt cx="536" cy="448"/>
            </a:xfrm>
          </p:grpSpPr>
          <p:sp>
            <p:nvSpPr>
              <p:cNvPr id="19631" name="Line 17"/>
              <p:cNvSpPr>
                <a:spLocks noChangeAspect="1" noChangeShapeType="1"/>
              </p:cNvSpPr>
              <p:nvPr/>
            </p:nvSpPr>
            <p:spPr bwMode="auto">
              <a:xfrm flipH="1">
                <a:off x="3141" y="5157"/>
                <a:ext cx="469"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32" name="Line 18"/>
              <p:cNvSpPr>
                <a:spLocks noChangeAspect="1" noChangeShapeType="1"/>
              </p:cNvSpPr>
              <p:nvPr/>
            </p:nvSpPr>
            <p:spPr bwMode="auto">
              <a:xfrm flipH="1">
                <a:off x="3494" y="4983"/>
                <a:ext cx="149" cy="16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33" name="Line 19"/>
              <p:cNvSpPr>
                <a:spLocks noChangeAspect="1" noChangeShapeType="1"/>
              </p:cNvSpPr>
              <p:nvPr/>
            </p:nvSpPr>
            <p:spPr bwMode="auto">
              <a:xfrm>
                <a:off x="3107" y="4983"/>
                <a:ext cx="149" cy="16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34" name="Line 20"/>
              <p:cNvSpPr>
                <a:spLocks noChangeAspect="1" noChangeShapeType="1"/>
              </p:cNvSpPr>
              <p:nvPr/>
            </p:nvSpPr>
            <p:spPr bwMode="auto">
              <a:xfrm flipH="1">
                <a:off x="3141" y="5211"/>
                <a:ext cx="469"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35" name="Line 21"/>
              <p:cNvSpPr>
                <a:spLocks noChangeAspect="1" noChangeShapeType="1"/>
              </p:cNvSpPr>
              <p:nvPr/>
            </p:nvSpPr>
            <p:spPr bwMode="auto">
              <a:xfrm>
                <a:off x="3362" y="5220"/>
                <a:ext cx="0" cy="211"/>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9584" name="Line 22"/>
            <p:cNvSpPr>
              <a:spLocks noChangeAspect="1" noChangeShapeType="1"/>
            </p:cNvSpPr>
            <p:nvPr/>
          </p:nvSpPr>
          <p:spPr bwMode="auto">
            <a:xfrm rot="5400000" flipH="1">
              <a:off x="1270" y="1796"/>
              <a:ext cx="195"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85" name="Line 23"/>
            <p:cNvSpPr>
              <a:spLocks noChangeAspect="1" noChangeShapeType="1"/>
            </p:cNvSpPr>
            <p:nvPr/>
          </p:nvSpPr>
          <p:spPr bwMode="auto">
            <a:xfrm rot="5400000" flipH="1">
              <a:off x="1374" y="1841"/>
              <a:ext cx="62" cy="7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86" name="Line 24"/>
            <p:cNvSpPr>
              <a:spLocks noChangeAspect="1" noChangeShapeType="1"/>
            </p:cNvSpPr>
            <p:nvPr/>
          </p:nvSpPr>
          <p:spPr bwMode="auto">
            <a:xfrm rot="5400000">
              <a:off x="1373" y="1680"/>
              <a:ext cx="63" cy="7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87" name="Line 25"/>
            <p:cNvSpPr>
              <a:spLocks noChangeAspect="1" noChangeShapeType="1"/>
            </p:cNvSpPr>
            <p:nvPr/>
          </p:nvSpPr>
          <p:spPr bwMode="auto">
            <a:xfrm rot="5400000" flipH="1">
              <a:off x="1247" y="1796"/>
              <a:ext cx="195"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88" name="Line 26"/>
            <p:cNvSpPr>
              <a:spLocks noChangeAspect="1" noChangeShapeType="1"/>
            </p:cNvSpPr>
            <p:nvPr/>
          </p:nvSpPr>
          <p:spPr bwMode="auto">
            <a:xfrm rot="5400000">
              <a:off x="1297" y="1746"/>
              <a:ext cx="0" cy="8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89" name="Oval 27"/>
            <p:cNvSpPr>
              <a:spLocks noChangeAspect="1" noChangeArrowheads="1"/>
            </p:cNvSpPr>
            <p:nvPr/>
          </p:nvSpPr>
          <p:spPr bwMode="auto">
            <a:xfrm>
              <a:off x="2066" y="1650"/>
              <a:ext cx="330" cy="308"/>
            </a:xfrm>
            <a:prstGeom prst="ellipse">
              <a:avLst/>
            </a:prstGeom>
            <a:solidFill>
              <a:srgbClr val="FFFFFF"/>
            </a:solidFill>
            <a:ln w="19050">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9590" name="Rectangle 28"/>
            <p:cNvSpPr>
              <a:spLocks noChangeAspect="1" noChangeArrowheads="1"/>
            </p:cNvSpPr>
            <p:nvPr/>
          </p:nvSpPr>
          <p:spPr bwMode="auto">
            <a:xfrm>
              <a:off x="2194" y="1631"/>
              <a:ext cx="73" cy="19"/>
            </a:xfrm>
            <a:prstGeom prst="rect">
              <a:avLst/>
            </a:prstGeom>
            <a:solidFill>
              <a:srgbClr val="FFFFFF"/>
            </a:solidFill>
            <a:ln w="19050">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9591" name="Rectangle 29"/>
            <p:cNvSpPr>
              <a:spLocks noChangeAspect="1" noChangeArrowheads="1"/>
            </p:cNvSpPr>
            <p:nvPr/>
          </p:nvSpPr>
          <p:spPr bwMode="auto">
            <a:xfrm>
              <a:off x="2194" y="1958"/>
              <a:ext cx="73" cy="18"/>
            </a:xfrm>
            <a:prstGeom prst="rect">
              <a:avLst/>
            </a:prstGeom>
            <a:solidFill>
              <a:srgbClr val="FFFFFF"/>
            </a:solidFill>
            <a:ln w="19050">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9592" name="Line 30"/>
            <p:cNvSpPr>
              <a:spLocks noChangeAspect="1" noChangeShapeType="1"/>
            </p:cNvSpPr>
            <p:nvPr/>
          </p:nvSpPr>
          <p:spPr bwMode="auto">
            <a:xfrm>
              <a:off x="1739" y="1918"/>
              <a:ext cx="0" cy="26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93" name="Line 31"/>
            <p:cNvSpPr>
              <a:spLocks noChangeAspect="1" noChangeShapeType="1"/>
            </p:cNvSpPr>
            <p:nvPr/>
          </p:nvSpPr>
          <p:spPr bwMode="auto">
            <a:xfrm>
              <a:off x="1739" y="1315"/>
              <a:ext cx="0" cy="49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9594" name="Group 32"/>
            <p:cNvGrpSpPr>
              <a:grpSpLocks noChangeAspect="1"/>
            </p:cNvGrpSpPr>
            <p:nvPr/>
          </p:nvGrpSpPr>
          <p:grpSpPr bwMode="auto">
            <a:xfrm flipH="1" flipV="1">
              <a:off x="1684" y="1818"/>
              <a:ext cx="106" cy="100"/>
              <a:chOff x="4438" y="4858"/>
              <a:chExt cx="406" cy="378"/>
            </a:xfrm>
          </p:grpSpPr>
          <p:sp>
            <p:nvSpPr>
              <p:cNvPr id="19627" name="Line 33"/>
              <p:cNvSpPr>
                <a:spLocks noChangeAspect="1" noChangeShapeType="1"/>
              </p:cNvSpPr>
              <p:nvPr/>
            </p:nvSpPr>
            <p:spPr bwMode="auto">
              <a:xfrm>
                <a:off x="4452" y="4858"/>
                <a:ext cx="378"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28" name="Line 34"/>
              <p:cNvSpPr>
                <a:spLocks noChangeAspect="1" noChangeShapeType="1"/>
              </p:cNvSpPr>
              <p:nvPr/>
            </p:nvSpPr>
            <p:spPr bwMode="auto">
              <a:xfrm>
                <a:off x="4438" y="4858"/>
                <a:ext cx="210" cy="37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29" name="Line 35"/>
              <p:cNvSpPr>
                <a:spLocks noChangeAspect="1" noChangeShapeType="1"/>
              </p:cNvSpPr>
              <p:nvPr/>
            </p:nvSpPr>
            <p:spPr bwMode="auto">
              <a:xfrm flipH="1">
                <a:off x="4634" y="4858"/>
                <a:ext cx="210" cy="37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30" name="Line 36"/>
              <p:cNvSpPr>
                <a:spLocks noChangeAspect="1" noChangeShapeType="1"/>
              </p:cNvSpPr>
              <p:nvPr/>
            </p:nvSpPr>
            <p:spPr bwMode="auto">
              <a:xfrm>
                <a:off x="4452" y="5236"/>
                <a:ext cx="392"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9595" name="Line 37"/>
            <p:cNvSpPr>
              <a:spLocks noChangeAspect="1" noChangeShapeType="1"/>
            </p:cNvSpPr>
            <p:nvPr/>
          </p:nvSpPr>
          <p:spPr bwMode="auto">
            <a:xfrm>
              <a:off x="1741" y="772"/>
              <a:ext cx="0" cy="44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96" name="Line 38"/>
            <p:cNvSpPr>
              <a:spLocks noChangeAspect="1" noChangeShapeType="1"/>
            </p:cNvSpPr>
            <p:nvPr/>
          </p:nvSpPr>
          <p:spPr bwMode="auto">
            <a:xfrm flipH="1" flipV="1">
              <a:off x="1690" y="1315"/>
              <a:ext cx="99"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97" name="Line 39"/>
            <p:cNvSpPr>
              <a:spLocks noChangeAspect="1" noChangeShapeType="1"/>
            </p:cNvSpPr>
            <p:nvPr/>
          </p:nvSpPr>
          <p:spPr bwMode="auto">
            <a:xfrm flipH="1" flipV="1">
              <a:off x="1738" y="1216"/>
              <a:ext cx="54" cy="99"/>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98" name="Line 40"/>
            <p:cNvSpPr>
              <a:spLocks noChangeAspect="1" noChangeShapeType="1"/>
            </p:cNvSpPr>
            <p:nvPr/>
          </p:nvSpPr>
          <p:spPr bwMode="auto">
            <a:xfrm flipV="1">
              <a:off x="1686" y="1216"/>
              <a:ext cx="55" cy="99"/>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99" name="Line 41"/>
            <p:cNvSpPr>
              <a:spLocks noChangeAspect="1" noChangeShapeType="1"/>
            </p:cNvSpPr>
            <p:nvPr/>
          </p:nvSpPr>
          <p:spPr bwMode="auto">
            <a:xfrm flipH="1" flipV="1">
              <a:off x="1686" y="1216"/>
              <a:ext cx="103"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00" name="Line 42"/>
            <p:cNvSpPr>
              <a:spLocks noChangeAspect="1" noChangeShapeType="1"/>
            </p:cNvSpPr>
            <p:nvPr/>
          </p:nvSpPr>
          <p:spPr bwMode="auto">
            <a:xfrm flipH="1">
              <a:off x="1446" y="1491"/>
              <a:ext cx="778"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01" name="Line 43"/>
            <p:cNvSpPr>
              <a:spLocks noChangeAspect="1" noChangeShapeType="1"/>
            </p:cNvSpPr>
            <p:nvPr/>
          </p:nvSpPr>
          <p:spPr bwMode="auto">
            <a:xfrm>
              <a:off x="2224" y="1491"/>
              <a:ext cx="0" cy="14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02" name="Line 44"/>
            <p:cNvSpPr>
              <a:spLocks noChangeAspect="1" noChangeShapeType="1"/>
            </p:cNvSpPr>
            <p:nvPr/>
          </p:nvSpPr>
          <p:spPr bwMode="auto">
            <a:xfrm>
              <a:off x="2229" y="1982"/>
              <a:ext cx="0" cy="199"/>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03" name="Line 45"/>
            <p:cNvSpPr>
              <a:spLocks noChangeAspect="1" noChangeShapeType="1"/>
            </p:cNvSpPr>
            <p:nvPr/>
          </p:nvSpPr>
          <p:spPr bwMode="auto">
            <a:xfrm flipH="1">
              <a:off x="780" y="2186"/>
              <a:ext cx="1438"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04" name="Line 46"/>
            <p:cNvSpPr>
              <a:spLocks noChangeAspect="1" noChangeShapeType="1"/>
            </p:cNvSpPr>
            <p:nvPr/>
          </p:nvSpPr>
          <p:spPr bwMode="auto">
            <a:xfrm>
              <a:off x="1441" y="1257"/>
              <a:ext cx="0" cy="426"/>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05" name="Line 47"/>
            <p:cNvSpPr>
              <a:spLocks noChangeAspect="1" noChangeShapeType="1"/>
            </p:cNvSpPr>
            <p:nvPr/>
          </p:nvSpPr>
          <p:spPr bwMode="auto">
            <a:xfrm>
              <a:off x="1446" y="1906"/>
              <a:ext cx="0" cy="28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06" name="Line 48"/>
            <p:cNvSpPr>
              <a:spLocks noChangeAspect="1" noChangeShapeType="1"/>
            </p:cNvSpPr>
            <p:nvPr/>
          </p:nvSpPr>
          <p:spPr bwMode="auto">
            <a:xfrm>
              <a:off x="1441" y="772"/>
              <a:ext cx="0" cy="246"/>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07" name="Line 49"/>
            <p:cNvSpPr>
              <a:spLocks noChangeAspect="1" noChangeShapeType="1"/>
            </p:cNvSpPr>
            <p:nvPr/>
          </p:nvSpPr>
          <p:spPr bwMode="auto">
            <a:xfrm flipH="1">
              <a:off x="745" y="772"/>
              <a:ext cx="999"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08" name="Oval 50"/>
            <p:cNvSpPr>
              <a:spLocks noChangeAspect="1" noChangeArrowheads="1"/>
            </p:cNvSpPr>
            <p:nvPr/>
          </p:nvSpPr>
          <p:spPr bwMode="auto">
            <a:xfrm>
              <a:off x="716" y="754"/>
              <a:ext cx="22" cy="22"/>
            </a:xfrm>
            <a:prstGeom prst="ellipse">
              <a:avLst/>
            </a:prstGeom>
            <a:solidFill>
              <a:srgbClr val="FFFFFF"/>
            </a:solidFill>
            <a:ln w="19050">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9609" name="Oval 51"/>
            <p:cNvSpPr>
              <a:spLocks noChangeAspect="1" noChangeArrowheads="1"/>
            </p:cNvSpPr>
            <p:nvPr/>
          </p:nvSpPr>
          <p:spPr bwMode="auto">
            <a:xfrm>
              <a:off x="769" y="2169"/>
              <a:ext cx="22" cy="22"/>
            </a:xfrm>
            <a:prstGeom prst="ellipse">
              <a:avLst/>
            </a:prstGeom>
            <a:solidFill>
              <a:srgbClr val="FFFFFF"/>
            </a:solidFill>
            <a:ln w="19050">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9610" name="Line 52"/>
            <p:cNvSpPr>
              <a:spLocks noChangeAspect="1" noChangeShapeType="1"/>
            </p:cNvSpPr>
            <p:nvPr/>
          </p:nvSpPr>
          <p:spPr bwMode="auto">
            <a:xfrm>
              <a:off x="932" y="1403"/>
              <a:ext cx="182"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11" name="Line 53"/>
            <p:cNvSpPr>
              <a:spLocks noChangeAspect="1" noChangeShapeType="1"/>
            </p:cNvSpPr>
            <p:nvPr/>
          </p:nvSpPr>
          <p:spPr bwMode="auto">
            <a:xfrm>
              <a:off x="932" y="1444"/>
              <a:ext cx="182"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12" name="Line 54"/>
            <p:cNvSpPr>
              <a:spLocks noChangeAspect="1" noChangeShapeType="1"/>
            </p:cNvSpPr>
            <p:nvPr/>
          </p:nvSpPr>
          <p:spPr bwMode="auto">
            <a:xfrm>
              <a:off x="1019" y="772"/>
              <a:ext cx="0" cy="62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13" name="Line 55"/>
            <p:cNvSpPr>
              <a:spLocks noChangeAspect="1" noChangeShapeType="1"/>
            </p:cNvSpPr>
            <p:nvPr/>
          </p:nvSpPr>
          <p:spPr bwMode="auto">
            <a:xfrm>
              <a:off x="1019" y="1449"/>
              <a:ext cx="0" cy="73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14" name="Oval 56"/>
            <p:cNvSpPr>
              <a:spLocks noChangeAspect="1" noChangeArrowheads="1"/>
            </p:cNvSpPr>
            <p:nvPr/>
          </p:nvSpPr>
          <p:spPr bwMode="auto">
            <a:xfrm>
              <a:off x="1417" y="1467"/>
              <a:ext cx="35" cy="35"/>
            </a:xfrm>
            <a:prstGeom prst="ellipse">
              <a:avLst/>
            </a:prstGeom>
            <a:solidFill>
              <a:srgbClr val="000000"/>
            </a:solidFill>
            <a:ln w="19050">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9615" name="Oval 57"/>
            <p:cNvSpPr>
              <a:spLocks noChangeAspect="1" noChangeArrowheads="1"/>
            </p:cNvSpPr>
            <p:nvPr/>
          </p:nvSpPr>
          <p:spPr bwMode="auto">
            <a:xfrm>
              <a:off x="1721" y="1473"/>
              <a:ext cx="36" cy="35"/>
            </a:xfrm>
            <a:prstGeom prst="ellipse">
              <a:avLst/>
            </a:prstGeom>
            <a:solidFill>
              <a:srgbClr val="000000"/>
            </a:solidFill>
            <a:ln w="19050">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grpSp>
          <p:nvGrpSpPr>
            <p:cNvPr id="19616" name="Group 58"/>
            <p:cNvGrpSpPr>
              <a:grpSpLocks noChangeAspect="1"/>
            </p:cNvGrpSpPr>
            <p:nvPr/>
          </p:nvGrpSpPr>
          <p:grpSpPr bwMode="auto">
            <a:xfrm>
              <a:off x="1388" y="1853"/>
              <a:ext cx="39" cy="39"/>
              <a:chOff x="7476" y="4886"/>
              <a:chExt cx="56" cy="56"/>
            </a:xfrm>
          </p:grpSpPr>
          <p:sp>
            <p:nvSpPr>
              <p:cNvPr id="19625" name="Line 59"/>
              <p:cNvSpPr>
                <a:spLocks noChangeAspect="1" noChangeShapeType="1"/>
              </p:cNvSpPr>
              <p:nvPr/>
            </p:nvSpPr>
            <p:spPr bwMode="auto">
              <a:xfrm>
                <a:off x="7518" y="4886"/>
                <a:ext cx="14" cy="56"/>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26" name="Line 60"/>
              <p:cNvSpPr>
                <a:spLocks noChangeAspect="1" noChangeShapeType="1"/>
              </p:cNvSpPr>
              <p:nvPr/>
            </p:nvSpPr>
            <p:spPr bwMode="auto">
              <a:xfrm flipH="1" flipV="1">
                <a:off x="7476" y="4928"/>
                <a:ext cx="56" cy="14"/>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9617" name="Group 61"/>
            <p:cNvGrpSpPr>
              <a:grpSpLocks noChangeAspect="1"/>
            </p:cNvGrpSpPr>
            <p:nvPr/>
          </p:nvGrpSpPr>
          <p:grpSpPr bwMode="auto">
            <a:xfrm>
              <a:off x="1378" y="1190"/>
              <a:ext cx="40" cy="40"/>
              <a:chOff x="7476" y="4886"/>
              <a:chExt cx="56" cy="56"/>
            </a:xfrm>
          </p:grpSpPr>
          <p:sp>
            <p:nvSpPr>
              <p:cNvPr id="19623" name="Line 62"/>
              <p:cNvSpPr>
                <a:spLocks noChangeAspect="1" noChangeShapeType="1"/>
              </p:cNvSpPr>
              <p:nvPr/>
            </p:nvSpPr>
            <p:spPr bwMode="auto">
              <a:xfrm>
                <a:off x="7518" y="4886"/>
                <a:ext cx="14" cy="56"/>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24" name="Line 63"/>
              <p:cNvSpPr>
                <a:spLocks noChangeAspect="1" noChangeShapeType="1"/>
              </p:cNvSpPr>
              <p:nvPr/>
            </p:nvSpPr>
            <p:spPr bwMode="auto">
              <a:xfrm flipH="1" flipV="1">
                <a:off x="7476" y="4928"/>
                <a:ext cx="56" cy="14"/>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9618" name="Text Box 64"/>
            <p:cNvSpPr txBox="1">
              <a:spLocks noChangeArrowheads="1"/>
            </p:cNvSpPr>
            <p:nvPr/>
          </p:nvSpPr>
          <p:spPr bwMode="auto">
            <a:xfrm>
              <a:off x="1882" y="1525"/>
              <a:ext cx="283" cy="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a:solidFill>
                    <a:schemeClr val="tx1"/>
                  </a:solidFill>
                  <a:latin typeface="Courier New" pitchFamily="49" charset="0"/>
                  <a:ea typeface="ＭＳ Ｐゴシック" pitchFamily="-107" charset="-128"/>
                </a:rPr>
                <a:t>+</a:t>
              </a:r>
            </a:p>
            <a:p>
              <a:pPr eaLnBrk="1" hangingPunct="1"/>
              <a:endParaRPr lang="en-US" sz="1200">
                <a:solidFill>
                  <a:schemeClr val="tx1"/>
                </a:solidFill>
                <a:latin typeface="Courier New" pitchFamily="49" charset="0"/>
                <a:ea typeface="ＭＳ Ｐゴシック" pitchFamily="-107" charset="-128"/>
              </a:endParaRPr>
            </a:p>
            <a:p>
              <a:pPr eaLnBrk="1" hangingPunct="1"/>
              <a:r>
                <a:rPr lang="en-US" sz="1400" b="1">
                  <a:solidFill>
                    <a:schemeClr val="tx1"/>
                  </a:solidFill>
                  <a:latin typeface="Courier New" pitchFamily="49" charset="0"/>
                  <a:ea typeface="ＭＳ Ｐゴシック" pitchFamily="-107" charset="-128"/>
                </a:rPr>
                <a:t>V</a:t>
              </a:r>
              <a:r>
                <a:rPr lang="en-US" sz="1400" b="1" baseline="-25000">
                  <a:solidFill>
                    <a:schemeClr val="tx1"/>
                  </a:solidFill>
                  <a:latin typeface="Courier New" pitchFamily="49" charset="0"/>
                  <a:ea typeface="ＭＳ Ｐゴシック" pitchFamily="-107" charset="-128"/>
                </a:rPr>
                <a:t>a</a:t>
              </a:r>
            </a:p>
            <a:p>
              <a:pPr eaLnBrk="1" hangingPunct="1"/>
              <a:endParaRPr lang="en-US" sz="1200" b="1">
                <a:solidFill>
                  <a:schemeClr val="tx1"/>
                </a:solidFill>
                <a:latin typeface="Courier New" pitchFamily="49" charset="0"/>
                <a:ea typeface="ＭＳ Ｐゴシック" pitchFamily="-107" charset="-128"/>
              </a:endParaRPr>
            </a:p>
            <a:p>
              <a:pPr eaLnBrk="1" hangingPunct="1"/>
              <a:r>
                <a:rPr lang="en-US" sz="1200">
                  <a:solidFill>
                    <a:schemeClr val="tx1"/>
                  </a:solidFill>
                  <a:latin typeface="Courier New" pitchFamily="49" charset="0"/>
                  <a:ea typeface="ＭＳ Ｐゴシック" pitchFamily="-107" charset="-128"/>
                </a:rPr>
                <a:t>-</a:t>
              </a:r>
              <a:endParaRPr lang="en-US" b="1">
                <a:solidFill>
                  <a:schemeClr val="tx1"/>
                </a:solidFill>
                <a:latin typeface="Arial" charset="0"/>
                <a:ea typeface="ＭＳ Ｐゴシック" pitchFamily="-107" charset="-128"/>
              </a:endParaRPr>
            </a:p>
          </p:txBody>
        </p:sp>
        <p:sp>
          <p:nvSpPr>
            <p:cNvPr id="19619" name="Text Box 66"/>
            <p:cNvSpPr txBox="1">
              <a:spLocks noChangeArrowheads="1"/>
            </p:cNvSpPr>
            <p:nvPr/>
          </p:nvSpPr>
          <p:spPr bwMode="auto">
            <a:xfrm>
              <a:off x="1724" y="1666"/>
              <a:ext cx="270"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D2</a:t>
              </a:r>
            </a:p>
          </p:txBody>
        </p:sp>
        <p:sp>
          <p:nvSpPr>
            <p:cNvPr id="19620" name="Text Box 73"/>
            <p:cNvSpPr txBox="1">
              <a:spLocks noChangeArrowheads="1"/>
            </p:cNvSpPr>
            <p:nvPr/>
          </p:nvSpPr>
          <p:spPr bwMode="auto">
            <a:xfrm>
              <a:off x="2060" y="1234"/>
              <a:ext cx="270"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a:solidFill>
                    <a:schemeClr val="tx1"/>
                  </a:solidFill>
                  <a:latin typeface="Arial" charset="0"/>
                </a:rPr>
                <a:t>I</a:t>
              </a:r>
              <a:r>
                <a:rPr lang="en-US" sz="1400" baseline="-25000">
                  <a:solidFill>
                    <a:schemeClr val="tx1"/>
                  </a:solidFill>
                  <a:latin typeface="Arial" charset="0"/>
                  <a:ea typeface="ＭＳ Ｐゴシック" pitchFamily="-107" charset="-128"/>
                </a:rPr>
                <a:t>a</a:t>
              </a:r>
              <a:endParaRPr lang="en-US" sz="1400" b="1">
                <a:solidFill>
                  <a:schemeClr val="tx1"/>
                </a:solidFill>
                <a:latin typeface="Arial" charset="0"/>
                <a:ea typeface="ＭＳ Ｐゴシック" pitchFamily="-107" charset="-128"/>
              </a:endParaRPr>
            </a:p>
          </p:txBody>
        </p:sp>
        <p:sp>
          <p:nvSpPr>
            <p:cNvPr id="19621" name="Text Box 75"/>
            <p:cNvSpPr txBox="1">
              <a:spLocks noChangeArrowheads="1"/>
            </p:cNvSpPr>
            <p:nvPr/>
          </p:nvSpPr>
          <p:spPr bwMode="auto">
            <a:xfrm>
              <a:off x="521" y="890"/>
              <a:ext cx="271" cy="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a:solidFill>
                    <a:schemeClr val="tx1"/>
                  </a:solidFill>
                  <a:latin typeface="Arial" charset="0"/>
                  <a:ea typeface="ＭＳ Ｐゴシック" pitchFamily="-107" charset="-128"/>
                </a:rPr>
                <a:t>+</a:t>
              </a:r>
            </a:p>
            <a:p>
              <a:pPr eaLnBrk="1" hangingPunct="1"/>
              <a:endParaRPr lang="sr-Latn-CS" sz="1400">
                <a:solidFill>
                  <a:schemeClr val="tx1"/>
                </a:solidFill>
                <a:latin typeface="Arial" charset="0"/>
              </a:endParaRPr>
            </a:p>
            <a:p>
              <a:pPr eaLnBrk="1" hangingPunct="1"/>
              <a:endParaRPr lang="sr-Latn-CS" sz="1400">
                <a:solidFill>
                  <a:schemeClr val="tx1"/>
                </a:solidFill>
                <a:latin typeface="Arial" charset="0"/>
              </a:endParaRPr>
            </a:p>
            <a:p>
              <a:pPr eaLnBrk="1" hangingPunct="1"/>
              <a:endParaRPr lang="en-US" sz="1400">
                <a:solidFill>
                  <a:schemeClr val="tx1"/>
                </a:solidFill>
                <a:latin typeface="Arial" charset="0"/>
              </a:endParaRPr>
            </a:p>
            <a:p>
              <a:pPr eaLnBrk="1" hangingPunct="1"/>
              <a:r>
                <a:rPr lang="en-US" sz="1400">
                  <a:solidFill>
                    <a:schemeClr val="tx1"/>
                  </a:solidFill>
                  <a:latin typeface="Arial" charset="0"/>
                  <a:ea typeface="ＭＳ Ｐゴシック" pitchFamily="-107" charset="-128"/>
                </a:rPr>
                <a:t>V</a:t>
              </a:r>
              <a:r>
                <a:rPr lang="en-US" sz="1400" baseline="-25000">
                  <a:solidFill>
                    <a:schemeClr val="tx1"/>
                  </a:solidFill>
                  <a:latin typeface="Arial" charset="0"/>
                  <a:ea typeface="ＭＳ Ｐゴシック" pitchFamily="-107" charset="-128"/>
                </a:rPr>
                <a:t>dc</a:t>
              </a:r>
              <a:endParaRPr lang="en-US" sz="1400">
                <a:solidFill>
                  <a:schemeClr val="tx1"/>
                </a:solidFill>
                <a:latin typeface="Arial" charset="0"/>
                <a:ea typeface="ＭＳ Ｐゴシック" pitchFamily="-107" charset="-128"/>
              </a:endParaRPr>
            </a:p>
            <a:p>
              <a:pPr eaLnBrk="1" hangingPunct="1"/>
              <a:endParaRPr lang="sr-Latn-CS" sz="1400">
                <a:solidFill>
                  <a:schemeClr val="tx1"/>
                </a:solidFill>
                <a:latin typeface="Arial" charset="0"/>
              </a:endParaRPr>
            </a:p>
            <a:p>
              <a:pPr eaLnBrk="1" hangingPunct="1"/>
              <a:endParaRPr lang="sr-Latn-CS" sz="1400">
                <a:solidFill>
                  <a:schemeClr val="tx1"/>
                </a:solidFill>
                <a:latin typeface="Arial" charset="0"/>
              </a:endParaRPr>
            </a:p>
            <a:p>
              <a:pPr eaLnBrk="1" hangingPunct="1"/>
              <a:endParaRPr lang="en-US" sz="1400">
                <a:solidFill>
                  <a:schemeClr val="tx1"/>
                </a:solidFill>
                <a:latin typeface="Arial" charset="0"/>
              </a:endParaRPr>
            </a:p>
            <a:p>
              <a:pPr eaLnBrk="1" hangingPunct="1"/>
              <a:r>
                <a:rPr lang="en-US" sz="1400">
                  <a:solidFill>
                    <a:schemeClr val="tx1"/>
                  </a:solidFill>
                  <a:latin typeface="Arial" charset="0"/>
                  <a:ea typeface="ＭＳ Ｐゴシック" pitchFamily="-107" charset="-128"/>
                  <a:sym typeface="Symbol" pitchFamily="18" charset="2"/>
                </a:rPr>
                <a:t></a:t>
              </a:r>
            </a:p>
          </p:txBody>
        </p:sp>
        <p:sp>
          <p:nvSpPr>
            <p:cNvPr id="19622" name="Line 108"/>
            <p:cNvSpPr>
              <a:spLocks noChangeShapeType="1"/>
            </p:cNvSpPr>
            <p:nvPr/>
          </p:nvSpPr>
          <p:spPr bwMode="auto">
            <a:xfrm>
              <a:off x="2018" y="1443"/>
              <a:ext cx="203" cy="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nvGrpSpPr>
          <p:cNvPr id="19461" name="Group 211"/>
          <p:cNvGrpSpPr>
            <a:grpSpLocks/>
          </p:cNvGrpSpPr>
          <p:nvPr/>
        </p:nvGrpSpPr>
        <p:grpSpPr bwMode="auto">
          <a:xfrm>
            <a:off x="5287963" y="1052513"/>
            <a:ext cx="2846387" cy="2058987"/>
            <a:chOff x="3331" y="663"/>
            <a:chExt cx="1793" cy="1297"/>
          </a:xfrm>
        </p:grpSpPr>
        <p:sp>
          <p:nvSpPr>
            <p:cNvPr id="19573" name="Rectangle 7"/>
            <p:cNvSpPr>
              <a:spLocks noChangeAspect="1" noChangeArrowheads="1"/>
            </p:cNvSpPr>
            <p:nvPr/>
          </p:nvSpPr>
          <p:spPr bwMode="auto">
            <a:xfrm>
              <a:off x="3560" y="1026"/>
              <a:ext cx="1032" cy="312"/>
            </a:xfrm>
            <a:prstGeom prst="rect">
              <a:avLst/>
            </a:prstGeom>
            <a:solidFill>
              <a:srgbClr val="C0C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9574" name="Line 8"/>
            <p:cNvSpPr>
              <a:spLocks noChangeAspect="1" noChangeShapeType="1"/>
            </p:cNvSpPr>
            <p:nvPr/>
          </p:nvSpPr>
          <p:spPr bwMode="auto">
            <a:xfrm flipV="1">
              <a:off x="4087" y="760"/>
              <a:ext cx="0" cy="1200"/>
            </a:xfrm>
            <a:prstGeom prst="line">
              <a:avLst/>
            </a:prstGeom>
            <a:noFill/>
            <a:ln w="9525">
              <a:solidFill>
                <a:srgbClr val="000000"/>
              </a:solidFill>
              <a:round/>
              <a:headEnd/>
              <a:tailEnd type="triangle" w="sm" len="sm"/>
            </a:ln>
            <a:extLst>
              <a:ext uri="{909E8E84-426E-40DD-AFC4-6F175D3DCCD1}">
                <a14:hiddenFill xmlns:a14="http://schemas.microsoft.com/office/drawing/2010/main" xmlns="">
                  <a:noFill/>
                </a14:hiddenFill>
              </a:ext>
            </a:extLst>
          </p:spPr>
          <p:txBody>
            <a:bodyPr/>
            <a:lstStyle/>
            <a:p>
              <a:endParaRPr lang="en-US"/>
            </a:p>
          </p:txBody>
        </p:sp>
        <p:sp>
          <p:nvSpPr>
            <p:cNvPr id="19575" name="Line 9"/>
            <p:cNvSpPr>
              <a:spLocks noChangeAspect="1" noChangeShapeType="1"/>
            </p:cNvSpPr>
            <p:nvPr/>
          </p:nvSpPr>
          <p:spPr bwMode="auto">
            <a:xfrm>
              <a:off x="3331" y="1338"/>
              <a:ext cx="1536" cy="0"/>
            </a:xfrm>
            <a:prstGeom prst="line">
              <a:avLst/>
            </a:prstGeom>
            <a:noFill/>
            <a:ln w="9525">
              <a:solidFill>
                <a:srgbClr val="000000"/>
              </a:solidFill>
              <a:round/>
              <a:headEnd/>
              <a:tailEnd type="triangle" w="sm" len="sm"/>
            </a:ln>
            <a:extLst>
              <a:ext uri="{909E8E84-426E-40DD-AFC4-6F175D3DCCD1}">
                <a14:hiddenFill xmlns:a14="http://schemas.microsoft.com/office/drawing/2010/main" xmlns="">
                  <a:noFill/>
                </a14:hiddenFill>
              </a:ext>
            </a:extLst>
          </p:spPr>
          <p:txBody>
            <a:bodyPr/>
            <a:lstStyle/>
            <a:p>
              <a:endParaRPr lang="en-US"/>
            </a:p>
          </p:txBody>
        </p:sp>
        <p:sp>
          <p:nvSpPr>
            <p:cNvPr id="19576" name="Text Box 13"/>
            <p:cNvSpPr txBox="1">
              <a:spLocks noChangeArrowheads="1"/>
            </p:cNvSpPr>
            <p:nvPr/>
          </p:nvSpPr>
          <p:spPr bwMode="auto">
            <a:xfrm>
              <a:off x="4195" y="1162"/>
              <a:ext cx="27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b="1">
                  <a:solidFill>
                    <a:schemeClr val="tx1"/>
                  </a:solidFill>
                  <a:latin typeface="Arial" charset="0"/>
                  <a:ea typeface="ＭＳ Ｐゴシック" pitchFamily="-107" charset="-128"/>
                </a:rPr>
                <a:t>Q1</a:t>
              </a:r>
              <a:endParaRPr lang="en-US" b="1">
                <a:solidFill>
                  <a:schemeClr val="tx1"/>
                </a:solidFill>
                <a:latin typeface="Arial" charset="0"/>
                <a:ea typeface="ＭＳ Ｐゴシック" pitchFamily="-107" charset="-128"/>
              </a:endParaRPr>
            </a:p>
          </p:txBody>
        </p:sp>
        <p:sp>
          <p:nvSpPr>
            <p:cNvPr id="19577" name="Text Box 67"/>
            <p:cNvSpPr txBox="1">
              <a:spLocks noChangeArrowheads="1"/>
            </p:cNvSpPr>
            <p:nvPr/>
          </p:nvSpPr>
          <p:spPr bwMode="auto">
            <a:xfrm>
              <a:off x="3718" y="1143"/>
              <a:ext cx="27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b="1">
                  <a:solidFill>
                    <a:schemeClr val="tx1"/>
                  </a:solidFill>
                  <a:latin typeface="Arial" charset="0"/>
                  <a:ea typeface="ＭＳ Ｐゴシック" pitchFamily="-107" charset="-128"/>
                </a:rPr>
                <a:t>Q2</a:t>
              </a:r>
              <a:endParaRPr lang="en-US" b="1">
                <a:solidFill>
                  <a:schemeClr val="tx1"/>
                </a:solidFill>
                <a:latin typeface="Arial" charset="0"/>
                <a:ea typeface="ＭＳ Ｐゴシック" pitchFamily="-107" charset="-128"/>
              </a:endParaRPr>
            </a:p>
          </p:txBody>
        </p:sp>
        <p:sp>
          <p:nvSpPr>
            <p:cNvPr id="19578" name="Text Box 69"/>
            <p:cNvSpPr txBox="1">
              <a:spLocks noChangeArrowheads="1"/>
            </p:cNvSpPr>
            <p:nvPr/>
          </p:nvSpPr>
          <p:spPr bwMode="auto">
            <a:xfrm>
              <a:off x="3814" y="663"/>
              <a:ext cx="384"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V</a:t>
              </a:r>
              <a:r>
                <a:rPr lang="en-US" sz="1400" b="1" baseline="-25000">
                  <a:solidFill>
                    <a:schemeClr val="tx1"/>
                  </a:solidFill>
                  <a:latin typeface="Arial" charset="0"/>
                  <a:ea typeface="ＭＳ Ｐゴシック" pitchFamily="-107" charset="-128"/>
                </a:rPr>
                <a:t>a</a:t>
              </a:r>
              <a:endParaRPr lang="en-US" sz="1400" b="1">
                <a:solidFill>
                  <a:schemeClr val="tx1"/>
                </a:solidFill>
                <a:latin typeface="Arial" charset="0"/>
                <a:ea typeface="ＭＳ Ｐゴシック" pitchFamily="-107" charset="-128"/>
              </a:endParaRPr>
            </a:p>
          </p:txBody>
        </p:sp>
        <p:sp>
          <p:nvSpPr>
            <p:cNvPr id="19579" name="Text Box 71"/>
            <p:cNvSpPr txBox="1">
              <a:spLocks noChangeArrowheads="1"/>
            </p:cNvSpPr>
            <p:nvPr/>
          </p:nvSpPr>
          <p:spPr bwMode="auto">
            <a:xfrm>
              <a:off x="4740" y="1344"/>
              <a:ext cx="384"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I</a:t>
              </a:r>
              <a:r>
                <a:rPr lang="en-US" sz="1400" b="1" baseline="-25000">
                  <a:solidFill>
                    <a:schemeClr val="tx1"/>
                  </a:solidFill>
                  <a:latin typeface="Arial" charset="0"/>
                  <a:ea typeface="ＭＳ Ｐゴシック" pitchFamily="-107" charset="-128"/>
                </a:rPr>
                <a:t>a</a:t>
              </a:r>
              <a:endParaRPr lang="en-US" sz="1400" b="1">
                <a:solidFill>
                  <a:schemeClr val="tx1"/>
                </a:solidFill>
                <a:latin typeface="Arial" charset="0"/>
                <a:ea typeface="ＭＳ Ｐゴシック" pitchFamily="-107" charset="-128"/>
              </a:endParaRPr>
            </a:p>
          </p:txBody>
        </p:sp>
      </p:grpSp>
      <p:sp>
        <p:nvSpPr>
          <p:cNvPr id="19462" name="Text Box 92"/>
          <p:cNvSpPr txBox="1">
            <a:spLocks noChangeArrowheads="1"/>
          </p:cNvSpPr>
          <p:nvPr/>
        </p:nvSpPr>
        <p:spPr bwMode="auto">
          <a:xfrm>
            <a:off x="4211638" y="3068638"/>
            <a:ext cx="41036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buFontTx/>
              <a:buChar char="•"/>
            </a:pPr>
            <a:r>
              <a:rPr lang="sr-Latn-CS">
                <a:solidFill>
                  <a:srgbClr val="0066CC"/>
                </a:solidFill>
                <a:latin typeface="Arial" charset="0"/>
              </a:rPr>
              <a:t> </a:t>
            </a:r>
            <a:r>
              <a:rPr lang="sr-Latn-CS" sz="2000">
                <a:solidFill>
                  <a:srgbClr val="0066CC"/>
                </a:solidFill>
                <a:latin typeface="Arial" charset="0"/>
              </a:rPr>
              <a:t>Dvokvadrantni DC-DC pretvarač</a:t>
            </a:r>
          </a:p>
        </p:txBody>
      </p:sp>
      <p:grpSp>
        <p:nvGrpSpPr>
          <p:cNvPr id="8" name="Group 209"/>
          <p:cNvGrpSpPr>
            <a:grpSpLocks/>
          </p:cNvGrpSpPr>
          <p:nvPr/>
        </p:nvGrpSpPr>
        <p:grpSpPr bwMode="auto">
          <a:xfrm>
            <a:off x="539750" y="4227513"/>
            <a:ext cx="4464050" cy="2320925"/>
            <a:chOff x="340" y="2663"/>
            <a:chExt cx="2687" cy="1462"/>
          </a:xfrm>
        </p:grpSpPr>
        <p:grpSp>
          <p:nvGrpSpPr>
            <p:cNvPr id="19478" name="Group 18"/>
            <p:cNvGrpSpPr>
              <a:grpSpLocks noChangeAspect="1"/>
            </p:cNvGrpSpPr>
            <p:nvPr/>
          </p:nvGrpSpPr>
          <p:grpSpPr bwMode="auto">
            <a:xfrm>
              <a:off x="476" y="2663"/>
              <a:ext cx="2551" cy="1462"/>
              <a:chOff x="2520" y="6400"/>
              <a:chExt cx="3794" cy="2173"/>
            </a:xfrm>
          </p:grpSpPr>
          <p:sp>
            <p:nvSpPr>
              <p:cNvPr id="19489" name="Line 19"/>
              <p:cNvSpPr>
                <a:spLocks noChangeAspect="1" noChangeShapeType="1"/>
              </p:cNvSpPr>
              <p:nvPr/>
            </p:nvSpPr>
            <p:spPr bwMode="auto">
              <a:xfrm flipH="1">
                <a:off x="3624" y="7513"/>
                <a:ext cx="914"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490" name="Line 20"/>
              <p:cNvSpPr>
                <a:spLocks noChangeAspect="1" noChangeShapeType="1"/>
              </p:cNvSpPr>
              <p:nvPr/>
            </p:nvSpPr>
            <p:spPr bwMode="auto">
              <a:xfrm flipH="1">
                <a:off x="2617" y="8565"/>
                <a:ext cx="3395"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491" name="Line 21"/>
              <p:cNvSpPr>
                <a:spLocks noChangeAspect="1" noChangeShapeType="1"/>
              </p:cNvSpPr>
              <p:nvPr/>
            </p:nvSpPr>
            <p:spPr bwMode="auto">
              <a:xfrm flipH="1">
                <a:off x="2564" y="6427"/>
                <a:ext cx="3471"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492" name="Oval 22"/>
              <p:cNvSpPr>
                <a:spLocks noChangeAspect="1" noChangeArrowheads="1"/>
              </p:cNvSpPr>
              <p:nvPr/>
            </p:nvSpPr>
            <p:spPr bwMode="auto">
              <a:xfrm>
                <a:off x="2520" y="6400"/>
                <a:ext cx="33" cy="33"/>
              </a:xfrm>
              <a:prstGeom prst="ellipse">
                <a:avLst/>
              </a:prstGeom>
              <a:solidFill>
                <a:srgbClr val="FFFFFF"/>
              </a:solidFill>
              <a:ln w="19050">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9493" name="Oval 23"/>
              <p:cNvSpPr>
                <a:spLocks noChangeAspect="1" noChangeArrowheads="1"/>
              </p:cNvSpPr>
              <p:nvPr/>
            </p:nvSpPr>
            <p:spPr bwMode="auto">
              <a:xfrm>
                <a:off x="2600" y="8538"/>
                <a:ext cx="33" cy="33"/>
              </a:xfrm>
              <a:prstGeom prst="ellipse">
                <a:avLst/>
              </a:prstGeom>
              <a:solidFill>
                <a:srgbClr val="FFFFFF"/>
              </a:solidFill>
              <a:ln w="19050">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9494" name="Line 24"/>
              <p:cNvSpPr>
                <a:spLocks noChangeAspect="1" noChangeShapeType="1"/>
              </p:cNvSpPr>
              <p:nvPr/>
            </p:nvSpPr>
            <p:spPr bwMode="auto">
              <a:xfrm>
                <a:off x="2847" y="7381"/>
                <a:ext cx="274"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495" name="Line 25"/>
              <p:cNvSpPr>
                <a:spLocks noChangeAspect="1" noChangeShapeType="1"/>
              </p:cNvSpPr>
              <p:nvPr/>
            </p:nvSpPr>
            <p:spPr bwMode="auto">
              <a:xfrm>
                <a:off x="2847" y="7442"/>
                <a:ext cx="274"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496" name="Line 26"/>
              <p:cNvSpPr>
                <a:spLocks noChangeAspect="1" noChangeShapeType="1"/>
              </p:cNvSpPr>
              <p:nvPr/>
            </p:nvSpPr>
            <p:spPr bwMode="auto">
              <a:xfrm>
                <a:off x="2980" y="6427"/>
                <a:ext cx="0" cy="94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497" name="Line 27"/>
              <p:cNvSpPr>
                <a:spLocks noChangeAspect="1" noChangeShapeType="1"/>
              </p:cNvSpPr>
              <p:nvPr/>
            </p:nvSpPr>
            <p:spPr bwMode="auto">
              <a:xfrm>
                <a:off x="2980" y="7451"/>
                <a:ext cx="0" cy="1114"/>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9498" name="Group 28"/>
              <p:cNvGrpSpPr>
                <a:grpSpLocks noChangeAspect="1"/>
              </p:cNvGrpSpPr>
              <p:nvPr/>
            </p:nvGrpSpPr>
            <p:grpSpPr bwMode="auto">
              <a:xfrm rot="5400000">
                <a:off x="3297" y="6834"/>
                <a:ext cx="338" cy="283"/>
                <a:chOff x="3107" y="4983"/>
                <a:chExt cx="536" cy="448"/>
              </a:xfrm>
            </p:grpSpPr>
            <p:sp>
              <p:nvSpPr>
                <p:cNvPr id="19568" name="Line 29"/>
                <p:cNvSpPr>
                  <a:spLocks noChangeAspect="1" noChangeShapeType="1"/>
                </p:cNvSpPr>
                <p:nvPr/>
              </p:nvSpPr>
              <p:spPr bwMode="auto">
                <a:xfrm flipH="1">
                  <a:off x="3141" y="5157"/>
                  <a:ext cx="469"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69" name="Line 30"/>
                <p:cNvSpPr>
                  <a:spLocks noChangeAspect="1" noChangeShapeType="1"/>
                </p:cNvSpPr>
                <p:nvPr/>
              </p:nvSpPr>
              <p:spPr bwMode="auto">
                <a:xfrm flipH="1">
                  <a:off x="3494" y="4983"/>
                  <a:ext cx="149" cy="16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70" name="Line 31"/>
                <p:cNvSpPr>
                  <a:spLocks noChangeAspect="1" noChangeShapeType="1"/>
                </p:cNvSpPr>
                <p:nvPr/>
              </p:nvSpPr>
              <p:spPr bwMode="auto">
                <a:xfrm>
                  <a:off x="3107" y="4983"/>
                  <a:ext cx="149" cy="16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71" name="Line 32"/>
                <p:cNvSpPr>
                  <a:spLocks noChangeAspect="1" noChangeShapeType="1"/>
                </p:cNvSpPr>
                <p:nvPr/>
              </p:nvSpPr>
              <p:spPr bwMode="auto">
                <a:xfrm flipH="1">
                  <a:off x="3141" y="5211"/>
                  <a:ext cx="469"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72" name="Line 33"/>
                <p:cNvSpPr>
                  <a:spLocks noChangeAspect="1" noChangeShapeType="1"/>
                </p:cNvSpPr>
                <p:nvPr/>
              </p:nvSpPr>
              <p:spPr bwMode="auto">
                <a:xfrm>
                  <a:off x="3362" y="5220"/>
                  <a:ext cx="0" cy="211"/>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9499" name="Line 34"/>
              <p:cNvSpPr>
                <a:spLocks noChangeAspect="1" noChangeShapeType="1"/>
              </p:cNvSpPr>
              <p:nvPr/>
            </p:nvSpPr>
            <p:spPr bwMode="auto">
              <a:xfrm rot="5400000" flipH="1">
                <a:off x="3357" y="7974"/>
                <a:ext cx="295"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00" name="Line 35"/>
              <p:cNvSpPr>
                <a:spLocks noChangeAspect="1" noChangeShapeType="1"/>
              </p:cNvSpPr>
              <p:nvPr/>
            </p:nvSpPr>
            <p:spPr bwMode="auto">
              <a:xfrm rot="5400000" flipH="1">
                <a:off x="3515" y="8043"/>
                <a:ext cx="93" cy="106"/>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01" name="Line 36"/>
              <p:cNvSpPr>
                <a:spLocks noChangeAspect="1" noChangeShapeType="1"/>
              </p:cNvSpPr>
              <p:nvPr/>
            </p:nvSpPr>
            <p:spPr bwMode="auto">
              <a:xfrm rot="5400000">
                <a:off x="3515" y="7798"/>
                <a:ext cx="94" cy="106"/>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02" name="Line 37"/>
              <p:cNvSpPr>
                <a:spLocks noChangeAspect="1" noChangeShapeType="1"/>
              </p:cNvSpPr>
              <p:nvPr/>
            </p:nvSpPr>
            <p:spPr bwMode="auto">
              <a:xfrm rot="5400000" flipH="1">
                <a:off x="3323" y="7974"/>
                <a:ext cx="295"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03" name="Line 38"/>
              <p:cNvSpPr>
                <a:spLocks noChangeAspect="1" noChangeShapeType="1"/>
              </p:cNvSpPr>
              <p:nvPr/>
            </p:nvSpPr>
            <p:spPr bwMode="auto">
              <a:xfrm rot="5400000">
                <a:off x="3399" y="7898"/>
                <a:ext cx="0" cy="133"/>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04" name="Line 39"/>
              <p:cNvSpPr>
                <a:spLocks noChangeAspect="1" noChangeShapeType="1"/>
              </p:cNvSpPr>
              <p:nvPr/>
            </p:nvSpPr>
            <p:spPr bwMode="auto">
              <a:xfrm>
                <a:off x="4066" y="8158"/>
                <a:ext cx="0" cy="40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05" name="Line 40"/>
              <p:cNvSpPr>
                <a:spLocks noChangeAspect="1" noChangeShapeType="1"/>
              </p:cNvSpPr>
              <p:nvPr/>
            </p:nvSpPr>
            <p:spPr bwMode="auto">
              <a:xfrm>
                <a:off x="4066" y="7096"/>
                <a:ext cx="0" cy="903"/>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9506" name="Group 41"/>
              <p:cNvGrpSpPr>
                <a:grpSpLocks noChangeAspect="1"/>
              </p:cNvGrpSpPr>
              <p:nvPr/>
            </p:nvGrpSpPr>
            <p:grpSpPr bwMode="auto">
              <a:xfrm flipH="1" flipV="1">
                <a:off x="3983" y="8008"/>
                <a:ext cx="161" cy="150"/>
                <a:chOff x="4438" y="4858"/>
                <a:chExt cx="406" cy="378"/>
              </a:xfrm>
            </p:grpSpPr>
            <p:sp>
              <p:nvSpPr>
                <p:cNvPr id="19564" name="Line 42"/>
                <p:cNvSpPr>
                  <a:spLocks noChangeAspect="1" noChangeShapeType="1"/>
                </p:cNvSpPr>
                <p:nvPr/>
              </p:nvSpPr>
              <p:spPr bwMode="auto">
                <a:xfrm>
                  <a:off x="4452" y="4858"/>
                  <a:ext cx="378"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65" name="Line 43"/>
                <p:cNvSpPr>
                  <a:spLocks noChangeAspect="1" noChangeShapeType="1"/>
                </p:cNvSpPr>
                <p:nvPr/>
              </p:nvSpPr>
              <p:spPr bwMode="auto">
                <a:xfrm>
                  <a:off x="4438" y="4858"/>
                  <a:ext cx="210" cy="37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66" name="Line 44"/>
                <p:cNvSpPr>
                  <a:spLocks noChangeAspect="1" noChangeShapeType="1"/>
                </p:cNvSpPr>
                <p:nvPr/>
              </p:nvSpPr>
              <p:spPr bwMode="auto">
                <a:xfrm flipH="1">
                  <a:off x="4634" y="4858"/>
                  <a:ext cx="210" cy="37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67" name="Line 45"/>
                <p:cNvSpPr>
                  <a:spLocks noChangeAspect="1" noChangeShapeType="1"/>
                </p:cNvSpPr>
                <p:nvPr/>
              </p:nvSpPr>
              <p:spPr bwMode="auto">
                <a:xfrm>
                  <a:off x="4452" y="5236"/>
                  <a:ext cx="392"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9507" name="Line 46"/>
              <p:cNvSpPr>
                <a:spLocks noChangeAspect="1" noChangeShapeType="1"/>
              </p:cNvSpPr>
              <p:nvPr/>
            </p:nvSpPr>
            <p:spPr bwMode="auto">
              <a:xfrm>
                <a:off x="4070" y="6427"/>
                <a:ext cx="0" cy="50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9508" name="Group 47"/>
              <p:cNvGrpSpPr>
                <a:grpSpLocks noChangeAspect="1"/>
              </p:cNvGrpSpPr>
              <p:nvPr/>
            </p:nvGrpSpPr>
            <p:grpSpPr bwMode="auto">
              <a:xfrm>
                <a:off x="3987" y="6945"/>
                <a:ext cx="161" cy="153"/>
                <a:chOff x="4290" y="6790"/>
                <a:chExt cx="195" cy="184"/>
              </a:xfrm>
            </p:grpSpPr>
            <p:sp>
              <p:nvSpPr>
                <p:cNvPr id="19560" name="Line 48"/>
                <p:cNvSpPr>
                  <a:spLocks noChangeAspect="1" noChangeShapeType="1"/>
                </p:cNvSpPr>
                <p:nvPr/>
              </p:nvSpPr>
              <p:spPr bwMode="auto">
                <a:xfrm flipH="1" flipV="1">
                  <a:off x="4297" y="6974"/>
                  <a:ext cx="181"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61" name="Line 49"/>
                <p:cNvSpPr>
                  <a:spLocks noChangeAspect="1" noChangeShapeType="1"/>
                </p:cNvSpPr>
                <p:nvPr/>
              </p:nvSpPr>
              <p:spPr bwMode="auto">
                <a:xfrm flipH="1" flipV="1">
                  <a:off x="4384" y="6792"/>
                  <a:ext cx="101" cy="182"/>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62" name="Line 50"/>
                <p:cNvSpPr>
                  <a:spLocks noChangeAspect="1" noChangeShapeType="1"/>
                </p:cNvSpPr>
                <p:nvPr/>
              </p:nvSpPr>
              <p:spPr bwMode="auto">
                <a:xfrm flipV="1">
                  <a:off x="4290" y="6790"/>
                  <a:ext cx="101" cy="182"/>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63" name="Line 51"/>
                <p:cNvSpPr>
                  <a:spLocks noChangeAspect="1" noChangeShapeType="1"/>
                </p:cNvSpPr>
                <p:nvPr/>
              </p:nvSpPr>
              <p:spPr bwMode="auto">
                <a:xfrm flipH="1" flipV="1">
                  <a:off x="4290" y="6792"/>
                  <a:ext cx="188"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9509" name="Line 52"/>
              <p:cNvSpPr>
                <a:spLocks noChangeAspect="1" noChangeShapeType="1"/>
              </p:cNvSpPr>
              <p:nvPr/>
            </p:nvSpPr>
            <p:spPr bwMode="auto">
              <a:xfrm>
                <a:off x="3615" y="7160"/>
                <a:ext cx="0" cy="64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10" name="Line 53"/>
              <p:cNvSpPr>
                <a:spLocks noChangeAspect="1" noChangeShapeType="1"/>
              </p:cNvSpPr>
              <p:nvPr/>
            </p:nvSpPr>
            <p:spPr bwMode="auto">
              <a:xfrm>
                <a:off x="3624" y="8141"/>
                <a:ext cx="0" cy="424"/>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11" name="Line 54"/>
              <p:cNvSpPr>
                <a:spLocks noChangeAspect="1" noChangeShapeType="1"/>
              </p:cNvSpPr>
              <p:nvPr/>
            </p:nvSpPr>
            <p:spPr bwMode="auto">
              <a:xfrm>
                <a:off x="3615" y="6427"/>
                <a:ext cx="0" cy="371"/>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12" name="Oval 55"/>
              <p:cNvSpPr>
                <a:spLocks noChangeAspect="1" noChangeArrowheads="1"/>
              </p:cNvSpPr>
              <p:nvPr/>
            </p:nvSpPr>
            <p:spPr bwMode="auto">
              <a:xfrm>
                <a:off x="3581" y="7478"/>
                <a:ext cx="53" cy="53"/>
              </a:xfrm>
              <a:prstGeom prst="ellipse">
                <a:avLst/>
              </a:prstGeom>
              <a:solidFill>
                <a:srgbClr val="000000"/>
              </a:solidFill>
              <a:ln w="19050">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9513" name="Oval 56"/>
              <p:cNvSpPr>
                <a:spLocks noChangeAspect="1" noChangeArrowheads="1"/>
              </p:cNvSpPr>
              <p:nvPr/>
            </p:nvSpPr>
            <p:spPr bwMode="auto">
              <a:xfrm>
                <a:off x="4040" y="7487"/>
                <a:ext cx="53" cy="53"/>
              </a:xfrm>
              <a:prstGeom prst="ellipse">
                <a:avLst/>
              </a:prstGeom>
              <a:solidFill>
                <a:srgbClr val="000000"/>
              </a:solidFill>
              <a:ln w="19050">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grpSp>
            <p:nvGrpSpPr>
              <p:cNvPr id="19514" name="Group 57"/>
              <p:cNvGrpSpPr>
                <a:grpSpLocks noChangeAspect="1"/>
              </p:cNvGrpSpPr>
              <p:nvPr/>
            </p:nvGrpSpPr>
            <p:grpSpPr bwMode="auto">
              <a:xfrm rot="16200000" flipH="1">
                <a:off x="6004" y="6842"/>
                <a:ext cx="338" cy="283"/>
                <a:chOff x="3107" y="4983"/>
                <a:chExt cx="536" cy="448"/>
              </a:xfrm>
            </p:grpSpPr>
            <p:sp>
              <p:nvSpPr>
                <p:cNvPr id="19555" name="Line 58"/>
                <p:cNvSpPr>
                  <a:spLocks noChangeAspect="1" noChangeShapeType="1"/>
                </p:cNvSpPr>
                <p:nvPr/>
              </p:nvSpPr>
              <p:spPr bwMode="auto">
                <a:xfrm flipH="1">
                  <a:off x="3141" y="5157"/>
                  <a:ext cx="469"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56" name="Line 59"/>
                <p:cNvSpPr>
                  <a:spLocks noChangeAspect="1" noChangeShapeType="1"/>
                </p:cNvSpPr>
                <p:nvPr/>
              </p:nvSpPr>
              <p:spPr bwMode="auto">
                <a:xfrm flipH="1">
                  <a:off x="3494" y="4983"/>
                  <a:ext cx="149" cy="16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57" name="Line 60"/>
                <p:cNvSpPr>
                  <a:spLocks noChangeAspect="1" noChangeShapeType="1"/>
                </p:cNvSpPr>
                <p:nvPr/>
              </p:nvSpPr>
              <p:spPr bwMode="auto">
                <a:xfrm>
                  <a:off x="3107" y="4983"/>
                  <a:ext cx="149" cy="16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58" name="Line 61"/>
                <p:cNvSpPr>
                  <a:spLocks noChangeAspect="1" noChangeShapeType="1"/>
                </p:cNvSpPr>
                <p:nvPr/>
              </p:nvSpPr>
              <p:spPr bwMode="auto">
                <a:xfrm flipH="1">
                  <a:off x="3141" y="5211"/>
                  <a:ext cx="469"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59" name="Line 62"/>
                <p:cNvSpPr>
                  <a:spLocks noChangeAspect="1" noChangeShapeType="1"/>
                </p:cNvSpPr>
                <p:nvPr/>
              </p:nvSpPr>
              <p:spPr bwMode="auto">
                <a:xfrm>
                  <a:off x="3362" y="5220"/>
                  <a:ext cx="0" cy="211"/>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9515" name="Line 63"/>
              <p:cNvSpPr>
                <a:spLocks noChangeAspect="1" noChangeShapeType="1"/>
              </p:cNvSpPr>
              <p:nvPr/>
            </p:nvSpPr>
            <p:spPr bwMode="auto">
              <a:xfrm rot="-5400000">
                <a:off x="5985" y="7982"/>
                <a:ext cx="296"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16" name="Line 64"/>
              <p:cNvSpPr>
                <a:spLocks noChangeAspect="1" noChangeShapeType="1"/>
              </p:cNvSpPr>
              <p:nvPr/>
            </p:nvSpPr>
            <p:spPr bwMode="auto">
              <a:xfrm rot="-5400000">
                <a:off x="6028" y="8051"/>
                <a:ext cx="93" cy="106"/>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17" name="Line 65"/>
              <p:cNvSpPr>
                <a:spLocks noChangeAspect="1" noChangeShapeType="1"/>
              </p:cNvSpPr>
              <p:nvPr/>
            </p:nvSpPr>
            <p:spPr bwMode="auto">
              <a:xfrm rot="16200000" flipH="1">
                <a:off x="6028" y="7806"/>
                <a:ext cx="94" cy="106"/>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18" name="Line 66"/>
              <p:cNvSpPr>
                <a:spLocks noChangeAspect="1" noChangeShapeType="1"/>
              </p:cNvSpPr>
              <p:nvPr/>
            </p:nvSpPr>
            <p:spPr bwMode="auto">
              <a:xfrm rot="-5400000">
                <a:off x="6019" y="7982"/>
                <a:ext cx="296"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19" name="Line 67"/>
              <p:cNvSpPr>
                <a:spLocks noChangeAspect="1" noChangeShapeType="1"/>
              </p:cNvSpPr>
              <p:nvPr/>
            </p:nvSpPr>
            <p:spPr bwMode="auto">
              <a:xfrm rot="16200000" flipH="1">
                <a:off x="6240" y="7906"/>
                <a:ext cx="0" cy="133"/>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20" name="Line 68"/>
              <p:cNvSpPr>
                <a:spLocks noChangeAspect="1" noChangeShapeType="1"/>
              </p:cNvSpPr>
              <p:nvPr/>
            </p:nvSpPr>
            <p:spPr bwMode="auto">
              <a:xfrm flipH="1">
                <a:off x="5572" y="8166"/>
                <a:ext cx="0" cy="40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21" name="Line 69"/>
              <p:cNvSpPr>
                <a:spLocks noChangeAspect="1" noChangeShapeType="1"/>
              </p:cNvSpPr>
              <p:nvPr/>
            </p:nvSpPr>
            <p:spPr bwMode="auto">
              <a:xfrm flipH="1">
                <a:off x="5572" y="7096"/>
                <a:ext cx="0" cy="911"/>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9522" name="Group 70"/>
              <p:cNvGrpSpPr>
                <a:grpSpLocks noChangeAspect="1"/>
              </p:cNvGrpSpPr>
              <p:nvPr/>
            </p:nvGrpSpPr>
            <p:grpSpPr bwMode="auto">
              <a:xfrm flipV="1">
                <a:off x="5494" y="8016"/>
                <a:ext cx="160" cy="150"/>
                <a:chOff x="4438" y="4858"/>
                <a:chExt cx="406" cy="378"/>
              </a:xfrm>
            </p:grpSpPr>
            <p:sp>
              <p:nvSpPr>
                <p:cNvPr id="19551" name="Line 71"/>
                <p:cNvSpPr>
                  <a:spLocks noChangeAspect="1" noChangeShapeType="1"/>
                </p:cNvSpPr>
                <p:nvPr/>
              </p:nvSpPr>
              <p:spPr bwMode="auto">
                <a:xfrm>
                  <a:off x="4452" y="4858"/>
                  <a:ext cx="378"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52" name="Line 72"/>
                <p:cNvSpPr>
                  <a:spLocks noChangeAspect="1" noChangeShapeType="1"/>
                </p:cNvSpPr>
                <p:nvPr/>
              </p:nvSpPr>
              <p:spPr bwMode="auto">
                <a:xfrm>
                  <a:off x="4438" y="4858"/>
                  <a:ext cx="210" cy="37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53" name="Line 73"/>
                <p:cNvSpPr>
                  <a:spLocks noChangeAspect="1" noChangeShapeType="1"/>
                </p:cNvSpPr>
                <p:nvPr/>
              </p:nvSpPr>
              <p:spPr bwMode="auto">
                <a:xfrm flipH="1">
                  <a:off x="4634" y="4858"/>
                  <a:ext cx="210" cy="378"/>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54" name="Line 74"/>
                <p:cNvSpPr>
                  <a:spLocks noChangeAspect="1" noChangeShapeType="1"/>
                </p:cNvSpPr>
                <p:nvPr/>
              </p:nvSpPr>
              <p:spPr bwMode="auto">
                <a:xfrm>
                  <a:off x="4452" y="5236"/>
                  <a:ext cx="392"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9523" name="Line 75"/>
              <p:cNvSpPr>
                <a:spLocks noChangeAspect="1" noChangeShapeType="1"/>
              </p:cNvSpPr>
              <p:nvPr/>
            </p:nvSpPr>
            <p:spPr bwMode="auto">
              <a:xfrm flipH="1">
                <a:off x="5582" y="6435"/>
                <a:ext cx="0" cy="533"/>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24" name="Line 76"/>
              <p:cNvSpPr>
                <a:spLocks noChangeAspect="1" noChangeShapeType="1"/>
              </p:cNvSpPr>
              <p:nvPr/>
            </p:nvSpPr>
            <p:spPr bwMode="auto">
              <a:xfrm flipH="1">
                <a:off x="6022" y="7168"/>
                <a:ext cx="0" cy="645"/>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25" name="Line 77"/>
              <p:cNvSpPr>
                <a:spLocks noChangeAspect="1" noChangeShapeType="1"/>
              </p:cNvSpPr>
              <p:nvPr/>
            </p:nvSpPr>
            <p:spPr bwMode="auto">
              <a:xfrm flipH="1">
                <a:off x="6013" y="8149"/>
                <a:ext cx="0" cy="424"/>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26" name="Line 78"/>
              <p:cNvSpPr>
                <a:spLocks noChangeAspect="1" noChangeShapeType="1"/>
              </p:cNvSpPr>
              <p:nvPr/>
            </p:nvSpPr>
            <p:spPr bwMode="auto">
              <a:xfrm flipH="1">
                <a:off x="6022" y="6435"/>
                <a:ext cx="0" cy="371"/>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27" name="Oval 79"/>
              <p:cNvSpPr>
                <a:spLocks noChangeAspect="1" noChangeArrowheads="1"/>
              </p:cNvSpPr>
              <p:nvPr/>
            </p:nvSpPr>
            <p:spPr bwMode="auto">
              <a:xfrm flipH="1">
                <a:off x="6004" y="7486"/>
                <a:ext cx="53" cy="53"/>
              </a:xfrm>
              <a:prstGeom prst="ellipse">
                <a:avLst/>
              </a:prstGeom>
              <a:solidFill>
                <a:srgbClr val="000000"/>
              </a:solidFill>
              <a:ln w="19050">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9528" name="Oval 80"/>
              <p:cNvSpPr>
                <a:spLocks noChangeAspect="1" noChangeArrowheads="1"/>
              </p:cNvSpPr>
              <p:nvPr/>
            </p:nvSpPr>
            <p:spPr bwMode="auto">
              <a:xfrm flipH="1">
                <a:off x="5545" y="7495"/>
                <a:ext cx="53" cy="53"/>
              </a:xfrm>
              <a:prstGeom prst="ellipse">
                <a:avLst/>
              </a:prstGeom>
              <a:solidFill>
                <a:srgbClr val="000000"/>
              </a:solidFill>
              <a:ln w="19050">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grpSp>
            <p:nvGrpSpPr>
              <p:cNvPr id="19529" name="Group 81"/>
              <p:cNvGrpSpPr>
                <a:grpSpLocks noChangeAspect="1"/>
              </p:cNvGrpSpPr>
              <p:nvPr/>
            </p:nvGrpSpPr>
            <p:grpSpPr bwMode="auto">
              <a:xfrm>
                <a:off x="5502" y="6943"/>
                <a:ext cx="162" cy="153"/>
                <a:chOff x="4290" y="6790"/>
                <a:chExt cx="195" cy="184"/>
              </a:xfrm>
            </p:grpSpPr>
            <p:sp>
              <p:nvSpPr>
                <p:cNvPr id="19547" name="Line 82"/>
                <p:cNvSpPr>
                  <a:spLocks noChangeAspect="1" noChangeShapeType="1"/>
                </p:cNvSpPr>
                <p:nvPr/>
              </p:nvSpPr>
              <p:spPr bwMode="auto">
                <a:xfrm flipH="1" flipV="1">
                  <a:off x="4297" y="6974"/>
                  <a:ext cx="181"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48" name="Line 83"/>
                <p:cNvSpPr>
                  <a:spLocks noChangeAspect="1" noChangeShapeType="1"/>
                </p:cNvSpPr>
                <p:nvPr/>
              </p:nvSpPr>
              <p:spPr bwMode="auto">
                <a:xfrm flipH="1" flipV="1">
                  <a:off x="4384" y="6792"/>
                  <a:ext cx="101" cy="182"/>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49" name="Line 84"/>
                <p:cNvSpPr>
                  <a:spLocks noChangeAspect="1" noChangeShapeType="1"/>
                </p:cNvSpPr>
                <p:nvPr/>
              </p:nvSpPr>
              <p:spPr bwMode="auto">
                <a:xfrm flipV="1">
                  <a:off x="4290" y="6790"/>
                  <a:ext cx="101" cy="182"/>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50" name="Line 85"/>
                <p:cNvSpPr>
                  <a:spLocks noChangeAspect="1" noChangeShapeType="1"/>
                </p:cNvSpPr>
                <p:nvPr/>
              </p:nvSpPr>
              <p:spPr bwMode="auto">
                <a:xfrm flipH="1" flipV="1">
                  <a:off x="4290" y="6792"/>
                  <a:ext cx="188"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9530" name="Group 86"/>
              <p:cNvGrpSpPr>
                <a:grpSpLocks noChangeAspect="1"/>
              </p:cNvGrpSpPr>
              <p:nvPr/>
            </p:nvGrpSpPr>
            <p:grpSpPr bwMode="auto">
              <a:xfrm rot="-5400000">
                <a:off x="4573" y="7247"/>
                <a:ext cx="500" cy="521"/>
                <a:chOff x="4983" y="7550"/>
                <a:chExt cx="603" cy="629"/>
              </a:xfrm>
            </p:grpSpPr>
            <p:sp>
              <p:nvSpPr>
                <p:cNvPr id="19544" name="Oval 87"/>
                <p:cNvSpPr>
                  <a:spLocks noChangeAspect="1" noChangeArrowheads="1"/>
                </p:cNvSpPr>
                <p:nvPr/>
              </p:nvSpPr>
              <p:spPr bwMode="auto">
                <a:xfrm>
                  <a:off x="4983" y="7583"/>
                  <a:ext cx="603" cy="563"/>
                </a:xfrm>
                <a:prstGeom prst="ellipse">
                  <a:avLst/>
                </a:prstGeom>
                <a:solidFill>
                  <a:srgbClr val="FFFFFF"/>
                </a:solidFill>
                <a:ln w="19050">
                  <a:solidFill>
                    <a:srgbClr val="000000"/>
                  </a:solidFill>
                  <a:round/>
                  <a:headEnd/>
                  <a:tailEnd/>
                </a:ln>
              </p:spPr>
              <p:txBody>
                <a:bodyPr rot="10800000"/>
                <a:lstStyle/>
                <a:p>
                  <a:pPr defTabSz="457200" eaLnBrk="1" hangingPunct="1"/>
                  <a:endParaRPr lang="en-US">
                    <a:solidFill>
                      <a:schemeClr val="tx1"/>
                    </a:solidFill>
                    <a:latin typeface="Arial" charset="0"/>
                    <a:ea typeface="ＭＳ Ｐゴシック" pitchFamily="-107" charset="-128"/>
                  </a:endParaRPr>
                </a:p>
              </p:txBody>
            </p:sp>
            <p:sp>
              <p:nvSpPr>
                <p:cNvPr id="19545" name="Rectangle 88"/>
                <p:cNvSpPr>
                  <a:spLocks noChangeAspect="1" noChangeArrowheads="1"/>
                </p:cNvSpPr>
                <p:nvPr/>
              </p:nvSpPr>
              <p:spPr bwMode="auto">
                <a:xfrm>
                  <a:off x="5217" y="7550"/>
                  <a:ext cx="134" cy="33"/>
                </a:xfrm>
                <a:prstGeom prst="rect">
                  <a:avLst/>
                </a:prstGeom>
                <a:solidFill>
                  <a:srgbClr val="FFFFFF"/>
                </a:solidFill>
                <a:ln w="19050">
                  <a:solidFill>
                    <a:srgbClr val="000000"/>
                  </a:solidFill>
                  <a:miter lim="800000"/>
                  <a:headEnd/>
                  <a:tailEnd/>
                </a:ln>
              </p:spPr>
              <p:txBody>
                <a:bodyPr rot="10800000"/>
                <a:lstStyle/>
                <a:p>
                  <a:pPr defTabSz="457200" eaLnBrk="1" hangingPunct="1"/>
                  <a:endParaRPr lang="en-US">
                    <a:solidFill>
                      <a:schemeClr val="tx1"/>
                    </a:solidFill>
                    <a:latin typeface="Arial" charset="0"/>
                    <a:ea typeface="ＭＳ Ｐゴシック" pitchFamily="-107" charset="-128"/>
                  </a:endParaRPr>
                </a:p>
              </p:txBody>
            </p:sp>
            <p:sp>
              <p:nvSpPr>
                <p:cNvPr id="19546" name="Rectangle 89"/>
                <p:cNvSpPr>
                  <a:spLocks noChangeAspect="1" noChangeArrowheads="1"/>
                </p:cNvSpPr>
                <p:nvPr/>
              </p:nvSpPr>
              <p:spPr bwMode="auto">
                <a:xfrm>
                  <a:off x="5217" y="8146"/>
                  <a:ext cx="134" cy="33"/>
                </a:xfrm>
                <a:prstGeom prst="rect">
                  <a:avLst/>
                </a:prstGeom>
                <a:solidFill>
                  <a:srgbClr val="FFFFFF"/>
                </a:solidFill>
                <a:ln w="19050">
                  <a:solidFill>
                    <a:srgbClr val="000000"/>
                  </a:solidFill>
                  <a:miter lim="800000"/>
                  <a:headEnd/>
                  <a:tailEnd/>
                </a:ln>
              </p:spPr>
              <p:txBody>
                <a:bodyPr rot="10800000"/>
                <a:lstStyle/>
                <a:p>
                  <a:pPr defTabSz="457200" eaLnBrk="1" hangingPunct="1"/>
                  <a:endParaRPr lang="en-US">
                    <a:solidFill>
                      <a:schemeClr val="tx1"/>
                    </a:solidFill>
                    <a:latin typeface="Arial" charset="0"/>
                    <a:ea typeface="ＭＳ Ｐゴシック" pitchFamily="-107" charset="-128"/>
                  </a:endParaRPr>
                </a:p>
              </p:txBody>
            </p:sp>
          </p:grpSp>
          <p:sp>
            <p:nvSpPr>
              <p:cNvPr id="19531" name="Line 90"/>
              <p:cNvSpPr>
                <a:spLocks noChangeAspect="1" noChangeShapeType="1"/>
              </p:cNvSpPr>
              <p:nvPr/>
            </p:nvSpPr>
            <p:spPr bwMode="auto">
              <a:xfrm flipH="1">
                <a:off x="5095" y="7513"/>
                <a:ext cx="914"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9532" name="Group 91"/>
              <p:cNvGrpSpPr>
                <a:grpSpLocks noChangeAspect="1"/>
              </p:cNvGrpSpPr>
              <p:nvPr/>
            </p:nvGrpSpPr>
            <p:grpSpPr bwMode="auto">
              <a:xfrm>
                <a:off x="3528" y="7070"/>
                <a:ext cx="56" cy="56"/>
                <a:chOff x="3514" y="7056"/>
                <a:chExt cx="56" cy="56"/>
              </a:xfrm>
            </p:grpSpPr>
            <p:sp>
              <p:nvSpPr>
                <p:cNvPr id="19542" name="Line 92"/>
                <p:cNvSpPr>
                  <a:spLocks noChangeAspect="1" noChangeShapeType="1"/>
                </p:cNvSpPr>
                <p:nvPr/>
              </p:nvSpPr>
              <p:spPr bwMode="auto">
                <a:xfrm>
                  <a:off x="3556" y="7056"/>
                  <a:ext cx="14" cy="56"/>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43" name="Line 93"/>
                <p:cNvSpPr>
                  <a:spLocks noChangeAspect="1" noChangeShapeType="1"/>
                </p:cNvSpPr>
                <p:nvPr/>
              </p:nvSpPr>
              <p:spPr bwMode="auto">
                <a:xfrm>
                  <a:off x="3514" y="7098"/>
                  <a:ext cx="56" cy="14"/>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9533" name="Group 94"/>
              <p:cNvGrpSpPr>
                <a:grpSpLocks noChangeAspect="1"/>
              </p:cNvGrpSpPr>
              <p:nvPr/>
            </p:nvGrpSpPr>
            <p:grpSpPr bwMode="auto">
              <a:xfrm>
                <a:off x="3528" y="8064"/>
                <a:ext cx="56" cy="56"/>
                <a:chOff x="3514" y="7056"/>
                <a:chExt cx="56" cy="56"/>
              </a:xfrm>
            </p:grpSpPr>
            <p:sp>
              <p:nvSpPr>
                <p:cNvPr id="19540" name="Line 95"/>
                <p:cNvSpPr>
                  <a:spLocks noChangeAspect="1" noChangeShapeType="1"/>
                </p:cNvSpPr>
                <p:nvPr/>
              </p:nvSpPr>
              <p:spPr bwMode="auto">
                <a:xfrm>
                  <a:off x="3556" y="7056"/>
                  <a:ext cx="14" cy="56"/>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41" name="Line 96"/>
                <p:cNvSpPr>
                  <a:spLocks noChangeAspect="1" noChangeShapeType="1"/>
                </p:cNvSpPr>
                <p:nvPr/>
              </p:nvSpPr>
              <p:spPr bwMode="auto">
                <a:xfrm>
                  <a:off x="3514" y="7098"/>
                  <a:ext cx="56" cy="14"/>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9534" name="Group 97"/>
              <p:cNvGrpSpPr>
                <a:grpSpLocks noChangeAspect="1"/>
              </p:cNvGrpSpPr>
              <p:nvPr/>
            </p:nvGrpSpPr>
            <p:grpSpPr bwMode="auto">
              <a:xfrm flipH="1">
                <a:off x="6048" y="7084"/>
                <a:ext cx="56" cy="56"/>
                <a:chOff x="3514" y="7056"/>
                <a:chExt cx="56" cy="56"/>
              </a:xfrm>
            </p:grpSpPr>
            <p:sp>
              <p:nvSpPr>
                <p:cNvPr id="19538" name="Line 98"/>
                <p:cNvSpPr>
                  <a:spLocks noChangeAspect="1" noChangeShapeType="1"/>
                </p:cNvSpPr>
                <p:nvPr/>
              </p:nvSpPr>
              <p:spPr bwMode="auto">
                <a:xfrm>
                  <a:off x="3556" y="7056"/>
                  <a:ext cx="14" cy="56"/>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39" name="Line 99"/>
                <p:cNvSpPr>
                  <a:spLocks noChangeAspect="1" noChangeShapeType="1"/>
                </p:cNvSpPr>
                <p:nvPr/>
              </p:nvSpPr>
              <p:spPr bwMode="auto">
                <a:xfrm>
                  <a:off x="3514" y="7098"/>
                  <a:ext cx="56" cy="14"/>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9535" name="Group 100"/>
              <p:cNvGrpSpPr>
                <a:grpSpLocks noChangeAspect="1"/>
              </p:cNvGrpSpPr>
              <p:nvPr/>
            </p:nvGrpSpPr>
            <p:grpSpPr bwMode="auto">
              <a:xfrm flipH="1">
                <a:off x="6048" y="8078"/>
                <a:ext cx="56" cy="56"/>
                <a:chOff x="3514" y="7056"/>
                <a:chExt cx="56" cy="56"/>
              </a:xfrm>
            </p:grpSpPr>
            <p:sp>
              <p:nvSpPr>
                <p:cNvPr id="19536" name="Line 101"/>
                <p:cNvSpPr>
                  <a:spLocks noChangeAspect="1" noChangeShapeType="1"/>
                </p:cNvSpPr>
                <p:nvPr/>
              </p:nvSpPr>
              <p:spPr bwMode="auto">
                <a:xfrm>
                  <a:off x="3556" y="7056"/>
                  <a:ext cx="14" cy="56"/>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537" name="Line 102"/>
                <p:cNvSpPr>
                  <a:spLocks noChangeAspect="1" noChangeShapeType="1"/>
                </p:cNvSpPr>
                <p:nvPr/>
              </p:nvSpPr>
              <p:spPr bwMode="auto">
                <a:xfrm>
                  <a:off x="3514" y="7098"/>
                  <a:ext cx="56" cy="14"/>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19479" name="Text Box 107"/>
            <p:cNvSpPr txBox="1">
              <a:spLocks noChangeArrowheads="1"/>
            </p:cNvSpPr>
            <p:nvPr/>
          </p:nvSpPr>
          <p:spPr bwMode="auto">
            <a:xfrm>
              <a:off x="1713" y="3054"/>
              <a:ext cx="671" cy="2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a:solidFill>
                    <a:schemeClr val="tx1"/>
                  </a:solidFill>
                  <a:latin typeface="Courier" pitchFamily="49" charset="0"/>
                  <a:ea typeface="ＭＳ Ｐゴシック" pitchFamily="-107" charset="-128"/>
                </a:rPr>
                <a:t>+  </a:t>
              </a:r>
              <a:r>
                <a:rPr lang="en-US" sz="1400" b="1">
                  <a:solidFill>
                    <a:schemeClr val="tx1"/>
                  </a:solidFill>
                  <a:latin typeface="Courier New" pitchFamily="49" charset="0"/>
                  <a:ea typeface="ＭＳ Ｐゴシック" pitchFamily="-107" charset="-128"/>
                </a:rPr>
                <a:t>V</a:t>
              </a:r>
              <a:r>
                <a:rPr lang="en-US" sz="1400" b="1" baseline="-25000">
                  <a:solidFill>
                    <a:schemeClr val="tx1"/>
                  </a:solidFill>
                  <a:latin typeface="Courier New" pitchFamily="49" charset="0"/>
                  <a:ea typeface="ＭＳ Ｐゴシック" pitchFamily="-107" charset="-128"/>
                </a:rPr>
                <a:t>a</a:t>
              </a:r>
              <a:r>
                <a:rPr lang="en-US" sz="1400">
                  <a:solidFill>
                    <a:schemeClr val="tx1"/>
                  </a:solidFill>
                  <a:latin typeface="Courier" pitchFamily="49" charset="0"/>
                  <a:ea typeface="ＭＳ Ｐゴシック" pitchFamily="-107" charset="-128"/>
                </a:rPr>
                <a:t>  </a:t>
              </a:r>
              <a:r>
                <a:rPr lang="en-US" sz="1400">
                  <a:solidFill>
                    <a:schemeClr val="tx1"/>
                  </a:solidFill>
                  <a:latin typeface="Courier" pitchFamily="49" charset="0"/>
                  <a:ea typeface="ＭＳ Ｐゴシック" pitchFamily="-107" charset="-128"/>
                  <a:sym typeface="Symbol" pitchFamily="18" charset="2"/>
                </a:rPr>
                <a:t></a:t>
              </a:r>
              <a:endParaRPr lang="en-US" sz="1400" b="1">
                <a:solidFill>
                  <a:schemeClr val="tx1"/>
                </a:solidFill>
                <a:latin typeface="Arial" charset="0"/>
                <a:ea typeface="ＭＳ Ｐゴシック" pitchFamily="-107" charset="-128"/>
                <a:sym typeface="Symbol" pitchFamily="18" charset="2"/>
              </a:endParaRPr>
            </a:p>
          </p:txBody>
        </p:sp>
        <p:sp>
          <p:nvSpPr>
            <p:cNvPr id="19480" name="Text Box 108"/>
            <p:cNvSpPr txBox="1">
              <a:spLocks noChangeArrowheads="1"/>
            </p:cNvSpPr>
            <p:nvPr/>
          </p:nvSpPr>
          <p:spPr bwMode="auto">
            <a:xfrm>
              <a:off x="1145" y="2946"/>
              <a:ext cx="401" cy="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b="1">
                  <a:solidFill>
                    <a:schemeClr val="tx1"/>
                  </a:solidFill>
                  <a:latin typeface="Arial" charset="0"/>
                </a:rPr>
                <a:t>T</a:t>
              </a:r>
              <a:r>
                <a:rPr lang="en-US" sz="1400" b="1">
                  <a:solidFill>
                    <a:schemeClr val="tx1"/>
                  </a:solidFill>
                  <a:latin typeface="Arial" charset="0"/>
                  <a:ea typeface="ＭＳ Ｐゴシック" pitchFamily="-107" charset="-128"/>
                </a:rPr>
                <a:t>1</a:t>
              </a:r>
            </a:p>
          </p:txBody>
        </p:sp>
        <p:sp>
          <p:nvSpPr>
            <p:cNvPr id="19481" name="Text Box 109"/>
            <p:cNvSpPr txBox="1">
              <a:spLocks noChangeArrowheads="1"/>
            </p:cNvSpPr>
            <p:nvPr/>
          </p:nvSpPr>
          <p:spPr bwMode="auto">
            <a:xfrm>
              <a:off x="1145" y="3607"/>
              <a:ext cx="401" cy="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b="1">
                  <a:solidFill>
                    <a:schemeClr val="tx1"/>
                  </a:solidFill>
                  <a:latin typeface="Arial" charset="0"/>
                </a:rPr>
                <a:t>T</a:t>
              </a:r>
              <a:r>
                <a:rPr lang="en-US" sz="1400" b="1">
                  <a:solidFill>
                    <a:schemeClr val="tx1"/>
                  </a:solidFill>
                  <a:latin typeface="Arial" charset="0"/>
                  <a:ea typeface="ＭＳ Ｐゴシック" pitchFamily="-107" charset="-128"/>
                </a:rPr>
                <a:t>4</a:t>
              </a:r>
            </a:p>
          </p:txBody>
        </p:sp>
        <p:sp>
          <p:nvSpPr>
            <p:cNvPr id="19482" name="Text Box 110"/>
            <p:cNvSpPr txBox="1">
              <a:spLocks noChangeArrowheads="1"/>
            </p:cNvSpPr>
            <p:nvPr/>
          </p:nvSpPr>
          <p:spPr bwMode="auto">
            <a:xfrm>
              <a:off x="2624" y="2955"/>
              <a:ext cx="402" cy="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b="1">
                  <a:solidFill>
                    <a:schemeClr val="tx1"/>
                  </a:solidFill>
                  <a:latin typeface="Arial" charset="0"/>
                </a:rPr>
                <a:t>T</a:t>
              </a:r>
              <a:r>
                <a:rPr lang="en-US" sz="1400" b="1">
                  <a:solidFill>
                    <a:schemeClr val="tx1"/>
                  </a:solidFill>
                  <a:latin typeface="Arial" charset="0"/>
                  <a:ea typeface="ＭＳ Ｐゴシック" pitchFamily="-107" charset="-128"/>
                </a:rPr>
                <a:t>3</a:t>
              </a:r>
            </a:p>
          </p:txBody>
        </p:sp>
        <p:sp>
          <p:nvSpPr>
            <p:cNvPr id="19483" name="Text Box 111"/>
            <p:cNvSpPr txBox="1">
              <a:spLocks noChangeArrowheads="1"/>
            </p:cNvSpPr>
            <p:nvPr/>
          </p:nvSpPr>
          <p:spPr bwMode="auto">
            <a:xfrm>
              <a:off x="2624" y="3631"/>
              <a:ext cx="401" cy="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b="1">
                  <a:solidFill>
                    <a:schemeClr val="tx1"/>
                  </a:solidFill>
                  <a:latin typeface="Arial" charset="0"/>
                </a:rPr>
                <a:t>T</a:t>
              </a:r>
              <a:r>
                <a:rPr lang="en-US" sz="1400" b="1">
                  <a:solidFill>
                    <a:schemeClr val="tx1"/>
                  </a:solidFill>
                  <a:latin typeface="Arial" charset="0"/>
                  <a:ea typeface="ＭＳ Ｐゴシック" pitchFamily="-107" charset="-128"/>
                </a:rPr>
                <a:t>2</a:t>
              </a:r>
            </a:p>
          </p:txBody>
        </p:sp>
        <p:sp>
          <p:nvSpPr>
            <p:cNvPr id="19484" name="Text Box 112"/>
            <p:cNvSpPr txBox="1">
              <a:spLocks noChangeArrowheads="1"/>
            </p:cNvSpPr>
            <p:nvPr/>
          </p:nvSpPr>
          <p:spPr bwMode="auto">
            <a:xfrm>
              <a:off x="1478" y="2886"/>
              <a:ext cx="402" cy="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D1</a:t>
              </a:r>
            </a:p>
          </p:txBody>
        </p:sp>
        <p:sp>
          <p:nvSpPr>
            <p:cNvPr id="19485" name="Text Box 113"/>
            <p:cNvSpPr txBox="1">
              <a:spLocks noChangeArrowheads="1"/>
            </p:cNvSpPr>
            <p:nvPr/>
          </p:nvSpPr>
          <p:spPr bwMode="auto">
            <a:xfrm>
              <a:off x="2332" y="2854"/>
              <a:ext cx="401" cy="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D3</a:t>
              </a:r>
            </a:p>
          </p:txBody>
        </p:sp>
        <p:sp>
          <p:nvSpPr>
            <p:cNvPr id="19486" name="Text Box 114"/>
            <p:cNvSpPr txBox="1">
              <a:spLocks noChangeArrowheads="1"/>
            </p:cNvSpPr>
            <p:nvPr/>
          </p:nvSpPr>
          <p:spPr bwMode="auto">
            <a:xfrm>
              <a:off x="2315" y="3573"/>
              <a:ext cx="401" cy="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D2</a:t>
              </a:r>
            </a:p>
          </p:txBody>
        </p:sp>
        <p:sp>
          <p:nvSpPr>
            <p:cNvPr id="19487" name="Text Box 115"/>
            <p:cNvSpPr txBox="1">
              <a:spLocks noChangeArrowheads="1"/>
            </p:cNvSpPr>
            <p:nvPr/>
          </p:nvSpPr>
          <p:spPr bwMode="auto">
            <a:xfrm>
              <a:off x="1470" y="3565"/>
              <a:ext cx="401" cy="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a:solidFill>
                    <a:schemeClr val="tx1"/>
                  </a:solidFill>
                  <a:latin typeface="Arial" charset="0"/>
                  <a:ea typeface="ＭＳ Ｐゴシック" pitchFamily="-107" charset="-128"/>
                </a:rPr>
                <a:t>D4</a:t>
              </a:r>
              <a:endParaRPr lang="en-US" sz="1400" b="1">
                <a:solidFill>
                  <a:schemeClr val="tx1"/>
                </a:solidFill>
                <a:latin typeface="Arial" charset="0"/>
                <a:ea typeface="ＭＳ Ｐゴシック" pitchFamily="-107" charset="-128"/>
              </a:endParaRPr>
            </a:p>
          </p:txBody>
        </p:sp>
        <p:sp>
          <p:nvSpPr>
            <p:cNvPr id="19488" name="Text Box 116"/>
            <p:cNvSpPr txBox="1">
              <a:spLocks noChangeArrowheads="1"/>
            </p:cNvSpPr>
            <p:nvPr/>
          </p:nvSpPr>
          <p:spPr bwMode="auto">
            <a:xfrm>
              <a:off x="340" y="2795"/>
              <a:ext cx="402" cy="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a:solidFill>
                    <a:schemeClr val="tx1"/>
                  </a:solidFill>
                  <a:latin typeface="Arial" charset="0"/>
                  <a:ea typeface="ＭＳ Ｐゴシック" pitchFamily="-107" charset="-128"/>
                </a:rPr>
                <a:t>+</a:t>
              </a:r>
            </a:p>
            <a:p>
              <a:pPr eaLnBrk="1" hangingPunct="1"/>
              <a:endParaRPr lang="sr-Latn-CS" sz="1400">
                <a:solidFill>
                  <a:schemeClr val="tx1"/>
                </a:solidFill>
                <a:latin typeface="Arial" charset="0"/>
              </a:endParaRPr>
            </a:p>
            <a:p>
              <a:pPr eaLnBrk="1" hangingPunct="1"/>
              <a:endParaRPr lang="sr-Latn-CS" sz="1400">
                <a:solidFill>
                  <a:schemeClr val="tx1"/>
                </a:solidFill>
                <a:latin typeface="Arial" charset="0"/>
              </a:endParaRPr>
            </a:p>
            <a:p>
              <a:pPr eaLnBrk="1" hangingPunct="1"/>
              <a:endParaRPr lang="en-US" sz="1400">
                <a:solidFill>
                  <a:schemeClr val="tx1"/>
                </a:solidFill>
                <a:latin typeface="Arial" charset="0"/>
              </a:endParaRPr>
            </a:p>
            <a:p>
              <a:pPr eaLnBrk="1" hangingPunct="1"/>
              <a:r>
                <a:rPr lang="en-US" sz="1400">
                  <a:solidFill>
                    <a:schemeClr val="tx1"/>
                  </a:solidFill>
                  <a:latin typeface="Arial" charset="0"/>
                  <a:ea typeface="ＭＳ Ｐゴシック" pitchFamily="-107" charset="-128"/>
                </a:rPr>
                <a:t>V</a:t>
              </a:r>
              <a:r>
                <a:rPr lang="en-US" sz="1400" baseline="-25000">
                  <a:solidFill>
                    <a:schemeClr val="tx1"/>
                  </a:solidFill>
                  <a:latin typeface="Arial" charset="0"/>
                  <a:ea typeface="ＭＳ Ｐゴシック" pitchFamily="-107" charset="-128"/>
                </a:rPr>
                <a:t>dc</a:t>
              </a:r>
              <a:endParaRPr lang="en-US" sz="1400">
                <a:solidFill>
                  <a:schemeClr val="tx1"/>
                </a:solidFill>
                <a:latin typeface="Arial" charset="0"/>
                <a:ea typeface="ＭＳ Ｐゴシック" pitchFamily="-107" charset="-128"/>
              </a:endParaRPr>
            </a:p>
            <a:p>
              <a:pPr eaLnBrk="1" hangingPunct="1"/>
              <a:endParaRPr lang="sr-Latn-CS" sz="1400">
                <a:solidFill>
                  <a:schemeClr val="tx1"/>
                </a:solidFill>
                <a:latin typeface="Arial" charset="0"/>
              </a:endParaRPr>
            </a:p>
            <a:p>
              <a:pPr eaLnBrk="1" hangingPunct="1"/>
              <a:endParaRPr lang="sr-Latn-CS" sz="1400">
                <a:solidFill>
                  <a:schemeClr val="tx1"/>
                </a:solidFill>
                <a:latin typeface="Arial" charset="0"/>
              </a:endParaRPr>
            </a:p>
            <a:p>
              <a:pPr eaLnBrk="1" hangingPunct="1"/>
              <a:endParaRPr lang="en-US" sz="1400">
                <a:solidFill>
                  <a:schemeClr val="tx1"/>
                </a:solidFill>
                <a:latin typeface="Arial" charset="0"/>
              </a:endParaRPr>
            </a:p>
            <a:p>
              <a:pPr eaLnBrk="1" hangingPunct="1"/>
              <a:r>
                <a:rPr lang="en-US" sz="1400">
                  <a:solidFill>
                    <a:schemeClr val="tx1"/>
                  </a:solidFill>
                  <a:latin typeface="Arial" charset="0"/>
                  <a:ea typeface="ＭＳ Ｐゴシック" pitchFamily="-107" charset="-128"/>
                  <a:sym typeface="Symbol" pitchFamily="18" charset="2"/>
                </a:rPr>
                <a:t></a:t>
              </a:r>
              <a:endParaRPr lang="en-US" sz="1400" b="1">
                <a:solidFill>
                  <a:schemeClr val="tx1"/>
                </a:solidFill>
                <a:latin typeface="Arial" charset="0"/>
                <a:ea typeface="ＭＳ Ｐゴシック" pitchFamily="-107" charset="-128"/>
                <a:sym typeface="Symbol" pitchFamily="18" charset="2"/>
              </a:endParaRPr>
            </a:p>
          </p:txBody>
        </p:sp>
      </p:grpSp>
      <p:grpSp>
        <p:nvGrpSpPr>
          <p:cNvPr id="21" name="Group 182"/>
          <p:cNvGrpSpPr>
            <a:grpSpLocks/>
          </p:cNvGrpSpPr>
          <p:nvPr/>
        </p:nvGrpSpPr>
        <p:grpSpPr bwMode="auto">
          <a:xfrm>
            <a:off x="5724525" y="3860800"/>
            <a:ext cx="2841625" cy="2057400"/>
            <a:chOff x="3606" y="2432"/>
            <a:chExt cx="1790" cy="1296"/>
          </a:xfrm>
        </p:grpSpPr>
        <p:sp>
          <p:nvSpPr>
            <p:cNvPr id="19468" name="Rectangle 7"/>
            <p:cNvSpPr>
              <a:spLocks noChangeAspect="1" noChangeArrowheads="1"/>
            </p:cNvSpPr>
            <p:nvPr/>
          </p:nvSpPr>
          <p:spPr bwMode="auto">
            <a:xfrm>
              <a:off x="3833" y="3118"/>
              <a:ext cx="1032" cy="312"/>
            </a:xfrm>
            <a:prstGeom prst="rect">
              <a:avLst/>
            </a:prstGeom>
            <a:solidFill>
              <a:srgbClr val="808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9469" name="Rectangle 7"/>
            <p:cNvSpPr>
              <a:spLocks noChangeAspect="1" noChangeArrowheads="1"/>
            </p:cNvSpPr>
            <p:nvPr/>
          </p:nvSpPr>
          <p:spPr bwMode="auto">
            <a:xfrm>
              <a:off x="3833" y="2800"/>
              <a:ext cx="1032" cy="312"/>
            </a:xfrm>
            <a:prstGeom prst="rect">
              <a:avLst/>
            </a:prstGeom>
            <a:solidFill>
              <a:srgbClr val="C0C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9470" name="Line 8"/>
            <p:cNvSpPr>
              <a:spLocks noChangeAspect="1" noChangeShapeType="1"/>
            </p:cNvSpPr>
            <p:nvPr/>
          </p:nvSpPr>
          <p:spPr bwMode="auto">
            <a:xfrm flipV="1">
              <a:off x="4362" y="2528"/>
              <a:ext cx="0" cy="1200"/>
            </a:xfrm>
            <a:prstGeom prst="line">
              <a:avLst/>
            </a:prstGeom>
            <a:noFill/>
            <a:ln w="9525">
              <a:solidFill>
                <a:srgbClr val="000000"/>
              </a:solidFill>
              <a:round/>
              <a:headEnd/>
              <a:tailEnd type="triangle" w="sm" len="sm"/>
            </a:ln>
            <a:extLst>
              <a:ext uri="{909E8E84-426E-40DD-AFC4-6F175D3DCCD1}">
                <a14:hiddenFill xmlns:a14="http://schemas.microsoft.com/office/drawing/2010/main" xmlns="">
                  <a:noFill/>
                </a14:hiddenFill>
              </a:ext>
            </a:extLst>
          </p:spPr>
          <p:txBody>
            <a:bodyPr/>
            <a:lstStyle/>
            <a:p>
              <a:endParaRPr lang="en-US"/>
            </a:p>
          </p:txBody>
        </p:sp>
        <p:sp>
          <p:nvSpPr>
            <p:cNvPr id="19471" name="Line 9"/>
            <p:cNvSpPr>
              <a:spLocks noChangeAspect="1" noChangeShapeType="1"/>
            </p:cNvSpPr>
            <p:nvPr/>
          </p:nvSpPr>
          <p:spPr bwMode="auto">
            <a:xfrm>
              <a:off x="3606" y="3119"/>
              <a:ext cx="1536" cy="0"/>
            </a:xfrm>
            <a:prstGeom prst="line">
              <a:avLst/>
            </a:prstGeom>
            <a:noFill/>
            <a:ln w="9525">
              <a:solidFill>
                <a:srgbClr val="000000"/>
              </a:solidFill>
              <a:round/>
              <a:headEnd/>
              <a:tailEnd type="triangle" w="sm" len="sm"/>
            </a:ln>
            <a:extLst>
              <a:ext uri="{909E8E84-426E-40DD-AFC4-6F175D3DCCD1}">
                <a14:hiddenFill xmlns:a14="http://schemas.microsoft.com/office/drawing/2010/main" xmlns="">
                  <a:noFill/>
                </a14:hiddenFill>
              </a:ext>
            </a:extLst>
          </p:spPr>
          <p:txBody>
            <a:bodyPr/>
            <a:lstStyle/>
            <a:p>
              <a:endParaRPr lang="en-US"/>
            </a:p>
          </p:txBody>
        </p:sp>
        <p:sp>
          <p:nvSpPr>
            <p:cNvPr id="19472" name="Text Box 13"/>
            <p:cNvSpPr txBox="1">
              <a:spLocks noChangeArrowheads="1"/>
            </p:cNvSpPr>
            <p:nvPr/>
          </p:nvSpPr>
          <p:spPr bwMode="auto">
            <a:xfrm>
              <a:off x="4470" y="2912"/>
              <a:ext cx="27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b="1">
                  <a:solidFill>
                    <a:schemeClr val="tx1"/>
                  </a:solidFill>
                  <a:latin typeface="Arial" charset="0"/>
                  <a:ea typeface="ＭＳ Ｐゴシック" pitchFamily="-107" charset="-128"/>
                </a:rPr>
                <a:t>Q1</a:t>
              </a:r>
              <a:endParaRPr lang="en-US" b="1">
                <a:solidFill>
                  <a:schemeClr val="tx1"/>
                </a:solidFill>
                <a:latin typeface="Arial" charset="0"/>
                <a:ea typeface="ＭＳ Ｐゴシック" pitchFamily="-107" charset="-128"/>
              </a:endParaRPr>
            </a:p>
          </p:txBody>
        </p:sp>
        <p:sp>
          <p:nvSpPr>
            <p:cNvPr id="19473" name="Text Box 67"/>
            <p:cNvSpPr txBox="1">
              <a:spLocks noChangeArrowheads="1"/>
            </p:cNvSpPr>
            <p:nvPr/>
          </p:nvSpPr>
          <p:spPr bwMode="auto">
            <a:xfrm>
              <a:off x="3990" y="2912"/>
              <a:ext cx="27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b="1">
                  <a:solidFill>
                    <a:schemeClr val="tx1"/>
                  </a:solidFill>
                  <a:latin typeface="Arial" charset="0"/>
                  <a:ea typeface="ＭＳ Ｐゴシック" pitchFamily="-107" charset="-128"/>
                </a:rPr>
                <a:t>Q2</a:t>
              </a:r>
              <a:endParaRPr lang="en-US" b="1">
                <a:solidFill>
                  <a:schemeClr val="tx1"/>
                </a:solidFill>
                <a:latin typeface="Arial" charset="0"/>
                <a:ea typeface="ＭＳ Ｐゴシック" pitchFamily="-107" charset="-128"/>
              </a:endParaRPr>
            </a:p>
          </p:txBody>
        </p:sp>
        <p:sp>
          <p:nvSpPr>
            <p:cNvPr id="19474" name="Text Box 69"/>
            <p:cNvSpPr txBox="1">
              <a:spLocks noChangeArrowheads="1"/>
            </p:cNvSpPr>
            <p:nvPr/>
          </p:nvSpPr>
          <p:spPr bwMode="auto">
            <a:xfrm>
              <a:off x="4086" y="2432"/>
              <a:ext cx="384"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V</a:t>
              </a:r>
              <a:r>
                <a:rPr lang="en-US" sz="1400" b="1" baseline="-25000">
                  <a:solidFill>
                    <a:schemeClr val="tx1"/>
                  </a:solidFill>
                  <a:latin typeface="Arial" charset="0"/>
                  <a:ea typeface="ＭＳ Ｐゴシック" pitchFamily="-107" charset="-128"/>
                </a:rPr>
                <a:t>a</a:t>
              </a:r>
              <a:endParaRPr lang="en-US" sz="1400" b="1">
                <a:solidFill>
                  <a:schemeClr val="tx1"/>
                </a:solidFill>
                <a:latin typeface="Arial" charset="0"/>
                <a:ea typeface="ＭＳ Ｐゴシック" pitchFamily="-107" charset="-128"/>
              </a:endParaRPr>
            </a:p>
          </p:txBody>
        </p:sp>
        <p:sp>
          <p:nvSpPr>
            <p:cNvPr id="19475" name="Text Box 71"/>
            <p:cNvSpPr txBox="1">
              <a:spLocks noChangeArrowheads="1"/>
            </p:cNvSpPr>
            <p:nvPr/>
          </p:nvSpPr>
          <p:spPr bwMode="auto">
            <a:xfrm>
              <a:off x="5012" y="3113"/>
              <a:ext cx="384"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I</a:t>
              </a:r>
              <a:r>
                <a:rPr lang="en-US" sz="1400" b="1" baseline="-25000">
                  <a:solidFill>
                    <a:schemeClr val="tx1"/>
                  </a:solidFill>
                  <a:latin typeface="Arial" charset="0"/>
                  <a:ea typeface="ＭＳ Ｐゴシック" pitchFamily="-107" charset="-128"/>
                </a:rPr>
                <a:t>a</a:t>
              </a:r>
              <a:endParaRPr lang="en-US" sz="1400" b="1">
                <a:solidFill>
                  <a:schemeClr val="tx1"/>
                </a:solidFill>
                <a:latin typeface="Arial" charset="0"/>
                <a:ea typeface="ＭＳ Ｐゴシック" pitchFamily="-107" charset="-128"/>
              </a:endParaRPr>
            </a:p>
          </p:txBody>
        </p:sp>
        <p:sp>
          <p:nvSpPr>
            <p:cNvPr id="19476" name="Text Box 67"/>
            <p:cNvSpPr txBox="1">
              <a:spLocks noChangeArrowheads="1"/>
            </p:cNvSpPr>
            <p:nvPr/>
          </p:nvSpPr>
          <p:spPr bwMode="auto">
            <a:xfrm>
              <a:off x="3969" y="3163"/>
              <a:ext cx="27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b="1">
                  <a:solidFill>
                    <a:schemeClr val="tx1"/>
                  </a:solidFill>
                  <a:latin typeface="Arial" charset="0"/>
                  <a:ea typeface="ＭＳ Ｐゴシック" pitchFamily="-107" charset="-128"/>
                </a:rPr>
                <a:t>Q</a:t>
              </a:r>
              <a:r>
                <a:rPr lang="sr-Latn-CS" sz="1200" b="1">
                  <a:solidFill>
                    <a:schemeClr val="tx1"/>
                  </a:solidFill>
                  <a:latin typeface="Arial" charset="0"/>
                </a:rPr>
                <a:t>3</a:t>
              </a:r>
              <a:endParaRPr lang="en-US" b="1">
                <a:solidFill>
                  <a:schemeClr val="tx1"/>
                </a:solidFill>
                <a:latin typeface="Arial" charset="0"/>
              </a:endParaRPr>
            </a:p>
          </p:txBody>
        </p:sp>
        <p:sp>
          <p:nvSpPr>
            <p:cNvPr id="19477" name="Text Box 67"/>
            <p:cNvSpPr txBox="1">
              <a:spLocks noChangeArrowheads="1"/>
            </p:cNvSpPr>
            <p:nvPr/>
          </p:nvSpPr>
          <p:spPr bwMode="auto">
            <a:xfrm>
              <a:off x="4468" y="3163"/>
              <a:ext cx="271" cy="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b="1">
                  <a:solidFill>
                    <a:schemeClr val="tx1"/>
                  </a:solidFill>
                  <a:latin typeface="Arial" charset="0"/>
                  <a:ea typeface="ＭＳ Ｐゴシック" pitchFamily="-107" charset="-128"/>
                </a:rPr>
                <a:t>Q</a:t>
              </a:r>
              <a:r>
                <a:rPr lang="sr-Latn-CS" sz="1200" b="1">
                  <a:solidFill>
                    <a:schemeClr val="tx1"/>
                  </a:solidFill>
                  <a:latin typeface="Arial" charset="0"/>
                </a:rPr>
                <a:t>4</a:t>
              </a:r>
              <a:endParaRPr lang="en-US" b="1">
                <a:solidFill>
                  <a:schemeClr val="tx1"/>
                </a:solidFill>
                <a:latin typeface="Arial" charset="0"/>
              </a:endParaRPr>
            </a:p>
          </p:txBody>
        </p:sp>
      </p:grpSp>
      <p:sp>
        <p:nvSpPr>
          <p:cNvPr id="168144" name="Text Box 208"/>
          <p:cNvSpPr txBox="1">
            <a:spLocks noChangeArrowheads="1"/>
          </p:cNvSpPr>
          <p:nvPr/>
        </p:nvSpPr>
        <p:spPr bwMode="auto">
          <a:xfrm>
            <a:off x="5291138" y="5661025"/>
            <a:ext cx="3744912"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buFontTx/>
              <a:buChar char="•"/>
            </a:pPr>
            <a:r>
              <a:rPr lang="sr-Latn-CS">
                <a:solidFill>
                  <a:srgbClr val="0066CC"/>
                </a:solidFill>
                <a:latin typeface="Arial" charset="0"/>
              </a:rPr>
              <a:t> </a:t>
            </a:r>
            <a:r>
              <a:rPr lang="sr-Latn-CS" sz="2000">
                <a:solidFill>
                  <a:srgbClr val="0066CC"/>
                </a:solidFill>
                <a:latin typeface="Arial" charset="0"/>
              </a:rPr>
              <a:t>Četvorokvadrantni pretvarač</a:t>
            </a:r>
          </a:p>
          <a:p>
            <a:pPr lvl="1" eaLnBrk="1" hangingPunct="1">
              <a:buFontTx/>
              <a:buChar char="•"/>
            </a:pPr>
            <a:r>
              <a:rPr lang="sr-Latn-CS" sz="1600">
                <a:solidFill>
                  <a:srgbClr val="0066CC"/>
                </a:solidFill>
                <a:latin typeface="Arial" charset="0"/>
              </a:rPr>
              <a:t> DC - DC</a:t>
            </a:r>
          </a:p>
          <a:p>
            <a:pPr lvl="1" eaLnBrk="1" hangingPunct="1">
              <a:buFontTx/>
              <a:buChar char="•"/>
            </a:pPr>
            <a:r>
              <a:rPr lang="sr-Latn-CS" sz="1600">
                <a:solidFill>
                  <a:srgbClr val="0066CC"/>
                </a:solidFill>
                <a:latin typeface="Arial" charset="0"/>
              </a:rPr>
              <a:t> DC - AC</a:t>
            </a:r>
          </a:p>
        </p:txBody>
      </p:sp>
      <p:sp>
        <p:nvSpPr>
          <p:cNvPr id="17418" name="Text Box 73"/>
          <p:cNvSpPr txBox="1">
            <a:spLocks noChangeArrowheads="1"/>
          </p:cNvSpPr>
          <p:nvPr/>
        </p:nvSpPr>
        <p:spPr bwMode="auto">
          <a:xfrm>
            <a:off x="3203575" y="5734050"/>
            <a:ext cx="428625"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a:solidFill>
                  <a:schemeClr val="tx1"/>
                </a:solidFill>
                <a:latin typeface="Arial" charset="0"/>
              </a:rPr>
              <a:t>I</a:t>
            </a:r>
            <a:r>
              <a:rPr lang="en-US" sz="1400" baseline="-25000">
                <a:solidFill>
                  <a:schemeClr val="tx1"/>
                </a:solidFill>
                <a:latin typeface="Arial" charset="0"/>
                <a:ea typeface="ＭＳ Ｐゴシック" pitchFamily="-107" charset="-128"/>
              </a:rPr>
              <a:t>a</a:t>
            </a:r>
            <a:endParaRPr lang="en-US" sz="1400" b="1">
              <a:solidFill>
                <a:schemeClr val="tx1"/>
              </a:solidFill>
              <a:latin typeface="Arial" charset="0"/>
              <a:ea typeface="ＭＳ Ｐゴシック" pitchFamily="-107" charset="-128"/>
            </a:endParaRPr>
          </a:p>
        </p:txBody>
      </p:sp>
      <p:sp>
        <p:nvSpPr>
          <p:cNvPr id="17419" name="Line 108"/>
          <p:cNvSpPr>
            <a:spLocks noChangeShapeType="1"/>
          </p:cNvSpPr>
          <p:nvPr/>
        </p:nvSpPr>
        <p:spPr bwMode="auto">
          <a:xfrm>
            <a:off x="3203575" y="5734050"/>
            <a:ext cx="322263" cy="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81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144" grpId="0"/>
      <p:bldP spid="17418" grpId="0"/>
      <p:bldP spid="174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813A5DF1-5BFA-418E-8596-B8CE4BFA0A4E}" type="slidenum">
              <a:rPr lang="en-US" smtClean="0">
                <a:solidFill>
                  <a:schemeClr val="tx1"/>
                </a:solidFill>
                <a:latin typeface="Times New Roman" pitchFamily="18" charset="0"/>
              </a:rPr>
              <a:pPr/>
              <a:t>24</a:t>
            </a:fld>
            <a:endParaRPr lang="en-US" smtClean="0">
              <a:solidFill>
                <a:schemeClr val="tx1"/>
              </a:solidFill>
              <a:latin typeface="Times New Roman" pitchFamily="18" charset="0"/>
            </a:endParaRPr>
          </a:p>
        </p:txBody>
      </p:sp>
      <p:sp useBgFill="1">
        <p:nvSpPr>
          <p:cNvPr id="4102" name="Rectangle 2"/>
          <p:cNvSpPr>
            <a:spLocks noChangeArrowheads="1"/>
          </p:cNvSpPr>
          <p:nvPr/>
        </p:nvSpPr>
        <p:spPr bwMode="auto">
          <a:xfrm>
            <a:off x="914400" y="4267200"/>
            <a:ext cx="4419600" cy="1752600"/>
          </a:xfrm>
          <a:prstGeom prst="rect">
            <a:avLst/>
          </a:prstGeom>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useBgFill="1">
        <p:nvSpPr>
          <p:cNvPr id="4103" name="Rectangle 3"/>
          <p:cNvSpPr>
            <a:spLocks noChangeArrowheads="1"/>
          </p:cNvSpPr>
          <p:nvPr/>
        </p:nvSpPr>
        <p:spPr bwMode="auto">
          <a:xfrm>
            <a:off x="914400" y="2590800"/>
            <a:ext cx="4419600" cy="1600200"/>
          </a:xfrm>
          <a:prstGeom prst="rect">
            <a:avLst/>
          </a:prstGeom>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useBgFill="1">
        <p:nvSpPr>
          <p:cNvPr id="4104" name="Rectangle 4"/>
          <p:cNvSpPr>
            <a:spLocks noChangeArrowheads="1"/>
          </p:cNvSpPr>
          <p:nvPr/>
        </p:nvSpPr>
        <p:spPr bwMode="auto">
          <a:xfrm>
            <a:off x="914400" y="762000"/>
            <a:ext cx="4419600" cy="1752600"/>
          </a:xfrm>
          <a:prstGeom prst="rect">
            <a:avLst/>
          </a:prstGeom>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aphicFrame>
        <p:nvGraphicFramePr>
          <p:cNvPr id="4098" name="Object 5"/>
          <p:cNvGraphicFramePr>
            <a:graphicFrameLocks noChangeAspect="1"/>
          </p:cNvGraphicFramePr>
          <p:nvPr/>
        </p:nvGraphicFramePr>
        <p:xfrm>
          <a:off x="5943600" y="1905000"/>
          <a:ext cx="1041400" cy="381000"/>
        </p:xfrm>
        <a:graphic>
          <a:graphicData uri="http://schemas.openxmlformats.org/presentationml/2006/ole">
            <p:oleObj spid="_x0000_s4162" name="Equation" r:id="rId4" imgW="1040948" imgH="380835" progId="">
              <p:embed/>
            </p:oleObj>
          </a:graphicData>
        </a:graphic>
      </p:graphicFrame>
      <p:sp>
        <p:nvSpPr>
          <p:cNvPr id="4105" name="Rectangle 6"/>
          <p:cNvSpPr>
            <a:spLocks noChangeArrowheads="1"/>
          </p:cNvSpPr>
          <p:nvPr/>
        </p:nvSpPr>
        <p:spPr bwMode="auto">
          <a:xfrm>
            <a:off x="5791200" y="914400"/>
            <a:ext cx="2219325"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buFontTx/>
              <a:buChar char="•"/>
            </a:pPr>
            <a:r>
              <a:rPr lang="en-US" sz="2400" i="1">
                <a:solidFill>
                  <a:schemeClr val="tx1"/>
                </a:solidFill>
                <a:latin typeface="Times New Roman" pitchFamily="18" charset="0"/>
              </a:rPr>
              <a:t> </a:t>
            </a:r>
            <a:r>
              <a:rPr lang="sr-Latn-CS" sz="2400">
                <a:solidFill>
                  <a:schemeClr val="tx1"/>
                </a:solidFill>
                <a:latin typeface="Times New Roman" pitchFamily="18" charset="0"/>
              </a:rPr>
              <a:t>spuštač napona</a:t>
            </a:r>
          </a:p>
          <a:p>
            <a:pPr eaLnBrk="1" hangingPunct="1"/>
            <a:r>
              <a:rPr lang="sr-Latn-CS" sz="2400">
                <a:solidFill>
                  <a:schemeClr val="tx1"/>
                </a:solidFill>
                <a:latin typeface="Times New Roman" pitchFamily="18" charset="0"/>
              </a:rPr>
              <a:t>(</a:t>
            </a:r>
            <a:r>
              <a:rPr lang="sr-Latn-CS" sz="2400" i="1">
                <a:solidFill>
                  <a:schemeClr val="tx1"/>
                </a:solidFill>
                <a:latin typeface="Times New Roman" pitchFamily="18" charset="0"/>
              </a:rPr>
              <a:t>b</a:t>
            </a:r>
            <a:r>
              <a:rPr lang="en-US" sz="2400" i="1">
                <a:solidFill>
                  <a:schemeClr val="tx1"/>
                </a:solidFill>
                <a:latin typeface="Times New Roman" pitchFamily="18" charset="0"/>
              </a:rPr>
              <a:t>uck converter</a:t>
            </a:r>
            <a:r>
              <a:rPr lang="sr-Latn-CS" sz="2400">
                <a:solidFill>
                  <a:schemeClr val="tx1"/>
                </a:solidFill>
                <a:latin typeface="Times New Roman" pitchFamily="18" charset="0"/>
              </a:rPr>
              <a:t>)</a:t>
            </a:r>
            <a:endParaRPr lang="es-ES" sz="2400">
              <a:solidFill>
                <a:schemeClr val="tx1"/>
              </a:solidFill>
              <a:latin typeface="Times New Roman" pitchFamily="18" charset="0"/>
            </a:endParaRPr>
          </a:p>
        </p:txBody>
      </p:sp>
      <p:pic>
        <p:nvPicPr>
          <p:cNvPr id="4106" name="Picture 7" descr="buckconv"/>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90600" y="838200"/>
            <a:ext cx="4162425" cy="158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6920" name="Picture 8" descr="buck-boostconv"/>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90600" y="4343400"/>
            <a:ext cx="4162425" cy="158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66921" name="Object 9"/>
          <p:cNvGraphicFramePr>
            <a:graphicFrameLocks noChangeAspect="1"/>
          </p:cNvGraphicFramePr>
          <p:nvPr/>
        </p:nvGraphicFramePr>
        <p:xfrm>
          <a:off x="5943600" y="5410200"/>
          <a:ext cx="1460500" cy="723900"/>
        </p:xfrm>
        <a:graphic>
          <a:graphicData uri="http://schemas.openxmlformats.org/presentationml/2006/ole">
            <p:oleObj spid="_x0000_s4163" name="Equation" r:id="rId7" imgW="1459866" imgH="723586" progId="">
              <p:embed/>
            </p:oleObj>
          </a:graphicData>
        </a:graphic>
      </p:graphicFrame>
      <p:sp>
        <p:nvSpPr>
          <p:cNvPr id="166922" name="Rectangle 10"/>
          <p:cNvSpPr>
            <a:spLocks noChangeArrowheads="1"/>
          </p:cNvSpPr>
          <p:nvPr/>
        </p:nvSpPr>
        <p:spPr bwMode="auto">
          <a:xfrm>
            <a:off x="5791200" y="4495800"/>
            <a:ext cx="2967038"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buFontTx/>
              <a:buChar char="•"/>
            </a:pPr>
            <a:r>
              <a:rPr lang="sr-Latn-CS" sz="2400">
                <a:solidFill>
                  <a:schemeClr val="tx1"/>
                </a:solidFill>
                <a:latin typeface="Times New Roman" pitchFamily="18" charset="0"/>
              </a:rPr>
              <a:t> kombinovani čoper</a:t>
            </a:r>
            <a:r>
              <a:rPr lang="en-US" sz="2400" i="1">
                <a:solidFill>
                  <a:schemeClr val="tx1"/>
                </a:solidFill>
                <a:latin typeface="Times New Roman" pitchFamily="18" charset="0"/>
              </a:rPr>
              <a:t> </a:t>
            </a:r>
            <a:endParaRPr lang="sr-Latn-CS" sz="2400" i="1">
              <a:solidFill>
                <a:schemeClr val="tx1"/>
              </a:solidFill>
              <a:latin typeface="Times New Roman" pitchFamily="18" charset="0"/>
            </a:endParaRPr>
          </a:p>
          <a:p>
            <a:pPr eaLnBrk="1" hangingPunct="1"/>
            <a:r>
              <a:rPr lang="sr-Latn-CS" sz="2400">
                <a:solidFill>
                  <a:schemeClr val="tx1"/>
                </a:solidFill>
                <a:latin typeface="Times New Roman" pitchFamily="18" charset="0"/>
              </a:rPr>
              <a:t>(</a:t>
            </a:r>
            <a:r>
              <a:rPr lang="sr-Latn-CS" sz="2400" i="1">
                <a:solidFill>
                  <a:schemeClr val="tx1"/>
                </a:solidFill>
                <a:latin typeface="Times New Roman" pitchFamily="18" charset="0"/>
              </a:rPr>
              <a:t>b</a:t>
            </a:r>
            <a:r>
              <a:rPr lang="en-US" sz="2400" i="1">
                <a:solidFill>
                  <a:schemeClr val="tx1"/>
                </a:solidFill>
                <a:latin typeface="Times New Roman" pitchFamily="18" charset="0"/>
              </a:rPr>
              <a:t>uck-boost converter</a:t>
            </a:r>
            <a:r>
              <a:rPr lang="sr-Latn-CS" sz="2400">
                <a:solidFill>
                  <a:schemeClr val="tx1"/>
                </a:solidFill>
                <a:latin typeface="Times New Roman" pitchFamily="18" charset="0"/>
              </a:rPr>
              <a:t>)</a:t>
            </a:r>
            <a:endParaRPr lang="es-ES" sz="2400">
              <a:solidFill>
                <a:schemeClr val="tx1"/>
              </a:solidFill>
              <a:latin typeface="Times New Roman" pitchFamily="18" charset="0"/>
            </a:endParaRPr>
          </a:p>
        </p:txBody>
      </p:sp>
      <p:sp>
        <p:nvSpPr>
          <p:cNvPr id="4109" name="TextBox 4"/>
          <p:cNvSpPr txBox="1">
            <a:spLocks noChangeArrowheads="1"/>
          </p:cNvSpPr>
          <p:nvPr/>
        </p:nvSpPr>
        <p:spPr bwMode="auto">
          <a:xfrm>
            <a:off x="0" y="0"/>
            <a:ext cx="9144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800" b="1">
                <a:solidFill>
                  <a:schemeClr val="tx1"/>
                </a:solidFill>
                <a:latin typeface="Arial" charset="0"/>
              </a:rPr>
              <a:t>Osnove konfiguracije čopera</a:t>
            </a:r>
            <a:endParaRPr lang="sr-Latn-CS" sz="2400" b="1">
              <a:solidFill>
                <a:srgbClr val="0066CC"/>
              </a:solidFill>
              <a:latin typeface="Arial" charset="0"/>
            </a:endParaRPr>
          </a:p>
        </p:txBody>
      </p:sp>
      <p:sp>
        <p:nvSpPr>
          <p:cNvPr id="166924" name="Text Box 12"/>
          <p:cNvSpPr txBox="1">
            <a:spLocks noChangeArrowheads="1"/>
          </p:cNvSpPr>
          <p:nvPr/>
        </p:nvSpPr>
        <p:spPr bwMode="auto">
          <a:xfrm>
            <a:off x="1600200" y="6172200"/>
            <a:ext cx="6477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a:solidFill>
                  <a:srgbClr val="0066CC"/>
                </a:solidFill>
                <a:latin typeface="Arial" charset="0"/>
              </a:rPr>
              <a:t>Odnos  </a:t>
            </a:r>
            <a:r>
              <a:rPr lang="sr-Latn-CS" sz="2400" b="1" i="1">
                <a:solidFill>
                  <a:srgbClr val="0066CC"/>
                </a:solidFill>
                <a:latin typeface="Times New Roman" pitchFamily="18" charset="0"/>
              </a:rPr>
              <a:t>D</a:t>
            </a:r>
            <a:r>
              <a:rPr lang="sr-Latn-CS" sz="2800">
                <a:solidFill>
                  <a:srgbClr val="0066CC"/>
                </a:solidFill>
                <a:latin typeface="Arial" charset="0"/>
              </a:rPr>
              <a:t> </a:t>
            </a:r>
            <a:r>
              <a:rPr lang="sr-Latn-CS">
                <a:solidFill>
                  <a:srgbClr val="0066CC"/>
                </a:solidFill>
                <a:latin typeface="Arial" charset="0"/>
              </a:rPr>
              <a:t>koji je uvek </a:t>
            </a:r>
            <a:r>
              <a:rPr lang="sr-Latn-CS" b="1">
                <a:solidFill>
                  <a:srgbClr val="0066CC"/>
                </a:solidFill>
                <a:latin typeface="Arial" charset="0"/>
              </a:rPr>
              <a:t>manji od 1</a:t>
            </a:r>
            <a:r>
              <a:rPr lang="sr-Latn-CS">
                <a:solidFill>
                  <a:srgbClr val="0066CC"/>
                </a:solidFill>
                <a:latin typeface="Arial" charset="0"/>
              </a:rPr>
              <a:t> definiše upravljački sklop</a:t>
            </a:r>
            <a:endParaRPr lang="en-US">
              <a:solidFill>
                <a:srgbClr val="0066CC"/>
              </a:solidFill>
              <a:latin typeface="Arial" charset="0"/>
            </a:endParaRPr>
          </a:p>
        </p:txBody>
      </p:sp>
      <p:sp>
        <p:nvSpPr>
          <p:cNvPr id="4111" name="Text Box 13"/>
          <p:cNvSpPr txBox="1">
            <a:spLocks noChangeArrowheads="1"/>
          </p:cNvSpPr>
          <p:nvPr/>
        </p:nvSpPr>
        <p:spPr bwMode="auto">
          <a:xfrm>
            <a:off x="8153400" y="1828800"/>
            <a:ext cx="990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2000">
                <a:solidFill>
                  <a:srgbClr val="0066CC"/>
                </a:solidFill>
                <a:latin typeface="Arial" charset="0"/>
              </a:rPr>
              <a:t>(</a:t>
            </a:r>
            <a:r>
              <a:rPr lang="sr-Latn-CS" sz="2000" i="1">
                <a:solidFill>
                  <a:srgbClr val="0066CC"/>
                </a:solidFill>
                <a:latin typeface="Times New Roman" pitchFamily="18" charset="0"/>
              </a:rPr>
              <a:t>D</a:t>
            </a:r>
            <a:r>
              <a:rPr lang="sr-Latn-CS" sz="2000">
                <a:solidFill>
                  <a:srgbClr val="0066CC"/>
                </a:solidFill>
                <a:latin typeface="Arial" charset="0"/>
              </a:rPr>
              <a:t> &lt; 1)</a:t>
            </a:r>
            <a:r>
              <a:rPr lang="sr-Latn-CS">
                <a:solidFill>
                  <a:schemeClr val="tx1"/>
                </a:solidFill>
                <a:latin typeface="Arial" charset="0"/>
              </a:rPr>
              <a:t>       </a:t>
            </a:r>
            <a:endParaRPr lang="en-US">
              <a:solidFill>
                <a:schemeClr val="tx1"/>
              </a:solidFill>
              <a:latin typeface="Arial" charset="0"/>
            </a:endParaRPr>
          </a:p>
        </p:txBody>
      </p:sp>
      <p:sp>
        <p:nvSpPr>
          <p:cNvPr id="166926" name="Text Box 14"/>
          <p:cNvSpPr txBox="1">
            <a:spLocks noChangeArrowheads="1"/>
          </p:cNvSpPr>
          <p:nvPr/>
        </p:nvSpPr>
        <p:spPr bwMode="auto">
          <a:xfrm>
            <a:off x="8153400" y="5562600"/>
            <a:ext cx="990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2000">
                <a:solidFill>
                  <a:srgbClr val="0066CC"/>
                </a:solidFill>
                <a:latin typeface="Arial" charset="0"/>
              </a:rPr>
              <a:t>(</a:t>
            </a:r>
            <a:r>
              <a:rPr lang="sr-Latn-CS" sz="2000" i="1">
                <a:solidFill>
                  <a:srgbClr val="0066CC"/>
                </a:solidFill>
                <a:latin typeface="Times New Roman" pitchFamily="18" charset="0"/>
              </a:rPr>
              <a:t>D</a:t>
            </a:r>
            <a:r>
              <a:rPr lang="sr-Latn-CS" sz="2000">
                <a:solidFill>
                  <a:srgbClr val="0066CC"/>
                </a:solidFill>
                <a:latin typeface="Arial" charset="0"/>
              </a:rPr>
              <a:t> &lt; 1)</a:t>
            </a:r>
            <a:r>
              <a:rPr lang="sr-Latn-CS">
                <a:solidFill>
                  <a:schemeClr val="tx1"/>
                </a:solidFill>
                <a:latin typeface="Arial" charset="0"/>
              </a:rPr>
              <a:t>       </a:t>
            </a:r>
            <a:endParaRPr lang="en-US">
              <a:solidFill>
                <a:schemeClr val="tx1"/>
              </a:solidFill>
              <a:latin typeface="Arial" charset="0"/>
            </a:endParaRPr>
          </a:p>
        </p:txBody>
      </p:sp>
      <p:grpSp>
        <p:nvGrpSpPr>
          <p:cNvPr id="2" name="Group 15"/>
          <p:cNvGrpSpPr>
            <a:grpSpLocks/>
          </p:cNvGrpSpPr>
          <p:nvPr/>
        </p:nvGrpSpPr>
        <p:grpSpPr bwMode="auto">
          <a:xfrm>
            <a:off x="990600" y="2667000"/>
            <a:ext cx="8153400" cy="1638300"/>
            <a:chOff x="624" y="1680"/>
            <a:chExt cx="5136" cy="1032"/>
          </a:xfrm>
        </p:grpSpPr>
        <p:pic>
          <p:nvPicPr>
            <p:cNvPr id="4114" name="Picture 16" descr="boostconv"/>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24" y="1680"/>
              <a:ext cx="2658" cy="9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4100" name="Object 17"/>
            <p:cNvGraphicFramePr>
              <a:graphicFrameLocks noChangeAspect="1"/>
            </p:cNvGraphicFramePr>
            <p:nvPr/>
          </p:nvGraphicFramePr>
          <p:xfrm>
            <a:off x="3744" y="2256"/>
            <a:ext cx="792" cy="456"/>
          </p:xfrm>
          <a:graphic>
            <a:graphicData uri="http://schemas.openxmlformats.org/presentationml/2006/ole">
              <p:oleObj spid="_x0000_s4164" name="Equation" r:id="rId9" imgW="1256755" imgH="723586" progId="">
                <p:embed/>
              </p:oleObj>
            </a:graphicData>
          </a:graphic>
        </p:graphicFrame>
        <p:sp>
          <p:nvSpPr>
            <p:cNvPr id="4115" name="Rectangle 18"/>
            <p:cNvSpPr>
              <a:spLocks noChangeArrowheads="1"/>
            </p:cNvSpPr>
            <p:nvPr/>
          </p:nvSpPr>
          <p:spPr bwMode="auto">
            <a:xfrm>
              <a:off x="3648" y="1728"/>
              <a:ext cx="1491"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buFontTx/>
                <a:buChar char="•"/>
              </a:pPr>
              <a:r>
                <a:rPr lang="en-US" sz="2400" i="1">
                  <a:solidFill>
                    <a:schemeClr val="tx1"/>
                  </a:solidFill>
                  <a:latin typeface="Times New Roman" pitchFamily="18" charset="0"/>
                </a:rPr>
                <a:t> </a:t>
              </a:r>
              <a:r>
                <a:rPr lang="sr-Latn-CS" sz="2400">
                  <a:solidFill>
                    <a:schemeClr val="tx1"/>
                  </a:solidFill>
                  <a:latin typeface="Times New Roman" pitchFamily="18" charset="0"/>
                </a:rPr>
                <a:t>podizač napona</a:t>
              </a:r>
              <a:r>
                <a:rPr lang="en-US" sz="2400" i="1">
                  <a:solidFill>
                    <a:schemeClr val="tx1"/>
                  </a:solidFill>
                  <a:latin typeface="Times New Roman" pitchFamily="18" charset="0"/>
                </a:rPr>
                <a:t> </a:t>
              </a:r>
              <a:endParaRPr lang="sr-Latn-CS" sz="2400" i="1">
                <a:solidFill>
                  <a:schemeClr val="tx1"/>
                </a:solidFill>
                <a:latin typeface="Times New Roman" pitchFamily="18" charset="0"/>
              </a:endParaRPr>
            </a:p>
            <a:p>
              <a:pPr eaLnBrk="1" hangingPunct="1"/>
              <a:r>
                <a:rPr lang="sr-Latn-CS" sz="2400" i="1">
                  <a:solidFill>
                    <a:schemeClr val="tx1"/>
                  </a:solidFill>
                  <a:latin typeface="Times New Roman" pitchFamily="18" charset="0"/>
                </a:rPr>
                <a:t> </a:t>
              </a:r>
              <a:r>
                <a:rPr lang="sr-Latn-CS" sz="2400">
                  <a:solidFill>
                    <a:schemeClr val="tx1"/>
                  </a:solidFill>
                  <a:latin typeface="Times New Roman" pitchFamily="18" charset="0"/>
                </a:rPr>
                <a:t>(</a:t>
              </a:r>
              <a:r>
                <a:rPr lang="sr-Latn-CS" sz="2400" i="1">
                  <a:solidFill>
                    <a:schemeClr val="tx1"/>
                  </a:solidFill>
                  <a:latin typeface="Times New Roman" pitchFamily="18" charset="0"/>
                </a:rPr>
                <a:t>b</a:t>
              </a:r>
              <a:r>
                <a:rPr lang="en-US" sz="2400" i="1">
                  <a:solidFill>
                    <a:schemeClr val="tx1"/>
                  </a:solidFill>
                  <a:latin typeface="Times New Roman" pitchFamily="18" charset="0"/>
                </a:rPr>
                <a:t>oost converter</a:t>
              </a:r>
              <a:r>
                <a:rPr lang="sr-Latn-CS" sz="2400">
                  <a:solidFill>
                    <a:schemeClr val="tx1"/>
                  </a:solidFill>
                  <a:latin typeface="Times New Roman" pitchFamily="18" charset="0"/>
                </a:rPr>
                <a:t>)</a:t>
              </a:r>
              <a:endParaRPr lang="es-ES" sz="2400">
                <a:solidFill>
                  <a:schemeClr val="tx1"/>
                </a:solidFill>
                <a:latin typeface="Times New Roman" pitchFamily="18" charset="0"/>
              </a:endParaRPr>
            </a:p>
          </p:txBody>
        </p:sp>
        <p:sp>
          <p:nvSpPr>
            <p:cNvPr id="4116" name="Text Box 19"/>
            <p:cNvSpPr txBox="1">
              <a:spLocks noChangeArrowheads="1"/>
            </p:cNvSpPr>
            <p:nvPr/>
          </p:nvSpPr>
          <p:spPr bwMode="auto">
            <a:xfrm>
              <a:off x="5136" y="2352"/>
              <a:ext cx="62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2000">
                  <a:solidFill>
                    <a:srgbClr val="0066CC"/>
                  </a:solidFill>
                  <a:latin typeface="Arial" charset="0"/>
                </a:rPr>
                <a:t>(</a:t>
              </a:r>
              <a:r>
                <a:rPr lang="sr-Latn-CS" sz="2000" i="1">
                  <a:solidFill>
                    <a:srgbClr val="0066CC"/>
                  </a:solidFill>
                  <a:latin typeface="Times New Roman" pitchFamily="18" charset="0"/>
                </a:rPr>
                <a:t>D</a:t>
              </a:r>
              <a:r>
                <a:rPr lang="sr-Latn-CS" sz="2000">
                  <a:solidFill>
                    <a:srgbClr val="0066CC"/>
                  </a:solidFill>
                  <a:latin typeface="Arial" charset="0"/>
                </a:rPr>
                <a:t> &lt; 1)</a:t>
              </a:r>
              <a:r>
                <a:rPr lang="sr-Latn-CS">
                  <a:solidFill>
                    <a:schemeClr val="tx1"/>
                  </a:solidFill>
                  <a:latin typeface="Arial" charset="0"/>
                </a:rPr>
                <a:t>       </a:t>
              </a:r>
              <a:endParaRPr lang="en-US">
                <a:solidFill>
                  <a:schemeClr val="tx1"/>
                </a:solidFill>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0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669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69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69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692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6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3" grpId="0" animBg="1"/>
      <p:bldP spid="166922" grpId="0"/>
      <p:bldP spid="166924" grpId="0"/>
      <p:bldP spid="1669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a:spLocks noChangeArrowheads="1"/>
          </p:cNvSpPr>
          <p:nvPr/>
        </p:nvSpPr>
        <p:spPr bwMode="auto">
          <a:xfrm>
            <a:off x="4986338" y="3552825"/>
            <a:ext cx="3148012" cy="1824038"/>
          </a:xfrm>
          <a:prstGeom prst="rect">
            <a:avLst/>
          </a:prstGeom>
          <a:gradFill rotWithShape="1">
            <a:gsLst>
              <a:gs pos="0">
                <a:srgbClr val="FFE5E5">
                  <a:alpha val="20999"/>
                </a:srgbClr>
              </a:gs>
              <a:gs pos="64999">
                <a:srgbClr val="FFBEBD">
                  <a:alpha val="20999"/>
                </a:srgbClr>
              </a:gs>
              <a:gs pos="100000">
                <a:srgbClr val="FFA2A1">
                  <a:alpha val="20999"/>
                </a:srgbClr>
              </a:gs>
            </a:gsLst>
            <a:lin ang="5400000" scaled="1"/>
          </a:gradFill>
          <a:ln w="9525">
            <a:solidFill>
              <a:srgbClr val="BE4B48"/>
            </a:solidFill>
            <a:miter lim="800000"/>
            <a:headEnd/>
            <a:tailEnd/>
          </a:ln>
          <a:effectLst>
            <a:outerShdw dist="20000" dir="5400000" rotWithShape="0">
              <a:srgbClr val="808080">
                <a:alpha val="37999"/>
              </a:srgbClr>
            </a:outerShdw>
          </a:effectLst>
        </p:spPr>
        <p:txBody>
          <a:bodyPr anchor="ctr"/>
          <a:lstStyle/>
          <a:p>
            <a:pPr algn="ctr" defTabSz="457200" eaLnBrk="1" hangingPunct="1">
              <a:defRPr/>
            </a:pPr>
            <a:endParaRPr lang="en-US">
              <a:solidFill>
                <a:srgbClr val="000000"/>
              </a:solidFill>
              <a:latin typeface="Calibri" pitchFamily="34" charset="0"/>
              <a:ea typeface="ＭＳ Ｐゴシック" pitchFamily="34" charset="-128"/>
            </a:endParaRPr>
          </a:p>
        </p:txBody>
      </p:sp>
      <p:sp>
        <p:nvSpPr>
          <p:cNvPr id="20483"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algn="r"/>
            <a:fld id="{B772A6ED-D9E1-4F41-AF6A-555F3E6AC41C}" type="slidenum">
              <a:rPr lang="en-US" sz="1400">
                <a:solidFill>
                  <a:schemeClr val="tx1"/>
                </a:solidFill>
                <a:latin typeface="Times New Roman" pitchFamily="18" charset="0"/>
              </a:rPr>
              <a:pPr algn="r"/>
              <a:t>25</a:t>
            </a:fld>
            <a:endParaRPr lang="en-US" sz="1400">
              <a:solidFill>
                <a:schemeClr val="tx1"/>
              </a:solidFill>
              <a:latin typeface="Times New Roman" pitchFamily="18" charset="0"/>
            </a:endParaRPr>
          </a:p>
        </p:txBody>
      </p:sp>
      <p:sp>
        <p:nvSpPr>
          <p:cNvPr id="44" name="Rectangle 43"/>
          <p:cNvSpPr>
            <a:spLocks noChangeArrowheads="1"/>
          </p:cNvSpPr>
          <p:nvPr/>
        </p:nvSpPr>
        <p:spPr bwMode="auto">
          <a:xfrm>
            <a:off x="985838" y="1270000"/>
            <a:ext cx="1311275" cy="365125"/>
          </a:xfrm>
          <a:prstGeom prst="rect">
            <a:avLst/>
          </a:prstGeom>
          <a:solidFill>
            <a:srgbClr val="C0504D"/>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r>
              <a:rPr lang="en-US" sz="1600">
                <a:solidFill>
                  <a:srgbClr val="FFFFFF"/>
                </a:solidFill>
                <a:latin typeface="Calibri" pitchFamily="34" charset="0"/>
                <a:ea typeface="ＭＳ Ｐゴシック" pitchFamily="34" charset="-128"/>
              </a:rPr>
              <a:t>AC-DC-AC</a:t>
            </a:r>
          </a:p>
        </p:txBody>
      </p:sp>
      <p:grpSp>
        <p:nvGrpSpPr>
          <p:cNvPr id="20485" name="Group 87"/>
          <p:cNvGrpSpPr>
            <a:grpSpLocks noChangeAspect="1"/>
          </p:cNvGrpSpPr>
          <p:nvPr/>
        </p:nvGrpSpPr>
        <p:grpSpPr bwMode="auto">
          <a:xfrm>
            <a:off x="3108325" y="2024063"/>
            <a:ext cx="365125" cy="217487"/>
            <a:chOff x="4795957" y="3259968"/>
            <a:chExt cx="3327510" cy="2758710"/>
          </a:xfrm>
        </p:grpSpPr>
        <p:grpSp>
          <p:nvGrpSpPr>
            <p:cNvPr id="20536" name="Group 97"/>
            <p:cNvGrpSpPr>
              <a:grpSpLocks/>
            </p:cNvGrpSpPr>
            <p:nvPr/>
          </p:nvGrpSpPr>
          <p:grpSpPr bwMode="auto">
            <a:xfrm>
              <a:off x="4795957" y="3259968"/>
              <a:ext cx="1678222" cy="1409561"/>
              <a:chOff x="4795957" y="3259968"/>
              <a:chExt cx="1678222" cy="1409561"/>
            </a:xfrm>
          </p:grpSpPr>
          <p:sp>
            <p:nvSpPr>
              <p:cNvPr id="73" name="Freeform 72"/>
              <p:cNvSpPr>
                <a:spLocks noChangeArrowheads="1"/>
              </p:cNvSpPr>
              <p:nvPr/>
            </p:nvSpPr>
            <p:spPr bwMode="auto">
              <a:xfrm>
                <a:off x="4795957" y="3259968"/>
                <a:ext cx="795713" cy="1409561"/>
              </a:xfrm>
              <a:custGeom>
                <a:avLst/>
                <a:gdLst>
                  <a:gd name="T0" fmla="*/ 0 w 797187"/>
                  <a:gd name="T1" fmla="*/ 1409561 h 1407290"/>
                  <a:gd name="T2" fmla="*/ 148353 w 797187"/>
                  <a:gd name="T3" fmla="*/ 895354 h 1407290"/>
                  <a:gd name="T4" fmla="*/ 391112 w 797187"/>
                  <a:gd name="T5" fmla="*/ 340551 h 1407290"/>
                  <a:gd name="T6" fmla="*/ 647360 w 797187"/>
                  <a:gd name="T7" fmla="*/ 56383 h 1407290"/>
                  <a:gd name="T8" fmla="*/ 795713 w 797187"/>
                  <a:gd name="T9" fmla="*/ 2256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eaLnBrk="1" hangingPunct="1">
                  <a:defRPr/>
                </a:pPr>
                <a:endParaRPr lang="en-US">
                  <a:solidFill>
                    <a:schemeClr val="tx1"/>
                  </a:solidFill>
                  <a:latin typeface="Calibri" pitchFamily="34" charset="0"/>
                  <a:ea typeface="ＭＳ Ｐゴシック" pitchFamily="34" charset="-128"/>
                </a:endParaRPr>
              </a:p>
            </p:txBody>
          </p:sp>
          <p:sp>
            <p:nvSpPr>
              <p:cNvPr id="74" name="Freeform 73"/>
              <p:cNvSpPr>
                <a:spLocks noChangeArrowheads="1"/>
              </p:cNvSpPr>
              <p:nvPr/>
            </p:nvSpPr>
            <p:spPr bwMode="auto">
              <a:xfrm flipH="1">
                <a:off x="5591670" y="3259968"/>
                <a:ext cx="882509" cy="1409561"/>
              </a:xfrm>
              <a:custGeom>
                <a:avLst/>
                <a:gdLst>
                  <a:gd name="T0" fmla="*/ 0 w 797187"/>
                  <a:gd name="T1" fmla="*/ 1409561 h 1407290"/>
                  <a:gd name="T2" fmla="*/ 164535 w 797187"/>
                  <a:gd name="T3" fmla="*/ 895354 h 1407290"/>
                  <a:gd name="T4" fmla="*/ 433775 w 797187"/>
                  <a:gd name="T5" fmla="*/ 340551 h 1407290"/>
                  <a:gd name="T6" fmla="*/ 717974 w 797187"/>
                  <a:gd name="T7" fmla="*/ 56383 h 1407290"/>
                  <a:gd name="T8" fmla="*/ 882509 w 797187"/>
                  <a:gd name="T9" fmla="*/ 2256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eaLnBrk="1" hangingPunct="1">
                  <a:defRPr/>
                </a:pPr>
                <a:endParaRPr lang="en-US">
                  <a:solidFill>
                    <a:schemeClr val="tx1"/>
                  </a:solidFill>
                  <a:latin typeface="Calibri" pitchFamily="34" charset="0"/>
                  <a:ea typeface="ＭＳ Ｐゴシック" pitchFamily="34" charset="-128"/>
                </a:endParaRPr>
              </a:p>
            </p:txBody>
          </p:sp>
        </p:grpSp>
        <p:grpSp>
          <p:nvGrpSpPr>
            <p:cNvPr id="20537" name="Group 98"/>
            <p:cNvGrpSpPr>
              <a:grpSpLocks/>
            </p:cNvGrpSpPr>
            <p:nvPr/>
          </p:nvGrpSpPr>
          <p:grpSpPr bwMode="auto">
            <a:xfrm flipV="1">
              <a:off x="6474179" y="4649394"/>
              <a:ext cx="1649288" cy="1369284"/>
              <a:chOff x="4798736" y="3258270"/>
              <a:chExt cx="1649288" cy="1400660"/>
            </a:xfrm>
          </p:grpSpPr>
          <p:sp>
            <p:nvSpPr>
              <p:cNvPr id="71" name="Freeform 70"/>
              <p:cNvSpPr>
                <a:spLocks noChangeArrowheads="1"/>
              </p:cNvSpPr>
              <p:nvPr/>
            </p:nvSpPr>
            <p:spPr bwMode="auto">
              <a:xfrm>
                <a:off x="4798736" y="3258270"/>
                <a:ext cx="795714" cy="1400660"/>
              </a:xfrm>
              <a:custGeom>
                <a:avLst/>
                <a:gdLst>
                  <a:gd name="T0" fmla="*/ 0 w 797187"/>
                  <a:gd name="T1" fmla="*/ 1400660 h 1407290"/>
                  <a:gd name="T2" fmla="*/ 148353 w 797187"/>
                  <a:gd name="T3" fmla="*/ 889700 h 1407290"/>
                  <a:gd name="T4" fmla="*/ 391113 w 797187"/>
                  <a:gd name="T5" fmla="*/ 338400 h 1407290"/>
                  <a:gd name="T6" fmla="*/ 647361 w 797187"/>
                  <a:gd name="T7" fmla="*/ 56027 h 1407290"/>
                  <a:gd name="T8" fmla="*/ 795714 w 797187"/>
                  <a:gd name="T9" fmla="*/ 2241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eaLnBrk="1" hangingPunct="1">
                  <a:defRPr/>
                </a:pPr>
                <a:endParaRPr lang="en-US">
                  <a:solidFill>
                    <a:schemeClr val="tx1"/>
                  </a:solidFill>
                  <a:latin typeface="Calibri" pitchFamily="34" charset="0"/>
                  <a:ea typeface="ＭＳ Ｐゴシック" pitchFamily="34" charset="-128"/>
                </a:endParaRPr>
              </a:p>
            </p:txBody>
          </p:sp>
          <p:sp>
            <p:nvSpPr>
              <p:cNvPr id="72" name="Freeform 71"/>
              <p:cNvSpPr>
                <a:spLocks noChangeArrowheads="1"/>
              </p:cNvSpPr>
              <p:nvPr/>
            </p:nvSpPr>
            <p:spPr bwMode="auto">
              <a:xfrm flipH="1">
                <a:off x="5594450" y="3258270"/>
                <a:ext cx="853574" cy="1400660"/>
              </a:xfrm>
              <a:custGeom>
                <a:avLst/>
                <a:gdLst>
                  <a:gd name="T0" fmla="*/ 0 w 797187"/>
                  <a:gd name="T1" fmla="*/ 1400660 h 1407290"/>
                  <a:gd name="T2" fmla="*/ 159141 w 797187"/>
                  <a:gd name="T3" fmla="*/ 889700 h 1407290"/>
                  <a:gd name="T4" fmla="*/ 419553 w 797187"/>
                  <a:gd name="T5" fmla="*/ 338400 h 1407290"/>
                  <a:gd name="T6" fmla="*/ 694433 w 797187"/>
                  <a:gd name="T7" fmla="*/ 56027 h 1407290"/>
                  <a:gd name="T8" fmla="*/ 853574 w 797187"/>
                  <a:gd name="T9" fmla="*/ 2241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eaLnBrk="1" hangingPunct="1">
                  <a:defRPr/>
                </a:pPr>
                <a:endParaRPr lang="en-US">
                  <a:solidFill>
                    <a:schemeClr val="tx1"/>
                  </a:solidFill>
                  <a:latin typeface="Calibri" pitchFamily="34" charset="0"/>
                  <a:ea typeface="ＭＳ Ｐゴシック" pitchFamily="34" charset="-128"/>
                </a:endParaRPr>
              </a:p>
            </p:txBody>
          </p:sp>
        </p:grpSp>
      </p:grpSp>
      <p:cxnSp>
        <p:nvCxnSpPr>
          <p:cNvPr id="65" name="Straight Connector 64"/>
          <p:cNvCxnSpPr>
            <a:cxnSpLocks noChangeShapeType="1"/>
          </p:cNvCxnSpPr>
          <p:nvPr/>
        </p:nvCxnSpPr>
        <p:spPr bwMode="auto">
          <a:xfrm flipV="1">
            <a:off x="3486150" y="2540000"/>
            <a:ext cx="379413" cy="12700"/>
          </a:xfrm>
          <a:prstGeom prst="line">
            <a:avLst/>
          </a:prstGeom>
          <a:noFill/>
          <a:ln w="25400">
            <a:solidFill>
              <a:schemeClr val="tx1"/>
            </a:solidFill>
            <a:round/>
            <a:headEnd/>
            <a:tailEnd/>
          </a:ln>
          <a:effectLst>
            <a:outerShdw dist="20000" dir="5400000" rotWithShape="0">
              <a:srgbClr val="808080">
                <a:alpha val="37999"/>
              </a:srgbClr>
            </a:outerShdw>
          </a:effectLst>
        </p:spPr>
      </p:cxnSp>
      <p:grpSp>
        <p:nvGrpSpPr>
          <p:cNvPr id="20487" name="Group 90"/>
          <p:cNvGrpSpPr>
            <a:grpSpLocks noChangeAspect="1"/>
          </p:cNvGrpSpPr>
          <p:nvPr/>
        </p:nvGrpSpPr>
        <p:grpSpPr bwMode="auto">
          <a:xfrm>
            <a:off x="3036888" y="1836738"/>
            <a:ext cx="922337" cy="1016000"/>
            <a:chOff x="2201244" y="3053253"/>
            <a:chExt cx="1433555" cy="1579452"/>
          </a:xfrm>
        </p:grpSpPr>
        <p:sp>
          <p:nvSpPr>
            <p:cNvPr id="67" name="Rectangle 66"/>
            <p:cNvSpPr>
              <a:spLocks noChangeArrowheads="1"/>
            </p:cNvSpPr>
            <p:nvPr/>
          </p:nvSpPr>
          <p:spPr bwMode="auto">
            <a:xfrm>
              <a:off x="2201244" y="3053253"/>
              <a:ext cx="1433555" cy="1579452"/>
            </a:xfrm>
            <a:prstGeom prst="rect">
              <a:avLst/>
            </a:prstGeom>
            <a:noFill/>
            <a:ln w="9525">
              <a:solidFill>
                <a:schemeClr val="tx1"/>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cxnSp>
          <p:nvCxnSpPr>
            <p:cNvPr id="68" name="Straight Connector 67"/>
            <p:cNvCxnSpPr>
              <a:cxnSpLocks noChangeShapeType="1"/>
            </p:cNvCxnSpPr>
            <p:nvPr/>
          </p:nvCxnSpPr>
          <p:spPr bwMode="auto">
            <a:xfrm rot="5400000">
              <a:off x="2135698" y="3145940"/>
              <a:ext cx="1579452" cy="1394078"/>
            </a:xfrm>
            <a:prstGeom prst="line">
              <a:avLst/>
            </a:prstGeom>
            <a:noFill/>
            <a:ln w="25400">
              <a:solidFill>
                <a:schemeClr val="tx1"/>
              </a:solidFill>
              <a:round/>
              <a:headEnd/>
              <a:tailEnd/>
            </a:ln>
            <a:effectLst>
              <a:outerShdw dist="20000" dir="5400000" rotWithShape="0">
                <a:srgbClr val="808080">
                  <a:alpha val="37999"/>
                </a:srgbClr>
              </a:outerShdw>
            </a:effectLst>
          </p:spPr>
        </p:cxnSp>
      </p:grpSp>
      <p:cxnSp>
        <p:nvCxnSpPr>
          <p:cNvPr id="47" name="Straight Connector 46"/>
          <p:cNvCxnSpPr>
            <a:cxnSpLocks noChangeShapeType="1"/>
          </p:cNvCxnSpPr>
          <p:nvPr/>
        </p:nvCxnSpPr>
        <p:spPr bwMode="auto">
          <a:xfrm rot="10800000">
            <a:off x="2392363" y="2000250"/>
            <a:ext cx="655637" cy="1588"/>
          </a:xfrm>
          <a:prstGeom prst="line">
            <a:avLst/>
          </a:prstGeom>
          <a:noFill/>
          <a:ln w="25400">
            <a:solidFill>
              <a:schemeClr val="tx1"/>
            </a:solidFill>
            <a:round/>
            <a:headEnd/>
            <a:tailEnd type="oval" w="med" len="med"/>
          </a:ln>
          <a:effectLst>
            <a:outerShdw dist="20000" dir="5400000" rotWithShape="0">
              <a:srgbClr val="808080">
                <a:alpha val="37999"/>
              </a:srgbClr>
            </a:outerShdw>
          </a:effectLst>
        </p:spPr>
      </p:cxnSp>
      <p:cxnSp>
        <p:nvCxnSpPr>
          <p:cNvPr id="48" name="Straight Connector 47"/>
          <p:cNvCxnSpPr>
            <a:cxnSpLocks noChangeShapeType="1"/>
          </p:cNvCxnSpPr>
          <p:nvPr/>
        </p:nvCxnSpPr>
        <p:spPr bwMode="auto">
          <a:xfrm rot="10800000">
            <a:off x="2392363" y="2646363"/>
            <a:ext cx="655637" cy="0"/>
          </a:xfrm>
          <a:prstGeom prst="line">
            <a:avLst/>
          </a:prstGeom>
          <a:noFill/>
          <a:ln w="25400">
            <a:solidFill>
              <a:schemeClr val="tx1"/>
            </a:solidFill>
            <a:round/>
            <a:headEnd/>
            <a:tailEnd type="oval" w="med" len="med"/>
          </a:ln>
          <a:effectLst>
            <a:outerShdw dist="20000" dir="5400000" rotWithShape="0">
              <a:srgbClr val="808080">
                <a:alpha val="37999"/>
              </a:srgbClr>
            </a:outerShdw>
          </a:effectLst>
        </p:spPr>
      </p:cxnSp>
      <p:grpSp>
        <p:nvGrpSpPr>
          <p:cNvPr id="20490" name="Group 107"/>
          <p:cNvGrpSpPr>
            <a:grpSpLocks noChangeAspect="1"/>
          </p:cNvGrpSpPr>
          <p:nvPr/>
        </p:nvGrpSpPr>
        <p:grpSpPr bwMode="auto">
          <a:xfrm>
            <a:off x="4686300" y="1851025"/>
            <a:ext cx="920750" cy="1016000"/>
            <a:chOff x="2203088" y="3054470"/>
            <a:chExt cx="1431087" cy="1579451"/>
          </a:xfrm>
        </p:grpSpPr>
        <p:sp>
          <p:nvSpPr>
            <p:cNvPr id="62" name="Rectangle 61"/>
            <p:cNvSpPr>
              <a:spLocks noChangeArrowheads="1"/>
            </p:cNvSpPr>
            <p:nvPr/>
          </p:nvSpPr>
          <p:spPr bwMode="auto">
            <a:xfrm>
              <a:off x="2203088" y="3054470"/>
              <a:ext cx="1431087" cy="1579451"/>
            </a:xfrm>
            <a:prstGeom prst="rect">
              <a:avLst/>
            </a:prstGeom>
            <a:noFill/>
            <a:ln w="9525">
              <a:solidFill>
                <a:schemeClr val="tx1"/>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cxnSp>
          <p:nvCxnSpPr>
            <p:cNvPr id="63" name="Straight Connector 62"/>
            <p:cNvCxnSpPr>
              <a:cxnSpLocks noChangeShapeType="1"/>
            </p:cNvCxnSpPr>
            <p:nvPr/>
          </p:nvCxnSpPr>
          <p:spPr bwMode="auto">
            <a:xfrm rot="5400000">
              <a:off x="2136309" y="3148391"/>
              <a:ext cx="1579451" cy="1391609"/>
            </a:xfrm>
            <a:prstGeom prst="line">
              <a:avLst/>
            </a:prstGeom>
            <a:noFill/>
            <a:ln w="25400">
              <a:solidFill>
                <a:schemeClr val="tx1"/>
              </a:solidFill>
              <a:round/>
              <a:headEnd/>
              <a:tailEnd/>
            </a:ln>
            <a:effectLst>
              <a:outerShdw dist="20000" dir="5400000" rotWithShape="0">
                <a:srgbClr val="808080">
                  <a:alpha val="37999"/>
                </a:srgbClr>
              </a:outerShdw>
            </a:effectLst>
          </p:spPr>
        </p:cxnSp>
      </p:grpSp>
      <p:cxnSp>
        <p:nvCxnSpPr>
          <p:cNvPr id="51" name="Straight Connector 50"/>
          <p:cNvCxnSpPr>
            <a:cxnSpLocks noChangeShapeType="1"/>
          </p:cNvCxnSpPr>
          <p:nvPr/>
        </p:nvCxnSpPr>
        <p:spPr bwMode="auto">
          <a:xfrm flipV="1">
            <a:off x="4783138" y="2054225"/>
            <a:ext cx="379412" cy="12700"/>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52" name="Straight Connector 51"/>
          <p:cNvCxnSpPr>
            <a:cxnSpLocks noChangeShapeType="1"/>
          </p:cNvCxnSpPr>
          <p:nvPr/>
        </p:nvCxnSpPr>
        <p:spPr bwMode="auto">
          <a:xfrm>
            <a:off x="3959225" y="1998663"/>
            <a:ext cx="730250" cy="1587"/>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53" name="Straight Connector 52"/>
          <p:cNvCxnSpPr>
            <a:cxnSpLocks noChangeShapeType="1"/>
          </p:cNvCxnSpPr>
          <p:nvPr/>
        </p:nvCxnSpPr>
        <p:spPr bwMode="auto">
          <a:xfrm>
            <a:off x="3946525" y="2660650"/>
            <a:ext cx="728663" cy="1588"/>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54" name="Straight Connector 53"/>
          <p:cNvCxnSpPr>
            <a:cxnSpLocks noChangeShapeType="1"/>
          </p:cNvCxnSpPr>
          <p:nvPr/>
        </p:nvCxnSpPr>
        <p:spPr bwMode="auto">
          <a:xfrm>
            <a:off x="5594350" y="2012950"/>
            <a:ext cx="728663" cy="1588"/>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55" name="Straight Connector 54"/>
          <p:cNvCxnSpPr>
            <a:cxnSpLocks noChangeShapeType="1"/>
          </p:cNvCxnSpPr>
          <p:nvPr/>
        </p:nvCxnSpPr>
        <p:spPr bwMode="auto">
          <a:xfrm>
            <a:off x="5607050" y="2660650"/>
            <a:ext cx="730250" cy="1588"/>
          </a:xfrm>
          <a:prstGeom prst="line">
            <a:avLst/>
          </a:prstGeom>
          <a:noFill/>
          <a:ln w="25400">
            <a:solidFill>
              <a:schemeClr val="tx1"/>
            </a:solidFill>
            <a:round/>
            <a:headEnd/>
            <a:tailEnd/>
          </a:ln>
          <a:effectLst>
            <a:outerShdw dist="20000" dir="5400000" rotWithShape="0">
              <a:srgbClr val="808080">
                <a:alpha val="37999"/>
              </a:srgbClr>
            </a:outerShdw>
          </a:effectLst>
        </p:spPr>
      </p:cxnSp>
      <p:grpSp>
        <p:nvGrpSpPr>
          <p:cNvPr id="20496" name="Group 136"/>
          <p:cNvGrpSpPr>
            <a:grpSpLocks/>
          </p:cNvGrpSpPr>
          <p:nvPr/>
        </p:nvGrpSpPr>
        <p:grpSpPr bwMode="auto">
          <a:xfrm>
            <a:off x="4186238" y="1998663"/>
            <a:ext cx="271462" cy="676275"/>
            <a:chOff x="4067539" y="4568620"/>
            <a:chExt cx="623229" cy="1497277"/>
          </a:xfrm>
        </p:grpSpPr>
        <p:cxnSp>
          <p:nvCxnSpPr>
            <p:cNvPr id="57" name="Straight Connector 56"/>
            <p:cNvCxnSpPr>
              <a:cxnSpLocks noChangeAspect="1"/>
            </p:cNvCxnSpPr>
            <p:nvPr/>
          </p:nvCxnSpPr>
          <p:spPr bwMode="auto">
            <a:xfrm rot="5400000">
              <a:off x="4050591" y="4899005"/>
              <a:ext cx="660770" cy="0"/>
            </a:xfrm>
            <a:prstGeom prst="line">
              <a:avLst/>
            </a:prstGeom>
            <a:noFill/>
            <a:ln w="25400">
              <a:solidFill>
                <a:schemeClr val="tx1"/>
              </a:solidFill>
              <a:round/>
              <a:headEnd/>
              <a:tailEnd/>
            </a:ln>
            <a:effectLst>
              <a:outerShdw dist="20000" dir="5400000" rotWithShape="0">
                <a:srgbClr val="808080">
                  <a:alpha val="37999"/>
                </a:srgbClr>
              </a:outerShdw>
            </a:effectLst>
          </p:spPr>
        </p:cxnSp>
        <p:grpSp>
          <p:nvGrpSpPr>
            <p:cNvPr id="20528" name="Group 133"/>
            <p:cNvGrpSpPr>
              <a:grpSpLocks/>
            </p:cNvGrpSpPr>
            <p:nvPr/>
          </p:nvGrpSpPr>
          <p:grpSpPr bwMode="auto">
            <a:xfrm>
              <a:off x="4067539" y="5238077"/>
              <a:ext cx="623229" cy="165565"/>
              <a:chOff x="1351701" y="5535297"/>
              <a:chExt cx="623229" cy="165565"/>
            </a:xfrm>
          </p:grpSpPr>
          <p:cxnSp>
            <p:nvCxnSpPr>
              <p:cNvPr id="60" name="Straight Connector 59"/>
              <p:cNvCxnSpPr>
                <a:cxnSpLocks noChangeAspect="1"/>
              </p:cNvCxnSpPr>
              <p:nvPr/>
            </p:nvCxnSpPr>
            <p:spPr bwMode="auto">
              <a:xfrm flipV="1">
                <a:off x="1351701" y="5533639"/>
                <a:ext cx="608651" cy="3514"/>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61" name="Straight Connector 60"/>
              <p:cNvCxnSpPr>
                <a:cxnSpLocks noChangeAspect="1"/>
              </p:cNvCxnSpPr>
              <p:nvPr/>
            </p:nvCxnSpPr>
            <p:spPr bwMode="auto">
              <a:xfrm flipV="1">
                <a:off x="1366279" y="5698830"/>
                <a:ext cx="608651" cy="3516"/>
              </a:xfrm>
              <a:prstGeom prst="line">
                <a:avLst/>
              </a:prstGeom>
              <a:noFill/>
              <a:ln w="25400">
                <a:solidFill>
                  <a:schemeClr val="tx1"/>
                </a:solidFill>
                <a:round/>
                <a:headEnd/>
                <a:tailEnd/>
              </a:ln>
              <a:effectLst>
                <a:outerShdw dist="20000" dir="5400000" rotWithShape="0">
                  <a:srgbClr val="808080">
                    <a:alpha val="37999"/>
                  </a:srgbClr>
                </a:outerShdw>
              </a:effectLst>
            </p:spPr>
          </p:cxnSp>
        </p:grpSp>
        <p:cxnSp>
          <p:nvCxnSpPr>
            <p:cNvPr id="59" name="Straight Connector 58"/>
            <p:cNvCxnSpPr>
              <a:cxnSpLocks noChangeAspect="1"/>
            </p:cNvCxnSpPr>
            <p:nvPr/>
          </p:nvCxnSpPr>
          <p:spPr bwMode="auto">
            <a:xfrm rot="5400000">
              <a:off x="4050591" y="5735512"/>
              <a:ext cx="660770" cy="0"/>
            </a:xfrm>
            <a:prstGeom prst="line">
              <a:avLst/>
            </a:prstGeom>
            <a:noFill/>
            <a:ln w="25400">
              <a:solidFill>
                <a:schemeClr val="tx1"/>
              </a:solidFill>
              <a:round/>
              <a:headEnd/>
              <a:tailEnd/>
            </a:ln>
            <a:effectLst>
              <a:outerShdw dist="20000" dir="5400000" rotWithShape="0">
                <a:srgbClr val="808080">
                  <a:alpha val="37999"/>
                </a:srgbClr>
              </a:outerShdw>
            </a:effectLst>
          </p:spPr>
        </p:cxnSp>
      </p:grpSp>
      <p:grpSp>
        <p:nvGrpSpPr>
          <p:cNvPr id="20497" name="Group 87"/>
          <p:cNvGrpSpPr>
            <a:grpSpLocks noChangeAspect="1"/>
          </p:cNvGrpSpPr>
          <p:nvPr/>
        </p:nvGrpSpPr>
        <p:grpSpPr bwMode="auto">
          <a:xfrm>
            <a:off x="5108575" y="2497138"/>
            <a:ext cx="365125" cy="217487"/>
            <a:chOff x="4795957" y="3259968"/>
            <a:chExt cx="3327510" cy="2758710"/>
          </a:xfrm>
        </p:grpSpPr>
        <p:grpSp>
          <p:nvGrpSpPr>
            <p:cNvPr id="20521" name="Group 97"/>
            <p:cNvGrpSpPr>
              <a:grpSpLocks/>
            </p:cNvGrpSpPr>
            <p:nvPr/>
          </p:nvGrpSpPr>
          <p:grpSpPr bwMode="auto">
            <a:xfrm>
              <a:off x="4795948" y="3259981"/>
              <a:ext cx="1678231" cy="1409561"/>
              <a:chOff x="4795948" y="3259981"/>
              <a:chExt cx="1678231" cy="1409561"/>
            </a:xfrm>
          </p:grpSpPr>
          <p:sp>
            <p:nvSpPr>
              <p:cNvPr id="41" name="Freeform 40"/>
              <p:cNvSpPr>
                <a:spLocks noChangeArrowheads="1"/>
              </p:cNvSpPr>
              <p:nvPr/>
            </p:nvSpPr>
            <p:spPr bwMode="auto">
              <a:xfrm>
                <a:off x="4795957" y="3259968"/>
                <a:ext cx="795713" cy="1409561"/>
              </a:xfrm>
              <a:custGeom>
                <a:avLst/>
                <a:gdLst>
                  <a:gd name="T0" fmla="*/ 0 w 797187"/>
                  <a:gd name="T1" fmla="*/ 1409561 h 1407290"/>
                  <a:gd name="T2" fmla="*/ 148353 w 797187"/>
                  <a:gd name="T3" fmla="*/ 895354 h 1407290"/>
                  <a:gd name="T4" fmla="*/ 391112 w 797187"/>
                  <a:gd name="T5" fmla="*/ 340551 h 1407290"/>
                  <a:gd name="T6" fmla="*/ 647360 w 797187"/>
                  <a:gd name="T7" fmla="*/ 56383 h 1407290"/>
                  <a:gd name="T8" fmla="*/ 795713 w 797187"/>
                  <a:gd name="T9" fmla="*/ 2256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eaLnBrk="1" hangingPunct="1">
                  <a:defRPr/>
                </a:pPr>
                <a:endParaRPr lang="en-US">
                  <a:solidFill>
                    <a:schemeClr val="tx1"/>
                  </a:solidFill>
                  <a:latin typeface="Calibri" pitchFamily="34" charset="0"/>
                  <a:ea typeface="ＭＳ Ｐゴシック" pitchFamily="34" charset="-128"/>
                </a:endParaRPr>
              </a:p>
            </p:txBody>
          </p:sp>
          <p:sp>
            <p:nvSpPr>
              <p:cNvPr id="42" name="Freeform 41"/>
              <p:cNvSpPr>
                <a:spLocks noChangeArrowheads="1"/>
              </p:cNvSpPr>
              <p:nvPr/>
            </p:nvSpPr>
            <p:spPr bwMode="auto">
              <a:xfrm flipH="1">
                <a:off x="5591670" y="3259968"/>
                <a:ext cx="882509" cy="1409561"/>
              </a:xfrm>
              <a:custGeom>
                <a:avLst/>
                <a:gdLst>
                  <a:gd name="T0" fmla="*/ 0 w 797187"/>
                  <a:gd name="T1" fmla="*/ 1409561 h 1407290"/>
                  <a:gd name="T2" fmla="*/ 164535 w 797187"/>
                  <a:gd name="T3" fmla="*/ 895354 h 1407290"/>
                  <a:gd name="T4" fmla="*/ 433775 w 797187"/>
                  <a:gd name="T5" fmla="*/ 340551 h 1407290"/>
                  <a:gd name="T6" fmla="*/ 717974 w 797187"/>
                  <a:gd name="T7" fmla="*/ 56383 h 1407290"/>
                  <a:gd name="T8" fmla="*/ 882509 w 797187"/>
                  <a:gd name="T9" fmla="*/ 2256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eaLnBrk="1" hangingPunct="1">
                  <a:defRPr/>
                </a:pPr>
                <a:endParaRPr lang="en-US">
                  <a:solidFill>
                    <a:schemeClr val="tx1"/>
                  </a:solidFill>
                  <a:latin typeface="Calibri" pitchFamily="34" charset="0"/>
                  <a:ea typeface="ＭＳ Ｐゴシック" pitchFamily="34" charset="-128"/>
                </a:endParaRPr>
              </a:p>
            </p:txBody>
          </p:sp>
        </p:grpSp>
        <p:grpSp>
          <p:nvGrpSpPr>
            <p:cNvPr id="20522" name="Group 98"/>
            <p:cNvGrpSpPr>
              <a:grpSpLocks/>
            </p:cNvGrpSpPr>
            <p:nvPr/>
          </p:nvGrpSpPr>
          <p:grpSpPr bwMode="auto">
            <a:xfrm flipV="1">
              <a:off x="6474179" y="4649394"/>
              <a:ext cx="1649288" cy="1369284"/>
              <a:chOff x="4798736" y="3258270"/>
              <a:chExt cx="1649288" cy="1400660"/>
            </a:xfrm>
          </p:grpSpPr>
          <p:sp>
            <p:nvSpPr>
              <p:cNvPr id="39" name="Freeform 38"/>
              <p:cNvSpPr>
                <a:spLocks noChangeArrowheads="1"/>
              </p:cNvSpPr>
              <p:nvPr/>
            </p:nvSpPr>
            <p:spPr bwMode="auto">
              <a:xfrm>
                <a:off x="4798736" y="3258270"/>
                <a:ext cx="795714" cy="1400660"/>
              </a:xfrm>
              <a:custGeom>
                <a:avLst/>
                <a:gdLst>
                  <a:gd name="T0" fmla="*/ 0 w 797187"/>
                  <a:gd name="T1" fmla="*/ 1400660 h 1407290"/>
                  <a:gd name="T2" fmla="*/ 148353 w 797187"/>
                  <a:gd name="T3" fmla="*/ 889700 h 1407290"/>
                  <a:gd name="T4" fmla="*/ 391113 w 797187"/>
                  <a:gd name="T5" fmla="*/ 338400 h 1407290"/>
                  <a:gd name="T6" fmla="*/ 647361 w 797187"/>
                  <a:gd name="T7" fmla="*/ 56027 h 1407290"/>
                  <a:gd name="T8" fmla="*/ 795714 w 797187"/>
                  <a:gd name="T9" fmla="*/ 2241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eaLnBrk="1" hangingPunct="1">
                  <a:defRPr/>
                </a:pPr>
                <a:endParaRPr lang="en-US">
                  <a:solidFill>
                    <a:schemeClr val="tx1"/>
                  </a:solidFill>
                  <a:latin typeface="Calibri" pitchFamily="34" charset="0"/>
                  <a:ea typeface="ＭＳ Ｐゴシック" pitchFamily="34" charset="-128"/>
                </a:endParaRPr>
              </a:p>
            </p:txBody>
          </p:sp>
          <p:sp>
            <p:nvSpPr>
              <p:cNvPr id="40" name="Freeform 39"/>
              <p:cNvSpPr>
                <a:spLocks noChangeArrowheads="1"/>
              </p:cNvSpPr>
              <p:nvPr/>
            </p:nvSpPr>
            <p:spPr bwMode="auto">
              <a:xfrm flipH="1">
                <a:off x="5594450" y="3258270"/>
                <a:ext cx="853574" cy="1400660"/>
              </a:xfrm>
              <a:custGeom>
                <a:avLst/>
                <a:gdLst>
                  <a:gd name="T0" fmla="*/ 0 w 797187"/>
                  <a:gd name="T1" fmla="*/ 1400660 h 1407290"/>
                  <a:gd name="T2" fmla="*/ 159141 w 797187"/>
                  <a:gd name="T3" fmla="*/ 889700 h 1407290"/>
                  <a:gd name="T4" fmla="*/ 419553 w 797187"/>
                  <a:gd name="T5" fmla="*/ 338400 h 1407290"/>
                  <a:gd name="T6" fmla="*/ 694433 w 797187"/>
                  <a:gd name="T7" fmla="*/ 56027 h 1407290"/>
                  <a:gd name="T8" fmla="*/ 853574 w 797187"/>
                  <a:gd name="T9" fmla="*/ 2241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eaLnBrk="1" hangingPunct="1">
                  <a:defRPr/>
                </a:pPr>
                <a:endParaRPr lang="en-US">
                  <a:solidFill>
                    <a:schemeClr val="tx1"/>
                  </a:solidFill>
                  <a:latin typeface="Calibri" pitchFamily="34" charset="0"/>
                  <a:ea typeface="ＭＳ Ｐゴシック" pitchFamily="34" charset="-128"/>
                </a:endParaRPr>
              </a:p>
            </p:txBody>
          </p:sp>
        </p:grpSp>
      </p:grpSp>
      <p:pic>
        <p:nvPicPr>
          <p:cNvPr id="2"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7800" y="3757613"/>
            <a:ext cx="6119813" cy="161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 name="Oval 45"/>
          <p:cNvSpPr>
            <a:spLocks noChangeArrowheads="1"/>
          </p:cNvSpPr>
          <p:nvPr/>
        </p:nvSpPr>
        <p:spPr bwMode="auto">
          <a:xfrm>
            <a:off x="7391400" y="4283075"/>
            <a:ext cx="608013" cy="593725"/>
          </a:xfrm>
          <a:prstGeom prst="ellipse">
            <a:avLst/>
          </a:prstGeom>
          <a:solidFill>
            <a:schemeClr val="bg1"/>
          </a:soli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cxnSp>
        <p:nvCxnSpPr>
          <p:cNvPr id="56" name="Straight Connector 55"/>
          <p:cNvCxnSpPr>
            <a:cxnSpLocks noChangeShapeType="1"/>
          </p:cNvCxnSpPr>
          <p:nvPr/>
        </p:nvCxnSpPr>
        <p:spPr bwMode="auto">
          <a:xfrm rot="10800000">
            <a:off x="2406650" y="2324100"/>
            <a:ext cx="655638" cy="1588"/>
          </a:xfrm>
          <a:prstGeom prst="line">
            <a:avLst/>
          </a:prstGeom>
          <a:noFill/>
          <a:ln w="25400">
            <a:solidFill>
              <a:schemeClr val="tx1"/>
            </a:solidFill>
            <a:round/>
            <a:headEnd/>
            <a:tailEnd type="oval" w="med" len="med"/>
          </a:ln>
          <a:effectLst>
            <a:outerShdw dist="20000" dir="5400000" rotWithShape="0">
              <a:srgbClr val="808080">
                <a:alpha val="37999"/>
              </a:srgbClr>
            </a:outerShdw>
          </a:effectLst>
        </p:spPr>
      </p:cxnSp>
      <p:cxnSp>
        <p:nvCxnSpPr>
          <p:cNvPr id="58" name="Straight Connector 57"/>
          <p:cNvCxnSpPr>
            <a:cxnSpLocks noChangeShapeType="1"/>
          </p:cNvCxnSpPr>
          <p:nvPr/>
        </p:nvCxnSpPr>
        <p:spPr bwMode="auto">
          <a:xfrm>
            <a:off x="5580063" y="2336800"/>
            <a:ext cx="1176337" cy="26988"/>
          </a:xfrm>
          <a:prstGeom prst="line">
            <a:avLst/>
          </a:prstGeom>
          <a:noFill/>
          <a:ln w="25400">
            <a:solidFill>
              <a:schemeClr val="tx1"/>
            </a:solidFill>
            <a:round/>
            <a:headEnd/>
            <a:tailEnd type="oval" w="med" len="med"/>
          </a:ln>
          <a:effectLst>
            <a:outerShdw dist="20000" dir="5400000" rotWithShape="0">
              <a:srgbClr val="808080">
                <a:alpha val="37999"/>
              </a:srgbClr>
            </a:outerShdw>
          </a:effectLst>
        </p:spPr>
      </p:cxnSp>
      <p:sp>
        <p:nvSpPr>
          <p:cNvPr id="50" name="Oval 49"/>
          <p:cNvSpPr>
            <a:spLocks noChangeArrowheads="1"/>
          </p:cNvSpPr>
          <p:nvPr/>
        </p:nvSpPr>
        <p:spPr bwMode="auto">
          <a:xfrm>
            <a:off x="6621463" y="2216150"/>
            <a:ext cx="296862" cy="282575"/>
          </a:xfrm>
          <a:prstGeom prst="ellipse">
            <a:avLst/>
          </a:prstGeom>
          <a:solidFill>
            <a:schemeClr val="bg1"/>
          </a:soli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cxnSp>
        <p:nvCxnSpPr>
          <p:cNvPr id="69" name="Straight Connector 68"/>
          <p:cNvCxnSpPr>
            <a:cxnSpLocks noChangeShapeType="1"/>
            <a:endCxn id="50" idx="1"/>
          </p:cNvCxnSpPr>
          <p:nvPr/>
        </p:nvCxnSpPr>
        <p:spPr bwMode="auto">
          <a:xfrm>
            <a:off x="6323013" y="2012950"/>
            <a:ext cx="341312" cy="244475"/>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75" name="Straight Connector 74"/>
          <p:cNvCxnSpPr>
            <a:cxnSpLocks noChangeShapeType="1"/>
            <a:endCxn id="50" idx="3"/>
          </p:cNvCxnSpPr>
          <p:nvPr/>
        </p:nvCxnSpPr>
        <p:spPr bwMode="auto">
          <a:xfrm flipV="1">
            <a:off x="6337300" y="2457450"/>
            <a:ext cx="327025" cy="190500"/>
          </a:xfrm>
          <a:prstGeom prst="line">
            <a:avLst/>
          </a:prstGeom>
          <a:noFill/>
          <a:ln w="25400">
            <a:solidFill>
              <a:schemeClr val="tx1"/>
            </a:solidFill>
            <a:round/>
            <a:headEnd/>
            <a:tailEnd/>
          </a:ln>
          <a:effectLst>
            <a:outerShdw dist="20000" dir="5400000" rotWithShape="0">
              <a:srgbClr val="808080">
                <a:alpha val="37999"/>
              </a:srgbClr>
            </a:outerShdw>
          </a:effectLst>
        </p:spPr>
      </p:cxnSp>
      <p:sp>
        <p:nvSpPr>
          <p:cNvPr id="76" name="Rectangle 75"/>
          <p:cNvSpPr>
            <a:spLocks noChangeArrowheads="1"/>
          </p:cNvSpPr>
          <p:nvPr/>
        </p:nvSpPr>
        <p:spPr bwMode="auto">
          <a:xfrm>
            <a:off x="2824163" y="1620838"/>
            <a:ext cx="1270000" cy="1512887"/>
          </a:xfrm>
          <a:prstGeom prst="rect">
            <a:avLst/>
          </a:prstGeom>
          <a:gradFill rotWithShape="1">
            <a:gsLst>
              <a:gs pos="0">
                <a:srgbClr val="9BC1FF">
                  <a:alpha val="15999"/>
                </a:srgbClr>
              </a:gs>
              <a:gs pos="100000">
                <a:srgbClr val="3F80CD">
                  <a:alpha val="15999"/>
                </a:srgbClr>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77" name="Rectangle 76"/>
          <p:cNvSpPr>
            <a:spLocks noChangeArrowheads="1"/>
          </p:cNvSpPr>
          <p:nvPr/>
        </p:nvSpPr>
        <p:spPr bwMode="auto">
          <a:xfrm>
            <a:off x="2419350" y="3579813"/>
            <a:ext cx="1741488" cy="1946275"/>
          </a:xfrm>
          <a:prstGeom prst="rect">
            <a:avLst/>
          </a:prstGeom>
          <a:gradFill rotWithShape="1">
            <a:gsLst>
              <a:gs pos="0">
                <a:srgbClr val="9BC1FF">
                  <a:alpha val="15999"/>
                </a:srgbClr>
              </a:gs>
              <a:gs pos="100000">
                <a:srgbClr val="3F80CD">
                  <a:alpha val="15999"/>
                </a:srgbClr>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78" name="Rectangle 77"/>
          <p:cNvSpPr>
            <a:spLocks noChangeArrowheads="1"/>
          </p:cNvSpPr>
          <p:nvPr/>
        </p:nvSpPr>
        <p:spPr bwMode="auto">
          <a:xfrm>
            <a:off x="4572000" y="1557338"/>
            <a:ext cx="2432050" cy="1512887"/>
          </a:xfrm>
          <a:prstGeom prst="rect">
            <a:avLst/>
          </a:prstGeom>
          <a:gradFill rotWithShape="1">
            <a:gsLst>
              <a:gs pos="0">
                <a:srgbClr val="FFE5E5">
                  <a:alpha val="20999"/>
                </a:srgbClr>
              </a:gs>
              <a:gs pos="64999">
                <a:srgbClr val="FFBEBD">
                  <a:alpha val="20999"/>
                </a:srgbClr>
              </a:gs>
              <a:gs pos="100000">
                <a:srgbClr val="FFA2A1">
                  <a:alpha val="20999"/>
                </a:srgbClr>
              </a:gs>
            </a:gsLst>
            <a:lin ang="5400000" scaled="1"/>
          </a:gradFill>
          <a:ln w="9525">
            <a:solidFill>
              <a:srgbClr val="BE4B48"/>
            </a:solidFill>
            <a:miter lim="800000"/>
            <a:headEnd/>
            <a:tailEnd/>
          </a:ln>
          <a:effectLst>
            <a:outerShdw dist="20000" dir="5400000" rotWithShape="0">
              <a:srgbClr val="808080">
                <a:alpha val="37999"/>
              </a:srgbClr>
            </a:outerShdw>
          </a:effectLst>
        </p:spPr>
        <p:txBody>
          <a:bodyPr anchor="ctr"/>
          <a:lstStyle/>
          <a:p>
            <a:pPr algn="ctr" defTabSz="457200" eaLnBrk="1" hangingPunct="1">
              <a:defRPr/>
            </a:pPr>
            <a:endParaRPr lang="en-US">
              <a:solidFill>
                <a:srgbClr val="000000"/>
              </a:solidFill>
              <a:latin typeface="Calibri" pitchFamily="34" charset="0"/>
              <a:ea typeface="ＭＳ Ｐゴシック" pitchFamily="34" charset="-128"/>
            </a:endParaRPr>
          </a:p>
        </p:txBody>
      </p:sp>
      <p:sp>
        <p:nvSpPr>
          <p:cNvPr id="80" name="Up Arrow 79"/>
          <p:cNvSpPr>
            <a:spLocks noChangeArrowheads="1"/>
          </p:cNvSpPr>
          <p:nvPr/>
        </p:nvSpPr>
        <p:spPr bwMode="auto">
          <a:xfrm>
            <a:off x="5106988" y="2917825"/>
            <a:ext cx="122237" cy="338138"/>
          </a:xfrm>
          <a:prstGeom prst="upArrow">
            <a:avLst>
              <a:gd name="adj1" fmla="val 50000"/>
              <a:gd name="adj2" fmla="val 49997"/>
            </a:avLst>
          </a:prstGeom>
          <a:gradFill rotWithShape="1">
            <a:gsLst>
              <a:gs pos="0">
                <a:srgbClr val="FF9A99"/>
              </a:gs>
              <a:gs pos="100000">
                <a:srgbClr val="D1403C"/>
              </a:gs>
            </a:gsLst>
            <a:lin ang="5400000"/>
          </a:gradFill>
          <a:ln w="9525">
            <a:solidFill>
              <a:srgbClr val="BE4B48"/>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20509" name="TextBox 80"/>
          <p:cNvSpPr txBox="1">
            <a:spLocks noChangeArrowheads="1"/>
          </p:cNvSpPr>
          <p:nvPr/>
        </p:nvSpPr>
        <p:spPr bwMode="auto">
          <a:xfrm>
            <a:off x="5133975" y="3025775"/>
            <a:ext cx="1041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i="1">
                <a:solidFill>
                  <a:schemeClr val="tx1"/>
                </a:solidFill>
                <a:latin typeface="Arial" charset="0"/>
              </a:rPr>
              <a:t>upravljanje</a:t>
            </a:r>
            <a:endParaRPr lang="en-US" sz="1400" i="1">
              <a:solidFill>
                <a:schemeClr val="tx1"/>
              </a:solidFill>
              <a:latin typeface="Arial" charset="0"/>
            </a:endParaRPr>
          </a:p>
        </p:txBody>
      </p:sp>
      <p:sp>
        <p:nvSpPr>
          <p:cNvPr id="20510" name="TextBox 61"/>
          <p:cNvSpPr txBox="1">
            <a:spLocks noChangeArrowheads="1"/>
          </p:cNvSpPr>
          <p:nvPr/>
        </p:nvSpPr>
        <p:spPr bwMode="auto">
          <a:xfrm>
            <a:off x="1042988" y="188913"/>
            <a:ext cx="75501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3600" b="1"/>
              <a:t>Pogoni motora naizmenične struje</a:t>
            </a:r>
            <a:endParaRPr lang="en-US" sz="3600" b="1"/>
          </a:p>
        </p:txBody>
      </p:sp>
      <p:sp>
        <p:nvSpPr>
          <p:cNvPr id="171059" name="TextBox 63"/>
          <p:cNvSpPr txBox="1">
            <a:spLocks noChangeArrowheads="1"/>
          </p:cNvSpPr>
          <p:nvPr/>
        </p:nvSpPr>
        <p:spPr bwMode="auto">
          <a:xfrm>
            <a:off x="2286000" y="6019800"/>
            <a:ext cx="2333625" cy="3079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a:solidFill>
                  <a:schemeClr val="tx1"/>
                </a:solidFill>
                <a:latin typeface="Arial" charset="0"/>
              </a:rPr>
              <a:t>Prenaponska zaštita (PNZ)</a:t>
            </a:r>
            <a:endParaRPr lang="en-US" sz="1400">
              <a:solidFill>
                <a:schemeClr val="tx1"/>
              </a:solidFill>
              <a:latin typeface="Arial" charset="0"/>
            </a:endParaRPr>
          </a:p>
        </p:txBody>
      </p:sp>
      <p:sp>
        <p:nvSpPr>
          <p:cNvPr id="171060" name="Line 52"/>
          <p:cNvSpPr>
            <a:spLocks noChangeShapeType="1"/>
          </p:cNvSpPr>
          <p:nvPr/>
        </p:nvSpPr>
        <p:spPr bwMode="auto">
          <a:xfrm flipV="1">
            <a:off x="4267200" y="5029200"/>
            <a:ext cx="3810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4" name="TextBox 63"/>
          <p:cNvSpPr txBox="1">
            <a:spLocks noChangeArrowheads="1"/>
          </p:cNvSpPr>
          <p:nvPr/>
        </p:nvSpPr>
        <p:spPr bwMode="auto">
          <a:xfrm>
            <a:off x="4284663" y="4221163"/>
            <a:ext cx="3143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400" i="1">
                <a:latin typeface="Arial" charset="0"/>
                <a:cs typeface="Arial" charset="0"/>
              </a:rPr>
              <a:t>C</a:t>
            </a:r>
            <a:endParaRPr lang="en-US" sz="1400" i="1">
              <a:latin typeface="Arial" charset="0"/>
              <a:cs typeface="Arial" charset="0"/>
            </a:endParaRPr>
          </a:p>
        </p:txBody>
      </p:sp>
      <p:sp>
        <p:nvSpPr>
          <p:cNvPr id="66" name="TextBox 65"/>
          <p:cNvSpPr txBox="1">
            <a:spLocks noChangeArrowheads="1"/>
          </p:cNvSpPr>
          <p:nvPr/>
        </p:nvSpPr>
        <p:spPr bwMode="auto">
          <a:xfrm>
            <a:off x="4140200" y="3500438"/>
            <a:ext cx="8032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400" i="1">
                <a:latin typeface="Arial" charset="0"/>
                <a:cs typeface="Arial" charset="0"/>
              </a:rPr>
              <a:t>DC Bus</a:t>
            </a:r>
            <a:endParaRPr lang="en-US" sz="1400" i="1">
              <a:latin typeface="Arial" charset="0"/>
              <a:cs typeface="Arial" charset="0"/>
            </a:endParaRPr>
          </a:p>
        </p:txBody>
      </p:sp>
      <p:sp>
        <p:nvSpPr>
          <p:cNvPr id="70" name="TextBox 69"/>
          <p:cNvSpPr txBox="1">
            <a:spLocks noChangeArrowheads="1"/>
          </p:cNvSpPr>
          <p:nvPr/>
        </p:nvSpPr>
        <p:spPr bwMode="auto">
          <a:xfrm>
            <a:off x="6300788" y="3284538"/>
            <a:ext cx="15843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400" i="1">
                <a:latin typeface="Arial" charset="0"/>
                <a:cs typeface="Arial" charset="0"/>
              </a:rPr>
              <a:t>Izlazni stepen</a:t>
            </a:r>
            <a:endParaRPr lang="en-US" sz="1400" i="1">
              <a:latin typeface="Arial" charset="0"/>
              <a:cs typeface="Arial" charset="0"/>
            </a:endParaRPr>
          </a:p>
        </p:txBody>
      </p:sp>
      <p:sp>
        <p:nvSpPr>
          <p:cNvPr id="81" name="TextBox 80"/>
          <p:cNvSpPr txBox="1">
            <a:spLocks noChangeArrowheads="1"/>
          </p:cNvSpPr>
          <p:nvPr/>
        </p:nvSpPr>
        <p:spPr bwMode="auto">
          <a:xfrm>
            <a:off x="2411413" y="3284538"/>
            <a:ext cx="15843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400" i="1">
                <a:latin typeface="Arial" charset="0"/>
                <a:cs typeface="Arial" charset="0"/>
              </a:rPr>
              <a:t>Ispravljač</a:t>
            </a:r>
            <a:endParaRPr lang="en-US" sz="1400" i="1">
              <a:latin typeface="Arial" charset="0"/>
              <a:cs typeface="Arial" charset="0"/>
            </a:endParaRPr>
          </a:p>
        </p:txBody>
      </p:sp>
      <p:sp>
        <p:nvSpPr>
          <p:cNvPr id="82" name="Up Arrow 81"/>
          <p:cNvSpPr>
            <a:spLocks noChangeArrowheads="1"/>
          </p:cNvSpPr>
          <p:nvPr/>
        </p:nvSpPr>
        <p:spPr bwMode="auto">
          <a:xfrm>
            <a:off x="5840413" y="5408613"/>
            <a:ext cx="122237" cy="338137"/>
          </a:xfrm>
          <a:prstGeom prst="upArrow">
            <a:avLst>
              <a:gd name="adj1" fmla="val 50000"/>
              <a:gd name="adj2" fmla="val 49997"/>
            </a:avLst>
          </a:prstGeom>
          <a:gradFill rotWithShape="1">
            <a:gsLst>
              <a:gs pos="0">
                <a:srgbClr val="FF9A99"/>
              </a:gs>
              <a:gs pos="100000">
                <a:srgbClr val="D1403C"/>
              </a:gs>
            </a:gsLst>
            <a:lin ang="5400000"/>
          </a:gradFill>
          <a:ln w="9525">
            <a:solidFill>
              <a:srgbClr val="BE4B48"/>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83" name="TextBox 80"/>
          <p:cNvSpPr txBox="1">
            <a:spLocks noChangeArrowheads="1"/>
          </p:cNvSpPr>
          <p:nvPr/>
        </p:nvSpPr>
        <p:spPr bwMode="auto">
          <a:xfrm>
            <a:off x="5867400" y="5516563"/>
            <a:ext cx="1041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i="1">
                <a:solidFill>
                  <a:schemeClr val="tx1"/>
                </a:solidFill>
                <a:latin typeface="Arial" charset="0"/>
              </a:rPr>
              <a:t>upravljanje</a:t>
            </a:r>
            <a:endParaRPr lang="en-US" sz="1400" i="1">
              <a:solidFill>
                <a:schemeClr val="tx1"/>
              </a:solidFill>
              <a:latin typeface="Arial" charset="0"/>
            </a:endParaRPr>
          </a:p>
        </p:txBody>
      </p:sp>
      <p:sp>
        <p:nvSpPr>
          <p:cNvPr id="20519" name="TextBox 83"/>
          <p:cNvSpPr txBox="1">
            <a:spLocks noChangeArrowheads="1"/>
          </p:cNvSpPr>
          <p:nvPr/>
        </p:nvSpPr>
        <p:spPr bwMode="auto">
          <a:xfrm>
            <a:off x="3059113" y="1557338"/>
            <a:ext cx="15843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400" i="1">
                <a:latin typeface="Arial" charset="0"/>
                <a:cs typeface="Arial" charset="0"/>
              </a:rPr>
              <a:t>Ispravljač</a:t>
            </a:r>
            <a:endParaRPr lang="en-US" sz="1400" i="1">
              <a:latin typeface="Arial" charset="0"/>
              <a:cs typeface="Arial" charset="0"/>
            </a:endParaRPr>
          </a:p>
        </p:txBody>
      </p:sp>
      <p:sp>
        <p:nvSpPr>
          <p:cNvPr id="20520" name="TextBox 84"/>
          <p:cNvSpPr txBox="1">
            <a:spLocks noChangeArrowheads="1"/>
          </p:cNvSpPr>
          <p:nvPr/>
        </p:nvSpPr>
        <p:spPr bwMode="auto">
          <a:xfrm>
            <a:off x="4500563" y="1557338"/>
            <a:ext cx="15843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400" i="1">
                <a:latin typeface="Arial" charset="0"/>
                <a:cs typeface="Arial" charset="0"/>
              </a:rPr>
              <a:t>Izlazni stepen</a:t>
            </a:r>
            <a:endParaRPr lang="en-US" sz="1400" i="1">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p:cTn id="25" dur="500" fill="hold"/>
                                        <p:tgtEl>
                                          <p:spTgt spid="76"/>
                                        </p:tgtEl>
                                        <p:attrNameLst>
                                          <p:attrName>ppt_w</p:attrName>
                                        </p:attrNameLst>
                                      </p:cBhvr>
                                      <p:tavLst>
                                        <p:tav tm="0">
                                          <p:val>
                                            <p:fltVal val="0"/>
                                          </p:val>
                                        </p:tav>
                                        <p:tav tm="100000">
                                          <p:val>
                                            <p:strVal val="#ppt_w"/>
                                          </p:val>
                                        </p:tav>
                                      </p:tavLst>
                                    </p:anim>
                                    <p:anim calcmode="lin" valueType="num">
                                      <p:cBhvr>
                                        <p:cTn id="26" dur="500" fill="hold"/>
                                        <p:tgtEl>
                                          <p:spTgt spid="76"/>
                                        </p:tgtEl>
                                        <p:attrNameLst>
                                          <p:attrName>ppt_h</p:attrName>
                                        </p:attrNameLst>
                                      </p:cBhvr>
                                      <p:tavLst>
                                        <p:tav tm="0">
                                          <p:val>
                                            <p:fltVal val="0"/>
                                          </p:val>
                                        </p:tav>
                                        <p:tav tm="100000">
                                          <p:val>
                                            <p:strVal val="#ppt_h"/>
                                          </p:val>
                                        </p:tav>
                                      </p:tavLst>
                                    </p:anim>
                                  </p:childTnLst>
                                </p:cTn>
                              </p:par>
                            </p:childTnLst>
                          </p:cTn>
                        </p:par>
                        <p:par>
                          <p:cTn id="27" fill="hold" nodeType="afterGroup">
                            <p:stCondLst>
                              <p:cond delay="500"/>
                            </p:stCondLst>
                            <p:childTnLst>
                              <p:par>
                                <p:cTn id="28" presetID="23" presetClass="entr" presetSubtype="16" fill="hold" grpId="0" nodeType="afterEffect">
                                  <p:stCondLst>
                                    <p:cond delay="0"/>
                                  </p:stCondLst>
                                  <p:childTnLst>
                                    <p:set>
                                      <p:cBhvr>
                                        <p:cTn id="29" dur="1" fill="hold">
                                          <p:stCondLst>
                                            <p:cond delay="0"/>
                                          </p:stCondLst>
                                        </p:cTn>
                                        <p:tgtEl>
                                          <p:spTgt spid="77"/>
                                        </p:tgtEl>
                                        <p:attrNameLst>
                                          <p:attrName>style.visibility</p:attrName>
                                        </p:attrNameLst>
                                      </p:cBhvr>
                                      <p:to>
                                        <p:strVal val="visible"/>
                                      </p:to>
                                    </p:set>
                                    <p:anim calcmode="lin" valueType="num">
                                      <p:cBhvr>
                                        <p:cTn id="30" dur="500" fill="hold"/>
                                        <p:tgtEl>
                                          <p:spTgt spid="77"/>
                                        </p:tgtEl>
                                        <p:attrNameLst>
                                          <p:attrName>ppt_w</p:attrName>
                                        </p:attrNameLst>
                                      </p:cBhvr>
                                      <p:tavLst>
                                        <p:tav tm="0">
                                          <p:val>
                                            <p:fltVal val="0"/>
                                          </p:val>
                                        </p:tav>
                                        <p:tav tm="100000">
                                          <p:val>
                                            <p:strVal val="#ppt_w"/>
                                          </p:val>
                                        </p:tav>
                                      </p:tavLst>
                                    </p:anim>
                                    <p:anim calcmode="lin" valueType="num">
                                      <p:cBhvr>
                                        <p:cTn id="31" dur="500" fill="hold"/>
                                        <p:tgtEl>
                                          <p:spTgt spid="77"/>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grpId="1" nodeType="clickEffect">
                                  <p:stCondLst>
                                    <p:cond delay="0"/>
                                  </p:stCondLst>
                                  <p:childTnLst>
                                    <p:animEffect transition="out" filter="fade">
                                      <p:cBhvr>
                                        <p:cTn id="35" dur="500"/>
                                        <p:tgtEl>
                                          <p:spTgt spid="76"/>
                                        </p:tgtEl>
                                      </p:cBhvr>
                                    </p:animEffect>
                                    <p:set>
                                      <p:cBhvr>
                                        <p:cTn id="36" dur="1" fill="hold">
                                          <p:stCondLst>
                                            <p:cond delay="499"/>
                                          </p:stCondLst>
                                        </p:cTn>
                                        <p:tgtEl>
                                          <p:spTgt spid="76"/>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77"/>
                                        </p:tgtEl>
                                      </p:cBhvr>
                                    </p:animEffect>
                                    <p:set>
                                      <p:cBhvr>
                                        <p:cTn id="39" dur="1" fill="hold">
                                          <p:stCondLst>
                                            <p:cond delay="499"/>
                                          </p:stCondLst>
                                        </p:cTn>
                                        <p:tgtEl>
                                          <p:spTgt spid="77"/>
                                        </p:tgtEl>
                                        <p:attrNameLst>
                                          <p:attrName>style.visibility</p:attrName>
                                        </p:attrNameLst>
                                      </p:cBhvr>
                                      <p:to>
                                        <p:strVal val="hidden"/>
                                      </p:to>
                                    </p:set>
                                  </p:childTnLst>
                                </p:cTn>
                              </p:par>
                            </p:childTnLst>
                          </p:cTn>
                        </p:par>
                        <p:par>
                          <p:cTn id="40" fill="hold" nodeType="afterGroup">
                            <p:stCondLst>
                              <p:cond delay="500"/>
                            </p:stCondLst>
                            <p:childTnLst>
                              <p:par>
                                <p:cTn id="41" presetID="23" presetClass="entr" presetSubtype="16"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cBhvr>
                                        <p:cTn id="43" dur="500" fill="hold"/>
                                        <p:tgtEl>
                                          <p:spTgt spid="78"/>
                                        </p:tgtEl>
                                        <p:attrNameLst>
                                          <p:attrName>ppt_w</p:attrName>
                                        </p:attrNameLst>
                                      </p:cBhvr>
                                      <p:tavLst>
                                        <p:tav tm="0">
                                          <p:val>
                                            <p:fltVal val="0"/>
                                          </p:val>
                                        </p:tav>
                                        <p:tav tm="100000">
                                          <p:val>
                                            <p:strVal val="#ppt_w"/>
                                          </p:val>
                                        </p:tav>
                                      </p:tavLst>
                                    </p:anim>
                                    <p:anim calcmode="lin" valueType="num">
                                      <p:cBhvr>
                                        <p:cTn id="44" dur="500" fill="hold"/>
                                        <p:tgtEl>
                                          <p:spTgt spid="78"/>
                                        </p:tgtEl>
                                        <p:attrNameLst>
                                          <p:attrName>ppt_h</p:attrName>
                                        </p:attrNameLst>
                                      </p:cBhvr>
                                      <p:tavLst>
                                        <p:tav tm="0">
                                          <p:val>
                                            <p:fltVal val="0"/>
                                          </p:val>
                                        </p:tav>
                                        <p:tav tm="100000">
                                          <p:val>
                                            <p:strVal val="#ppt_h"/>
                                          </p:val>
                                        </p:tav>
                                      </p:tavLst>
                                    </p:anim>
                                  </p:childTnLst>
                                </p:cTn>
                              </p:par>
                            </p:childTnLst>
                          </p:cTn>
                        </p:par>
                        <p:par>
                          <p:cTn id="45" fill="hold" nodeType="afterGroup">
                            <p:stCondLst>
                              <p:cond delay="1000"/>
                            </p:stCondLst>
                            <p:childTnLst>
                              <p:par>
                                <p:cTn id="46" presetID="23" presetClass="entr" presetSubtype="16"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p:cTn id="48" dur="500" fill="hold"/>
                                        <p:tgtEl>
                                          <p:spTgt spid="79"/>
                                        </p:tgtEl>
                                        <p:attrNameLst>
                                          <p:attrName>ppt_w</p:attrName>
                                        </p:attrNameLst>
                                      </p:cBhvr>
                                      <p:tavLst>
                                        <p:tav tm="0">
                                          <p:val>
                                            <p:fltVal val="0"/>
                                          </p:val>
                                        </p:tav>
                                        <p:tav tm="100000">
                                          <p:val>
                                            <p:strVal val="#ppt_w"/>
                                          </p:val>
                                        </p:tav>
                                      </p:tavLst>
                                    </p:anim>
                                    <p:anim calcmode="lin" valueType="num">
                                      <p:cBhvr>
                                        <p:cTn id="49" dur="500" fill="hold"/>
                                        <p:tgtEl>
                                          <p:spTgt spid="79"/>
                                        </p:tgtEl>
                                        <p:attrNameLst>
                                          <p:attrName>ppt_h</p:attrName>
                                        </p:attrNameLst>
                                      </p:cBhvr>
                                      <p:tavLst>
                                        <p:tav tm="0">
                                          <p:val>
                                            <p:fltVal val="0"/>
                                          </p:val>
                                        </p:tav>
                                        <p:tav tm="100000">
                                          <p:val>
                                            <p:strVal val="#ppt_h"/>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xit" presetSubtype="0" fill="hold" grpId="1" nodeType="clickEffect">
                                  <p:stCondLst>
                                    <p:cond delay="0"/>
                                  </p:stCondLst>
                                  <p:childTnLst>
                                    <p:animEffect transition="out" filter="fade">
                                      <p:cBhvr>
                                        <p:cTn id="53" dur="500"/>
                                        <p:tgtEl>
                                          <p:spTgt spid="78"/>
                                        </p:tgtEl>
                                      </p:cBhvr>
                                    </p:animEffect>
                                    <p:set>
                                      <p:cBhvr>
                                        <p:cTn id="54" dur="1" fill="hold">
                                          <p:stCondLst>
                                            <p:cond delay="499"/>
                                          </p:stCondLst>
                                        </p:cTn>
                                        <p:tgtEl>
                                          <p:spTgt spid="78"/>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79"/>
                                        </p:tgtEl>
                                      </p:cBhvr>
                                    </p:animEffect>
                                    <p:set>
                                      <p:cBhvr>
                                        <p:cTn id="57" dur="1" fill="hold">
                                          <p:stCondLst>
                                            <p:cond delay="499"/>
                                          </p:stCondLst>
                                        </p:cTn>
                                        <p:tgtEl>
                                          <p:spTgt spid="79"/>
                                        </p:tgtEl>
                                        <p:attrNameLst>
                                          <p:attrName>style.visibility</p:attrName>
                                        </p:attrNameLst>
                                      </p:cBhvr>
                                      <p:to>
                                        <p:strVal val="hidden"/>
                                      </p:to>
                                    </p:set>
                                  </p:childTnLst>
                                </p:cTn>
                              </p:par>
                            </p:childTnLst>
                          </p:cTn>
                        </p:par>
                        <p:par>
                          <p:cTn id="58" fill="hold" nodeType="afterGroup">
                            <p:stCondLst>
                              <p:cond delay="500"/>
                            </p:stCondLst>
                            <p:childTnLst>
                              <p:par>
                                <p:cTn id="59" presetID="1" presetClass="entr" presetSubtype="0" fill="hold" grpId="0" nodeType="afterEffect">
                                  <p:stCondLst>
                                    <p:cond delay="0"/>
                                  </p:stCondLst>
                                  <p:childTnLst>
                                    <p:set>
                                      <p:cBhvr>
                                        <p:cTn id="60" dur="1" fill="hold">
                                          <p:stCondLst>
                                            <p:cond delay="0"/>
                                          </p:stCondLst>
                                        </p:cTn>
                                        <p:tgtEl>
                                          <p:spTgt spid="17105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71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79" grpId="1" animBg="1"/>
      <p:bldP spid="46" grpId="0" animBg="1"/>
      <p:bldP spid="76" grpId="0" animBg="1"/>
      <p:bldP spid="76" grpId="1" animBg="1"/>
      <p:bldP spid="77" grpId="0" animBg="1"/>
      <p:bldP spid="77" grpId="1" animBg="1"/>
      <p:bldP spid="78" grpId="0" animBg="1"/>
      <p:bldP spid="78" grpId="1" animBg="1"/>
      <p:bldP spid="171059" grpId="0" animBg="1"/>
      <p:bldP spid="171060" grpId="0" animBg="1"/>
      <p:bldP spid="64" grpId="0"/>
      <p:bldP spid="66" grpId="0"/>
      <p:bldP spid="70" grpId="0"/>
      <p:bldP spid="81" grpId="0"/>
      <p:bldP spid="82" grpId="0" animBg="1"/>
      <p:bldP spid="8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algn="r"/>
            <a:fld id="{B772A6ED-D9E1-4F41-AF6A-555F3E6AC41C}" type="slidenum">
              <a:rPr lang="en-US" sz="1400">
                <a:solidFill>
                  <a:schemeClr val="tx1"/>
                </a:solidFill>
                <a:latin typeface="Times New Roman" pitchFamily="18" charset="0"/>
              </a:rPr>
              <a:pPr algn="r"/>
              <a:t>26</a:t>
            </a:fld>
            <a:endParaRPr lang="en-US" sz="1400">
              <a:solidFill>
                <a:schemeClr val="tx1"/>
              </a:solidFill>
              <a:latin typeface="Times New Roman" pitchFamily="18" charset="0"/>
            </a:endParaRPr>
          </a:p>
        </p:txBody>
      </p:sp>
      <p:sp>
        <p:nvSpPr>
          <p:cNvPr id="20510" name="TextBox 61"/>
          <p:cNvSpPr txBox="1">
            <a:spLocks noChangeArrowheads="1"/>
          </p:cNvSpPr>
          <p:nvPr/>
        </p:nvSpPr>
        <p:spPr bwMode="auto">
          <a:xfrm>
            <a:off x="1857356" y="214290"/>
            <a:ext cx="562846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sr-Latn-CS" sz="3600" b="1" dirty="0" smtClean="0"/>
              <a:t>Pakovanja IGBT (moduli)</a:t>
            </a:r>
            <a:endParaRPr lang="en-US" sz="3600" b="1" dirty="0"/>
          </a:p>
        </p:txBody>
      </p:sp>
      <p:sp>
        <p:nvSpPr>
          <p:cNvPr id="88068" name="AutoShape 4" descr="C:\Documents and Settings\m_milan\Desktop\Brisi\IGBT Modules IPM _ Fuji Electric Europe_%D0%BF%D0%BE%D0%B4%D0%B0%D1%86%D0%B8\43.png"/>
          <p:cNvSpPr>
            <a:spLocks noChangeAspect="1" noChangeArrowheads="1"/>
          </p:cNvSpPr>
          <p:nvPr/>
        </p:nvSpPr>
        <p:spPr bwMode="auto">
          <a:xfrm>
            <a:off x="155575" y="-655638"/>
            <a:ext cx="5219700" cy="1371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8070" name="AutoShape 6" descr="C:\Documents and Settings\m_milan\Desktop\Brisi\IGBT Modules IPM _ Fuji Electric Europe_%D0%BF%D0%BE%D0%B4%D0%B0%D1%86%D0%B8\43.png"/>
          <p:cNvSpPr>
            <a:spLocks noChangeAspect="1" noChangeArrowheads="1"/>
          </p:cNvSpPr>
          <p:nvPr/>
        </p:nvSpPr>
        <p:spPr bwMode="auto">
          <a:xfrm>
            <a:off x="155575" y="-655638"/>
            <a:ext cx="5219700" cy="1371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8072" name="AutoShape 8" descr="C:\Documents and Settings\m_milan\Desktop\Brisi\IGBT Modules IPM _ Fuji Electric Europe_%D0%BF%D0%BE%D0%B4%D0%B0%D1%86%D0%B8\43.png"/>
          <p:cNvSpPr>
            <a:spLocks noChangeAspect="1" noChangeArrowheads="1"/>
          </p:cNvSpPr>
          <p:nvPr/>
        </p:nvSpPr>
        <p:spPr bwMode="auto">
          <a:xfrm>
            <a:off x="155575" y="-655638"/>
            <a:ext cx="5219700" cy="1371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Content Placeholder 2"/>
          <p:cNvSpPr txBox="1">
            <a:spLocks/>
          </p:cNvSpPr>
          <p:nvPr/>
        </p:nvSpPr>
        <p:spPr bwMode="auto">
          <a:xfrm>
            <a:off x="428596" y="1285860"/>
            <a:ext cx="8171904" cy="2304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33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99"/>
                </a:solidFill>
                <a:latin typeface="+mn-lt"/>
              </a:defRPr>
            </a:lvl2pPr>
            <a:lvl3pPr marL="1143000" indent="-228600" algn="l" rtl="0" eaLnBrk="0" fontAlgn="base" hangingPunct="0">
              <a:spcBef>
                <a:spcPct val="20000"/>
              </a:spcBef>
              <a:spcAft>
                <a:spcPct val="0"/>
              </a:spcAft>
              <a:buChar char="•"/>
              <a:defRPr sz="2400" b="1">
                <a:solidFill>
                  <a:srgbClr val="333399"/>
                </a:solidFill>
                <a:latin typeface="+mn-lt"/>
              </a:defRPr>
            </a:lvl3pPr>
            <a:lvl4pPr marL="1600200" indent="-228600" algn="l" rtl="0" eaLnBrk="0" fontAlgn="base" hangingPunct="0">
              <a:spcBef>
                <a:spcPct val="20000"/>
              </a:spcBef>
              <a:spcAft>
                <a:spcPct val="0"/>
              </a:spcAft>
              <a:buChar char="–"/>
              <a:defRPr sz="2000" b="1">
                <a:solidFill>
                  <a:srgbClr val="333399"/>
                </a:solidFill>
                <a:latin typeface="+mn-lt"/>
              </a:defRPr>
            </a:lvl4pPr>
            <a:lvl5pPr marL="2057400" indent="-228600" algn="l" rtl="0" eaLnBrk="0" fontAlgn="base" hangingPunct="0">
              <a:spcBef>
                <a:spcPct val="20000"/>
              </a:spcBef>
              <a:spcAft>
                <a:spcPct val="0"/>
              </a:spcAft>
              <a:buChar char="»"/>
              <a:defRPr sz="2000" b="1">
                <a:solidFill>
                  <a:srgbClr val="333399"/>
                </a:solidFill>
                <a:latin typeface="+mn-lt"/>
              </a:defRPr>
            </a:lvl5pPr>
            <a:lvl6pPr marL="2514600" indent="-228600" algn="l" rtl="0" eaLnBrk="0" fontAlgn="base" hangingPunct="0">
              <a:spcBef>
                <a:spcPct val="20000"/>
              </a:spcBef>
              <a:spcAft>
                <a:spcPct val="0"/>
              </a:spcAft>
              <a:buChar char="»"/>
              <a:defRPr sz="2000" b="1">
                <a:solidFill>
                  <a:srgbClr val="333399"/>
                </a:solidFill>
                <a:latin typeface="+mn-lt"/>
              </a:defRPr>
            </a:lvl6pPr>
            <a:lvl7pPr marL="2971800" indent="-228600" algn="l" rtl="0" eaLnBrk="0" fontAlgn="base" hangingPunct="0">
              <a:spcBef>
                <a:spcPct val="20000"/>
              </a:spcBef>
              <a:spcAft>
                <a:spcPct val="0"/>
              </a:spcAft>
              <a:buChar char="»"/>
              <a:defRPr sz="2000" b="1">
                <a:solidFill>
                  <a:srgbClr val="333399"/>
                </a:solidFill>
                <a:latin typeface="+mn-lt"/>
              </a:defRPr>
            </a:lvl7pPr>
            <a:lvl8pPr marL="3429000" indent="-228600" algn="l" rtl="0" eaLnBrk="0" fontAlgn="base" hangingPunct="0">
              <a:spcBef>
                <a:spcPct val="20000"/>
              </a:spcBef>
              <a:spcAft>
                <a:spcPct val="0"/>
              </a:spcAft>
              <a:buChar char="»"/>
              <a:defRPr sz="2000" b="1">
                <a:solidFill>
                  <a:srgbClr val="333399"/>
                </a:solidFill>
                <a:latin typeface="+mn-lt"/>
              </a:defRPr>
            </a:lvl8pPr>
            <a:lvl9pPr marL="3886200" indent="-228600" algn="l" rtl="0" eaLnBrk="0" fontAlgn="base" hangingPunct="0">
              <a:spcBef>
                <a:spcPct val="20000"/>
              </a:spcBef>
              <a:spcAft>
                <a:spcPct val="0"/>
              </a:spcAft>
              <a:buChar char="»"/>
              <a:defRPr sz="2000" b="1">
                <a:solidFill>
                  <a:srgbClr val="333399"/>
                </a:solidFill>
                <a:latin typeface="+mn-lt"/>
              </a:defRPr>
            </a:lvl9pPr>
          </a:lstStyle>
          <a:p>
            <a:pPr marL="0" lvl="1" indent="0">
              <a:buFontTx/>
              <a:buNone/>
            </a:pPr>
            <a:r>
              <a:rPr lang="sr-Latn-CS" sz="2400" b="1" dirty="0" smtClean="0"/>
              <a:t>Jedan IGBT sa zamajnom diodom</a:t>
            </a:r>
          </a:p>
          <a:p>
            <a:pPr marL="0" lvl="1" indent="0">
              <a:buFontTx/>
              <a:buNone/>
            </a:pPr>
            <a:r>
              <a:rPr lang="sr-Latn-CS" sz="2400" b="1" dirty="0" smtClean="0"/>
              <a:t>Jedna grana PWM (2 tranzistora + 2 diode)</a:t>
            </a:r>
          </a:p>
          <a:p>
            <a:pPr marL="0" lvl="1" indent="0">
              <a:buFontTx/>
              <a:buNone/>
            </a:pPr>
            <a:r>
              <a:rPr lang="sr-Latn-CS" sz="2400" b="1" dirty="0" smtClean="0"/>
              <a:t>Ceo H-most (4 tranzistora + 4 diode)</a:t>
            </a:r>
          </a:p>
          <a:p>
            <a:pPr marL="0" lvl="1" indent="0">
              <a:buFontTx/>
              <a:buNone/>
            </a:pPr>
            <a:r>
              <a:rPr lang="sr-Latn-CS" sz="2400" b="1" dirty="0" smtClean="0"/>
              <a:t>3 grane PWM (6 tranzistora + 6 dioda)</a:t>
            </a:r>
          </a:p>
          <a:p>
            <a:pPr marL="0" lvl="1" indent="0">
              <a:buNone/>
            </a:pPr>
            <a:r>
              <a:rPr lang="sr-Latn-CS" sz="2400" b="1" dirty="0" smtClean="0"/>
              <a:t>3 grane PWM + PNZ (7 tranzistora + 6 ili 7dioda)</a:t>
            </a:r>
          </a:p>
          <a:p>
            <a:pPr marL="0" lvl="1" indent="0">
              <a:buFontTx/>
              <a:buNone/>
            </a:pPr>
            <a:endParaRPr lang="sr-Latn-CS" sz="2400" b="1" dirty="0" smtClean="0"/>
          </a:p>
          <a:p>
            <a:pPr marL="0" lvl="1" indent="0">
              <a:buFontTx/>
              <a:buNone/>
            </a:pPr>
            <a:endParaRPr lang="sr-Latn-CS" sz="2400" b="1" dirty="0" smtClean="0"/>
          </a:p>
          <a:p>
            <a:pPr marL="0" lvl="1" indent="0">
              <a:buFontTx/>
              <a:buNone/>
            </a:pPr>
            <a:endParaRPr lang="sr-Latn-CS" sz="2400" b="1" dirty="0" smtClean="0"/>
          </a:p>
          <a:p>
            <a:pPr marL="0" lvl="1" indent="0">
              <a:buFontTx/>
              <a:buNone/>
            </a:pPr>
            <a:endParaRPr lang="sr-Latn-CS" sz="2400" b="1" dirty="0" smtClean="0"/>
          </a:p>
          <a:p>
            <a:pPr marL="0" lvl="1" indent="0">
              <a:buFontTx/>
              <a:buNone/>
            </a:pPr>
            <a:endParaRPr lang="sr-Latn-CS" sz="2400" b="1" dirty="0" smtClean="0"/>
          </a:p>
          <a:p>
            <a:pPr marL="0" lvl="1" indent="0">
              <a:buFontTx/>
              <a:buNone/>
            </a:pPr>
            <a:r>
              <a:rPr lang="sr-Latn-CS" sz="2400" b="1" dirty="0" smtClean="0"/>
              <a:t> </a:t>
            </a:r>
          </a:p>
        </p:txBody>
      </p:sp>
      <p:sp>
        <p:nvSpPr>
          <p:cNvPr id="11" name="Content Placeholder 2"/>
          <p:cNvSpPr txBox="1">
            <a:spLocks/>
          </p:cNvSpPr>
          <p:nvPr/>
        </p:nvSpPr>
        <p:spPr bwMode="auto">
          <a:xfrm>
            <a:off x="428596" y="3714752"/>
            <a:ext cx="8171904" cy="2304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33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99"/>
                </a:solidFill>
                <a:latin typeface="+mn-lt"/>
              </a:defRPr>
            </a:lvl2pPr>
            <a:lvl3pPr marL="1143000" indent="-228600" algn="l" rtl="0" eaLnBrk="0" fontAlgn="base" hangingPunct="0">
              <a:spcBef>
                <a:spcPct val="20000"/>
              </a:spcBef>
              <a:spcAft>
                <a:spcPct val="0"/>
              </a:spcAft>
              <a:buChar char="•"/>
              <a:defRPr sz="2400" b="1">
                <a:solidFill>
                  <a:srgbClr val="333399"/>
                </a:solidFill>
                <a:latin typeface="+mn-lt"/>
              </a:defRPr>
            </a:lvl3pPr>
            <a:lvl4pPr marL="1600200" indent="-228600" algn="l" rtl="0" eaLnBrk="0" fontAlgn="base" hangingPunct="0">
              <a:spcBef>
                <a:spcPct val="20000"/>
              </a:spcBef>
              <a:spcAft>
                <a:spcPct val="0"/>
              </a:spcAft>
              <a:buChar char="–"/>
              <a:defRPr sz="2000" b="1">
                <a:solidFill>
                  <a:srgbClr val="333399"/>
                </a:solidFill>
                <a:latin typeface="+mn-lt"/>
              </a:defRPr>
            </a:lvl4pPr>
            <a:lvl5pPr marL="2057400" indent="-228600" algn="l" rtl="0" eaLnBrk="0" fontAlgn="base" hangingPunct="0">
              <a:spcBef>
                <a:spcPct val="20000"/>
              </a:spcBef>
              <a:spcAft>
                <a:spcPct val="0"/>
              </a:spcAft>
              <a:buChar char="»"/>
              <a:defRPr sz="2000" b="1">
                <a:solidFill>
                  <a:srgbClr val="333399"/>
                </a:solidFill>
                <a:latin typeface="+mn-lt"/>
              </a:defRPr>
            </a:lvl5pPr>
            <a:lvl6pPr marL="2514600" indent="-228600" algn="l" rtl="0" eaLnBrk="0" fontAlgn="base" hangingPunct="0">
              <a:spcBef>
                <a:spcPct val="20000"/>
              </a:spcBef>
              <a:spcAft>
                <a:spcPct val="0"/>
              </a:spcAft>
              <a:buChar char="»"/>
              <a:defRPr sz="2000" b="1">
                <a:solidFill>
                  <a:srgbClr val="333399"/>
                </a:solidFill>
                <a:latin typeface="+mn-lt"/>
              </a:defRPr>
            </a:lvl6pPr>
            <a:lvl7pPr marL="2971800" indent="-228600" algn="l" rtl="0" eaLnBrk="0" fontAlgn="base" hangingPunct="0">
              <a:spcBef>
                <a:spcPct val="20000"/>
              </a:spcBef>
              <a:spcAft>
                <a:spcPct val="0"/>
              </a:spcAft>
              <a:buChar char="»"/>
              <a:defRPr sz="2000" b="1">
                <a:solidFill>
                  <a:srgbClr val="333399"/>
                </a:solidFill>
                <a:latin typeface="+mn-lt"/>
              </a:defRPr>
            </a:lvl7pPr>
            <a:lvl8pPr marL="3429000" indent="-228600" algn="l" rtl="0" eaLnBrk="0" fontAlgn="base" hangingPunct="0">
              <a:spcBef>
                <a:spcPct val="20000"/>
              </a:spcBef>
              <a:spcAft>
                <a:spcPct val="0"/>
              </a:spcAft>
              <a:buChar char="»"/>
              <a:defRPr sz="2000" b="1">
                <a:solidFill>
                  <a:srgbClr val="333399"/>
                </a:solidFill>
                <a:latin typeface="+mn-lt"/>
              </a:defRPr>
            </a:lvl8pPr>
            <a:lvl9pPr marL="3886200" indent="-228600" algn="l" rtl="0" eaLnBrk="0" fontAlgn="base" hangingPunct="0">
              <a:spcBef>
                <a:spcPct val="20000"/>
              </a:spcBef>
              <a:spcAft>
                <a:spcPct val="0"/>
              </a:spcAft>
              <a:buChar char="»"/>
              <a:defRPr sz="2000" b="1">
                <a:solidFill>
                  <a:srgbClr val="333399"/>
                </a:solidFill>
                <a:latin typeface="+mn-lt"/>
              </a:defRPr>
            </a:lvl9pPr>
          </a:lstStyle>
          <a:p>
            <a:pPr marL="0" lvl="1" indent="0">
              <a:buFontTx/>
              <a:buNone/>
            </a:pPr>
            <a:r>
              <a:rPr lang="sr-Latn-CS" sz="2400" b="1" dirty="0" smtClean="0"/>
              <a:t>PORED TRANZISPRA I DIODA, po pravilu sadrže:</a:t>
            </a:r>
          </a:p>
          <a:p>
            <a:pPr marL="0" lvl="1" indent="0"/>
            <a:r>
              <a:rPr lang="sr-Latn-CS" sz="2400" b="1" dirty="0" smtClean="0"/>
              <a:t>   Drajvere za tranzistore</a:t>
            </a:r>
          </a:p>
          <a:p>
            <a:pPr marL="0" lvl="1" indent="0"/>
            <a:r>
              <a:rPr lang="sr-Latn-CS" sz="2400" b="1" dirty="0" smtClean="0"/>
              <a:t>   Prekostrujnu zaštitu svakog tranzistora</a:t>
            </a:r>
          </a:p>
          <a:p>
            <a:pPr marL="0" lvl="1" indent="0"/>
            <a:r>
              <a:rPr lang="sr-Latn-CS" sz="2400" b="1" dirty="0" smtClean="0"/>
              <a:t>   Temperaturnu zaštitu (obično pojedinačnu)</a:t>
            </a:r>
          </a:p>
          <a:p>
            <a:pPr marL="0" lvl="1" indent="0"/>
            <a:r>
              <a:rPr lang="sr-Latn-CS" sz="2400" b="1" dirty="0" smtClean="0"/>
              <a:t>   Neki sadrže čak i optičku izolaciju na ulazima</a:t>
            </a:r>
          </a:p>
          <a:p>
            <a:pPr marL="0" lvl="1" indent="0">
              <a:buFontTx/>
              <a:buNone/>
            </a:pPr>
            <a:r>
              <a:rPr lang="sr-Latn-CS" sz="2400" b="1" dirty="0" smtClean="0"/>
              <a:t>	</a:t>
            </a:r>
          </a:p>
          <a:p>
            <a:pPr marL="0" lvl="1" indent="0">
              <a:buFontTx/>
              <a:buNone/>
            </a:pPr>
            <a:r>
              <a:rPr lang="sr-Latn-CS" sz="2400" b="1" dirty="0" smtClean="0"/>
              <a:t>	</a:t>
            </a:r>
          </a:p>
          <a:p>
            <a:pPr marL="0" lvl="1" indent="0">
              <a:buFontTx/>
              <a:buNone/>
            </a:pPr>
            <a:endParaRPr lang="sr-Latn-CS" sz="2400" b="1" dirty="0" smtClean="0"/>
          </a:p>
          <a:p>
            <a:pPr marL="0" lvl="1" indent="0">
              <a:buFontTx/>
              <a:buNone/>
            </a:pPr>
            <a:endParaRPr lang="sr-Latn-CS" sz="2400" b="1" dirty="0" smtClean="0"/>
          </a:p>
          <a:p>
            <a:pPr marL="0" lvl="1" indent="0">
              <a:buFontTx/>
              <a:buNone/>
            </a:pPr>
            <a:endParaRPr lang="sr-Latn-CS" sz="2400" b="1" dirty="0" smtClean="0"/>
          </a:p>
          <a:p>
            <a:pPr marL="0" lvl="1" indent="0">
              <a:buFontTx/>
              <a:buNone/>
            </a:pPr>
            <a:endParaRPr lang="sr-Latn-CS" sz="2400" b="1" dirty="0" smtClean="0"/>
          </a:p>
          <a:p>
            <a:pPr marL="0" lvl="1" indent="0">
              <a:buFontTx/>
              <a:buNone/>
            </a:pPr>
            <a:endParaRPr lang="sr-Latn-CS" sz="2400" b="1" dirty="0" smtClean="0"/>
          </a:p>
          <a:p>
            <a:pPr marL="0" lvl="1" indent="0">
              <a:buFontTx/>
              <a:buNone/>
            </a:pPr>
            <a:endParaRPr lang="sr-Latn-CS" sz="2400" b="1" dirty="0" smtClean="0"/>
          </a:p>
          <a:p>
            <a:pPr marL="0" lvl="1" indent="0">
              <a:buFontTx/>
              <a:buNone/>
            </a:pPr>
            <a:r>
              <a:rPr lang="sr-Latn-CS" sz="2400" b="1"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2C85920-9425-420E-88A5-33690DFD1288}" type="slidenum">
              <a:rPr lang="en-US" smtClean="0"/>
              <a:pPr>
                <a:defRPr/>
              </a:pPr>
              <a:t>27</a:t>
            </a:fld>
            <a:endParaRPr lang="en-US"/>
          </a:p>
        </p:txBody>
      </p:sp>
      <p:sp>
        <p:nvSpPr>
          <p:cNvPr id="115714" name="AutoShape 2" descr="C:\Documents and Settings\m_milan\Desktop\Brisi\IGBT Modules IPM _ Fuji Electric Europe_%D0%BF%D0%BE%D0%B4%D0%B0%D1%86%D0%B8\43.png"/>
          <p:cNvSpPr>
            <a:spLocks noChangeAspect="1" noChangeArrowheads="1"/>
          </p:cNvSpPr>
          <p:nvPr/>
        </p:nvSpPr>
        <p:spPr bwMode="auto">
          <a:xfrm>
            <a:off x="155575" y="-655638"/>
            <a:ext cx="5219700" cy="1371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8" name="Picture 97" descr="44-c.png">
            <a:hlinkClick r:id="rId2" action="ppaction://hlinkfile"/>
          </p:cNvPr>
          <p:cNvPicPr>
            <a:picLocks noChangeAspect="1"/>
          </p:cNvPicPr>
          <p:nvPr/>
        </p:nvPicPr>
        <p:blipFill>
          <a:blip r:embed="rId3"/>
          <a:stretch>
            <a:fillRect/>
          </a:stretch>
        </p:blipFill>
        <p:spPr>
          <a:xfrm>
            <a:off x="214282" y="1500174"/>
            <a:ext cx="8736367" cy="3429024"/>
          </a:xfrm>
          <a:prstGeom prst="rect">
            <a:avLst/>
          </a:prstGeom>
        </p:spPr>
      </p:pic>
      <p:sp>
        <p:nvSpPr>
          <p:cNvPr id="99" name="TextBox 61"/>
          <p:cNvSpPr txBox="1">
            <a:spLocks noChangeArrowheads="1"/>
          </p:cNvSpPr>
          <p:nvPr/>
        </p:nvSpPr>
        <p:spPr bwMode="auto">
          <a:xfrm>
            <a:off x="1857356" y="214290"/>
            <a:ext cx="484299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sr-Latn-CS" sz="3600" b="1" dirty="0" smtClean="0"/>
              <a:t>Fudžicu modul (IPM)</a:t>
            </a:r>
            <a:endParaRPr lang="en-US" sz="3600" b="1" dirty="0"/>
          </a:p>
        </p:txBody>
      </p:sp>
      <p:sp>
        <p:nvSpPr>
          <p:cNvPr id="101" name="Right Arrow 100">
            <a:hlinkClick r:id="rId2" action="ppaction://hlinkfile"/>
          </p:cNvPr>
          <p:cNvSpPr/>
          <p:nvPr/>
        </p:nvSpPr>
        <p:spPr bwMode="auto">
          <a:xfrm>
            <a:off x="4127910" y="5490266"/>
            <a:ext cx="357190" cy="214314"/>
          </a:xfrm>
          <a:prstGeom prst="rightArrow">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102" name="TextBox 101"/>
          <p:cNvSpPr txBox="1"/>
          <p:nvPr/>
        </p:nvSpPr>
        <p:spPr>
          <a:xfrm>
            <a:off x="1285852" y="5429264"/>
            <a:ext cx="2928958" cy="307777"/>
          </a:xfrm>
          <a:prstGeom prst="rect">
            <a:avLst/>
          </a:prstGeom>
          <a:noFill/>
        </p:spPr>
        <p:txBody>
          <a:bodyPr wrap="square" rtlCol="0">
            <a:spAutoFit/>
          </a:bodyPr>
          <a:lstStyle/>
          <a:p>
            <a:r>
              <a:rPr lang="sr-Latn-CS" sz="1400" dirty="0" smtClean="0">
                <a:solidFill>
                  <a:schemeClr val="tx1"/>
                </a:solidFill>
                <a:latin typeface="Arial" pitchFamily="34" charset="0"/>
                <a:cs typeface="Arial" pitchFamily="34" charset="0"/>
              </a:rPr>
              <a:t>Veza ka katalogu Fudžicu modula</a:t>
            </a:r>
            <a:endParaRPr lang="en-US" sz="14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algn="r"/>
            <a:fld id="{42F87260-8A7B-4BF4-9346-32F7403602F3}" type="slidenum">
              <a:rPr lang="en-US" sz="1400">
                <a:solidFill>
                  <a:schemeClr val="tx1"/>
                </a:solidFill>
                <a:latin typeface="Times New Roman" pitchFamily="18" charset="0"/>
              </a:rPr>
              <a:pPr algn="r"/>
              <a:t>28</a:t>
            </a:fld>
            <a:endParaRPr lang="en-US" sz="1400">
              <a:solidFill>
                <a:schemeClr val="tx1"/>
              </a:solidFill>
              <a:latin typeface="Times New Roman" pitchFamily="18" charset="0"/>
            </a:endParaRPr>
          </a:p>
        </p:txBody>
      </p:sp>
      <p:pic>
        <p:nvPicPr>
          <p:cNvPr id="21507"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71550" y="1125538"/>
            <a:ext cx="7092950" cy="4037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8" name="Rectangle 5"/>
          <p:cNvSpPr>
            <a:spLocks noGrp="1" noChangeArrowheads="1"/>
          </p:cNvSpPr>
          <p:nvPr>
            <p:ph type="title" idx="4294967295"/>
          </p:nvPr>
        </p:nvSpPr>
        <p:spPr>
          <a:xfrm>
            <a:off x="539750" y="0"/>
            <a:ext cx="7772400" cy="1143000"/>
          </a:xfrm>
          <a:noFill/>
        </p:spPr>
        <p:txBody>
          <a:bodyPr/>
          <a:lstStyle/>
          <a:p>
            <a:r>
              <a:rPr lang="sr-Latn-CS" smtClean="0"/>
              <a:t>Powerex </a:t>
            </a:r>
            <a:r>
              <a:rPr lang="en-US" smtClean="0"/>
              <a:t>IPM 600V, 100A</a:t>
            </a:r>
          </a:p>
        </p:txBody>
      </p:sp>
      <p:sp>
        <p:nvSpPr>
          <p:cNvPr id="7" name="Rectangle 2"/>
          <p:cNvSpPr txBox="1">
            <a:spLocks noChangeArrowheads="1"/>
          </p:cNvSpPr>
          <p:nvPr/>
        </p:nvSpPr>
        <p:spPr bwMode="auto">
          <a:xfrm>
            <a:off x="684213" y="5229225"/>
            <a:ext cx="7772400" cy="1143000"/>
          </a:xfrm>
          <a:prstGeom prst="rect">
            <a:avLst/>
          </a:prstGeom>
          <a:noFill/>
          <a:ln w="9525">
            <a:noFill/>
            <a:miter lim="800000"/>
            <a:headEnd/>
            <a:tailEnd/>
          </a:ln>
          <a:effectLst/>
        </p:spPr>
        <p:txBody>
          <a:bodyPr anchor="ctr"/>
          <a:lstStyle/>
          <a:p>
            <a:pPr algn="ctr">
              <a:defRPr/>
            </a:pPr>
            <a:r>
              <a:rPr lang="sr-Latn-CS" sz="2800" kern="0" dirty="0">
                <a:latin typeface="+mj-lt"/>
                <a:ea typeface="+mj-ea"/>
                <a:cs typeface="+mj-cs"/>
              </a:rPr>
              <a:t>3 grane PWM </a:t>
            </a:r>
            <a:r>
              <a:rPr lang="en-US" sz="2800" kern="0" dirty="0">
                <a:latin typeface="+mj-lt"/>
                <a:ea typeface="+mj-ea"/>
                <a:cs typeface="+mj-cs"/>
              </a:rPr>
              <a:t>+</a:t>
            </a:r>
            <a:r>
              <a:rPr lang="sr-Latn-CS" sz="2800" kern="0" dirty="0">
                <a:latin typeface="+mj-lt"/>
                <a:ea typeface="+mj-ea"/>
                <a:cs typeface="+mj-cs"/>
              </a:rPr>
              <a:t> PNZ sa prekostrujnom i temperaturnom zaštitiom</a:t>
            </a:r>
            <a:endParaRPr lang="en-US" sz="2800" kern="0" dirty="0">
              <a:latin typeface="+mj-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algn="r"/>
            <a:fld id="{3A47A7B1-6F3A-4FF5-9F19-1E4A9BCE8AD5}" type="slidenum">
              <a:rPr lang="en-US" sz="1400">
                <a:solidFill>
                  <a:schemeClr val="tx1"/>
                </a:solidFill>
                <a:latin typeface="Times New Roman" pitchFamily="18" charset="0"/>
              </a:rPr>
              <a:pPr algn="r"/>
              <a:t>29</a:t>
            </a:fld>
            <a:endParaRPr lang="en-US" sz="1400">
              <a:solidFill>
                <a:schemeClr val="tx1"/>
              </a:solidFill>
              <a:latin typeface="Times New Roman" pitchFamily="18" charset="0"/>
            </a:endParaRPr>
          </a:p>
        </p:txBody>
      </p:sp>
      <p:pic>
        <p:nvPicPr>
          <p:cNvPr id="22531"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4709" r="1773" b="5124"/>
          <a:stretch>
            <a:fillRect/>
          </a:stretch>
        </p:blipFill>
        <p:spPr bwMode="auto">
          <a:xfrm>
            <a:off x="952500" y="404813"/>
            <a:ext cx="8039100" cy="4700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2"/>
          <p:cNvSpPr txBox="1">
            <a:spLocks noChangeArrowheads="1"/>
          </p:cNvSpPr>
          <p:nvPr/>
        </p:nvSpPr>
        <p:spPr bwMode="auto">
          <a:xfrm>
            <a:off x="0" y="5300663"/>
            <a:ext cx="9144000" cy="1143000"/>
          </a:xfrm>
          <a:prstGeom prst="rect">
            <a:avLst/>
          </a:prstGeom>
          <a:noFill/>
          <a:ln w="9525">
            <a:noFill/>
            <a:miter lim="800000"/>
            <a:headEnd/>
            <a:tailEnd/>
          </a:ln>
          <a:effectLst/>
        </p:spPr>
        <p:txBody>
          <a:bodyPr anchor="ctr"/>
          <a:lstStyle/>
          <a:p>
            <a:pPr algn="ctr">
              <a:defRPr/>
            </a:pPr>
            <a:r>
              <a:rPr lang="sr-Latn-CS" sz="2800" kern="0" dirty="0">
                <a:latin typeface="+mj-lt"/>
                <a:ea typeface="+mj-ea"/>
                <a:cs typeface="+mj-cs"/>
              </a:rPr>
              <a:t>BP7B optički izolovni drajveri i izvori napajanja za IPM (za svih 7 tranzistora)</a:t>
            </a:r>
          </a:p>
          <a:p>
            <a:pPr algn="ctr">
              <a:defRPr/>
            </a:pPr>
            <a:r>
              <a:rPr lang="sr-Latn-CS" sz="2800" b="1" kern="0" dirty="0">
                <a:latin typeface="+mj-lt"/>
                <a:ea typeface="+mj-ea"/>
                <a:cs typeface="+mj-cs"/>
              </a:rPr>
              <a:t>Ulazni signali direktno iz </a:t>
            </a:r>
            <a:r>
              <a:rPr lang="sr-Latn-CS" sz="2800" b="1" kern="0" dirty="0">
                <a:latin typeface="+mj-lt"/>
                <a:ea typeface="+mj-ea"/>
                <a:cs typeface="+mj-cs"/>
                <a:sym typeface="Symbol"/>
              </a:rPr>
              <a:t>C ili DSP</a:t>
            </a:r>
            <a:r>
              <a:rPr lang="sr-Latn-CS" sz="2800" b="1" kern="0" dirty="0">
                <a:latin typeface="+mj-lt"/>
                <a:ea typeface="+mj-ea"/>
                <a:cs typeface="+mj-cs"/>
              </a:rPr>
              <a:t> </a:t>
            </a:r>
            <a:endParaRPr lang="en-US" sz="2800" b="1" kern="0" dirty="0">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00384CED-7713-48A5-9A39-226F0114CD47}" type="slidenum">
              <a:rPr lang="en-US" smtClean="0">
                <a:solidFill>
                  <a:schemeClr val="tx1"/>
                </a:solidFill>
                <a:latin typeface="Times New Roman" pitchFamily="18" charset="0"/>
              </a:rPr>
              <a:pPr/>
              <a:t>3</a:t>
            </a:fld>
            <a:endParaRPr lang="en-US" smtClean="0">
              <a:solidFill>
                <a:schemeClr val="tx1"/>
              </a:solidFill>
              <a:latin typeface="Times New Roman" pitchFamily="18" charset="0"/>
            </a:endParaRPr>
          </a:p>
        </p:txBody>
      </p:sp>
      <p:pic>
        <p:nvPicPr>
          <p:cNvPr id="10243" name="Picture 6" descr="rectifi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19400" y="4191000"/>
            <a:ext cx="4343400" cy="200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4" name="Picture 7" descr="rectou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04025" y="1557338"/>
            <a:ext cx="19050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5" name="Picture 8" descr="rect"/>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35375" y="1628775"/>
            <a:ext cx="22860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6" name="Picture 9" descr="sine"/>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8200" y="1447800"/>
            <a:ext cx="1981200" cy="241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7" name="Freeform 10"/>
          <p:cNvSpPr>
            <a:spLocks/>
          </p:cNvSpPr>
          <p:nvPr/>
        </p:nvSpPr>
        <p:spPr bwMode="auto">
          <a:xfrm>
            <a:off x="1447800" y="4114800"/>
            <a:ext cx="1295400" cy="914400"/>
          </a:xfrm>
          <a:custGeom>
            <a:avLst/>
            <a:gdLst>
              <a:gd name="T0" fmla="*/ 2147483647 w 864"/>
              <a:gd name="T1" fmla="*/ 2147483647 h 720"/>
              <a:gd name="T2" fmla="*/ 2147483647 w 864"/>
              <a:gd name="T3" fmla="*/ 2147483647 h 720"/>
              <a:gd name="T4" fmla="*/ 0 w 864"/>
              <a:gd name="T5" fmla="*/ 0 h 720"/>
              <a:gd name="T6" fmla="*/ 0 60000 65536"/>
              <a:gd name="T7" fmla="*/ 0 60000 65536"/>
              <a:gd name="T8" fmla="*/ 0 60000 65536"/>
              <a:gd name="T9" fmla="*/ 0 w 864"/>
              <a:gd name="T10" fmla="*/ 0 h 720"/>
              <a:gd name="T11" fmla="*/ 864 w 864"/>
              <a:gd name="T12" fmla="*/ 720 h 720"/>
            </a:gdLst>
            <a:ahLst/>
            <a:cxnLst>
              <a:cxn ang="T6">
                <a:pos x="T0" y="T1"/>
              </a:cxn>
              <a:cxn ang="T7">
                <a:pos x="T2" y="T3"/>
              </a:cxn>
              <a:cxn ang="T8">
                <a:pos x="T4" y="T5"/>
              </a:cxn>
            </a:cxnLst>
            <a:rect l="T9" t="T10" r="T11" b="T12"/>
            <a:pathLst>
              <a:path w="864" h="720">
                <a:moveTo>
                  <a:pt x="864" y="720"/>
                </a:moveTo>
                <a:cubicBezTo>
                  <a:pt x="600" y="708"/>
                  <a:pt x="336" y="696"/>
                  <a:pt x="192" y="576"/>
                </a:cubicBezTo>
                <a:cubicBezTo>
                  <a:pt x="48" y="456"/>
                  <a:pt x="32" y="96"/>
                  <a:pt x="0" y="0"/>
                </a:cubicBezTo>
              </a:path>
            </a:pathLst>
          </a:custGeom>
          <a:noFill/>
          <a:ln w="19050">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48" name="Freeform 11"/>
          <p:cNvSpPr>
            <a:spLocks/>
          </p:cNvSpPr>
          <p:nvPr/>
        </p:nvSpPr>
        <p:spPr bwMode="auto">
          <a:xfrm>
            <a:off x="4343400" y="3352800"/>
            <a:ext cx="304800" cy="914400"/>
          </a:xfrm>
          <a:custGeom>
            <a:avLst/>
            <a:gdLst>
              <a:gd name="T0" fmla="*/ 2147483647 w 192"/>
              <a:gd name="T1" fmla="*/ 2147483647 h 576"/>
              <a:gd name="T2" fmla="*/ 2147483647 w 192"/>
              <a:gd name="T3" fmla="*/ 2147483647 h 576"/>
              <a:gd name="T4" fmla="*/ 0 w 192"/>
              <a:gd name="T5" fmla="*/ 0 h 576"/>
              <a:gd name="T6" fmla="*/ 0 60000 65536"/>
              <a:gd name="T7" fmla="*/ 0 60000 65536"/>
              <a:gd name="T8" fmla="*/ 0 60000 65536"/>
              <a:gd name="T9" fmla="*/ 0 w 192"/>
              <a:gd name="T10" fmla="*/ 0 h 576"/>
              <a:gd name="T11" fmla="*/ 192 w 192"/>
              <a:gd name="T12" fmla="*/ 576 h 576"/>
            </a:gdLst>
            <a:ahLst/>
            <a:cxnLst>
              <a:cxn ang="T6">
                <a:pos x="T0" y="T1"/>
              </a:cxn>
              <a:cxn ang="T7">
                <a:pos x="T2" y="T3"/>
              </a:cxn>
              <a:cxn ang="T8">
                <a:pos x="T4" y="T5"/>
              </a:cxn>
            </a:cxnLst>
            <a:rect l="T9" t="T10" r="T11" b="T12"/>
            <a:pathLst>
              <a:path w="192" h="576">
                <a:moveTo>
                  <a:pt x="192" y="576"/>
                </a:moveTo>
                <a:cubicBezTo>
                  <a:pt x="136" y="480"/>
                  <a:pt x="80" y="384"/>
                  <a:pt x="48" y="288"/>
                </a:cubicBezTo>
                <a:cubicBezTo>
                  <a:pt x="16" y="192"/>
                  <a:pt x="8" y="96"/>
                  <a:pt x="0" y="0"/>
                </a:cubicBezTo>
              </a:path>
            </a:pathLst>
          </a:custGeom>
          <a:noFill/>
          <a:ln w="19050">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49" name="Freeform 12"/>
          <p:cNvSpPr>
            <a:spLocks/>
          </p:cNvSpPr>
          <p:nvPr/>
        </p:nvSpPr>
        <p:spPr bwMode="auto">
          <a:xfrm>
            <a:off x="6172200" y="3048000"/>
            <a:ext cx="914400" cy="1295400"/>
          </a:xfrm>
          <a:custGeom>
            <a:avLst/>
            <a:gdLst>
              <a:gd name="T0" fmla="*/ 0 w 384"/>
              <a:gd name="T1" fmla="*/ 2147483647 h 624"/>
              <a:gd name="T2" fmla="*/ 2147483647 w 384"/>
              <a:gd name="T3" fmla="*/ 2147483647 h 624"/>
              <a:gd name="T4" fmla="*/ 2147483647 w 384"/>
              <a:gd name="T5" fmla="*/ 0 h 624"/>
              <a:gd name="T6" fmla="*/ 0 60000 65536"/>
              <a:gd name="T7" fmla="*/ 0 60000 65536"/>
              <a:gd name="T8" fmla="*/ 0 60000 65536"/>
              <a:gd name="T9" fmla="*/ 0 w 384"/>
              <a:gd name="T10" fmla="*/ 0 h 624"/>
              <a:gd name="T11" fmla="*/ 384 w 384"/>
              <a:gd name="T12" fmla="*/ 624 h 624"/>
            </a:gdLst>
            <a:ahLst/>
            <a:cxnLst>
              <a:cxn ang="T6">
                <a:pos x="T0" y="T1"/>
              </a:cxn>
              <a:cxn ang="T7">
                <a:pos x="T2" y="T3"/>
              </a:cxn>
              <a:cxn ang="T8">
                <a:pos x="T4" y="T5"/>
              </a:cxn>
            </a:cxnLst>
            <a:rect l="T9" t="T10" r="T11" b="T12"/>
            <a:pathLst>
              <a:path w="384" h="624">
                <a:moveTo>
                  <a:pt x="0" y="624"/>
                </a:moveTo>
                <a:cubicBezTo>
                  <a:pt x="112" y="580"/>
                  <a:pt x="224" y="536"/>
                  <a:pt x="288" y="432"/>
                </a:cubicBezTo>
                <a:cubicBezTo>
                  <a:pt x="352" y="328"/>
                  <a:pt x="368" y="164"/>
                  <a:pt x="384" y="0"/>
                </a:cubicBezTo>
              </a:path>
            </a:pathLst>
          </a:custGeom>
          <a:noFill/>
          <a:ln w="19050">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50" name="Rectangle 13"/>
          <p:cNvSpPr>
            <a:spLocks noChangeArrowheads="1"/>
          </p:cNvSpPr>
          <p:nvPr/>
        </p:nvSpPr>
        <p:spPr bwMode="auto">
          <a:xfrm>
            <a:off x="3886200" y="4114800"/>
            <a:ext cx="1143000" cy="2133600"/>
          </a:xfrm>
          <a:prstGeom prst="rect">
            <a:avLst/>
          </a:prstGeom>
          <a:noFill/>
          <a:ln w="12700">
            <a:solidFill>
              <a:srgbClr val="FF0000"/>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251" name="Text Box 14"/>
          <p:cNvSpPr txBox="1">
            <a:spLocks noChangeArrowheads="1"/>
          </p:cNvSpPr>
          <p:nvPr/>
        </p:nvSpPr>
        <p:spPr bwMode="auto">
          <a:xfrm>
            <a:off x="3886200" y="6248400"/>
            <a:ext cx="1073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a:solidFill>
                  <a:srgbClr val="FF0000"/>
                </a:solidFill>
                <a:latin typeface="Times New Roman" pitchFamily="18" charset="0"/>
              </a:rPr>
              <a:t>Isptavljač</a:t>
            </a:r>
            <a:endParaRPr lang="es-ES">
              <a:solidFill>
                <a:srgbClr val="FF0000"/>
              </a:solidFill>
              <a:latin typeface="Times New Roman" pitchFamily="18" charset="0"/>
            </a:endParaRPr>
          </a:p>
        </p:txBody>
      </p:sp>
      <p:sp>
        <p:nvSpPr>
          <p:cNvPr id="10252" name="Rectangle 15"/>
          <p:cNvSpPr>
            <a:spLocks noChangeArrowheads="1"/>
          </p:cNvSpPr>
          <p:nvPr/>
        </p:nvSpPr>
        <p:spPr bwMode="auto">
          <a:xfrm>
            <a:off x="5181600" y="4114800"/>
            <a:ext cx="1219200" cy="2133600"/>
          </a:xfrm>
          <a:prstGeom prst="rect">
            <a:avLst/>
          </a:prstGeom>
          <a:noFill/>
          <a:ln w="12700">
            <a:solidFill>
              <a:srgbClr val="9900FF"/>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253" name="Text Box 16"/>
          <p:cNvSpPr txBox="1">
            <a:spLocks noChangeArrowheads="1"/>
          </p:cNvSpPr>
          <p:nvPr/>
        </p:nvSpPr>
        <p:spPr bwMode="auto">
          <a:xfrm>
            <a:off x="5486400" y="6248400"/>
            <a:ext cx="6794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en-US">
                <a:solidFill>
                  <a:srgbClr val="9900CC"/>
                </a:solidFill>
                <a:latin typeface="Times New Roman" pitchFamily="18" charset="0"/>
              </a:rPr>
              <a:t>Filt</a:t>
            </a:r>
            <a:r>
              <a:rPr lang="sr-Latn-CS">
                <a:solidFill>
                  <a:srgbClr val="9900CC"/>
                </a:solidFill>
                <a:latin typeface="Times New Roman" pitchFamily="18" charset="0"/>
              </a:rPr>
              <a:t>a</a:t>
            </a:r>
            <a:r>
              <a:rPr lang="en-US">
                <a:solidFill>
                  <a:srgbClr val="9900CC"/>
                </a:solidFill>
                <a:latin typeface="Times New Roman" pitchFamily="18" charset="0"/>
              </a:rPr>
              <a:t>r</a:t>
            </a:r>
            <a:endParaRPr lang="es-ES">
              <a:solidFill>
                <a:srgbClr val="9900CC"/>
              </a:solidFill>
              <a:latin typeface="Times New Roman" pitchFamily="18" charset="0"/>
            </a:endParaRPr>
          </a:p>
        </p:txBody>
      </p:sp>
      <p:sp>
        <p:nvSpPr>
          <p:cNvPr id="10254" name="Rectangle 17"/>
          <p:cNvSpPr>
            <a:spLocks noChangeArrowheads="1"/>
          </p:cNvSpPr>
          <p:nvPr/>
        </p:nvSpPr>
        <p:spPr bwMode="auto">
          <a:xfrm>
            <a:off x="8610600" y="2819400"/>
            <a:ext cx="2333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sz="1400" i="1">
                <a:solidFill>
                  <a:schemeClr val="tx1"/>
                </a:solidFill>
                <a:latin typeface="Times New Roman" pitchFamily="18" charset="0"/>
              </a:rPr>
              <a:t>t</a:t>
            </a:r>
            <a:endParaRPr lang="es-ES" sz="1400" i="1" baseline="-25000">
              <a:solidFill>
                <a:schemeClr val="tx1"/>
              </a:solidFill>
              <a:latin typeface="Times New Roman" pitchFamily="18" charset="0"/>
            </a:endParaRPr>
          </a:p>
        </p:txBody>
      </p:sp>
      <p:sp>
        <p:nvSpPr>
          <p:cNvPr id="10255" name="Rectangle 18"/>
          <p:cNvSpPr>
            <a:spLocks noChangeArrowheads="1"/>
          </p:cNvSpPr>
          <p:nvPr/>
        </p:nvSpPr>
        <p:spPr bwMode="auto">
          <a:xfrm>
            <a:off x="5867400" y="2819400"/>
            <a:ext cx="2333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sz="1400" i="1">
                <a:solidFill>
                  <a:schemeClr val="tx1"/>
                </a:solidFill>
                <a:latin typeface="Times New Roman" pitchFamily="18" charset="0"/>
              </a:rPr>
              <a:t>t</a:t>
            </a:r>
            <a:endParaRPr lang="es-ES" sz="1400" i="1" baseline="-25000">
              <a:solidFill>
                <a:schemeClr val="tx1"/>
              </a:solidFill>
              <a:latin typeface="Times New Roman" pitchFamily="18" charset="0"/>
            </a:endParaRPr>
          </a:p>
        </p:txBody>
      </p:sp>
      <p:sp>
        <p:nvSpPr>
          <p:cNvPr id="10256" name="Rectangle 19"/>
          <p:cNvSpPr>
            <a:spLocks noChangeArrowheads="1"/>
          </p:cNvSpPr>
          <p:nvPr/>
        </p:nvSpPr>
        <p:spPr bwMode="auto">
          <a:xfrm>
            <a:off x="2590800" y="2819400"/>
            <a:ext cx="2333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sz="1400" i="1">
                <a:solidFill>
                  <a:schemeClr val="tx1"/>
                </a:solidFill>
                <a:latin typeface="Times New Roman" pitchFamily="18" charset="0"/>
              </a:rPr>
              <a:t>t</a:t>
            </a:r>
            <a:endParaRPr lang="es-ES" sz="1400" i="1" baseline="-25000">
              <a:solidFill>
                <a:schemeClr val="tx1"/>
              </a:solidFill>
              <a:latin typeface="Times New Roman" pitchFamily="18" charset="0"/>
            </a:endParaRPr>
          </a:p>
        </p:txBody>
      </p:sp>
      <p:sp>
        <p:nvSpPr>
          <p:cNvPr id="10257" name="Rectangle 20"/>
          <p:cNvSpPr>
            <a:spLocks noChangeArrowheads="1"/>
          </p:cNvSpPr>
          <p:nvPr/>
        </p:nvSpPr>
        <p:spPr bwMode="auto">
          <a:xfrm>
            <a:off x="6553200" y="1371600"/>
            <a:ext cx="34448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sz="1600" b="1" i="1">
                <a:solidFill>
                  <a:schemeClr val="tx1"/>
                </a:solidFill>
                <a:latin typeface="Times New Roman" pitchFamily="18" charset="0"/>
              </a:rPr>
              <a:t>v</a:t>
            </a:r>
            <a:r>
              <a:rPr lang="sr-Latn-CS" sz="1600" b="1" i="1" baseline="-25000">
                <a:solidFill>
                  <a:schemeClr val="tx1"/>
                </a:solidFill>
                <a:latin typeface="Times New Roman" pitchFamily="18" charset="0"/>
              </a:rPr>
              <a:t>o</a:t>
            </a:r>
            <a:endParaRPr lang="es-ES" sz="1600" b="1" i="1" baseline="-25000">
              <a:solidFill>
                <a:schemeClr val="tx1"/>
              </a:solidFill>
              <a:latin typeface="Times New Roman" pitchFamily="18" charset="0"/>
            </a:endParaRPr>
          </a:p>
        </p:txBody>
      </p:sp>
      <p:sp>
        <p:nvSpPr>
          <p:cNvPr id="10258" name="TextBox 4"/>
          <p:cNvSpPr txBox="1">
            <a:spLocks noChangeArrowheads="1"/>
          </p:cNvSpPr>
          <p:nvPr/>
        </p:nvSpPr>
        <p:spPr bwMode="auto">
          <a:xfrm>
            <a:off x="0" y="0"/>
            <a:ext cx="7924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algn="ctr" eaLnBrk="1" hangingPunct="1"/>
            <a:r>
              <a:rPr lang="sr-Latn-CS" sz="2400" b="1">
                <a:solidFill>
                  <a:schemeClr val="tx1"/>
                </a:solidFill>
                <a:latin typeface="Arial" charset="0"/>
              </a:rPr>
              <a:t>MONOFAZNI ISPRAVLJAČ neupravljani</a:t>
            </a:r>
            <a:endParaRPr lang="en-US" sz="2400" b="1">
              <a:solidFill>
                <a:srgbClr val="C00000"/>
              </a:solidFill>
              <a:latin typeface="Arial" charset="0"/>
            </a:endParaRPr>
          </a:p>
        </p:txBody>
      </p:sp>
      <p:sp>
        <p:nvSpPr>
          <p:cNvPr id="10259" name="Rectangle 22"/>
          <p:cNvSpPr>
            <a:spLocks noChangeArrowheads="1"/>
          </p:cNvSpPr>
          <p:nvPr/>
        </p:nvSpPr>
        <p:spPr bwMode="auto">
          <a:xfrm>
            <a:off x="6629400" y="4114800"/>
            <a:ext cx="3206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sz="1400" b="1" i="1">
                <a:solidFill>
                  <a:schemeClr val="tx1"/>
                </a:solidFill>
                <a:latin typeface="Times New Roman" pitchFamily="18" charset="0"/>
              </a:rPr>
              <a:t>v</a:t>
            </a:r>
            <a:r>
              <a:rPr lang="sr-Latn-CS" sz="1400" b="1" i="1" baseline="-25000">
                <a:solidFill>
                  <a:schemeClr val="tx1"/>
                </a:solidFill>
                <a:latin typeface="Times New Roman" pitchFamily="18" charset="0"/>
              </a:rPr>
              <a:t>o</a:t>
            </a:r>
            <a:endParaRPr lang="es-ES" sz="1400" b="1" i="1" baseline="-25000">
              <a:solidFill>
                <a:schemeClr val="tx1"/>
              </a:solidFill>
              <a:latin typeface="Times New Roman" pitchFamily="18" charset="0"/>
            </a:endParaRPr>
          </a:p>
        </p:txBody>
      </p:sp>
      <p:sp>
        <p:nvSpPr>
          <p:cNvPr id="10260" name="Rectangle 23"/>
          <p:cNvSpPr>
            <a:spLocks noChangeArrowheads="1"/>
          </p:cNvSpPr>
          <p:nvPr/>
        </p:nvSpPr>
        <p:spPr bwMode="auto">
          <a:xfrm>
            <a:off x="533400" y="1371600"/>
            <a:ext cx="3127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sz="1600" b="1" i="1">
                <a:solidFill>
                  <a:schemeClr val="tx1"/>
                </a:solidFill>
                <a:latin typeface="Times New Roman" pitchFamily="18" charset="0"/>
              </a:rPr>
              <a:t>v</a:t>
            </a:r>
            <a:r>
              <a:rPr lang="sr-Latn-CS" sz="1600" b="1" i="1" baseline="-25000">
                <a:solidFill>
                  <a:schemeClr val="tx1"/>
                </a:solidFill>
                <a:latin typeface="Times New Roman" pitchFamily="18" charset="0"/>
              </a:rPr>
              <a:t>i</a:t>
            </a:r>
            <a:endParaRPr lang="es-ES" sz="1600" b="1" i="1" baseline="-25000">
              <a:solidFill>
                <a:schemeClr val="tx1"/>
              </a:solidFill>
              <a:latin typeface="Times New Roman" pitchFamily="18" charset="0"/>
            </a:endParaRPr>
          </a:p>
        </p:txBody>
      </p:sp>
      <p:sp>
        <p:nvSpPr>
          <p:cNvPr id="10261" name="Rectangle 24"/>
          <p:cNvSpPr>
            <a:spLocks noChangeArrowheads="1"/>
          </p:cNvSpPr>
          <p:nvPr/>
        </p:nvSpPr>
        <p:spPr bwMode="auto">
          <a:xfrm>
            <a:off x="2971800" y="4648200"/>
            <a:ext cx="3127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sz="1600" b="1" i="1">
                <a:solidFill>
                  <a:schemeClr val="tx1"/>
                </a:solidFill>
                <a:latin typeface="Times New Roman" pitchFamily="18" charset="0"/>
              </a:rPr>
              <a:t>v</a:t>
            </a:r>
            <a:r>
              <a:rPr lang="sr-Latn-CS" sz="1600" b="1" i="1" baseline="-25000">
                <a:solidFill>
                  <a:schemeClr val="tx1"/>
                </a:solidFill>
                <a:latin typeface="Times New Roman" pitchFamily="18" charset="0"/>
              </a:rPr>
              <a:t>i</a:t>
            </a:r>
            <a:endParaRPr lang="es-ES" sz="1600" b="1" i="1" baseline="-25000">
              <a:solidFill>
                <a:schemeClr val="tx1"/>
              </a:solidFill>
              <a:latin typeface="Times New Roman" pitchFamily="18" charset="0"/>
            </a:endParaRPr>
          </a:p>
        </p:txBody>
      </p:sp>
      <p:sp>
        <p:nvSpPr>
          <p:cNvPr id="10262" name="Rectangle 25"/>
          <p:cNvSpPr>
            <a:spLocks noChangeArrowheads="1"/>
          </p:cNvSpPr>
          <p:nvPr/>
        </p:nvSpPr>
        <p:spPr bwMode="auto">
          <a:xfrm>
            <a:off x="3429000" y="1371600"/>
            <a:ext cx="320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sz="1600" b="1" i="1">
                <a:solidFill>
                  <a:schemeClr val="tx1"/>
                </a:solidFill>
                <a:latin typeface="Times New Roman" pitchFamily="18" charset="0"/>
              </a:rPr>
              <a:t>v</a:t>
            </a:r>
            <a:r>
              <a:rPr lang="sr-Latn-CS" sz="1600" b="1" i="1" baseline="-25000">
                <a:solidFill>
                  <a:schemeClr val="tx1"/>
                </a:solidFill>
                <a:latin typeface="Times New Roman" pitchFamily="18" charset="0"/>
              </a:rPr>
              <a:t>f</a:t>
            </a:r>
            <a:endParaRPr lang="es-ES" sz="1600" b="1" i="1" baseline="-25000">
              <a:solidFill>
                <a:schemeClr val="tx1"/>
              </a:solidFill>
              <a:latin typeface="Times New Roman" pitchFamily="18" charset="0"/>
            </a:endParaRPr>
          </a:p>
        </p:txBody>
      </p:sp>
      <p:sp>
        <p:nvSpPr>
          <p:cNvPr id="10263" name="Rectangle 26"/>
          <p:cNvSpPr>
            <a:spLocks noChangeArrowheads="1"/>
          </p:cNvSpPr>
          <p:nvPr/>
        </p:nvSpPr>
        <p:spPr bwMode="auto">
          <a:xfrm>
            <a:off x="4800600" y="4038600"/>
            <a:ext cx="320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sz="1600" b="1" i="1">
                <a:solidFill>
                  <a:schemeClr val="tx1"/>
                </a:solidFill>
                <a:latin typeface="Times New Roman" pitchFamily="18" charset="0"/>
              </a:rPr>
              <a:t>v</a:t>
            </a:r>
            <a:r>
              <a:rPr lang="sr-Latn-CS" sz="1600" b="1" i="1" baseline="-25000">
                <a:solidFill>
                  <a:schemeClr val="tx1"/>
                </a:solidFill>
                <a:latin typeface="Times New Roman" pitchFamily="18" charset="0"/>
              </a:rPr>
              <a:t>f</a:t>
            </a:r>
            <a:endParaRPr lang="es-ES" sz="1600" b="1" i="1" baseline="-25000">
              <a:solidFill>
                <a:schemeClr val="tx1"/>
              </a:solidFill>
              <a:latin typeface="Times New Roman" pitchFamily="18" charset="0"/>
            </a:endParaRPr>
          </a:p>
        </p:txBody>
      </p:sp>
      <p:sp>
        <p:nvSpPr>
          <p:cNvPr id="10264" name="Text Box 47"/>
          <p:cNvSpPr txBox="1">
            <a:spLocks noChangeArrowheads="1"/>
          </p:cNvSpPr>
          <p:nvPr/>
        </p:nvSpPr>
        <p:spPr bwMode="auto">
          <a:xfrm>
            <a:off x="4876800" y="1143000"/>
            <a:ext cx="1828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a:solidFill>
                  <a:schemeClr val="tx1"/>
                </a:solidFill>
                <a:latin typeface="Arial" charset="0"/>
              </a:rPr>
              <a:t>Talasnost -100 Hz</a:t>
            </a:r>
            <a:endParaRPr lang="en-US" sz="1400">
              <a:solidFill>
                <a:schemeClr val="tx1"/>
              </a:solidFill>
              <a:latin typeface="Arial" charset="0"/>
            </a:endParaRPr>
          </a:p>
        </p:txBody>
      </p:sp>
      <p:sp>
        <p:nvSpPr>
          <p:cNvPr id="10265" name="Line 28"/>
          <p:cNvSpPr>
            <a:spLocks noChangeShapeType="1"/>
          </p:cNvSpPr>
          <p:nvPr/>
        </p:nvSpPr>
        <p:spPr bwMode="auto">
          <a:xfrm flipH="1">
            <a:off x="4648200" y="1371600"/>
            <a:ext cx="304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2C85920-9425-420E-88A5-33690DFD1288}" type="slidenum">
              <a:rPr lang="en-US" smtClean="0"/>
              <a:pPr>
                <a:defRPr/>
              </a:pPr>
              <a:t>30</a:t>
            </a:fld>
            <a:endParaRPr lang="en-US"/>
          </a:p>
        </p:txBody>
      </p:sp>
      <p:pic>
        <p:nvPicPr>
          <p:cNvPr id="116738" name="Picture 2" descr="AC/DC power supply / switch-mode / open-frame 75 A, 1200 V | IAP75T120 SixPac™ Applied Power Systems"/>
          <p:cNvPicPr>
            <a:picLocks noChangeAspect="1" noChangeArrowheads="1"/>
          </p:cNvPicPr>
          <p:nvPr/>
        </p:nvPicPr>
        <p:blipFill>
          <a:blip r:embed="rId2"/>
          <a:srcRect/>
          <a:stretch>
            <a:fillRect/>
          </a:stretch>
        </p:blipFill>
        <p:spPr bwMode="auto">
          <a:xfrm>
            <a:off x="428596" y="142852"/>
            <a:ext cx="8075558" cy="602436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2" descr="06082012048_1.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188" y="476250"/>
            <a:ext cx="7900987" cy="592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5"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algn="r"/>
            <a:fld id="{AB326A8B-18DA-4F80-A7A4-F090A5FDC6E9}" type="slidenum">
              <a:rPr lang="en-US" sz="1400">
                <a:solidFill>
                  <a:schemeClr val="tx1"/>
                </a:solidFill>
                <a:latin typeface="Times New Roman" pitchFamily="18" charset="0"/>
              </a:rPr>
              <a:pPr algn="r"/>
              <a:t>31</a:t>
            </a:fld>
            <a:endParaRPr lang="en-US" sz="1400">
              <a:solidFill>
                <a:schemeClr val="tx1"/>
              </a:solidFill>
              <a:latin typeface="Times New Roman" pitchFamily="18" charset="0"/>
            </a:endParaRPr>
          </a:p>
        </p:txBody>
      </p:sp>
      <p:sp>
        <p:nvSpPr>
          <p:cNvPr id="171059" name="TextBox 63"/>
          <p:cNvSpPr txBox="1">
            <a:spLocks noChangeArrowheads="1"/>
          </p:cNvSpPr>
          <p:nvPr/>
        </p:nvSpPr>
        <p:spPr bwMode="auto">
          <a:xfrm>
            <a:off x="755650" y="4724400"/>
            <a:ext cx="2017713" cy="314325"/>
          </a:xfrm>
          <a:prstGeom prst="rect">
            <a:avLst/>
          </a:prstGeom>
          <a:solidFill>
            <a:schemeClr val="bg1"/>
          </a:solidFill>
          <a:ln w="9525">
            <a:solidFill>
              <a:schemeClr val="tx1"/>
            </a:solidFill>
            <a:miter lim="800000"/>
            <a:headEnd/>
            <a:tailEnd/>
          </a:ln>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a:solidFill>
                  <a:schemeClr val="tx1"/>
                </a:solidFill>
                <a:latin typeface="Arial" charset="0"/>
              </a:rPr>
              <a:t>Ko</a:t>
            </a:r>
            <a:r>
              <a:rPr lang="sr-Latn-CS" sz="1400">
                <a:solidFill>
                  <a:schemeClr val="tx1"/>
                </a:solidFill>
                <a:latin typeface="Arial" charset="0"/>
              </a:rPr>
              <a:t>n</a:t>
            </a:r>
            <a:r>
              <a:rPr lang="en-US" sz="1400">
                <a:solidFill>
                  <a:schemeClr val="tx1"/>
                </a:solidFill>
                <a:latin typeface="Arial" charset="0"/>
              </a:rPr>
              <a:t>denzator DC linka </a:t>
            </a:r>
          </a:p>
        </p:txBody>
      </p:sp>
      <p:sp>
        <p:nvSpPr>
          <p:cNvPr id="171060" name="Line 52"/>
          <p:cNvSpPr>
            <a:spLocks noChangeShapeType="1"/>
          </p:cNvSpPr>
          <p:nvPr/>
        </p:nvSpPr>
        <p:spPr bwMode="auto">
          <a:xfrm flipV="1">
            <a:off x="2627313" y="3716338"/>
            <a:ext cx="381000" cy="990600"/>
          </a:xfrm>
          <a:prstGeom prst="line">
            <a:avLst/>
          </a:prstGeom>
          <a:noFill/>
          <a:ln w="28575">
            <a:solidFill>
              <a:schemeClr val="bg1"/>
            </a:solidFill>
            <a:round/>
            <a:headEnd/>
            <a:tailEnd type="stealth" w="lg" len="lg"/>
          </a:ln>
          <a:extLst>
            <a:ext uri="{909E8E84-426E-40DD-AFC4-6F175D3DCCD1}">
              <a14:hiddenFill xmlns:a14="http://schemas.microsoft.com/office/drawing/2010/main" xmlns="">
                <a:noFill/>
              </a14:hiddenFill>
            </a:ext>
          </a:extLst>
        </p:spPr>
        <p:txBody>
          <a:bodyPr/>
          <a:lstStyle/>
          <a:p>
            <a:endParaRPr lang="en-US"/>
          </a:p>
        </p:txBody>
      </p:sp>
      <p:sp>
        <p:nvSpPr>
          <p:cNvPr id="2" name="TextBox 63"/>
          <p:cNvSpPr txBox="1">
            <a:spLocks noChangeArrowheads="1"/>
          </p:cNvSpPr>
          <p:nvPr/>
        </p:nvSpPr>
        <p:spPr bwMode="auto">
          <a:xfrm>
            <a:off x="2411413" y="1052513"/>
            <a:ext cx="814387" cy="314325"/>
          </a:xfrm>
          <a:prstGeom prst="rect">
            <a:avLst/>
          </a:prstGeom>
          <a:solidFill>
            <a:schemeClr val="bg1"/>
          </a:solidFill>
          <a:ln w="9525">
            <a:solidFill>
              <a:schemeClr val="tx1"/>
            </a:solidFill>
            <a:miter lim="800000"/>
            <a:headEnd/>
            <a:tailEnd/>
          </a:ln>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a:solidFill>
                  <a:schemeClr val="tx1"/>
                </a:solidFill>
                <a:latin typeface="Arial" charset="0"/>
              </a:rPr>
              <a:t>Snaber </a:t>
            </a:r>
          </a:p>
        </p:txBody>
      </p:sp>
      <p:sp>
        <p:nvSpPr>
          <p:cNvPr id="3" name="Line 52"/>
          <p:cNvSpPr>
            <a:spLocks noChangeShapeType="1"/>
          </p:cNvSpPr>
          <p:nvPr/>
        </p:nvSpPr>
        <p:spPr bwMode="auto">
          <a:xfrm>
            <a:off x="3203575" y="1341438"/>
            <a:ext cx="647700" cy="431800"/>
          </a:xfrm>
          <a:prstGeom prst="line">
            <a:avLst/>
          </a:prstGeom>
          <a:noFill/>
          <a:ln w="28575">
            <a:solidFill>
              <a:schemeClr val="bg1"/>
            </a:solidFill>
            <a:round/>
            <a:headEnd/>
            <a:tailEnd type="stealth" w="lg" len="lg"/>
          </a:ln>
          <a:extLst>
            <a:ext uri="{909E8E84-426E-40DD-AFC4-6F175D3DCCD1}">
              <a14:hiddenFill xmlns:a14="http://schemas.microsoft.com/office/drawing/2010/main" xmlns="">
                <a:noFill/>
              </a14:hiddenFill>
            </a:ext>
          </a:extLst>
        </p:spPr>
        <p:txBody>
          <a:bodyPr/>
          <a:lstStyle/>
          <a:p>
            <a:endParaRPr lang="en-US"/>
          </a:p>
        </p:txBody>
      </p:sp>
      <p:sp>
        <p:nvSpPr>
          <p:cNvPr id="4" name="Line 52"/>
          <p:cNvSpPr>
            <a:spLocks noChangeShapeType="1"/>
          </p:cNvSpPr>
          <p:nvPr/>
        </p:nvSpPr>
        <p:spPr bwMode="auto">
          <a:xfrm flipH="1" flipV="1">
            <a:off x="2289175" y="3644900"/>
            <a:ext cx="338138" cy="1079500"/>
          </a:xfrm>
          <a:prstGeom prst="line">
            <a:avLst/>
          </a:prstGeom>
          <a:noFill/>
          <a:ln w="28575">
            <a:solidFill>
              <a:schemeClr val="bg1"/>
            </a:solidFill>
            <a:round/>
            <a:headEnd/>
            <a:tailEnd type="stealth" w="lg" len="lg"/>
          </a:ln>
          <a:extLst>
            <a:ext uri="{909E8E84-426E-40DD-AFC4-6F175D3DCCD1}">
              <a14:hiddenFill xmlns:a14="http://schemas.microsoft.com/office/drawing/2010/main" xmlns="">
                <a:noFill/>
              </a14:hiddenFill>
            </a:ext>
          </a:extLst>
        </p:spPr>
        <p:txBody>
          <a:bodyPr/>
          <a:lstStyle/>
          <a:p>
            <a:endParaRPr lang="en-US"/>
          </a:p>
        </p:txBody>
      </p:sp>
      <p:sp>
        <p:nvSpPr>
          <p:cNvPr id="5" name="TextBox 63"/>
          <p:cNvSpPr txBox="1">
            <a:spLocks noChangeArrowheads="1"/>
          </p:cNvSpPr>
          <p:nvPr/>
        </p:nvSpPr>
        <p:spPr bwMode="auto">
          <a:xfrm>
            <a:off x="2843213" y="4724400"/>
            <a:ext cx="933450" cy="314325"/>
          </a:xfrm>
          <a:prstGeom prst="rect">
            <a:avLst/>
          </a:prstGeom>
          <a:solidFill>
            <a:schemeClr val="bg1"/>
          </a:solidFill>
          <a:ln w="9525">
            <a:solidFill>
              <a:schemeClr val="tx1"/>
            </a:solidFill>
            <a:miter lim="800000"/>
            <a:headEnd/>
            <a:tailEnd/>
          </a:ln>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a:solidFill>
                  <a:schemeClr val="tx1"/>
                </a:solidFill>
                <a:latin typeface="Arial" charset="0"/>
              </a:rPr>
              <a:t>Hladnjak </a:t>
            </a:r>
          </a:p>
        </p:txBody>
      </p:sp>
      <p:sp>
        <p:nvSpPr>
          <p:cNvPr id="6" name="Line 52"/>
          <p:cNvSpPr>
            <a:spLocks noChangeShapeType="1"/>
          </p:cNvSpPr>
          <p:nvPr/>
        </p:nvSpPr>
        <p:spPr bwMode="auto">
          <a:xfrm flipV="1">
            <a:off x="3708400" y="4149725"/>
            <a:ext cx="715963" cy="574675"/>
          </a:xfrm>
          <a:prstGeom prst="line">
            <a:avLst/>
          </a:prstGeom>
          <a:noFill/>
          <a:ln w="28575">
            <a:solidFill>
              <a:schemeClr val="bg1"/>
            </a:solidFill>
            <a:round/>
            <a:headEnd/>
            <a:tailEnd type="stealth" w="lg" len="lg"/>
          </a:ln>
          <a:extLst>
            <a:ext uri="{909E8E84-426E-40DD-AFC4-6F175D3DCCD1}">
              <a14:hiddenFill xmlns:a14="http://schemas.microsoft.com/office/drawing/2010/main" xmlns="">
                <a:noFill/>
              </a14:hiddenFill>
            </a:ext>
          </a:extLst>
        </p:spPr>
        <p:txBody>
          <a:bodyPr/>
          <a:lstStyle/>
          <a:p>
            <a:endParaRPr lang="en-US"/>
          </a:p>
        </p:txBody>
      </p:sp>
      <p:sp>
        <p:nvSpPr>
          <p:cNvPr id="7" name="TextBox 63"/>
          <p:cNvSpPr txBox="1">
            <a:spLocks noChangeArrowheads="1"/>
          </p:cNvSpPr>
          <p:nvPr/>
        </p:nvSpPr>
        <p:spPr bwMode="auto">
          <a:xfrm>
            <a:off x="2916238" y="5516563"/>
            <a:ext cx="1211262" cy="314325"/>
          </a:xfrm>
          <a:prstGeom prst="rect">
            <a:avLst/>
          </a:prstGeom>
          <a:solidFill>
            <a:schemeClr val="bg1"/>
          </a:solidFill>
          <a:ln w="9525">
            <a:solidFill>
              <a:schemeClr val="tx1"/>
            </a:solidFill>
            <a:miter lim="800000"/>
            <a:headEnd/>
            <a:tailEnd/>
          </a:ln>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a:solidFill>
                  <a:schemeClr val="tx1"/>
                </a:solidFill>
                <a:latin typeface="Arial" charset="0"/>
              </a:rPr>
              <a:t>Kartica DSP </a:t>
            </a:r>
          </a:p>
        </p:txBody>
      </p:sp>
      <p:sp>
        <p:nvSpPr>
          <p:cNvPr id="8" name="Line 52"/>
          <p:cNvSpPr>
            <a:spLocks noChangeShapeType="1"/>
          </p:cNvSpPr>
          <p:nvPr/>
        </p:nvSpPr>
        <p:spPr bwMode="auto">
          <a:xfrm flipV="1">
            <a:off x="4140200" y="4149725"/>
            <a:ext cx="936625" cy="1366838"/>
          </a:xfrm>
          <a:prstGeom prst="line">
            <a:avLst/>
          </a:prstGeom>
          <a:noFill/>
          <a:ln w="28575">
            <a:solidFill>
              <a:schemeClr val="bg1"/>
            </a:solidFill>
            <a:round/>
            <a:headEnd/>
            <a:tailEnd type="stealth" w="lg" len="lg"/>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0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1060"/>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59" grpId="0" animBg="1"/>
      <p:bldP spid="171060" grpId="0" animBg="1"/>
      <p:bldP spid="2" grpId="0" animBg="1"/>
      <p:bldP spid="3" grpId="0" animBg="1"/>
      <p:bldP spid="4" grpId="0" animBg="1"/>
      <p:bldP spid="5" grpId="0" animBg="1"/>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0" descr="06082012049_2.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4213" y="476250"/>
            <a:ext cx="7899400" cy="592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8A741568-F982-4904-8A23-44BD2EBD364D}" type="slidenum">
              <a:rPr lang="en-US" smtClean="0">
                <a:solidFill>
                  <a:schemeClr val="tx1"/>
                </a:solidFill>
                <a:latin typeface="Times New Roman" pitchFamily="18" charset="0"/>
              </a:rPr>
              <a:pPr/>
              <a:t>32</a:t>
            </a:fld>
            <a:endParaRPr lang="en-US" smtClean="0">
              <a:solidFill>
                <a:schemeClr val="tx1"/>
              </a:solidFill>
              <a:latin typeface="Times New Roman" pitchFamily="18" charset="0"/>
            </a:endParaRPr>
          </a:p>
        </p:txBody>
      </p:sp>
      <p:sp>
        <p:nvSpPr>
          <p:cNvPr id="171059" name="TextBox 63"/>
          <p:cNvSpPr txBox="1">
            <a:spLocks noChangeArrowheads="1"/>
          </p:cNvSpPr>
          <p:nvPr/>
        </p:nvSpPr>
        <p:spPr bwMode="auto">
          <a:xfrm>
            <a:off x="3492500" y="2205038"/>
            <a:ext cx="558800" cy="314325"/>
          </a:xfrm>
          <a:prstGeom prst="rect">
            <a:avLst/>
          </a:prstGeom>
          <a:solidFill>
            <a:schemeClr val="bg1"/>
          </a:solidFill>
          <a:ln w="9525">
            <a:solidFill>
              <a:schemeClr val="tx1"/>
            </a:solidFill>
            <a:miter lim="800000"/>
            <a:headEnd/>
            <a:tailEnd/>
          </a:ln>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a:solidFill>
                  <a:schemeClr val="tx1"/>
                </a:solidFill>
                <a:latin typeface="Arial" charset="0"/>
              </a:rPr>
              <a:t>IPM </a:t>
            </a:r>
          </a:p>
        </p:txBody>
      </p:sp>
      <p:sp>
        <p:nvSpPr>
          <p:cNvPr id="171060" name="Line 52"/>
          <p:cNvSpPr>
            <a:spLocks noChangeShapeType="1"/>
          </p:cNvSpPr>
          <p:nvPr/>
        </p:nvSpPr>
        <p:spPr bwMode="auto">
          <a:xfrm>
            <a:off x="3995738" y="2492375"/>
            <a:ext cx="576262" cy="865188"/>
          </a:xfrm>
          <a:prstGeom prst="line">
            <a:avLst/>
          </a:prstGeom>
          <a:noFill/>
          <a:ln w="28575">
            <a:solidFill>
              <a:schemeClr val="bg1"/>
            </a:solidFill>
            <a:round/>
            <a:headEnd/>
            <a:tailEnd type="stealth" w="lg" len="lg"/>
          </a:ln>
          <a:extLst>
            <a:ext uri="{909E8E84-426E-40DD-AFC4-6F175D3DCCD1}">
              <a14:hiddenFill xmlns:a14="http://schemas.microsoft.com/office/drawing/2010/main" xmlns="">
                <a:noFill/>
              </a14:hiddenFill>
            </a:ext>
          </a:extLst>
        </p:spPr>
        <p:txBody>
          <a:bodyPr/>
          <a:lstStyle/>
          <a:p>
            <a:endParaRPr lang="en-US"/>
          </a:p>
        </p:txBody>
      </p:sp>
      <p:sp>
        <p:nvSpPr>
          <p:cNvPr id="2" name="TextBox 63"/>
          <p:cNvSpPr txBox="1">
            <a:spLocks noChangeArrowheads="1"/>
          </p:cNvSpPr>
          <p:nvPr/>
        </p:nvSpPr>
        <p:spPr bwMode="auto">
          <a:xfrm>
            <a:off x="4067175" y="1700213"/>
            <a:ext cx="1728788" cy="314325"/>
          </a:xfrm>
          <a:prstGeom prst="rect">
            <a:avLst/>
          </a:prstGeom>
          <a:solidFill>
            <a:schemeClr val="bg1"/>
          </a:solidFill>
          <a:ln w="9525">
            <a:solidFill>
              <a:schemeClr val="tx1"/>
            </a:solidFill>
            <a:miter lim="800000"/>
            <a:headEnd/>
            <a:tailEnd/>
          </a:ln>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a:solidFill>
                  <a:schemeClr val="tx1"/>
                </a:solidFill>
                <a:latin typeface="Arial" charset="0"/>
              </a:rPr>
              <a:t>Drajverska kartica</a:t>
            </a:r>
          </a:p>
        </p:txBody>
      </p:sp>
      <p:sp>
        <p:nvSpPr>
          <p:cNvPr id="3" name="Line 52"/>
          <p:cNvSpPr>
            <a:spLocks noChangeShapeType="1"/>
          </p:cNvSpPr>
          <p:nvPr/>
        </p:nvSpPr>
        <p:spPr bwMode="auto">
          <a:xfrm>
            <a:off x="4932363" y="1989138"/>
            <a:ext cx="431800" cy="1295400"/>
          </a:xfrm>
          <a:prstGeom prst="line">
            <a:avLst/>
          </a:prstGeom>
          <a:noFill/>
          <a:ln w="28575">
            <a:solidFill>
              <a:schemeClr val="bg1"/>
            </a:solidFill>
            <a:round/>
            <a:headEnd/>
            <a:tailEnd type="stealth" w="lg" len="lg"/>
          </a:ln>
          <a:extLst>
            <a:ext uri="{909E8E84-426E-40DD-AFC4-6F175D3DCCD1}">
              <a14:hiddenFill xmlns:a14="http://schemas.microsoft.com/office/drawing/2010/main" xmlns="">
                <a:noFill/>
              </a14:hiddenFill>
            </a:ext>
          </a:extLst>
        </p:spPr>
        <p:txBody>
          <a:bodyPr/>
          <a:lstStyle/>
          <a:p>
            <a:endParaRPr lang="en-US"/>
          </a:p>
        </p:txBody>
      </p:sp>
      <p:sp>
        <p:nvSpPr>
          <p:cNvPr id="4" name="TextBox 63"/>
          <p:cNvSpPr txBox="1">
            <a:spLocks noChangeArrowheads="1"/>
          </p:cNvSpPr>
          <p:nvPr/>
        </p:nvSpPr>
        <p:spPr bwMode="auto">
          <a:xfrm>
            <a:off x="2339975" y="4797425"/>
            <a:ext cx="2243138" cy="314325"/>
          </a:xfrm>
          <a:prstGeom prst="rect">
            <a:avLst/>
          </a:prstGeom>
          <a:solidFill>
            <a:schemeClr val="bg1"/>
          </a:solidFill>
          <a:ln w="9525">
            <a:solidFill>
              <a:schemeClr val="tx1"/>
            </a:solidFill>
            <a:miter lim="800000"/>
            <a:headEnd/>
            <a:tailEnd/>
          </a:ln>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a:solidFill>
                  <a:schemeClr val="tx1"/>
                </a:solidFill>
                <a:latin typeface="Arial" charset="0"/>
              </a:rPr>
              <a:t>LEMovi za merenje struje </a:t>
            </a:r>
          </a:p>
        </p:txBody>
      </p:sp>
      <p:sp>
        <p:nvSpPr>
          <p:cNvPr id="5" name="Line 52"/>
          <p:cNvSpPr>
            <a:spLocks noChangeShapeType="1"/>
          </p:cNvSpPr>
          <p:nvPr/>
        </p:nvSpPr>
        <p:spPr bwMode="auto">
          <a:xfrm flipV="1">
            <a:off x="4572000" y="4652963"/>
            <a:ext cx="576263" cy="144462"/>
          </a:xfrm>
          <a:prstGeom prst="line">
            <a:avLst/>
          </a:prstGeom>
          <a:noFill/>
          <a:ln w="28575">
            <a:solidFill>
              <a:schemeClr val="bg1"/>
            </a:solidFill>
            <a:round/>
            <a:headEnd/>
            <a:tailEnd type="stealth" w="lg" len="lg"/>
          </a:ln>
          <a:extLst>
            <a:ext uri="{909E8E84-426E-40DD-AFC4-6F175D3DCCD1}">
              <a14:hiddenFill xmlns:a14="http://schemas.microsoft.com/office/drawing/2010/main" xmlns="">
                <a:noFill/>
              </a14:hiddenFill>
            </a:ext>
          </a:extLst>
        </p:spPr>
        <p:txBody>
          <a:bodyPr/>
          <a:lstStyle/>
          <a:p>
            <a:endParaRPr lang="en-US"/>
          </a:p>
        </p:txBody>
      </p:sp>
      <p:sp>
        <p:nvSpPr>
          <p:cNvPr id="6" name="Line 52"/>
          <p:cNvSpPr>
            <a:spLocks noChangeShapeType="1"/>
          </p:cNvSpPr>
          <p:nvPr/>
        </p:nvSpPr>
        <p:spPr bwMode="auto">
          <a:xfrm flipV="1">
            <a:off x="4572000" y="4797425"/>
            <a:ext cx="1439863" cy="0"/>
          </a:xfrm>
          <a:prstGeom prst="line">
            <a:avLst/>
          </a:prstGeom>
          <a:noFill/>
          <a:ln w="28575">
            <a:solidFill>
              <a:schemeClr val="bg1"/>
            </a:solidFill>
            <a:round/>
            <a:headEnd/>
            <a:tailEnd type="stealth" w="lg" len="lg"/>
          </a:ln>
          <a:extLst>
            <a:ext uri="{909E8E84-426E-40DD-AFC4-6F175D3DCCD1}">
              <a14:hiddenFill xmlns:a14="http://schemas.microsoft.com/office/drawing/2010/main" xmlns="">
                <a:noFill/>
              </a14:hiddenFill>
            </a:ext>
          </a:extLst>
        </p:spPr>
        <p:txBody>
          <a:bodyPr/>
          <a:lstStyle/>
          <a:p>
            <a:endParaRPr lang="en-US"/>
          </a:p>
        </p:txBody>
      </p:sp>
      <p:sp>
        <p:nvSpPr>
          <p:cNvPr id="11" name="TextBox 63"/>
          <p:cNvSpPr txBox="1">
            <a:spLocks noChangeArrowheads="1"/>
          </p:cNvSpPr>
          <p:nvPr/>
        </p:nvSpPr>
        <p:spPr bwMode="auto">
          <a:xfrm>
            <a:off x="684213" y="1989138"/>
            <a:ext cx="2463800" cy="307975"/>
          </a:xfrm>
          <a:prstGeom prst="rect">
            <a:avLst/>
          </a:prstGeom>
          <a:solidFill>
            <a:schemeClr val="bg1"/>
          </a:solidFill>
          <a:ln w="9525">
            <a:solidFill>
              <a:schemeClr val="tx1"/>
            </a:solidFill>
            <a:miter lim="800000"/>
            <a:headEnd/>
            <a:tailEnd/>
          </a:ln>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a:solidFill>
                  <a:schemeClr val="tx1"/>
                </a:solidFill>
                <a:latin typeface="Arial" charset="0"/>
              </a:rPr>
              <a:t>Vodovi  napajanja (</a:t>
            </a:r>
            <a:r>
              <a:rPr lang="sr-Latn-CS" sz="1400" i="1">
                <a:solidFill>
                  <a:schemeClr val="tx1"/>
                </a:solidFill>
                <a:latin typeface="Arial" charset="0"/>
              </a:rPr>
              <a:t>DC bus</a:t>
            </a:r>
            <a:r>
              <a:rPr lang="sr-Latn-CS" sz="1400">
                <a:solidFill>
                  <a:schemeClr val="tx1"/>
                </a:solidFill>
                <a:latin typeface="Arial" charset="0"/>
              </a:rPr>
              <a:t>) </a:t>
            </a:r>
            <a:r>
              <a:rPr lang="en-US" sz="1400">
                <a:solidFill>
                  <a:schemeClr val="tx1"/>
                </a:solidFill>
                <a:latin typeface="Arial" charset="0"/>
              </a:rPr>
              <a:t> </a:t>
            </a:r>
          </a:p>
        </p:txBody>
      </p:sp>
      <p:sp>
        <p:nvSpPr>
          <p:cNvPr id="12" name="Line 52"/>
          <p:cNvSpPr>
            <a:spLocks noChangeShapeType="1"/>
          </p:cNvSpPr>
          <p:nvPr/>
        </p:nvSpPr>
        <p:spPr bwMode="auto">
          <a:xfrm>
            <a:off x="2339975" y="2276475"/>
            <a:ext cx="576263" cy="865188"/>
          </a:xfrm>
          <a:prstGeom prst="line">
            <a:avLst/>
          </a:prstGeom>
          <a:noFill/>
          <a:ln w="28575">
            <a:solidFill>
              <a:schemeClr val="bg1"/>
            </a:solidFill>
            <a:round/>
            <a:headEnd/>
            <a:tailEnd type="stealth" w="lg" len="lg"/>
          </a:ln>
          <a:extLst>
            <a:ext uri="{909E8E84-426E-40DD-AFC4-6F175D3DCCD1}">
              <a14:hiddenFill xmlns:a14="http://schemas.microsoft.com/office/drawing/2010/main" xmlns="">
                <a:noFill/>
              </a14:hiddenFill>
            </a:ext>
          </a:extLst>
        </p:spPr>
        <p:txBody>
          <a:bodyPr/>
          <a:lstStyle/>
          <a:p>
            <a:endParaRPr lang="en-US"/>
          </a:p>
        </p:txBody>
      </p:sp>
      <p:sp>
        <p:nvSpPr>
          <p:cNvPr id="13" name="Line 52"/>
          <p:cNvSpPr>
            <a:spLocks noChangeShapeType="1"/>
          </p:cNvSpPr>
          <p:nvPr/>
        </p:nvSpPr>
        <p:spPr bwMode="auto">
          <a:xfrm>
            <a:off x="1835150" y="2276475"/>
            <a:ext cx="898525" cy="1381125"/>
          </a:xfrm>
          <a:prstGeom prst="line">
            <a:avLst/>
          </a:prstGeom>
          <a:noFill/>
          <a:ln w="28575">
            <a:solidFill>
              <a:schemeClr val="bg1"/>
            </a:solidFill>
            <a:round/>
            <a:headEnd/>
            <a:tailEnd type="stealth" w="lg" len="lg"/>
          </a:ln>
          <a:extLst>
            <a:ext uri="{909E8E84-426E-40DD-AFC4-6F175D3DCCD1}">
              <a14:hiddenFill xmlns:a14="http://schemas.microsoft.com/office/drawing/2010/main" xmlns="">
                <a:noFill/>
              </a14:hiddenFill>
            </a:ext>
          </a:extLst>
        </p:spPr>
        <p:txBody>
          <a:bodyPr/>
          <a:lstStyle/>
          <a:p>
            <a:endParaRPr lang="en-US"/>
          </a:p>
        </p:txBody>
      </p:sp>
      <p:sp>
        <p:nvSpPr>
          <p:cNvPr id="14" name="TextBox 63"/>
          <p:cNvSpPr txBox="1">
            <a:spLocks noChangeArrowheads="1"/>
          </p:cNvSpPr>
          <p:nvPr/>
        </p:nvSpPr>
        <p:spPr bwMode="auto">
          <a:xfrm>
            <a:off x="6300788" y="1268413"/>
            <a:ext cx="1728787" cy="523875"/>
          </a:xfrm>
          <a:prstGeom prst="rect">
            <a:avLst/>
          </a:prstGeom>
          <a:solidFill>
            <a:schemeClr val="bg1"/>
          </a:solidFill>
          <a:ln w="9525">
            <a:solidFill>
              <a:schemeClr val="tx1"/>
            </a:solidFill>
            <a:miter lim="800000"/>
            <a:headEnd/>
            <a:tailEnd/>
          </a:ln>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a:solidFill>
                  <a:schemeClr val="tx1"/>
                </a:solidFill>
                <a:latin typeface="Arial" charset="0"/>
              </a:rPr>
              <a:t>Trofazni ispravljač (modul sa 6 dioda)</a:t>
            </a:r>
            <a:endParaRPr lang="en-US" sz="1400">
              <a:solidFill>
                <a:schemeClr val="tx1"/>
              </a:solidFill>
              <a:latin typeface="Arial" charset="0"/>
            </a:endParaRPr>
          </a:p>
        </p:txBody>
      </p:sp>
      <p:sp>
        <p:nvSpPr>
          <p:cNvPr id="15" name="Line 52"/>
          <p:cNvSpPr>
            <a:spLocks noChangeShapeType="1"/>
          </p:cNvSpPr>
          <p:nvPr/>
        </p:nvSpPr>
        <p:spPr bwMode="auto">
          <a:xfrm>
            <a:off x="7019925" y="1773238"/>
            <a:ext cx="0" cy="1727200"/>
          </a:xfrm>
          <a:prstGeom prst="line">
            <a:avLst/>
          </a:prstGeom>
          <a:noFill/>
          <a:ln w="28575">
            <a:solidFill>
              <a:schemeClr val="bg1"/>
            </a:solidFill>
            <a:round/>
            <a:headEnd/>
            <a:tailEnd type="stealth" w="lg" len="lg"/>
          </a:ln>
          <a:extLst>
            <a:ext uri="{909E8E84-426E-40DD-AFC4-6F175D3DCCD1}">
              <a14:hiddenFill xmlns:a14="http://schemas.microsoft.com/office/drawing/2010/main" xmlns="">
                <a:noFill/>
              </a14:hiddenFill>
            </a:ext>
          </a:extLst>
        </p:spPr>
        <p:txBody>
          <a:bodyPr/>
          <a:lstStyle/>
          <a:p>
            <a:endParaRPr lang="en-US"/>
          </a:p>
        </p:txBody>
      </p:sp>
      <p:sp>
        <p:nvSpPr>
          <p:cNvPr id="16" name="TextBox 63"/>
          <p:cNvSpPr txBox="1">
            <a:spLocks noChangeArrowheads="1"/>
          </p:cNvSpPr>
          <p:nvPr/>
        </p:nvSpPr>
        <p:spPr bwMode="auto">
          <a:xfrm>
            <a:off x="7308850" y="2492375"/>
            <a:ext cx="930275" cy="307975"/>
          </a:xfrm>
          <a:prstGeom prst="rect">
            <a:avLst/>
          </a:prstGeom>
          <a:solidFill>
            <a:schemeClr val="bg1"/>
          </a:solidFill>
          <a:ln w="9525">
            <a:solidFill>
              <a:schemeClr val="tx1"/>
            </a:solidFill>
            <a:miter lim="800000"/>
            <a:headEnd/>
            <a:tailEnd/>
          </a:ln>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a:solidFill>
                  <a:schemeClr val="tx1"/>
                </a:solidFill>
                <a:latin typeface="Arial" charset="0"/>
              </a:rPr>
              <a:t>Ventilator</a:t>
            </a:r>
            <a:endParaRPr lang="en-US" sz="1400">
              <a:solidFill>
                <a:schemeClr val="tx1"/>
              </a:solidFill>
              <a:latin typeface="Arial" charset="0"/>
            </a:endParaRPr>
          </a:p>
        </p:txBody>
      </p:sp>
      <p:sp>
        <p:nvSpPr>
          <p:cNvPr id="17" name="Line 52"/>
          <p:cNvSpPr>
            <a:spLocks noChangeShapeType="1"/>
          </p:cNvSpPr>
          <p:nvPr/>
        </p:nvSpPr>
        <p:spPr bwMode="auto">
          <a:xfrm>
            <a:off x="7596188" y="2781300"/>
            <a:ext cx="288925" cy="792163"/>
          </a:xfrm>
          <a:prstGeom prst="line">
            <a:avLst/>
          </a:prstGeom>
          <a:noFill/>
          <a:ln w="28575">
            <a:solidFill>
              <a:schemeClr val="bg1"/>
            </a:solidFill>
            <a:round/>
            <a:headEnd/>
            <a:tailEnd type="stealth" w="lg" len="lg"/>
          </a:ln>
          <a:extLst>
            <a:ext uri="{909E8E84-426E-40DD-AFC4-6F175D3DCCD1}">
              <a14:hiddenFill xmlns:a14="http://schemas.microsoft.com/office/drawing/2010/main" xmlns="">
                <a:noFill/>
              </a14:hiddenFill>
            </a:ext>
          </a:extLst>
        </p:spPr>
        <p:txBody>
          <a:bodyPr/>
          <a:lstStyle/>
          <a:p>
            <a:endParaRPr lang="en-US"/>
          </a:p>
        </p:txBody>
      </p:sp>
      <p:sp>
        <p:nvSpPr>
          <p:cNvPr id="18" name="TextBox 63"/>
          <p:cNvSpPr txBox="1">
            <a:spLocks noChangeArrowheads="1"/>
          </p:cNvSpPr>
          <p:nvPr/>
        </p:nvSpPr>
        <p:spPr bwMode="auto">
          <a:xfrm>
            <a:off x="6588125" y="5516563"/>
            <a:ext cx="1728788" cy="739775"/>
          </a:xfrm>
          <a:prstGeom prst="rect">
            <a:avLst/>
          </a:prstGeom>
          <a:solidFill>
            <a:schemeClr val="bg1"/>
          </a:solidFill>
          <a:ln w="9525">
            <a:solidFill>
              <a:schemeClr val="tx1"/>
            </a:solidFill>
            <a:miter lim="800000"/>
            <a:headEnd/>
            <a:tailEnd/>
          </a:ln>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a:solidFill>
                  <a:schemeClr val="tx1"/>
                </a:solidFill>
                <a:latin typeface="Arial" charset="0"/>
              </a:rPr>
              <a:t>Šent za merenje napona  i  optička izolacija</a:t>
            </a:r>
            <a:endParaRPr lang="en-US" sz="1400">
              <a:solidFill>
                <a:schemeClr val="tx1"/>
              </a:solidFill>
              <a:latin typeface="Arial" charset="0"/>
            </a:endParaRPr>
          </a:p>
        </p:txBody>
      </p:sp>
      <p:sp>
        <p:nvSpPr>
          <p:cNvPr id="19" name="Line 52"/>
          <p:cNvSpPr>
            <a:spLocks noChangeShapeType="1"/>
          </p:cNvSpPr>
          <p:nvPr/>
        </p:nvSpPr>
        <p:spPr bwMode="auto">
          <a:xfrm flipH="1" flipV="1">
            <a:off x="7524750" y="4797425"/>
            <a:ext cx="431800" cy="792163"/>
          </a:xfrm>
          <a:prstGeom prst="line">
            <a:avLst/>
          </a:prstGeom>
          <a:noFill/>
          <a:ln w="28575">
            <a:solidFill>
              <a:schemeClr val="bg1"/>
            </a:solidFill>
            <a:round/>
            <a:headEnd/>
            <a:tailEnd type="stealth" w="lg" len="lg"/>
          </a:ln>
          <a:extLst>
            <a:ext uri="{909E8E84-426E-40DD-AFC4-6F175D3DCCD1}">
              <a14:hiddenFill xmlns:a14="http://schemas.microsoft.com/office/drawing/2010/main" xmlns="">
                <a:noFill/>
              </a14:hiddenFill>
            </a:ext>
          </a:extLst>
        </p:spPr>
        <p:txBody>
          <a:bodyPr/>
          <a:lstStyle/>
          <a:p>
            <a:endParaRPr lang="en-US"/>
          </a:p>
        </p:txBody>
      </p:sp>
      <p:sp>
        <p:nvSpPr>
          <p:cNvPr id="20" name="Line 52"/>
          <p:cNvSpPr>
            <a:spLocks noChangeShapeType="1"/>
          </p:cNvSpPr>
          <p:nvPr/>
        </p:nvSpPr>
        <p:spPr bwMode="auto">
          <a:xfrm flipH="1" flipV="1">
            <a:off x="6804025" y="5013325"/>
            <a:ext cx="144463" cy="503238"/>
          </a:xfrm>
          <a:prstGeom prst="line">
            <a:avLst/>
          </a:prstGeom>
          <a:noFill/>
          <a:ln w="28575">
            <a:solidFill>
              <a:schemeClr val="bg1"/>
            </a:solidFill>
            <a:round/>
            <a:headEnd/>
            <a:tailEnd type="stealth" w="lg" len="lg"/>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10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10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par>
                          <p:cTn id="43" fill="hold" nodeType="afterGroup">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59" grpId="0" animBg="1"/>
      <p:bldP spid="171060" grpId="0" animBg="1"/>
      <p:bldP spid="2" grpId="0" animBg="1"/>
      <p:bldP spid="3" grpId="0" animBg="1"/>
      <p:bldP spid="4" grpId="0" animBg="1"/>
      <p:bldP spid="5" grpId="0" animBg="1"/>
      <p:bldP spid="6" grpId="0" animBg="1"/>
      <p:bldP spid="11" grpId="0" animBg="1"/>
      <p:bldP spid="12" grpId="0" animBg="1"/>
      <p:bldP spid="13" grpId="0" animBg="1"/>
      <p:bldP spid="14" grpId="0" animBg="1"/>
      <p:bldP spid="15" grpId="0" animBg="1"/>
      <p:bldP spid="16" grpId="0" animBg="1"/>
      <p:bldP spid="17" grpId="0" animBg="1"/>
      <p:bldP spid="19" grpId="0" animBg="1"/>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B3CD9218-493C-47FE-81BB-06A419361E82}" type="slidenum">
              <a:rPr lang="en-US" smtClean="0">
                <a:solidFill>
                  <a:schemeClr val="tx1"/>
                </a:solidFill>
                <a:latin typeface="Times New Roman" pitchFamily="18" charset="0"/>
              </a:rPr>
              <a:pPr/>
              <a:t>33</a:t>
            </a:fld>
            <a:endParaRPr lang="en-US" smtClean="0">
              <a:solidFill>
                <a:schemeClr val="tx1"/>
              </a:solidFill>
              <a:latin typeface="Times New Roman" pitchFamily="18" charset="0"/>
            </a:endParaRPr>
          </a:p>
        </p:txBody>
      </p:sp>
      <p:sp>
        <p:nvSpPr>
          <p:cNvPr id="25603" name="Rectangle 2"/>
          <p:cNvSpPr>
            <a:spLocks noGrp="1" noChangeArrowheads="1"/>
          </p:cNvSpPr>
          <p:nvPr>
            <p:ph type="title"/>
          </p:nvPr>
        </p:nvSpPr>
        <p:spPr>
          <a:xfrm>
            <a:off x="457200" y="341313"/>
            <a:ext cx="4475163" cy="1143000"/>
          </a:xfrm>
        </p:spPr>
        <p:txBody>
          <a:bodyPr/>
          <a:lstStyle/>
          <a:p>
            <a:r>
              <a:rPr lang="en-AU" sz="3600" smtClean="0"/>
              <a:t>Priusov invertor </a:t>
            </a:r>
            <a:br>
              <a:rPr lang="en-AU" sz="3600" smtClean="0"/>
            </a:br>
            <a:r>
              <a:rPr lang="en-AU" sz="3600" smtClean="0"/>
              <a:t>i baterija</a:t>
            </a:r>
          </a:p>
        </p:txBody>
      </p:sp>
      <p:sp>
        <p:nvSpPr>
          <p:cNvPr id="25604" name="Rectangle 3"/>
          <p:cNvSpPr>
            <a:spLocks noGrp="1" noChangeArrowheads="1"/>
          </p:cNvSpPr>
          <p:nvPr>
            <p:ph type="body" idx="1"/>
          </p:nvPr>
        </p:nvSpPr>
        <p:spPr>
          <a:xfrm>
            <a:off x="323850" y="1700213"/>
            <a:ext cx="4679950" cy="4824412"/>
          </a:xfrm>
        </p:spPr>
        <p:txBody>
          <a:bodyPr/>
          <a:lstStyle/>
          <a:p>
            <a:pPr>
              <a:lnSpc>
                <a:spcPct val="90000"/>
              </a:lnSpc>
            </a:pPr>
            <a:r>
              <a:rPr lang="en-AU" sz="2400" smtClean="0"/>
              <a:t>Power electronic 3ph inverters matched to motors</a:t>
            </a:r>
          </a:p>
          <a:p>
            <a:pPr lvl="1">
              <a:lnSpc>
                <a:spcPct val="90000"/>
              </a:lnSpc>
            </a:pPr>
            <a:r>
              <a:rPr lang="en-AU" sz="2000" smtClean="0"/>
              <a:t>50kW total at 500V</a:t>
            </a:r>
          </a:p>
          <a:p>
            <a:pPr lvl="1">
              <a:lnSpc>
                <a:spcPct val="90000"/>
              </a:lnSpc>
            </a:pPr>
            <a:r>
              <a:rPr lang="en-AU" sz="2000" smtClean="0"/>
              <a:t>liquid cooled under bonnet</a:t>
            </a:r>
          </a:p>
          <a:p>
            <a:pPr>
              <a:lnSpc>
                <a:spcPct val="90000"/>
              </a:lnSpc>
            </a:pPr>
            <a:r>
              <a:rPr lang="en-AU" sz="2400" smtClean="0"/>
              <a:t>NimH battery pack: </a:t>
            </a:r>
          </a:p>
          <a:p>
            <a:pPr lvl="1">
              <a:lnSpc>
                <a:spcPct val="90000"/>
              </a:lnSpc>
            </a:pPr>
            <a:r>
              <a:rPr lang="en-AU" sz="2000" smtClean="0"/>
              <a:t>nominal 274V, 6.5 Ah (1.8 kWh) </a:t>
            </a:r>
          </a:p>
          <a:p>
            <a:pPr lvl="1">
              <a:lnSpc>
                <a:spcPct val="90000"/>
              </a:lnSpc>
            </a:pPr>
            <a:r>
              <a:rPr lang="en-AU" sz="2000" smtClean="0"/>
              <a:t>20kW rating at 50% SOC</a:t>
            </a:r>
          </a:p>
          <a:p>
            <a:pPr lvl="1">
              <a:lnSpc>
                <a:spcPct val="90000"/>
              </a:lnSpc>
            </a:pPr>
            <a:r>
              <a:rPr lang="en-AU" sz="2000" smtClean="0"/>
              <a:t>Operated between 40-80% SOC for lifetime (0.7 kWh)</a:t>
            </a:r>
          </a:p>
          <a:p>
            <a:pPr lvl="1">
              <a:lnSpc>
                <a:spcPct val="90000"/>
              </a:lnSpc>
            </a:pPr>
            <a:r>
              <a:rPr lang="en-AU" sz="2000" smtClean="0"/>
              <a:t>Complete pack 54 kg including all management, packaging</a:t>
            </a:r>
          </a:p>
          <a:p>
            <a:pPr lvl="1">
              <a:lnSpc>
                <a:spcPct val="90000"/>
              </a:lnSpc>
            </a:pPr>
            <a:r>
              <a:rPr lang="en-AU" sz="2000" smtClean="0"/>
              <a:t>Toyota data demonstrates 290,000km without degredation</a:t>
            </a:r>
          </a:p>
          <a:p>
            <a:pPr>
              <a:lnSpc>
                <a:spcPct val="90000"/>
              </a:lnSpc>
              <a:buFontTx/>
              <a:buNone/>
            </a:pPr>
            <a:r>
              <a:rPr lang="en-AU" sz="1200" smtClean="0"/>
              <a:t>Sources: http://www.cleangreencar.co.nz</a:t>
            </a:r>
          </a:p>
        </p:txBody>
      </p:sp>
      <p:pic>
        <p:nvPicPr>
          <p:cNvPr id="25605" name="Picture 4" descr="inverter cut away 1118542634_6905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48263" y="433388"/>
            <a:ext cx="3744912" cy="281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6" name="Picture 5" descr="battery cutaway better 1118542521_1649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8263" y="3581400"/>
            <a:ext cx="3760787" cy="2665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011EEB94-BA2D-45DC-A07C-2A88131A009D}" type="slidenum">
              <a:rPr lang="en-US" smtClean="0">
                <a:solidFill>
                  <a:schemeClr val="tx1"/>
                </a:solidFill>
                <a:latin typeface="Times New Roman" pitchFamily="18" charset="0"/>
              </a:rPr>
              <a:pPr/>
              <a:t>34</a:t>
            </a:fld>
            <a:endParaRPr lang="en-US" smtClean="0">
              <a:solidFill>
                <a:schemeClr val="tx1"/>
              </a:solidFill>
              <a:latin typeface="Times New Roman" pitchFamily="18" charset="0"/>
            </a:endParaRPr>
          </a:p>
        </p:txBody>
      </p:sp>
      <p:sp>
        <p:nvSpPr>
          <p:cNvPr id="26627" name="Rectangle 2"/>
          <p:cNvSpPr>
            <a:spLocks noGrp="1" noChangeArrowheads="1"/>
          </p:cNvSpPr>
          <p:nvPr>
            <p:ph type="ctrTitle"/>
          </p:nvPr>
        </p:nvSpPr>
        <p:spPr>
          <a:xfrm>
            <a:off x="685800" y="2667000"/>
            <a:ext cx="7772400" cy="1143000"/>
          </a:xfrm>
        </p:spPr>
        <p:txBody>
          <a:bodyPr/>
          <a:lstStyle/>
          <a:p>
            <a:r>
              <a:rPr lang="en-GB" smtClean="0">
                <a:latin typeface="Arial" charset="0"/>
              </a:rPr>
              <a:t>Upravljanje asinhronim i PMS motorima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291"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928794" y="1000108"/>
            <a:ext cx="5905500" cy="5534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1986" name="Slide Number Placeholder 5"/>
          <p:cNvSpPr>
            <a:spLocks noGrp="1"/>
          </p:cNvSpPr>
          <p:nvPr>
            <p:ph type="sldNum" sz="quarter" idx="12"/>
          </p:nvPr>
        </p:nvSpPr>
        <p:spPr>
          <a:noFill/>
        </p:spPr>
        <p:txBody>
          <a:bodyPr/>
          <a:lstStyle/>
          <a:p>
            <a:fld id="{A3B3843E-F24F-47FD-B647-AB98767F0890}" type="slidenum">
              <a:rPr lang="en-US" smtClean="0"/>
              <a:pPr/>
              <a:t>35</a:t>
            </a:fld>
            <a:endParaRPr lang="en-US" smtClean="0"/>
          </a:p>
        </p:txBody>
      </p:sp>
      <p:sp>
        <p:nvSpPr>
          <p:cNvPr id="41987" name="Rectangle 2"/>
          <p:cNvSpPr>
            <a:spLocks noGrp="1" noChangeArrowheads="1"/>
          </p:cNvSpPr>
          <p:nvPr>
            <p:ph type="title"/>
          </p:nvPr>
        </p:nvSpPr>
        <p:spPr>
          <a:xfrm>
            <a:off x="755650" y="0"/>
            <a:ext cx="7772400" cy="1143000"/>
          </a:xfrm>
        </p:spPr>
        <p:txBody>
          <a:bodyPr/>
          <a:lstStyle/>
          <a:p>
            <a:r>
              <a:rPr lang="sr-Latn-CS" sz="3600" dirty="0" smtClean="0"/>
              <a:t>Pretvarač za pogon AC motora</a:t>
            </a:r>
            <a:endParaRPr lang="en-US" sz="3600" dirty="0" smtClean="0"/>
          </a:p>
        </p:txBody>
      </p:sp>
      <p:sp>
        <p:nvSpPr>
          <p:cNvPr id="2" name="TextBox 1"/>
          <p:cNvSpPr txBox="1"/>
          <p:nvPr/>
        </p:nvSpPr>
        <p:spPr>
          <a:xfrm>
            <a:off x="6019800" y="5286176"/>
            <a:ext cx="167931" cy="307777"/>
          </a:xfrm>
          <a:prstGeom prst="rect">
            <a:avLst/>
          </a:prstGeom>
          <a:solidFill>
            <a:schemeClr val="bg1"/>
          </a:solidFill>
        </p:spPr>
        <p:txBody>
          <a:bodyPr wrap="none" lIns="9144" tIns="0" rIns="0" bIns="0" rtlCol="0">
            <a:spAutoFit/>
          </a:bodyPr>
          <a:lstStyle/>
          <a:p>
            <a:r>
              <a:rPr lang="x-none" sz="2000" i="1" dirty="0" smtClean="0">
                <a:solidFill>
                  <a:schemeClr val="tx1"/>
                </a:solidFill>
                <a:latin typeface="+mn-lt"/>
              </a:rPr>
              <a:t>z</a:t>
            </a:r>
            <a:r>
              <a:rPr lang="x-none" sz="2000" dirty="0" smtClean="0">
                <a:solidFill>
                  <a:schemeClr val="tx1"/>
                </a:solidFill>
                <a:latin typeface="+mn-lt"/>
              </a:rPr>
              <a:t> </a:t>
            </a:r>
            <a:endParaRPr lang="en-US" sz="2000" dirty="0">
              <a:solidFill>
                <a:schemeClr val="tx1"/>
              </a:solidFill>
              <a:latin typeface="+mn-lt"/>
            </a:endParaRPr>
          </a:p>
        </p:txBody>
      </p:sp>
      <p:grpSp>
        <p:nvGrpSpPr>
          <p:cNvPr id="4" name="Group 7"/>
          <p:cNvGrpSpPr/>
          <p:nvPr/>
        </p:nvGrpSpPr>
        <p:grpSpPr>
          <a:xfrm>
            <a:off x="3708400" y="3114675"/>
            <a:ext cx="228600" cy="395232"/>
            <a:chOff x="1605055" y="2590800"/>
            <a:chExt cx="228600" cy="395232"/>
          </a:xfrm>
        </p:grpSpPr>
        <p:cxnSp>
          <p:nvCxnSpPr>
            <p:cNvPr id="9" name="Straight Connector 8"/>
            <p:cNvCxnSpPr/>
            <p:nvPr/>
          </p:nvCxnSpPr>
          <p:spPr>
            <a:xfrm>
              <a:off x="1624105" y="2916421"/>
              <a:ext cx="1905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605055" y="2883633"/>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643155" y="2950309"/>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81255" y="2986032"/>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719355" y="2590800"/>
              <a:ext cx="0" cy="292834"/>
            </a:xfrm>
            <a:prstGeom prst="line">
              <a:avLst/>
            </a:prstGeom>
            <a:ln w="158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390900" y="3087870"/>
            <a:ext cx="312906" cy="369332"/>
          </a:xfrm>
          <a:prstGeom prst="rect">
            <a:avLst/>
          </a:prstGeom>
          <a:noFill/>
        </p:spPr>
        <p:txBody>
          <a:bodyPr wrap="none" rtlCol="0">
            <a:spAutoFit/>
          </a:bodyPr>
          <a:lstStyle/>
          <a:p>
            <a:r>
              <a:rPr lang="sr-Latn-CS" b="1" i="1" dirty="0" smtClean="0">
                <a:solidFill>
                  <a:schemeClr val="tx1"/>
                </a:solidFill>
                <a:latin typeface="Arial" pitchFamily="34" charset="0"/>
                <a:cs typeface="Arial" pitchFamily="34" charset="0"/>
              </a:rPr>
              <a:t>0</a:t>
            </a:r>
            <a:endParaRPr lang="en-US" dirty="0">
              <a:solidFill>
                <a:schemeClr val="tx1"/>
              </a:solidFill>
              <a:latin typeface="Arial" pitchFamily="34" charset="0"/>
              <a:cs typeface="Arial" pitchFamily="34" charset="0"/>
            </a:endParaRPr>
          </a:p>
        </p:txBody>
      </p:sp>
      <p:grpSp>
        <p:nvGrpSpPr>
          <p:cNvPr id="6" name="Group 16"/>
          <p:cNvGrpSpPr/>
          <p:nvPr/>
        </p:nvGrpSpPr>
        <p:grpSpPr>
          <a:xfrm>
            <a:off x="1990625" y="1263191"/>
            <a:ext cx="899866" cy="1834105"/>
            <a:chOff x="1990625" y="1263191"/>
            <a:chExt cx="899866" cy="1834105"/>
          </a:xfrm>
        </p:grpSpPr>
        <p:sp useBgFill="1">
          <p:nvSpPr>
            <p:cNvPr id="3" name="Rectangle 2"/>
            <p:cNvSpPr/>
            <p:nvPr/>
          </p:nvSpPr>
          <p:spPr>
            <a:xfrm>
              <a:off x="2052291" y="1401334"/>
              <a:ext cx="838200" cy="1619766"/>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H="1">
              <a:off x="2471391" y="1263191"/>
              <a:ext cx="3142" cy="1834105"/>
            </a:xfrm>
            <a:prstGeom prst="line">
              <a:avLst/>
            </a:prstGeom>
            <a:ln w="2540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322133" y="2027843"/>
              <a:ext cx="304800" cy="304800"/>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90625" y="2052133"/>
              <a:ext cx="381001" cy="246221"/>
            </a:xfrm>
            <a:prstGeom prst="rect">
              <a:avLst/>
            </a:prstGeom>
            <a:noFill/>
          </p:spPr>
          <p:txBody>
            <a:bodyPr wrap="square" lIns="0" tIns="0" rIns="0" bIns="0" rtlCol="0">
              <a:spAutoFit/>
            </a:bodyPr>
            <a:lstStyle/>
            <a:p>
              <a:r>
                <a:rPr lang="sr-Latn-CS" sz="1600" b="1" i="1" dirty="0" smtClean="0">
                  <a:solidFill>
                    <a:schemeClr val="tx1"/>
                  </a:solidFill>
                  <a:latin typeface="Times New Roman" pitchFamily="18" charset="0"/>
                  <a:cs typeface="Times New Roman" pitchFamily="18" charset="0"/>
                </a:rPr>
                <a:t>U</a:t>
              </a:r>
              <a:r>
                <a:rPr lang="sr-Latn-CS" sz="1600" b="1" i="1" baseline="-25000" dirty="0" smtClean="0">
                  <a:solidFill>
                    <a:schemeClr val="tx1"/>
                  </a:solidFill>
                  <a:latin typeface="Times New Roman" pitchFamily="18" charset="0"/>
                  <a:cs typeface="Times New Roman" pitchFamily="18" charset="0"/>
                </a:rPr>
                <a:t>dc</a:t>
              </a:r>
              <a:endParaRPr lang="en-US" sz="1600" dirty="0">
                <a:solidFill>
                  <a:schemeClr val="tx1"/>
                </a:solidFill>
                <a:latin typeface="Arial" pitchFamily="34" charset="0"/>
                <a:cs typeface="Arial" pitchFamily="34" charset="0"/>
              </a:endParaRPr>
            </a:p>
          </p:txBody>
        </p:sp>
        <p:sp>
          <p:nvSpPr>
            <p:cNvPr id="20" name="TextBox 19"/>
            <p:cNvSpPr txBox="1"/>
            <p:nvPr/>
          </p:nvSpPr>
          <p:spPr>
            <a:xfrm>
              <a:off x="2284033" y="1828800"/>
              <a:ext cx="190500" cy="246221"/>
            </a:xfrm>
            <a:prstGeom prst="rect">
              <a:avLst/>
            </a:prstGeom>
            <a:noFill/>
          </p:spPr>
          <p:txBody>
            <a:bodyPr wrap="square" lIns="0" tIns="0" rIns="0" bIns="0" rtlCol="0">
              <a:spAutoFit/>
            </a:bodyPr>
            <a:lstStyle/>
            <a:p>
              <a:r>
                <a:rPr lang="sr-Latn-CS" sz="1600" b="1" i="1" dirty="0" smtClean="0">
                  <a:solidFill>
                    <a:schemeClr val="tx1"/>
                  </a:solidFill>
                  <a:latin typeface="Times New Roman" pitchFamily="18" charset="0"/>
                  <a:cs typeface="Times New Roman" pitchFamily="18" charset="0"/>
                </a:rPr>
                <a:t>+</a:t>
              </a:r>
              <a:endParaRPr lang="en-US" sz="1600" dirty="0">
                <a:solidFill>
                  <a:schemeClr val="tx1"/>
                </a:solidFill>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5985" name="Picture 1"/>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887366" y="4429250"/>
            <a:ext cx="7753350" cy="1171575"/>
          </a:xfrm>
          <a:prstGeom prst="rect">
            <a:avLst/>
          </a:prstGeom>
          <a:noFill/>
          <a:ln w="9525">
            <a:noFill/>
            <a:miter lim="800000"/>
            <a:headEnd/>
            <a:tailEnd/>
          </a:ln>
          <a:effectLst/>
        </p:spPr>
      </p:pic>
      <p:pic>
        <p:nvPicPr>
          <p:cNvPr id="397317" name="Picture 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403985" y="1122045"/>
            <a:ext cx="3057525" cy="2152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1986" name="Slide Number Placeholder 5"/>
          <p:cNvSpPr>
            <a:spLocks noGrp="1"/>
          </p:cNvSpPr>
          <p:nvPr>
            <p:ph type="sldNum" sz="quarter" idx="12"/>
          </p:nvPr>
        </p:nvSpPr>
        <p:spPr>
          <a:noFill/>
        </p:spPr>
        <p:txBody>
          <a:bodyPr/>
          <a:lstStyle/>
          <a:p>
            <a:fld id="{A3B3843E-F24F-47FD-B647-AB98767F0890}" type="slidenum">
              <a:rPr lang="en-US" smtClean="0"/>
              <a:pPr/>
              <a:t>36</a:t>
            </a:fld>
            <a:endParaRPr lang="en-US" dirty="0" smtClean="0"/>
          </a:p>
        </p:txBody>
      </p:sp>
      <p:sp>
        <p:nvSpPr>
          <p:cNvPr id="41987" name="Rectangle 2"/>
          <p:cNvSpPr>
            <a:spLocks noGrp="1" noChangeArrowheads="1"/>
          </p:cNvSpPr>
          <p:nvPr>
            <p:ph type="title"/>
          </p:nvPr>
        </p:nvSpPr>
        <p:spPr>
          <a:xfrm>
            <a:off x="755650" y="0"/>
            <a:ext cx="7772400" cy="1143000"/>
          </a:xfrm>
        </p:spPr>
        <p:txBody>
          <a:bodyPr>
            <a:normAutofit/>
          </a:bodyPr>
          <a:lstStyle/>
          <a:p>
            <a:r>
              <a:rPr lang="sr-Latn-CS" sz="3600" dirty="0" smtClean="0"/>
              <a:t>Jedna grana pretvarača</a:t>
            </a:r>
            <a:endParaRPr lang="en-US" sz="3600" dirty="0" smtClean="0"/>
          </a:p>
        </p:txBody>
      </p:sp>
      <p:sp useBgFill="1">
        <p:nvSpPr>
          <p:cNvPr id="10" name="Rectangle 11"/>
          <p:cNvSpPr>
            <a:spLocks noChangeArrowheads="1"/>
          </p:cNvSpPr>
          <p:nvPr/>
        </p:nvSpPr>
        <p:spPr bwMode="auto">
          <a:xfrm>
            <a:off x="497144" y="4403727"/>
            <a:ext cx="360363" cy="369888"/>
          </a:xfrm>
          <a:prstGeom prst="rect">
            <a:avLst/>
          </a:prstGeom>
          <a:ln w="25400" algn="ctr">
            <a:noFill/>
            <a:round/>
            <a:headEnd type="none" w="sm" len="sm"/>
            <a:tailEnd type="none" w="sm" len="sm"/>
          </a:ln>
        </p:spPr>
        <p:txBody>
          <a:bodyPr>
            <a:spAutoFit/>
          </a:bodyPr>
          <a:lstStyle/>
          <a:p>
            <a:endParaRPr lang="en-US"/>
          </a:p>
        </p:txBody>
      </p:sp>
      <p:cxnSp>
        <p:nvCxnSpPr>
          <p:cNvPr id="11" name="Straight Connector 10"/>
          <p:cNvCxnSpPr/>
          <p:nvPr/>
        </p:nvCxnSpPr>
        <p:spPr>
          <a:xfrm rot="5400000">
            <a:off x="1253592" y="5809458"/>
            <a:ext cx="609600" cy="158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024992" y="5809458"/>
            <a:ext cx="609600" cy="158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328994" y="5886452"/>
            <a:ext cx="228600" cy="1588"/>
          </a:xfrm>
          <a:prstGeom prst="straightConnector1">
            <a:avLst/>
          </a:prstGeom>
          <a:ln>
            <a:solidFill>
              <a:srgbClr val="0070C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516986" y="4922048"/>
            <a:ext cx="1624806" cy="790"/>
          </a:xfrm>
          <a:prstGeom prst="line">
            <a:avLst/>
          </a:prstGeom>
          <a:ln w="9525">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7700460" y="4857752"/>
            <a:ext cx="1752600" cy="1588"/>
          </a:xfrm>
          <a:prstGeom prst="line">
            <a:avLst/>
          </a:prstGeom>
          <a:ln>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28994" y="4210052"/>
            <a:ext cx="7248560" cy="0"/>
          </a:xfrm>
          <a:prstGeom prst="line">
            <a:avLst/>
          </a:prstGeom>
          <a:ln>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4"/>
          <p:cNvSpPr txBox="1">
            <a:spLocks noChangeArrowheads="1"/>
          </p:cNvSpPr>
          <p:nvPr/>
        </p:nvSpPr>
        <p:spPr bwMode="auto">
          <a:xfrm>
            <a:off x="4284610" y="3943352"/>
            <a:ext cx="708848" cy="307777"/>
          </a:xfrm>
          <a:prstGeom prst="rect">
            <a:avLst/>
          </a:prstGeom>
          <a:noFill/>
          <a:ln w="9525">
            <a:noFill/>
            <a:miter lim="800000"/>
            <a:headEnd/>
            <a:tailEnd/>
          </a:ln>
        </p:spPr>
        <p:txBody>
          <a:bodyPr wrap="none">
            <a:spAutoFit/>
          </a:bodyPr>
          <a:lstStyle/>
          <a:p>
            <a:r>
              <a:rPr lang="sr-Latn-CS" sz="1400" dirty="0" smtClean="0">
                <a:cs typeface="Arial" charset="0"/>
              </a:rPr>
              <a:t>20 ms</a:t>
            </a:r>
            <a:endParaRPr lang="en-US" sz="1400" baseline="-25000" dirty="0">
              <a:cs typeface="Arial" charset="0"/>
            </a:endParaRPr>
          </a:p>
        </p:txBody>
      </p:sp>
      <p:sp>
        <p:nvSpPr>
          <p:cNvPr id="21" name="TextBox 5"/>
          <p:cNvSpPr txBox="1">
            <a:spLocks noChangeArrowheads="1"/>
          </p:cNvSpPr>
          <p:nvPr/>
        </p:nvSpPr>
        <p:spPr bwMode="auto">
          <a:xfrm>
            <a:off x="5062794" y="5657852"/>
            <a:ext cx="1828800" cy="369332"/>
          </a:xfrm>
          <a:prstGeom prst="rect">
            <a:avLst/>
          </a:prstGeom>
          <a:solidFill>
            <a:schemeClr val="bg2">
              <a:lumMod val="20000"/>
              <a:lumOff val="80000"/>
            </a:schemeClr>
          </a:solidFill>
          <a:ln w="25400">
            <a:solidFill>
              <a:srgbClr val="0070C0"/>
            </a:solidFill>
            <a:miter lim="800000"/>
            <a:headEnd/>
            <a:tailEnd/>
          </a:ln>
          <a:effectLst>
            <a:outerShdw blurRad="50800" dist="38100" dir="2700000" algn="tl" rotWithShape="0">
              <a:prstClr val="black">
                <a:alpha val="40000"/>
              </a:prstClr>
            </a:outerShdw>
          </a:effectLst>
        </p:spPr>
        <p:txBody>
          <a:bodyPr wrap="square">
            <a:spAutoFit/>
          </a:bodyPr>
          <a:lstStyle/>
          <a:p>
            <a:r>
              <a:rPr lang="sr-Latn-CS" b="1" i="1" dirty="0" smtClean="0">
                <a:solidFill>
                  <a:schemeClr val="tx1"/>
                </a:solidFill>
                <a:cs typeface="Arial" charset="0"/>
              </a:rPr>
              <a:t>f</a:t>
            </a:r>
            <a:r>
              <a:rPr lang="sr-Latn-CS" b="1" i="1" baseline="-25000" dirty="0" smtClean="0">
                <a:solidFill>
                  <a:schemeClr val="tx1"/>
                </a:solidFill>
                <a:cs typeface="Arial" charset="0"/>
              </a:rPr>
              <a:t>PWM </a:t>
            </a:r>
            <a:r>
              <a:rPr lang="sr-Latn-CS" b="1" dirty="0" smtClean="0">
                <a:solidFill>
                  <a:schemeClr val="tx1"/>
                </a:solidFill>
                <a:cs typeface="Arial" charset="0"/>
              </a:rPr>
              <a:t>=</a:t>
            </a:r>
            <a:r>
              <a:rPr lang="sr-Latn-CS" dirty="0" smtClean="0">
                <a:solidFill>
                  <a:schemeClr val="tx1"/>
                </a:solidFill>
                <a:cs typeface="Arial" charset="0"/>
              </a:rPr>
              <a:t>1,65 kHz</a:t>
            </a:r>
            <a:endParaRPr lang="en-US" baseline="-25000" dirty="0" smtClean="0">
              <a:solidFill>
                <a:schemeClr val="tx1"/>
              </a:solidFill>
              <a:cs typeface="Arial" charset="0"/>
            </a:endParaRPr>
          </a:p>
        </p:txBody>
      </p:sp>
      <p:cxnSp>
        <p:nvCxnSpPr>
          <p:cNvPr id="22" name="Straight Arrow Connector 21"/>
          <p:cNvCxnSpPr/>
          <p:nvPr/>
        </p:nvCxnSpPr>
        <p:spPr>
          <a:xfrm>
            <a:off x="719394" y="5553390"/>
            <a:ext cx="8229600" cy="158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51303" y="4854339"/>
            <a:ext cx="1753394" cy="762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17216" y="4274822"/>
            <a:ext cx="581467" cy="338554"/>
          </a:xfrm>
          <a:prstGeom prst="rect">
            <a:avLst/>
          </a:prstGeom>
          <a:noFill/>
        </p:spPr>
        <p:txBody>
          <a:bodyPr wrap="square" rtlCol="0">
            <a:spAutoFit/>
          </a:bodyPr>
          <a:lstStyle/>
          <a:p>
            <a:r>
              <a:rPr lang="sr-Latn-CS" sz="1600" b="1" i="1" dirty="0" smtClean="0">
                <a:solidFill>
                  <a:schemeClr val="tx1"/>
                </a:solidFill>
                <a:latin typeface="Times New Roman" pitchFamily="18" charset="0"/>
                <a:cs typeface="Times New Roman" pitchFamily="18" charset="0"/>
              </a:rPr>
              <a:t>U</a:t>
            </a:r>
            <a:r>
              <a:rPr lang="sr-Latn-CS" sz="1600" b="1" i="1" baseline="-25000" dirty="0" smtClean="0">
                <a:solidFill>
                  <a:schemeClr val="tx1"/>
                </a:solidFill>
                <a:latin typeface="Times New Roman" pitchFamily="18" charset="0"/>
                <a:cs typeface="Times New Roman" pitchFamily="18" charset="0"/>
              </a:rPr>
              <a:t>dc</a:t>
            </a:r>
            <a:endParaRPr lang="en-US" sz="1600" dirty="0">
              <a:solidFill>
                <a:schemeClr val="tx1"/>
              </a:solidFill>
              <a:latin typeface="Times New Roman" pitchFamily="18" charset="0"/>
              <a:cs typeface="Times New Roman" pitchFamily="18" charset="0"/>
            </a:endParaRPr>
          </a:p>
        </p:txBody>
      </p:sp>
      <p:sp>
        <p:nvSpPr>
          <p:cNvPr id="25" name="TextBox 24"/>
          <p:cNvSpPr txBox="1"/>
          <p:nvPr/>
        </p:nvSpPr>
        <p:spPr>
          <a:xfrm>
            <a:off x="604150" y="5234942"/>
            <a:ext cx="304800" cy="369332"/>
          </a:xfrm>
          <a:prstGeom prst="rect">
            <a:avLst/>
          </a:prstGeom>
          <a:noFill/>
        </p:spPr>
        <p:txBody>
          <a:bodyPr wrap="square" rtlCol="0">
            <a:spAutoFit/>
          </a:bodyPr>
          <a:lstStyle/>
          <a:p>
            <a:r>
              <a:rPr lang="sr-Latn-CS" b="1" i="1" dirty="0" smtClean="0">
                <a:solidFill>
                  <a:schemeClr val="tx1"/>
                </a:solidFill>
                <a:latin typeface="Arial" pitchFamily="34" charset="0"/>
                <a:cs typeface="Arial" pitchFamily="34" charset="0"/>
              </a:rPr>
              <a:t>0</a:t>
            </a:r>
            <a:endParaRPr lang="en-US" dirty="0">
              <a:solidFill>
                <a:schemeClr val="tx1"/>
              </a:solidFill>
              <a:latin typeface="Arial" pitchFamily="34" charset="0"/>
              <a:cs typeface="Arial" pitchFamily="34" charset="0"/>
            </a:endParaRPr>
          </a:p>
        </p:txBody>
      </p:sp>
      <p:sp>
        <p:nvSpPr>
          <p:cNvPr id="26" name="TextBox 25"/>
          <p:cNvSpPr txBox="1"/>
          <p:nvPr/>
        </p:nvSpPr>
        <p:spPr>
          <a:xfrm>
            <a:off x="466518" y="3752852"/>
            <a:ext cx="581467" cy="369332"/>
          </a:xfrm>
          <a:prstGeom prst="rect">
            <a:avLst/>
          </a:prstGeom>
          <a:noFill/>
        </p:spPr>
        <p:txBody>
          <a:bodyPr wrap="square" rtlCol="0">
            <a:spAutoFit/>
          </a:bodyPr>
          <a:lstStyle/>
          <a:p>
            <a:r>
              <a:rPr lang="sr-Latn-CS" b="1" i="1" dirty="0" smtClean="0">
                <a:solidFill>
                  <a:schemeClr val="tx1"/>
                </a:solidFill>
                <a:latin typeface="Times New Roman" pitchFamily="18" charset="0"/>
                <a:cs typeface="Times New Roman" pitchFamily="18" charset="0"/>
              </a:rPr>
              <a:t>u</a:t>
            </a:r>
            <a:r>
              <a:rPr lang="sr-Latn-CS" b="1" i="1" baseline="-25000" dirty="0" smtClean="0">
                <a:solidFill>
                  <a:schemeClr val="tx1"/>
                </a:solidFill>
                <a:latin typeface="Times New Roman" pitchFamily="18" charset="0"/>
                <a:cs typeface="Times New Roman" pitchFamily="18" charset="0"/>
              </a:rPr>
              <a:t>a0</a:t>
            </a:r>
            <a:endParaRPr lang="en-US" dirty="0">
              <a:solidFill>
                <a:schemeClr val="tx1"/>
              </a:solidFill>
              <a:latin typeface="Times New Roman" pitchFamily="18" charset="0"/>
              <a:cs typeface="Times New Roman" pitchFamily="18" charset="0"/>
            </a:endParaRPr>
          </a:p>
        </p:txBody>
      </p:sp>
      <p:sp>
        <p:nvSpPr>
          <p:cNvPr id="27" name="TextBox 5"/>
          <p:cNvSpPr txBox="1">
            <a:spLocks noChangeArrowheads="1"/>
          </p:cNvSpPr>
          <p:nvPr/>
        </p:nvSpPr>
        <p:spPr bwMode="auto">
          <a:xfrm>
            <a:off x="7120194" y="5657852"/>
            <a:ext cx="1447800" cy="369332"/>
          </a:xfrm>
          <a:prstGeom prst="rect">
            <a:avLst/>
          </a:prstGeom>
          <a:solidFill>
            <a:schemeClr val="bg2">
              <a:lumMod val="20000"/>
              <a:lumOff val="80000"/>
            </a:schemeClr>
          </a:solidFill>
          <a:ln w="25400">
            <a:solidFill>
              <a:srgbClr val="0070C0"/>
            </a:solidFill>
            <a:miter lim="800000"/>
            <a:headEnd/>
            <a:tailEnd/>
          </a:ln>
          <a:effectLst>
            <a:outerShdw blurRad="50800" dist="38100" dir="2700000" algn="tl" rotWithShape="0">
              <a:prstClr val="black">
                <a:alpha val="40000"/>
              </a:prstClr>
            </a:outerShdw>
          </a:effectLst>
        </p:spPr>
        <p:txBody>
          <a:bodyPr wrap="square">
            <a:spAutoFit/>
          </a:bodyPr>
          <a:lstStyle/>
          <a:p>
            <a:r>
              <a:rPr lang="sr-Latn-CS" b="1" i="1" dirty="0" smtClean="0">
                <a:solidFill>
                  <a:schemeClr val="tx1"/>
                </a:solidFill>
                <a:cs typeface="Arial" charset="0"/>
              </a:rPr>
              <a:t>f</a:t>
            </a:r>
            <a:r>
              <a:rPr lang="sr-Latn-CS" b="1" i="1" baseline="-25000" dirty="0" smtClean="0">
                <a:solidFill>
                  <a:schemeClr val="tx1"/>
                </a:solidFill>
                <a:cs typeface="Arial" charset="0"/>
              </a:rPr>
              <a:t>sin </a:t>
            </a:r>
            <a:r>
              <a:rPr lang="sr-Latn-CS" b="1" dirty="0" smtClean="0">
                <a:solidFill>
                  <a:schemeClr val="tx1"/>
                </a:solidFill>
                <a:cs typeface="Arial" charset="0"/>
              </a:rPr>
              <a:t>= </a:t>
            </a:r>
            <a:r>
              <a:rPr lang="sr-Latn-CS" dirty="0" smtClean="0">
                <a:solidFill>
                  <a:schemeClr val="tx1"/>
                </a:solidFill>
                <a:cs typeface="Arial" charset="0"/>
              </a:rPr>
              <a:t>50 Hz</a:t>
            </a:r>
            <a:endParaRPr lang="en-US" baseline="-25000" dirty="0" smtClean="0">
              <a:solidFill>
                <a:schemeClr val="tx1"/>
              </a:solidFill>
              <a:cs typeface="Arial" charset="0"/>
            </a:endParaRPr>
          </a:p>
        </p:txBody>
      </p:sp>
      <p:sp>
        <p:nvSpPr>
          <p:cNvPr id="28" name="TextBox 27"/>
          <p:cNvSpPr txBox="1"/>
          <p:nvPr/>
        </p:nvSpPr>
        <p:spPr>
          <a:xfrm>
            <a:off x="8766114" y="5528312"/>
            <a:ext cx="301686" cy="369332"/>
          </a:xfrm>
          <a:prstGeom prst="rect">
            <a:avLst/>
          </a:prstGeom>
          <a:noFill/>
        </p:spPr>
        <p:txBody>
          <a:bodyPr wrap="none" rtlCol="0">
            <a:spAutoFit/>
          </a:bodyPr>
          <a:lstStyle/>
          <a:p>
            <a:r>
              <a:rPr lang="sr-Latn-CS" i="1" dirty="0" smtClean="0"/>
              <a:t>t</a:t>
            </a:r>
            <a:endParaRPr lang="en-US" i="1" dirty="0"/>
          </a:p>
        </p:txBody>
      </p:sp>
      <p:sp useBgFill="1">
        <p:nvSpPr>
          <p:cNvPr id="29" name="TextBox 28"/>
          <p:cNvSpPr txBox="1"/>
          <p:nvPr/>
        </p:nvSpPr>
        <p:spPr>
          <a:xfrm>
            <a:off x="4472533" y="2438400"/>
            <a:ext cx="374461" cy="369332"/>
          </a:xfrm>
          <a:prstGeom prst="rect">
            <a:avLst/>
          </a:prstGeom>
        </p:spPr>
        <p:txBody>
          <a:bodyPr wrap="none" lIns="0" rtlCol="0">
            <a:spAutoFit/>
          </a:bodyPr>
          <a:lstStyle/>
          <a:p>
            <a:r>
              <a:rPr lang="sr-Latn-CS" b="1" i="1" dirty="0">
                <a:solidFill>
                  <a:schemeClr val="tx1"/>
                </a:solidFill>
                <a:latin typeface="Times New Roman" pitchFamily="18" charset="0"/>
                <a:cs typeface="Times New Roman" pitchFamily="18" charset="0"/>
              </a:rPr>
              <a:t>u</a:t>
            </a:r>
            <a:r>
              <a:rPr lang="sr-Latn-CS" b="1" i="1" baseline="-25000" dirty="0" smtClean="0">
                <a:solidFill>
                  <a:schemeClr val="tx1"/>
                </a:solidFill>
                <a:latin typeface="Times New Roman" pitchFamily="18" charset="0"/>
                <a:cs typeface="Times New Roman" pitchFamily="18" charset="0"/>
              </a:rPr>
              <a:t>a0</a:t>
            </a:r>
            <a:endParaRPr lang="en-US" dirty="0">
              <a:solidFill>
                <a:schemeClr val="tx1"/>
              </a:solidFill>
              <a:latin typeface="Times New Roman" pitchFamily="18" charset="0"/>
              <a:cs typeface="Times New Roman" pitchFamily="18" charset="0"/>
            </a:endParaRPr>
          </a:p>
        </p:txBody>
      </p:sp>
      <p:cxnSp>
        <p:nvCxnSpPr>
          <p:cNvPr id="3" name="Straight Arrow Connector 2"/>
          <p:cNvCxnSpPr/>
          <p:nvPr/>
        </p:nvCxnSpPr>
        <p:spPr>
          <a:xfrm flipV="1">
            <a:off x="4377690" y="2213611"/>
            <a:ext cx="3810" cy="861059"/>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114800" y="2198370"/>
            <a:ext cx="262194" cy="0"/>
          </a:xfrm>
          <a:prstGeom prst="straightConnector1">
            <a:avLst/>
          </a:prstGeom>
          <a:ln w="15875">
            <a:solidFill>
              <a:schemeClr val="tx1"/>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120167" y="3114675"/>
            <a:ext cx="262194" cy="0"/>
          </a:xfrm>
          <a:prstGeom prst="straightConnector1">
            <a:avLst/>
          </a:prstGeom>
          <a:ln w="15875">
            <a:solidFill>
              <a:schemeClr val="tx1"/>
            </a:solidFill>
            <a:tailEnd type="oval"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376994" y="2078593"/>
            <a:ext cx="288862" cy="307777"/>
          </a:xfrm>
          <a:prstGeom prst="rect">
            <a:avLst/>
          </a:prstGeom>
          <a:noFill/>
        </p:spPr>
        <p:txBody>
          <a:bodyPr wrap="none" rtlCol="0">
            <a:spAutoFit/>
          </a:bodyPr>
          <a:lstStyle/>
          <a:p>
            <a:r>
              <a:rPr lang="sr-Latn-CS" sz="1400" dirty="0" smtClean="0">
                <a:solidFill>
                  <a:schemeClr val="tx1"/>
                </a:solidFill>
                <a:latin typeface="Arial" pitchFamily="34" charset="0"/>
                <a:cs typeface="Arial" pitchFamily="34" charset="0"/>
              </a:rPr>
              <a:t>+</a:t>
            </a:r>
            <a:endParaRPr lang="en-US" sz="1400" dirty="0">
              <a:solidFill>
                <a:schemeClr val="tx1"/>
              </a:solidFill>
              <a:latin typeface="Arial" pitchFamily="34" charset="0"/>
              <a:cs typeface="Arial" pitchFamily="34" charset="0"/>
            </a:endParaRPr>
          </a:p>
        </p:txBody>
      </p:sp>
      <p:sp>
        <p:nvSpPr>
          <p:cNvPr id="33" name="TextBox 5"/>
          <p:cNvSpPr txBox="1">
            <a:spLocks noChangeArrowheads="1"/>
          </p:cNvSpPr>
          <p:nvPr/>
        </p:nvSpPr>
        <p:spPr bwMode="auto">
          <a:xfrm>
            <a:off x="2745126" y="5878941"/>
            <a:ext cx="914400" cy="307777"/>
          </a:xfrm>
          <a:prstGeom prst="rect">
            <a:avLst/>
          </a:prstGeom>
          <a:noFill/>
          <a:ln w="9525">
            <a:noFill/>
            <a:miter lim="800000"/>
            <a:headEnd/>
            <a:tailEnd/>
          </a:ln>
        </p:spPr>
        <p:txBody>
          <a:bodyPr wrap="square">
            <a:spAutoFit/>
          </a:bodyPr>
          <a:lstStyle/>
          <a:p>
            <a:r>
              <a:rPr lang="sr-Latn-CS" sz="1400" dirty="0" smtClean="0">
                <a:cs typeface="Arial" charset="0"/>
              </a:rPr>
              <a:t>1,65 kHz</a:t>
            </a:r>
            <a:endParaRPr lang="en-US" sz="1400" baseline="-25000" dirty="0">
              <a:cs typeface="Arial" charset="0"/>
            </a:endParaRPr>
          </a:p>
        </p:txBody>
      </p:sp>
      <p:sp>
        <p:nvSpPr>
          <p:cNvPr id="36" name="TextBox 5"/>
          <p:cNvSpPr txBox="1">
            <a:spLocks noChangeArrowheads="1"/>
          </p:cNvSpPr>
          <p:nvPr/>
        </p:nvSpPr>
        <p:spPr bwMode="auto">
          <a:xfrm>
            <a:off x="1487838" y="5748768"/>
            <a:ext cx="1524000" cy="307777"/>
          </a:xfrm>
          <a:prstGeom prst="rect">
            <a:avLst/>
          </a:prstGeom>
          <a:noFill/>
          <a:ln w="9525">
            <a:noFill/>
            <a:miter lim="800000"/>
            <a:headEnd/>
            <a:tailEnd/>
          </a:ln>
        </p:spPr>
        <p:txBody>
          <a:bodyPr wrap="square">
            <a:spAutoFit/>
          </a:bodyPr>
          <a:lstStyle/>
          <a:p>
            <a:r>
              <a:rPr lang="sr-Latn-CS" sz="1400" b="1" i="1" dirty="0" smtClean="0">
                <a:cs typeface="Arial" charset="0"/>
              </a:rPr>
              <a:t>T</a:t>
            </a:r>
            <a:r>
              <a:rPr lang="sr-Latn-CS" sz="1400" b="1" i="1" baseline="-25000" dirty="0" smtClean="0">
                <a:cs typeface="Arial" charset="0"/>
              </a:rPr>
              <a:t>PWM </a:t>
            </a:r>
            <a:r>
              <a:rPr lang="sr-Latn-CS" sz="1400" b="1" dirty="0" smtClean="0">
                <a:cs typeface="Arial" charset="0"/>
              </a:rPr>
              <a:t>=</a:t>
            </a:r>
            <a:r>
              <a:rPr lang="sr-Latn-CS" sz="800" b="1" dirty="0" smtClean="0">
                <a:cs typeface="Arial" charset="0"/>
              </a:rPr>
              <a:t> </a:t>
            </a:r>
            <a:r>
              <a:rPr lang="sr-Latn-CS" sz="1400" dirty="0" smtClean="0">
                <a:cs typeface="Arial" charset="0"/>
              </a:rPr>
              <a:t>0,6</a:t>
            </a:r>
            <a:r>
              <a:rPr lang="sr-Latn-CS" sz="1400" dirty="0" smtClean="0">
                <a:cs typeface="Arial" charset="0"/>
                <a:sym typeface="Symbol"/>
              </a:rPr>
              <a:t>m</a:t>
            </a:r>
            <a:r>
              <a:rPr lang="sr-Latn-CS" sz="1400" dirty="0" smtClean="0">
                <a:cs typeface="Arial" charset="0"/>
              </a:rPr>
              <a:t>s</a:t>
            </a:r>
            <a:r>
              <a:rPr lang="sr-Latn-CS" sz="800" b="1" dirty="0" smtClean="0">
                <a:cs typeface="Arial" charset="0"/>
              </a:rPr>
              <a:t> </a:t>
            </a:r>
            <a:r>
              <a:rPr lang="sr-Latn-CS" sz="1400" b="1" dirty="0" smtClean="0">
                <a:cs typeface="Arial" charset="0"/>
              </a:rPr>
              <a:t>=</a:t>
            </a:r>
            <a:endParaRPr lang="en-US" sz="1400" baseline="-25000" dirty="0">
              <a:cs typeface="Arial" charset="0"/>
            </a:endParaRPr>
          </a:p>
        </p:txBody>
      </p:sp>
      <p:cxnSp>
        <p:nvCxnSpPr>
          <p:cNvPr id="38" name="Straight Connector 37"/>
          <p:cNvCxnSpPr/>
          <p:nvPr/>
        </p:nvCxnSpPr>
        <p:spPr>
          <a:xfrm flipV="1">
            <a:off x="2859439" y="5910693"/>
            <a:ext cx="685799" cy="1"/>
          </a:xfrm>
          <a:prstGeom prst="line">
            <a:avLst/>
          </a:prstGeom>
          <a:ln w="12700">
            <a:solidFill>
              <a:srgbClr val="0033CC"/>
            </a:solidFill>
          </a:ln>
        </p:spPr>
        <p:style>
          <a:lnRef idx="1">
            <a:schemeClr val="accent1"/>
          </a:lnRef>
          <a:fillRef idx="0">
            <a:schemeClr val="accent1"/>
          </a:fillRef>
          <a:effectRef idx="0">
            <a:schemeClr val="accent1"/>
          </a:effectRef>
          <a:fontRef idx="minor">
            <a:schemeClr val="tx1"/>
          </a:fontRef>
        </p:style>
      </p:cxnSp>
      <p:sp>
        <p:nvSpPr>
          <p:cNvPr id="39" name="TextBox 5"/>
          <p:cNvSpPr txBox="1">
            <a:spLocks noChangeArrowheads="1"/>
          </p:cNvSpPr>
          <p:nvPr/>
        </p:nvSpPr>
        <p:spPr bwMode="auto">
          <a:xfrm>
            <a:off x="3011838" y="5664630"/>
            <a:ext cx="304800" cy="307975"/>
          </a:xfrm>
          <a:prstGeom prst="rect">
            <a:avLst/>
          </a:prstGeom>
          <a:noFill/>
          <a:ln w="9525">
            <a:noFill/>
            <a:miter lim="800000"/>
            <a:headEnd/>
            <a:tailEnd/>
          </a:ln>
        </p:spPr>
        <p:txBody>
          <a:bodyPr wrap="square">
            <a:spAutoFit/>
          </a:bodyPr>
          <a:lstStyle/>
          <a:p>
            <a:r>
              <a:rPr lang="sr-Latn-CS" sz="1400" dirty="0" smtClean="0">
                <a:cs typeface="Arial" charset="0"/>
              </a:rPr>
              <a:t>1</a:t>
            </a:r>
            <a:endParaRPr lang="en-US" sz="1400" baseline="-25000" dirty="0">
              <a:cs typeface="Arial" charset="0"/>
            </a:endParaRPr>
          </a:p>
        </p:txBody>
      </p:sp>
      <p:grpSp>
        <p:nvGrpSpPr>
          <p:cNvPr id="2" name="Group 33"/>
          <p:cNvGrpSpPr/>
          <p:nvPr/>
        </p:nvGrpSpPr>
        <p:grpSpPr>
          <a:xfrm>
            <a:off x="3619500" y="3114675"/>
            <a:ext cx="228600" cy="395232"/>
            <a:chOff x="1605055" y="2590800"/>
            <a:chExt cx="228600" cy="395232"/>
          </a:xfrm>
        </p:grpSpPr>
        <p:cxnSp>
          <p:nvCxnSpPr>
            <p:cNvPr id="40" name="Straight Connector 39"/>
            <p:cNvCxnSpPr/>
            <p:nvPr/>
          </p:nvCxnSpPr>
          <p:spPr>
            <a:xfrm>
              <a:off x="1624105" y="2916421"/>
              <a:ext cx="1905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05055" y="2883633"/>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43155" y="2950309"/>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681255" y="2986032"/>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1719355" y="2590800"/>
              <a:ext cx="0" cy="292834"/>
            </a:xfrm>
            <a:prstGeom prst="line">
              <a:avLst/>
            </a:prstGeom>
            <a:ln w="158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3390900" y="3087870"/>
            <a:ext cx="312906" cy="369332"/>
          </a:xfrm>
          <a:prstGeom prst="rect">
            <a:avLst/>
          </a:prstGeom>
          <a:noFill/>
        </p:spPr>
        <p:txBody>
          <a:bodyPr wrap="none" rtlCol="0">
            <a:spAutoFit/>
          </a:bodyPr>
          <a:lstStyle/>
          <a:p>
            <a:r>
              <a:rPr lang="sr-Latn-CS" b="1" i="1" dirty="0" smtClean="0">
                <a:solidFill>
                  <a:schemeClr val="tx1"/>
                </a:solidFill>
                <a:latin typeface="Arial" pitchFamily="34" charset="0"/>
                <a:cs typeface="Arial" pitchFamily="34" charset="0"/>
              </a:rPr>
              <a:t>0</a:t>
            </a:r>
            <a:endParaRPr lang="en-US" dirty="0">
              <a:solidFill>
                <a:schemeClr val="tx1"/>
              </a:solidFill>
              <a:latin typeface="Arial" pitchFamily="34" charset="0"/>
              <a:cs typeface="Arial" pitchFamily="34" charset="0"/>
            </a:endParaRPr>
          </a:p>
        </p:txBody>
      </p:sp>
      <p:sp useBgFill="1">
        <p:nvSpPr>
          <p:cNvPr id="47" name="Rectangle 46"/>
          <p:cNvSpPr/>
          <p:nvPr/>
        </p:nvSpPr>
        <p:spPr>
          <a:xfrm>
            <a:off x="1971379" y="1415473"/>
            <a:ext cx="838200" cy="1619766"/>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flipH="1">
            <a:off x="2390479" y="1277330"/>
            <a:ext cx="3142" cy="1834105"/>
          </a:xfrm>
          <a:prstGeom prst="line">
            <a:avLst/>
          </a:prstGeom>
          <a:ln w="2540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2241221" y="2041982"/>
            <a:ext cx="304800" cy="304800"/>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1909713" y="2066272"/>
            <a:ext cx="381001" cy="246221"/>
          </a:xfrm>
          <a:prstGeom prst="rect">
            <a:avLst/>
          </a:prstGeom>
          <a:noFill/>
        </p:spPr>
        <p:txBody>
          <a:bodyPr wrap="square" lIns="0" tIns="0" rIns="0" bIns="0" rtlCol="0">
            <a:spAutoFit/>
          </a:bodyPr>
          <a:lstStyle/>
          <a:p>
            <a:r>
              <a:rPr lang="sr-Latn-CS" sz="1600" b="1" i="1" dirty="0" smtClean="0">
                <a:solidFill>
                  <a:schemeClr val="tx1"/>
                </a:solidFill>
                <a:latin typeface="Times New Roman" pitchFamily="18" charset="0"/>
                <a:cs typeface="Times New Roman" pitchFamily="18" charset="0"/>
              </a:rPr>
              <a:t>U</a:t>
            </a:r>
            <a:r>
              <a:rPr lang="sr-Latn-CS" sz="1600" b="1" i="1" baseline="-25000" dirty="0" smtClean="0">
                <a:solidFill>
                  <a:schemeClr val="tx1"/>
                </a:solidFill>
                <a:latin typeface="Times New Roman" pitchFamily="18" charset="0"/>
                <a:cs typeface="Times New Roman" pitchFamily="18" charset="0"/>
              </a:rPr>
              <a:t>dc</a:t>
            </a:r>
            <a:endParaRPr lang="en-US" sz="1600" dirty="0">
              <a:solidFill>
                <a:schemeClr val="tx1"/>
              </a:solidFill>
              <a:latin typeface="Arial" pitchFamily="34" charset="0"/>
              <a:cs typeface="Arial" pitchFamily="34" charset="0"/>
            </a:endParaRPr>
          </a:p>
        </p:txBody>
      </p:sp>
      <p:sp>
        <p:nvSpPr>
          <p:cNvPr id="51" name="TextBox 50"/>
          <p:cNvSpPr txBox="1"/>
          <p:nvPr/>
        </p:nvSpPr>
        <p:spPr>
          <a:xfrm>
            <a:off x="2203121" y="1842939"/>
            <a:ext cx="190500" cy="246221"/>
          </a:xfrm>
          <a:prstGeom prst="rect">
            <a:avLst/>
          </a:prstGeom>
          <a:noFill/>
        </p:spPr>
        <p:txBody>
          <a:bodyPr wrap="square" lIns="0" tIns="0" rIns="0" bIns="0" rtlCol="0">
            <a:spAutoFit/>
          </a:bodyPr>
          <a:lstStyle/>
          <a:p>
            <a:r>
              <a:rPr lang="sr-Latn-CS" sz="1600" b="1" i="1" dirty="0" smtClean="0">
                <a:solidFill>
                  <a:schemeClr val="tx1"/>
                </a:solidFill>
                <a:latin typeface="Times New Roman" pitchFamily="18" charset="0"/>
                <a:cs typeface="Times New Roman" pitchFamily="18" charset="0"/>
              </a:rPr>
              <a:t>+</a:t>
            </a:r>
            <a:endParaRPr lang="en-US" sz="1600" dirty="0">
              <a:solidFill>
                <a:schemeClr val="tx1"/>
              </a:solidFill>
              <a:latin typeface="Arial" pitchFamily="34" charset="0"/>
              <a:cs typeface="Arial" pitchFamily="34" charset="0"/>
            </a:endParaRPr>
          </a:p>
        </p:txBody>
      </p:sp>
      <p:grpSp>
        <p:nvGrpSpPr>
          <p:cNvPr id="6" name="Group 8"/>
          <p:cNvGrpSpPr/>
          <p:nvPr/>
        </p:nvGrpSpPr>
        <p:grpSpPr>
          <a:xfrm>
            <a:off x="887366" y="4521384"/>
            <a:ext cx="7676427" cy="990744"/>
            <a:chOff x="887366" y="4521384"/>
            <a:chExt cx="7676427" cy="990744"/>
          </a:xfrm>
        </p:grpSpPr>
        <p:cxnSp>
          <p:nvCxnSpPr>
            <p:cNvPr id="88" name="Straight Connector 87"/>
            <p:cNvCxnSpPr/>
            <p:nvPr/>
          </p:nvCxnSpPr>
          <p:spPr>
            <a:xfrm flipV="1">
              <a:off x="6754707" y="4521384"/>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330586" y="4988671"/>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557594" y="5075691"/>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786194" y="5165416"/>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01801" y="5268666"/>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33106" y="5342161"/>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56296" y="5404836"/>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84896" y="5451281"/>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913496" y="5486446"/>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133981" y="5512128"/>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5167697" y="4988671"/>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4940689" y="5075691"/>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4712089" y="5165416"/>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4496482" y="5268666"/>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4265177" y="5342161"/>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4041987" y="5404836"/>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3813387" y="5451281"/>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3584787" y="5486446"/>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3364302" y="5512128"/>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8335193" y="4819616"/>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8099788" y="4754213"/>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7880698" y="4699630"/>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7655200" y="4645093"/>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7431698" y="4601836"/>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flipV="1">
              <a:off x="7211213" y="4568062"/>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5398805" y="4932139"/>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5627405" y="4842414"/>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5843012" y="4739164"/>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074317" y="4665669"/>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6297507" y="4602994"/>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6526107" y="4556549"/>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6994000" y="4536493"/>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1101986" y="4878107"/>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887366" y="4789799"/>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0" name="Straight Connector 89"/>
          <p:cNvCxnSpPr/>
          <p:nvPr/>
        </p:nvCxnSpPr>
        <p:spPr>
          <a:xfrm flipV="1">
            <a:off x="1318127" y="4987379"/>
            <a:ext cx="22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105400" y="3074670"/>
            <a:ext cx="2694502" cy="677108"/>
          </a:xfrm>
          <a:prstGeom prst="rect">
            <a:avLst/>
          </a:prstGeom>
          <a:solidFill>
            <a:schemeClr val="bg1">
              <a:lumMod val="95000"/>
            </a:schemeClr>
          </a:solidFill>
          <a:ln w="19050">
            <a:solidFill>
              <a:srgbClr val="FF0000"/>
            </a:solidFill>
          </a:ln>
          <a:effectLst>
            <a:outerShdw blurRad="50800" dist="63500" dir="2700000" algn="tl" rotWithShape="0">
              <a:prstClr val="black">
                <a:alpha val="40000"/>
              </a:prstClr>
            </a:outerShdw>
          </a:effectLst>
        </p:spPr>
        <p:txBody>
          <a:bodyPr wrap="square" rtlCol="0">
            <a:spAutoFit/>
          </a:bodyPr>
          <a:lstStyle/>
          <a:p>
            <a:r>
              <a:rPr lang="en-US" dirty="0" err="1" smtClean="0"/>
              <a:t>Srednja</a:t>
            </a:r>
            <a:r>
              <a:rPr lang="en-US" dirty="0" smtClean="0"/>
              <a:t> </a:t>
            </a:r>
            <a:r>
              <a:rPr lang="en-US" dirty="0" err="1" smtClean="0"/>
              <a:t>vrednost</a:t>
            </a:r>
            <a:r>
              <a:rPr lang="en-US" dirty="0" smtClean="0"/>
              <a:t> </a:t>
            </a:r>
            <a:r>
              <a:rPr lang="en-US" dirty="0" err="1" smtClean="0"/>
              <a:t>napona</a:t>
            </a:r>
            <a:r>
              <a:rPr lang="en-US" dirty="0" smtClean="0"/>
              <a:t> </a:t>
            </a:r>
            <a:r>
              <a:rPr lang="en-US" sz="2000" b="1" i="1" dirty="0" smtClean="0">
                <a:solidFill>
                  <a:schemeClr val="tx1"/>
                </a:solidFill>
                <a:latin typeface="Times New Roman" pitchFamily="18" charset="0"/>
                <a:cs typeface="Times New Roman" pitchFamily="18" charset="0"/>
              </a:rPr>
              <a:t>u</a:t>
            </a:r>
            <a:r>
              <a:rPr lang="en-US" sz="2000" b="1" i="1" baseline="-25000" dirty="0" smtClean="0">
                <a:solidFill>
                  <a:schemeClr val="tx1"/>
                </a:solidFill>
                <a:latin typeface="Times New Roman" pitchFamily="18" charset="0"/>
                <a:cs typeface="Times New Roman" pitchFamily="18" charset="0"/>
              </a:rPr>
              <a:t>a0</a:t>
            </a:r>
            <a:r>
              <a:rPr lang="en-US" dirty="0" smtClean="0"/>
              <a:t> u </a:t>
            </a:r>
            <a:r>
              <a:rPr lang="en-US" dirty="0" err="1" smtClean="0"/>
              <a:t>toku</a:t>
            </a:r>
            <a:r>
              <a:rPr lang="en-US" dirty="0" smtClean="0"/>
              <a:t> </a:t>
            </a:r>
            <a:r>
              <a:rPr lang="en-US" b="1" i="1" dirty="0" smtClean="0"/>
              <a:t>T</a:t>
            </a:r>
            <a:r>
              <a:rPr lang="en-US" b="1" i="1" baseline="-25000" dirty="0" smtClean="0"/>
              <a:t>PWM</a:t>
            </a:r>
            <a:endParaRPr lang="en-US" b="1" i="1" baseline="-25000" dirty="0"/>
          </a:p>
        </p:txBody>
      </p:sp>
      <p:cxnSp>
        <p:nvCxnSpPr>
          <p:cNvPr id="16" name="Straight Arrow Connector 15"/>
          <p:cNvCxnSpPr>
            <a:stCxn id="14" idx="1"/>
          </p:cNvCxnSpPr>
          <p:nvPr/>
        </p:nvCxnSpPr>
        <p:spPr>
          <a:xfrm flipH="1">
            <a:off x="1444886" y="3413224"/>
            <a:ext cx="3660514" cy="151891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521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5"/>
          <p:cNvSpPr txBox="1">
            <a:spLocks noChangeArrowheads="1"/>
          </p:cNvSpPr>
          <p:nvPr/>
        </p:nvSpPr>
        <p:spPr bwMode="auto">
          <a:xfrm>
            <a:off x="2933688" y="5921373"/>
            <a:ext cx="914400" cy="307777"/>
          </a:xfrm>
          <a:prstGeom prst="rect">
            <a:avLst/>
          </a:prstGeom>
          <a:noFill/>
          <a:ln w="9525">
            <a:noFill/>
            <a:miter lim="800000"/>
            <a:headEnd/>
            <a:tailEnd/>
          </a:ln>
        </p:spPr>
        <p:txBody>
          <a:bodyPr wrap="square">
            <a:spAutoFit/>
          </a:bodyPr>
          <a:lstStyle/>
          <a:p>
            <a:r>
              <a:rPr lang="sr-Latn-CS" sz="1400" dirty="0" smtClean="0">
                <a:cs typeface="Arial" charset="0"/>
              </a:rPr>
              <a:t>1,65 kHz</a:t>
            </a:r>
            <a:endParaRPr lang="en-US" sz="1400" baseline="-25000" dirty="0">
              <a:cs typeface="Arial" charset="0"/>
            </a:endParaRPr>
          </a:p>
        </p:txBody>
      </p:sp>
      <p:sp>
        <p:nvSpPr>
          <p:cNvPr id="43010" name="Slide Number Placeholder 5"/>
          <p:cNvSpPr>
            <a:spLocks noGrp="1"/>
          </p:cNvSpPr>
          <p:nvPr>
            <p:ph type="sldNum" sz="quarter" idx="12"/>
          </p:nvPr>
        </p:nvSpPr>
        <p:spPr>
          <a:noFill/>
        </p:spPr>
        <p:txBody>
          <a:bodyPr/>
          <a:lstStyle/>
          <a:p>
            <a:fld id="{370A49AA-6DE6-4100-A6A8-44E61F127A2A}" type="slidenum">
              <a:rPr lang="en-US" smtClean="0"/>
              <a:pPr/>
              <a:t>37</a:t>
            </a:fld>
            <a:endParaRPr lang="en-US" smtClean="0"/>
          </a:p>
        </p:txBody>
      </p:sp>
      <p:pic>
        <p:nvPicPr>
          <p:cNvPr id="43011" name="Picture 5" descr="post-9017-0-70174000-136990704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8313" y="1412875"/>
            <a:ext cx="8461375" cy="4243388"/>
          </a:xfrm>
          <a:prstGeom prst="rect">
            <a:avLst/>
          </a:prstGeom>
          <a:noFill/>
          <a:ln w="9525">
            <a:noFill/>
            <a:miter lim="800000"/>
            <a:headEnd/>
            <a:tailEnd/>
          </a:ln>
        </p:spPr>
      </p:pic>
      <p:sp>
        <p:nvSpPr>
          <p:cNvPr id="43012" name="Rectangle 6"/>
          <p:cNvSpPr>
            <a:spLocks noGrp="1" noChangeArrowheads="1"/>
          </p:cNvSpPr>
          <p:nvPr>
            <p:ph type="title"/>
          </p:nvPr>
        </p:nvSpPr>
        <p:spPr>
          <a:xfrm>
            <a:off x="611188" y="0"/>
            <a:ext cx="7772400" cy="1143000"/>
          </a:xfrm>
          <a:noFill/>
        </p:spPr>
        <p:txBody>
          <a:bodyPr/>
          <a:lstStyle/>
          <a:p>
            <a:r>
              <a:rPr lang="sr-Latn-CS" sz="3600" dirty="0" smtClean="0">
                <a:solidFill>
                  <a:srgbClr val="356897"/>
                </a:solidFill>
              </a:rPr>
              <a:t>Prirodna sinusna modulacija</a:t>
            </a:r>
            <a:endParaRPr lang="en-US" sz="3600" dirty="0" smtClean="0">
              <a:solidFill>
                <a:srgbClr val="356897"/>
              </a:solidFill>
            </a:endParaRPr>
          </a:p>
        </p:txBody>
      </p:sp>
      <p:sp>
        <p:nvSpPr>
          <p:cNvPr id="43013" name="TextBox 4"/>
          <p:cNvSpPr txBox="1">
            <a:spLocks noChangeArrowheads="1"/>
          </p:cNvSpPr>
          <p:nvPr/>
        </p:nvSpPr>
        <p:spPr bwMode="auto">
          <a:xfrm>
            <a:off x="468313" y="4868863"/>
            <a:ext cx="390525" cy="307975"/>
          </a:xfrm>
          <a:prstGeom prst="rect">
            <a:avLst/>
          </a:prstGeom>
          <a:noFill/>
          <a:ln w="9525">
            <a:noFill/>
            <a:miter lim="800000"/>
            <a:headEnd/>
            <a:tailEnd/>
          </a:ln>
        </p:spPr>
        <p:txBody>
          <a:bodyPr wrap="none">
            <a:spAutoFit/>
          </a:bodyPr>
          <a:lstStyle/>
          <a:p>
            <a:r>
              <a:rPr lang="en-US" sz="1400" b="1" dirty="0">
                <a:cs typeface="Arial" charset="0"/>
              </a:rPr>
              <a:t>S</a:t>
            </a:r>
            <a:r>
              <a:rPr lang="en-US" sz="1400" b="1" baseline="-25000" dirty="0">
                <a:cs typeface="Arial" charset="0"/>
              </a:rPr>
              <a:t>A</a:t>
            </a:r>
          </a:p>
        </p:txBody>
      </p:sp>
      <p:sp useBgFill="1">
        <p:nvSpPr>
          <p:cNvPr id="43014" name="TextBox 5"/>
          <p:cNvSpPr txBox="1">
            <a:spLocks noChangeArrowheads="1"/>
          </p:cNvSpPr>
          <p:nvPr/>
        </p:nvSpPr>
        <p:spPr bwMode="auto">
          <a:xfrm>
            <a:off x="1416050" y="4089400"/>
            <a:ext cx="1403350" cy="307975"/>
          </a:xfrm>
          <a:prstGeom prst="rect">
            <a:avLst/>
          </a:prstGeom>
          <a:ln w="9525">
            <a:noFill/>
            <a:miter lim="800000"/>
            <a:headEnd/>
            <a:tailEnd/>
          </a:ln>
        </p:spPr>
        <p:txBody>
          <a:bodyPr wrap="square">
            <a:spAutoFit/>
          </a:bodyPr>
          <a:lstStyle/>
          <a:p>
            <a:r>
              <a:rPr lang="en-US" sz="1400" b="1" dirty="0">
                <a:cs typeface="Arial" charset="0"/>
              </a:rPr>
              <a:t>S</a:t>
            </a:r>
            <a:r>
              <a:rPr lang="sr-Latn-CS" sz="1400" b="1" baseline="-25000" dirty="0">
                <a:cs typeface="Arial" charset="0"/>
              </a:rPr>
              <a:t>A</a:t>
            </a:r>
            <a:r>
              <a:rPr lang="en-US" sz="1400" b="1" baseline="-25000" dirty="0">
                <a:cs typeface="Arial" charset="0"/>
              </a:rPr>
              <a:t>t</a:t>
            </a:r>
            <a:r>
              <a:rPr lang="en-US" sz="1400" b="1" dirty="0">
                <a:cs typeface="Arial" charset="0"/>
              </a:rPr>
              <a:t> </a:t>
            </a:r>
            <a:r>
              <a:rPr lang="en-US" sz="1400" dirty="0" err="1">
                <a:cs typeface="Arial" charset="0"/>
              </a:rPr>
              <a:t>uklju</a:t>
            </a:r>
            <a:r>
              <a:rPr lang="sr-Latn-CS" sz="1400" dirty="0">
                <a:cs typeface="Arial" charset="0"/>
              </a:rPr>
              <a:t>čen</a:t>
            </a:r>
            <a:endParaRPr lang="en-US" sz="1400" baseline="-25000" dirty="0">
              <a:cs typeface="Arial" charset="0"/>
            </a:endParaRPr>
          </a:p>
        </p:txBody>
      </p:sp>
      <p:cxnSp>
        <p:nvCxnSpPr>
          <p:cNvPr id="43015" name="Straight Arrow Connector 7"/>
          <p:cNvCxnSpPr>
            <a:cxnSpLocks noChangeShapeType="1"/>
          </p:cNvCxnSpPr>
          <p:nvPr/>
        </p:nvCxnSpPr>
        <p:spPr bwMode="auto">
          <a:xfrm flipH="1">
            <a:off x="1258888" y="4286250"/>
            <a:ext cx="227012" cy="150813"/>
          </a:xfrm>
          <a:prstGeom prst="straightConnector1">
            <a:avLst/>
          </a:prstGeom>
          <a:noFill/>
          <a:ln w="22225" algn="ctr">
            <a:solidFill>
              <a:srgbClr val="333399"/>
            </a:solidFill>
            <a:round/>
            <a:headEnd type="none" w="sm" len="sm"/>
            <a:tailEnd type="arrow" w="med" len="med"/>
          </a:ln>
        </p:spPr>
      </p:cxnSp>
      <p:sp useBgFill="1">
        <p:nvSpPr>
          <p:cNvPr id="43016" name="Rectangle 10"/>
          <p:cNvSpPr>
            <a:spLocks noChangeArrowheads="1"/>
          </p:cNvSpPr>
          <p:nvPr/>
        </p:nvSpPr>
        <p:spPr bwMode="auto">
          <a:xfrm>
            <a:off x="8748713" y="4292600"/>
            <a:ext cx="144462" cy="215900"/>
          </a:xfrm>
          <a:prstGeom prst="rect">
            <a:avLst/>
          </a:prstGeom>
          <a:ln w="25400" algn="ctr">
            <a:noFill/>
            <a:round/>
            <a:headEnd type="none" w="sm" len="sm"/>
            <a:tailEnd type="none" w="sm" len="sm"/>
          </a:ln>
        </p:spPr>
        <p:txBody>
          <a:bodyPr>
            <a:spAutoFit/>
          </a:bodyPr>
          <a:lstStyle/>
          <a:p>
            <a:endParaRPr lang="en-US"/>
          </a:p>
        </p:txBody>
      </p:sp>
      <p:sp useBgFill="1">
        <p:nvSpPr>
          <p:cNvPr id="43017" name="Rectangle 11"/>
          <p:cNvSpPr>
            <a:spLocks noChangeArrowheads="1"/>
          </p:cNvSpPr>
          <p:nvPr/>
        </p:nvSpPr>
        <p:spPr bwMode="auto">
          <a:xfrm>
            <a:off x="539750" y="1412875"/>
            <a:ext cx="360363" cy="369888"/>
          </a:xfrm>
          <a:prstGeom prst="rect">
            <a:avLst/>
          </a:prstGeom>
          <a:ln w="25400" algn="ctr">
            <a:noFill/>
            <a:round/>
            <a:headEnd type="none" w="sm" len="sm"/>
            <a:tailEnd type="none" w="sm" len="sm"/>
          </a:ln>
        </p:spPr>
        <p:txBody>
          <a:bodyPr>
            <a:spAutoFit/>
          </a:bodyPr>
          <a:lstStyle/>
          <a:p>
            <a:endParaRPr lang="en-US"/>
          </a:p>
        </p:txBody>
      </p:sp>
      <p:sp>
        <p:nvSpPr>
          <p:cNvPr id="10" name="TextBox 4"/>
          <p:cNvSpPr txBox="1">
            <a:spLocks noChangeArrowheads="1"/>
          </p:cNvSpPr>
          <p:nvPr/>
        </p:nvSpPr>
        <p:spPr bwMode="auto">
          <a:xfrm>
            <a:off x="2209800" y="2057400"/>
            <a:ext cx="2819400" cy="307777"/>
          </a:xfrm>
          <a:prstGeom prst="rect">
            <a:avLst/>
          </a:prstGeom>
          <a:solidFill>
            <a:schemeClr val="bg1"/>
          </a:solidFill>
          <a:ln w="12700">
            <a:solidFill>
              <a:srgbClr val="FF0000"/>
            </a:solidFill>
            <a:miter lim="800000"/>
            <a:headEnd/>
            <a:tailEnd/>
          </a:ln>
        </p:spPr>
        <p:txBody>
          <a:bodyPr wrap="square">
            <a:spAutoFit/>
          </a:bodyPr>
          <a:lstStyle/>
          <a:p>
            <a:r>
              <a:rPr lang="sr-Latn-CS" sz="1400" b="1" dirty="0" smtClean="0">
                <a:solidFill>
                  <a:srgbClr val="FF0000"/>
                </a:solidFill>
                <a:cs typeface="Arial" charset="0"/>
              </a:rPr>
              <a:t>Referentna sinusoida (50Hz)</a:t>
            </a:r>
            <a:endParaRPr lang="en-US" sz="1400" b="1" baseline="-25000" dirty="0">
              <a:solidFill>
                <a:srgbClr val="FF0000"/>
              </a:solidFill>
              <a:cs typeface="Arial" charset="0"/>
            </a:endParaRPr>
          </a:p>
        </p:txBody>
      </p:sp>
      <p:sp>
        <p:nvSpPr>
          <p:cNvPr id="11" name="TextBox 4"/>
          <p:cNvSpPr txBox="1">
            <a:spLocks noChangeArrowheads="1"/>
          </p:cNvSpPr>
          <p:nvPr/>
        </p:nvSpPr>
        <p:spPr bwMode="auto">
          <a:xfrm>
            <a:off x="3048000" y="2590800"/>
            <a:ext cx="1750800" cy="307777"/>
          </a:xfrm>
          <a:prstGeom prst="rect">
            <a:avLst/>
          </a:prstGeom>
          <a:solidFill>
            <a:schemeClr val="bg1"/>
          </a:solidFill>
          <a:ln w="12700">
            <a:solidFill>
              <a:srgbClr val="31A907"/>
            </a:solidFill>
            <a:miter lim="800000"/>
            <a:headEnd/>
            <a:tailEnd/>
          </a:ln>
        </p:spPr>
        <p:txBody>
          <a:bodyPr wrap="none" lIns="91440">
            <a:spAutoFit/>
          </a:bodyPr>
          <a:lstStyle/>
          <a:p>
            <a:r>
              <a:rPr lang="sr-Latn-CS" sz="1400" b="1" dirty="0" smtClean="0">
                <a:solidFill>
                  <a:srgbClr val="31A907"/>
                </a:solidFill>
                <a:cs typeface="Arial" charset="0"/>
              </a:rPr>
              <a:t>Nosilac (1,65kHz)</a:t>
            </a:r>
            <a:endParaRPr lang="en-US" sz="1400" b="1" baseline="-25000" dirty="0">
              <a:solidFill>
                <a:srgbClr val="31A907"/>
              </a:solidFill>
              <a:cs typeface="Arial" charset="0"/>
            </a:endParaRPr>
          </a:p>
        </p:txBody>
      </p:sp>
      <p:cxnSp>
        <p:nvCxnSpPr>
          <p:cNvPr id="13" name="Straight Arrow Connector 12"/>
          <p:cNvCxnSpPr>
            <a:stCxn id="10" idx="1"/>
          </p:cNvCxnSpPr>
          <p:nvPr/>
        </p:nvCxnSpPr>
        <p:spPr>
          <a:xfrm rot="10800000" flipV="1">
            <a:off x="1554480" y="2211288"/>
            <a:ext cx="655320" cy="714789"/>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V="1">
            <a:off x="2514600" y="2743200"/>
            <a:ext cx="533400" cy="228600"/>
          </a:xfrm>
          <a:prstGeom prst="straightConnector1">
            <a:avLst/>
          </a:prstGeom>
          <a:ln w="12700">
            <a:solidFill>
              <a:srgbClr val="31A907"/>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334294" y="5866606"/>
            <a:ext cx="609600" cy="158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105694" y="5866606"/>
            <a:ext cx="609600" cy="158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409696" y="5943600"/>
            <a:ext cx="228600" cy="1588"/>
          </a:xfrm>
          <a:prstGeom prst="straightConnector1">
            <a:avLst/>
          </a:prstGeom>
          <a:ln>
            <a:solidFill>
              <a:srgbClr val="0070C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24" name="TextBox 5"/>
          <p:cNvSpPr txBox="1">
            <a:spLocks noChangeArrowheads="1"/>
          </p:cNvSpPr>
          <p:nvPr/>
        </p:nvSpPr>
        <p:spPr bwMode="auto">
          <a:xfrm>
            <a:off x="1676400" y="5791200"/>
            <a:ext cx="1524000" cy="307777"/>
          </a:xfrm>
          <a:prstGeom prst="rect">
            <a:avLst/>
          </a:prstGeom>
          <a:noFill/>
          <a:ln w="9525">
            <a:noFill/>
            <a:miter lim="800000"/>
            <a:headEnd/>
            <a:tailEnd/>
          </a:ln>
        </p:spPr>
        <p:txBody>
          <a:bodyPr wrap="square">
            <a:spAutoFit/>
          </a:bodyPr>
          <a:lstStyle/>
          <a:p>
            <a:r>
              <a:rPr lang="sr-Latn-CS" sz="1400" b="1" i="1" dirty="0" smtClean="0">
                <a:cs typeface="Arial" charset="0"/>
              </a:rPr>
              <a:t>T</a:t>
            </a:r>
            <a:r>
              <a:rPr lang="sr-Latn-CS" sz="1400" b="1" i="1" baseline="-25000" dirty="0" smtClean="0">
                <a:cs typeface="Arial" charset="0"/>
              </a:rPr>
              <a:t>PWM </a:t>
            </a:r>
            <a:r>
              <a:rPr lang="sr-Latn-CS" sz="1400" b="1" dirty="0" smtClean="0">
                <a:cs typeface="Arial" charset="0"/>
              </a:rPr>
              <a:t>=</a:t>
            </a:r>
            <a:r>
              <a:rPr lang="sr-Latn-CS" sz="800" b="1" dirty="0" smtClean="0">
                <a:cs typeface="Arial" charset="0"/>
              </a:rPr>
              <a:t> </a:t>
            </a:r>
            <a:r>
              <a:rPr lang="sr-Latn-CS" sz="1400" dirty="0" smtClean="0">
                <a:cs typeface="Arial" charset="0"/>
              </a:rPr>
              <a:t>0,6</a:t>
            </a:r>
            <a:r>
              <a:rPr lang="sr-Latn-CS" sz="1400" dirty="0" smtClean="0">
                <a:cs typeface="Arial" charset="0"/>
                <a:sym typeface="Symbol"/>
              </a:rPr>
              <a:t>m</a:t>
            </a:r>
            <a:r>
              <a:rPr lang="sr-Latn-CS" sz="1400" dirty="0" smtClean="0">
                <a:cs typeface="Arial" charset="0"/>
              </a:rPr>
              <a:t>s</a:t>
            </a:r>
            <a:r>
              <a:rPr lang="sr-Latn-CS" sz="800" b="1" dirty="0" smtClean="0">
                <a:cs typeface="Arial" charset="0"/>
              </a:rPr>
              <a:t> </a:t>
            </a:r>
            <a:r>
              <a:rPr lang="sr-Latn-CS" sz="1400" b="1" dirty="0" smtClean="0">
                <a:cs typeface="Arial" charset="0"/>
              </a:rPr>
              <a:t>=</a:t>
            </a:r>
            <a:endParaRPr lang="en-US" sz="1400" baseline="-25000" dirty="0">
              <a:cs typeface="Arial" charset="0"/>
            </a:endParaRPr>
          </a:p>
        </p:txBody>
      </p:sp>
      <p:cxnSp>
        <p:nvCxnSpPr>
          <p:cNvPr id="26" name="Straight Connector 25"/>
          <p:cNvCxnSpPr/>
          <p:nvPr/>
        </p:nvCxnSpPr>
        <p:spPr>
          <a:xfrm flipV="1">
            <a:off x="3048001" y="5953125"/>
            <a:ext cx="685799" cy="1"/>
          </a:xfrm>
          <a:prstGeom prst="line">
            <a:avLst/>
          </a:prstGeom>
          <a:ln w="12700">
            <a:solidFill>
              <a:srgbClr val="0033CC"/>
            </a:solidFill>
          </a:ln>
        </p:spPr>
        <p:style>
          <a:lnRef idx="1">
            <a:schemeClr val="accent1"/>
          </a:lnRef>
          <a:fillRef idx="0">
            <a:schemeClr val="accent1"/>
          </a:fillRef>
          <a:effectRef idx="0">
            <a:schemeClr val="accent1"/>
          </a:effectRef>
          <a:fontRef idx="minor">
            <a:schemeClr val="tx1"/>
          </a:fontRef>
        </p:style>
      </p:cxnSp>
      <p:sp>
        <p:nvSpPr>
          <p:cNvPr id="27" name="TextBox 5"/>
          <p:cNvSpPr txBox="1">
            <a:spLocks noChangeArrowheads="1"/>
          </p:cNvSpPr>
          <p:nvPr/>
        </p:nvSpPr>
        <p:spPr bwMode="auto">
          <a:xfrm>
            <a:off x="3200400" y="5707062"/>
            <a:ext cx="304800" cy="307975"/>
          </a:xfrm>
          <a:prstGeom prst="rect">
            <a:avLst/>
          </a:prstGeom>
          <a:noFill/>
          <a:ln w="9525">
            <a:noFill/>
            <a:miter lim="800000"/>
            <a:headEnd/>
            <a:tailEnd/>
          </a:ln>
        </p:spPr>
        <p:txBody>
          <a:bodyPr wrap="square">
            <a:spAutoFit/>
          </a:bodyPr>
          <a:lstStyle/>
          <a:p>
            <a:r>
              <a:rPr lang="sr-Latn-CS" sz="1400" dirty="0" smtClean="0">
                <a:cs typeface="Arial" charset="0"/>
              </a:rPr>
              <a:t>1</a:t>
            </a:r>
            <a:endParaRPr lang="en-US" sz="1400" baseline="-25000" dirty="0">
              <a:cs typeface="Arial" charset="0"/>
            </a:endParaRPr>
          </a:p>
        </p:txBody>
      </p:sp>
      <p:cxnSp>
        <p:nvCxnSpPr>
          <p:cNvPr id="32" name="Straight Connector 31"/>
          <p:cNvCxnSpPr/>
          <p:nvPr/>
        </p:nvCxnSpPr>
        <p:spPr>
          <a:xfrm rot="5400000" flipH="1" flipV="1">
            <a:off x="559592" y="1931196"/>
            <a:ext cx="1624806" cy="790"/>
          </a:xfrm>
          <a:prstGeom prst="line">
            <a:avLst/>
          </a:prstGeom>
          <a:ln w="9525">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flipV="1">
            <a:off x="7810500" y="1866900"/>
            <a:ext cx="1752600" cy="1588"/>
          </a:xfrm>
          <a:prstGeom prst="line">
            <a:avLst/>
          </a:prstGeom>
          <a:ln>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371600" y="1219200"/>
            <a:ext cx="7315200" cy="1588"/>
          </a:xfrm>
          <a:prstGeom prst="line">
            <a:avLst/>
          </a:prstGeom>
          <a:ln>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0" name="TextBox 4"/>
          <p:cNvSpPr txBox="1">
            <a:spLocks noChangeArrowheads="1"/>
          </p:cNvSpPr>
          <p:nvPr/>
        </p:nvSpPr>
        <p:spPr bwMode="auto">
          <a:xfrm>
            <a:off x="4343400" y="952500"/>
            <a:ext cx="708848" cy="307777"/>
          </a:xfrm>
          <a:prstGeom prst="rect">
            <a:avLst/>
          </a:prstGeom>
          <a:noFill/>
          <a:ln w="9525">
            <a:noFill/>
            <a:miter lim="800000"/>
            <a:headEnd/>
            <a:tailEnd/>
          </a:ln>
        </p:spPr>
        <p:txBody>
          <a:bodyPr wrap="none">
            <a:spAutoFit/>
          </a:bodyPr>
          <a:lstStyle/>
          <a:p>
            <a:r>
              <a:rPr lang="sr-Latn-CS" sz="1400" dirty="0" smtClean="0">
                <a:cs typeface="Arial" charset="0"/>
              </a:rPr>
              <a:t>20 ms</a:t>
            </a:r>
            <a:endParaRPr lang="en-US" sz="1400" baseline="-25000" dirty="0">
              <a:cs typeface="Arial" charset="0"/>
            </a:endParaRPr>
          </a:p>
        </p:txBody>
      </p:sp>
      <p:cxnSp>
        <p:nvCxnSpPr>
          <p:cNvPr id="41" name="Straight Connector 40"/>
          <p:cNvCxnSpPr/>
          <p:nvPr/>
        </p:nvCxnSpPr>
        <p:spPr>
          <a:xfrm rot="5400000">
            <a:off x="4829969" y="5866606"/>
            <a:ext cx="609600" cy="158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4715673" y="5866606"/>
            <a:ext cx="609600" cy="158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44" name="TextBox 5"/>
          <p:cNvSpPr txBox="1">
            <a:spLocks noChangeArrowheads="1"/>
          </p:cNvSpPr>
          <p:nvPr/>
        </p:nvSpPr>
        <p:spPr bwMode="auto">
          <a:xfrm>
            <a:off x="5200654" y="5724525"/>
            <a:ext cx="1524000" cy="369332"/>
          </a:xfrm>
          <a:prstGeom prst="rect">
            <a:avLst/>
          </a:prstGeom>
          <a:noFill/>
          <a:ln w="9525">
            <a:noFill/>
            <a:miter lim="800000"/>
            <a:headEnd/>
            <a:tailEnd/>
          </a:ln>
        </p:spPr>
        <p:txBody>
          <a:bodyPr wrap="square">
            <a:spAutoFit/>
          </a:bodyPr>
          <a:lstStyle/>
          <a:p>
            <a:r>
              <a:rPr lang="sr-Latn-CS" sz="1400" b="1" i="1" dirty="0" smtClean="0">
                <a:cs typeface="Arial" charset="0"/>
                <a:sym typeface="Symbol"/>
              </a:rPr>
              <a:t></a:t>
            </a:r>
            <a:r>
              <a:rPr lang="sr-Latn-CS" b="1" i="1" dirty="0" smtClean="0">
                <a:cs typeface="Arial" charset="0"/>
                <a:sym typeface="Symbol"/>
              </a:rPr>
              <a:t></a:t>
            </a:r>
            <a:r>
              <a:rPr lang="sr-Latn-CS" sz="1400" b="1" i="1" baseline="-25000" dirty="0" smtClean="0">
                <a:cs typeface="Arial" charset="0"/>
              </a:rPr>
              <a:t> </a:t>
            </a:r>
            <a:r>
              <a:rPr lang="sr-Latn-CS" sz="800" b="1" i="1" dirty="0" smtClean="0">
                <a:cs typeface="Arial" charset="0"/>
              </a:rPr>
              <a:t> </a:t>
            </a:r>
            <a:r>
              <a:rPr lang="sr-Latn-CS" sz="1400" b="1" dirty="0" smtClean="0">
                <a:cs typeface="Arial" charset="0"/>
                <a:sym typeface="Symbol"/>
              </a:rPr>
              <a:t></a:t>
            </a:r>
            <a:r>
              <a:rPr lang="sr-Latn-CS" sz="800" b="1" dirty="0" smtClean="0">
                <a:cs typeface="Arial" charset="0"/>
              </a:rPr>
              <a:t> </a:t>
            </a:r>
            <a:r>
              <a:rPr lang="sr-Latn-CS" sz="1400" dirty="0" smtClean="0">
                <a:cs typeface="Arial" charset="0"/>
              </a:rPr>
              <a:t>50%</a:t>
            </a:r>
            <a:endParaRPr lang="en-US" sz="1400" baseline="-25000" dirty="0">
              <a:cs typeface="Arial" charset="0"/>
            </a:endParaRPr>
          </a:p>
        </p:txBody>
      </p:sp>
      <p:cxnSp>
        <p:nvCxnSpPr>
          <p:cNvPr id="45" name="Straight Arrow Connector 44"/>
          <p:cNvCxnSpPr/>
          <p:nvPr/>
        </p:nvCxnSpPr>
        <p:spPr>
          <a:xfrm>
            <a:off x="5124450" y="5943600"/>
            <a:ext cx="228600" cy="1588"/>
          </a:xfrm>
          <a:prstGeom prst="straightConnector1">
            <a:avLst/>
          </a:prstGeom>
          <a:ln>
            <a:solidFill>
              <a:srgbClr val="0070C0"/>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00600" y="5943600"/>
            <a:ext cx="228600" cy="1588"/>
          </a:xfrm>
          <a:prstGeom prst="straightConnector1">
            <a:avLst/>
          </a:prstGeom>
          <a:ln>
            <a:solidFill>
              <a:srgbClr val="0070C0"/>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useBgFill="1">
        <p:nvSpPr>
          <p:cNvPr id="47" name="Rectangle 46"/>
          <p:cNvSpPr/>
          <p:nvPr/>
        </p:nvSpPr>
        <p:spPr>
          <a:xfrm>
            <a:off x="457200" y="2133600"/>
            <a:ext cx="504825" cy="495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48"/>
          <p:cNvCxnSpPr/>
          <p:nvPr/>
        </p:nvCxnSpPr>
        <p:spPr>
          <a:xfrm rot="5400000" flipH="1" flipV="1">
            <a:off x="6257925" y="2133600"/>
            <a:ext cx="1219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useBgFill="1">
        <p:nvSpPr>
          <p:cNvPr id="50" name="TextBox 4"/>
          <p:cNvSpPr txBox="1">
            <a:spLocks noChangeArrowheads="1"/>
          </p:cNvSpPr>
          <p:nvPr/>
        </p:nvSpPr>
        <p:spPr bwMode="auto">
          <a:xfrm>
            <a:off x="6524625" y="1952625"/>
            <a:ext cx="307777" cy="385683"/>
          </a:xfrm>
          <a:prstGeom prst="rect">
            <a:avLst/>
          </a:prstGeom>
          <a:ln w="9525">
            <a:noFill/>
            <a:miter lim="800000"/>
            <a:headEnd/>
            <a:tailEnd/>
          </a:ln>
        </p:spPr>
        <p:txBody>
          <a:bodyPr vert="vert270" wrap="none" lIns="0" tIns="45720" rIns="0" bIns="45720">
            <a:spAutoFit/>
          </a:bodyPr>
          <a:lstStyle/>
          <a:p>
            <a:r>
              <a:rPr lang="sr-Latn-CS" sz="2000" b="1" i="1" dirty="0" smtClean="0">
                <a:solidFill>
                  <a:schemeClr val="tx1"/>
                </a:solidFill>
                <a:cs typeface="Arial" charset="0"/>
              </a:rPr>
              <a:t>m</a:t>
            </a:r>
            <a:r>
              <a:rPr lang="sr-Latn-CS" sz="2000" b="1" i="1" baseline="-25000" dirty="0" smtClean="0">
                <a:solidFill>
                  <a:schemeClr val="tx1"/>
                </a:solidFill>
                <a:cs typeface="Arial" charset="0"/>
              </a:rPr>
              <a:t>a</a:t>
            </a:r>
            <a:endParaRPr lang="en-US" sz="2000" b="1" i="1" baseline="-25000" dirty="0">
              <a:solidFill>
                <a:schemeClr val="tx1"/>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5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0387"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5240" y="1053242"/>
            <a:ext cx="4607838" cy="396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152400"/>
            <a:ext cx="8229600" cy="1143000"/>
          </a:xfrm>
        </p:spPr>
        <p:txBody>
          <a:bodyPr>
            <a:normAutofit/>
          </a:bodyPr>
          <a:lstStyle/>
          <a:p>
            <a:r>
              <a:rPr lang="sr-Latn-CS" sz="3200" dirty="0">
                <a:solidFill>
                  <a:srgbClr val="356897"/>
                </a:solidFill>
              </a:rPr>
              <a:t>Prirodna sinusna modulacija </a:t>
            </a:r>
            <a:r>
              <a:rPr lang="sr-Latn-CS" sz="2800" dirty="0">
                <a:solidFill>
                  <a:srgbClr val="356897"/>
                </a:solidFill>
              </a:rPr>
              <a:t>(sve tri faze)</a:t>
            </a:r>
            <a:endParaRPr lang="en-US" sz="3200" dirty="0">
              <a:solidFill>
                <a:srgbClr val="356897"/>
              </a:solidFill>
            </a:endParaRPr>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38</a:t>
            </a:fld>
            <a:endParaRPr lang="en-US"/>
          </a:p>
        </p:txBody>
      </p:sp>
      <p:sp>
        <p:nvSpPr>
          <p:cNvPr id="6" name="TextBox 61"/>
          <p:cNvSpPr txBox="1">
            <a:spLocks noChangeArrowheads="1"/>
          </p:cNvSpPr>
          <p:nvPr/>
        </p:nvSpPr>
        <p:spPr bwMode="auto">
          <a:xfrm>
            <a:off x="4495800" y="1102578"/>
            <a:ext cx="4648200" cy="2054409"/>
          </a:xfrm>
          <a:prstGeom prst="rect">
            <a:avLst/>
          </a:prstGeom>
          <a:noFill/>
          <a:ln w="9525">
            <a:noFill/>
            <a:miter lim="800000"/>
            <a:headEnd/>
            <a:tailEnd/>
          </a:ln>
        </p:spPr>
        <p:txBody>
          <a:bodyPr wrap="square">
            <a:spAutoFit/>
          </a:bodyPr>
          <a:lstStyle/>
          <a:p>
            <a:pPr defTabSz="457200"/>
            <a:r>
              <a:rPr lang="x-none" sz="2000" b="1" dirty="0" smtClean="0">
                <a:cs typeface="Arial" pitchFamily="34" charset="0"/>
              </a:rPr>
              <a:t>Tri grane PWM</a:t>
            </a:r>
          </a:p>
          <a:p>
            <a:pPr marL="285750" indent="-285750" defTabSz="457200">
              <a:spcBef>
                <a:spcPts val="300"/>
              </a:spcBef>
              <a:buFont typeface="Arial" pitchFamily="34" charset="0"/>
              <a:buChar char="•"/>
            </a:pPr>
            <a:r>
              <a:rPr lang="x-none" sz="2000" dirty="0" smtClean="0">
                <a:cs typeface="Arial" pitchFamily="34" charset="0"/>
              </a:rPr>
              <a:t>Svaka od grana generiše impulsno-širinski modulisan signal.</a:t>
            </a:r>
          </a:p>
          <a:p>
            <a:pPr marL="285750" indent="-285750" defTabSz="457200">
              <a:spcBef>
                <a:spcPts val="300"/>
              </a:spcBef>
              <a:buFont typeface="Arial" pitchFamily="34" charset="0"/>
              <a:buChar char="•"/>
            </a:pPr>
            <a:r>
              <a:rPr lang="x-none" sz="2000" smtClean="0">
                <a:cs typeface="Arial" pitchFamily="34" charset="0"/>
              </a:rPr>
              <a:t>Modulišu</a:t>
            </a:r>
            <a:r>
              <a:rPr lang="sr-Latn-CS" sz="2000" dirty="0" smtClean="0">
                <a:cs typeface="Arial" pitchFamily="34" charset="0"/>
              </a:rPr>
              <a:t>ć</a:t>
            </a:r>
            <a:r>
              <a:rPr lang="x-none" sz="2000" smtClean="0">
                <a:cs typeface="Arial" pitchFamily="34" charset="0"/>
              </a:rPr>
              <a:t>i </a:t>
            </a:r>
            <a:r>
              <a:rPr lang="x-none" sz="2000" dirty="0">
                <a:cs typeface="Arial" pitchFamily="34" charset="0"/>
              </a:rPr>
              <a:t>signal</a:t>
            </a:r>
            <a:r>
              <a:rPr lang="x-none" sz="2000" dirty="0" smtClean="0">
                <a:cs typeface="Arial" pitchFamily="34" charset="0"/>
              </a:rPr>
              <a:t> sinusnog oblika.</a:t>
            </a:r>
          </a:p>
          <a:p>
            <a:pPr marL="285750" indent="-285750" defTabSz="457200">
              <a:spcBef>
                <a:spcPts val="300"/>
              </a:spcBef>
              <a:buFont typeface="Arial" pitchFamily="34" charset="0"/>
              <a:buChar char="•"/>
            </a:pPr>
            <a:r>
              <a:rPr lang="x-none" sz="2000" dirty="0" smtClean="0">
                <a:cs typeface="Arial" pitchFamily="34" charset="0"/>
              </a:rPr>
              <a:t>Tri sinusoide fazno pomerene za po 120</a:t>
            </a:r>
            <a:r>
              <a:rPr lang="x-none" sz="2000" dirty="0" smtClean="0">
                <a:cs typeface="Arial" pitchFamily="34" charset="0"/>
                <a:sym typeface="Symbol"/>
              </a:rPr>
              <a:t></a:t>
            </a:r>
            <a:r>
              <a:rPr lang="x-none" sz="2000" dirty="0" smtClean="0">
                <a:cs typeface="Arial" pitchFamily="34" charset="0"/>
              </a:rPr>
              <a:t> jedna u odnosu na drugu.</a:t>
            </a:r>
          </a:p>
        </p:txBody>
      </p:sp>
      <p:sp>
        <p:nvSpPr>
          <p:cNvPr id="13" name="TextBox 61"/>
          <p:cNvSpPr txBox="1">
            <a:spLocks noChangeArrowheads="1"/>
          </p:cNvSpPr>
          <p:nvPr/>
        </p:nvSpPr>
        <p:spPr bwMode="auto">
          <a:xfrm>
            <a:off x="4466771" y="3156987"/>
            <a:ext cx="4648200" cy="1461939"/>
          </a:xfrm>
          <a:prstGeom prst="rect">
            <a:avLst/>
          </a:prstGeom>
          <a:noFill/>
          <a:ln w="9525">
            <a:noFill/>
            <a:miter lim="800000"/>
            <a:headEnd/>
            <a:tailEnd/>
          </a:ln>
        </p:spPr>
        <p:txBody>
          <a:bodyPr wrap="square">
            <a:spAutoFit/>
          </a:bodyPr>
          <a:lstStyle/>
          <a:p>
            <a:pPr defTabSz="457200"/>
            <a:r>
              <a:rPr lang="x-none" sz="2000" b="1" dirty="0" smtClean="0">
                <a:cs typeface="Arial" pitchFamily="34" charset="0"/>
              </a:rPr>
              <a:t>Fazni naponi</a:t>
            </a:r>
          </a:p>
          <a:p>
            <a:pPr marL="285750" indent="-285750" defTabSz="457200">
              <a:spcBef>
                <a:spcPts val="300"/>
              </a:spcBef>
              <a:buFont typeface="Arial" pitchFamily="34" charset="0"/>
              <a:buChar char="•"/>
            </a:pPr>
            <a:r>
              <a:rPr lang="x-none" sz="2000" dirty="0" smtClean="0">
                <a:cs typeface="Arial" pitchFamily="34" charset="0"/>
              </a:rPr>
              <a:t>Napon na izvodima </a:t>
            </a:r>
            <a:r>
              <a:rPr lang="x-none" sz="2000" b="1" dirty="0" smtClean="0">
                <a:latin typeface="+mn-lt"/>
                <a:cs typeface="Arial" pitchFamily="34" charset="0"/>
              </a:rPr>
              <a:t>A</a:t>
            </a:r>
            <a:r>
              <a:rPr lang="x-none" sz="2000" dirty="0" smtClean="0">
                <a:cs typeface="Arial" pitchFamily="34" charset="0"/>
              </a:rPr>
              <a:t>, </a:t>
            </a:r>
            <a:r>
              <a:rPr lang="x-none" sz="2000" b="1" dirty="0" smtClean="0">
                <a:latin typeface="+mn-lt"/>
                <a:cs typeface="Arial" pitchFamily="34" charset="0"/>
              </a:rPr>
              <a:t>B</a:t>
            </a:r>
            <a:r>
              <a:rPr lang="x-none" sz="2000" dirty="0" smtClean="0">
                <a:cs typeface="Arial" pitchFamily="34" charset="0"/>
              </a:rPr>
              <a:t> i </a:t>
            </a:r>
            <a:r>
              <a:rPr lang="x-none" sz="2000" b="1" dirty="0" smtClean="0">
                <a:latin typeface="+mn-lt"/>
                <a:cs typeface="Arial" pitchFamily="34" charset="0"/>
              </a:rPr>
              <a:t>C</a:t>
            </a:r>
            <a:r>
              <a:rPr lang="x-none" sz="2000" dirty="0" smtClean="0">
                <a:cs typeface="Arial" pitchFamily="34" charset="0"/>
              </a:rPr>
              <a:t> u odnosu na zvezdište </a:t>
            </a:r>
            <a:r>
              <a:rPr lang="x-none" sz="2000" b="1" dirty="0" smtClean="0">
                <a:latin typeface="+mn-lt"/>
                <a:cs typeface="Arial" pitchFamily="34" charset="0"/>
              </a:rPr>
              <a:t>Z</a:t>
            </a:r>
            <a:r>
              <a:rPr lang="x-none" sz="2000" dirty="0" smtClean="0">
                <a:cs typeface="Arial" pitchFamily="34" charset="0"/>
              </a:rPr>
              <a:t>.</a:t>
            </a:r>
          </a:p>
          <a:p>
            <a:pPr marL="285750" indent="-285750" defTabSz="457200">
              <a:spcBef>
                <a:spcPts val="300"/>
              </a:spcBef>
              <a:buFont typeface="Arial" pitchFamily="34" charset="0"/>
              <a:buChar char="•"/>
            </a:pPr>
            <a:r>
              <a:rPr lang="x-none" sz="2400" b="1" dirty="0" smtClean="0">
                <a:latin typeface="+mn-lt"/>
                <a:cs typeface="Arial" pitchFamily="34" charset="0"/>
              </a:rPr>
              <a:t>u</a:t>
            </a:r>
            <a:r>
              <a:rPr lang="x-none" sz="2400" b="1" baseline="-25000" dirty="0" smtClean="0">
                <a:latin typeface="+mn-lt"/>
                <a:cs typeface="Arial" pitchFamily="34" charset="0"/>
              </a:rPr>
              <a:t>a</a:t>
            </a:r>
            <a:r>
              <a:rPr lang="x-none" sz="2400" b="1" dirty="0" smtClean="0">
                <a:latin typeface="+mn-lt"/>
                <a:cs typeface="Arial" pitchFamily="34" charset="0"/>
              </a:rPr>
              <a:t> </a:t>
            </a:r>
            <a:r>
              <a:rPr lang="x-none" sz="2400" b="1" dirty="0" smtClean="0">
                <a:latin typeface="+mn-lt"/>
                <a:cs typeface="Arial" pitchFamily="34" charset="0"/>
                <a:sym typeface="Symbol"/>
              </a:rPr>
              <a:t></a:t>
            </a:r>
            <a:r>
              <a:rPr lang="x-none" sz="2400" b="1" dirty="0" smtClean="0">
                <a:latin typeface="+mn-lt"/>
                <a:cs typeface="Arial" pitchFamily="34" charset="0"/>
              </a:rPr>
              <a:t> U</a:t>
            </a:r>
            <a:r>
              <a:rPr lang="x-none" sz="2400" b="1" baseline="-25000" dirty="0" smtClean="0">
                <a:latin typeface="+mn-lt"/>
                <a:cs typeface="Arial" pitchFamily="34" charset="0"/>
              </a:rPr>
              <a:t>AZ</a:t>
            </a:r>
            <a:r>
              <a:rPr lang="x-none" sz="2000" dirty="0" smtClean="0">
                <a:latin typeface="+mn-lt"/>
                <a:cs typeface="Arial" pitchFamily="34" charset="0"/>
              </a:rPr>
              <a:t>; </a:t>
            </a:r>
            <a:r>
              <a:rPr lang="x-none" sz="2400" b="1" dirty="0" smtClean="0">
                <a:latin typeface="+mn-lt"/>
                <a:cs typeface="Arial" pitchFamily="34" charset="0"/>
              </a:rPr>
              <a:t>u</a:t>
            </a:r>
            <a:r>
              <a:rPr lang="x-none" sz="2400" b="1" baseline="-25000" dirty="0" smtClean="0">
                <a:latin typeface="+mn-lt"/>
                <a:cs typeface="Arial" pitchFamily="34" charset="0"/>
              </a:rPr>
              <a:t>b</a:t>
            </a:r>
            <a:r>
              <a:rPr lang="x-none" sz="2400" b="1" dirty="0" smtClean="0">
                <a:latin typeface="+mn-lt"/>
                <a:cs typeface="Arial" pitchFamily="34" charset="0"/>
              </a:rPr>
              <a:t> </a:t>
            </a:r>
            <a:r>
              <a:rPr lang="x-none" sz="2400" b="1" dirty="0">
                <a:latin typeface="+mn-lt"/>
                <a:cs typeface="Arial" pitchFamily="34" charset="0"/>
                <a:sym typeface="Symbol"/>
              </a:rPr>
              <a:t></a:t>
            </a:r>
            <a:r>
              <a:rPr lang="x-none" sz="2400" b="1" dirty="0">
                <a:latin typeface="+mn-lt"/>
                <a:cs typeface="Arial" pitchFamily="34" charset="0"/>
              </a:rPr>
              <a:t> </a:t>
            </a:r>
            <a:r>
              <a:rPr lang="x-none" sz="2400" b="1" dirty="0" smtClean="0">
                <a:latin typeface="+mn-lt"/>
                <a:cs typeface="Arial" pitchFamily="34" charset="0"/>
              </a:rPr>
              <a:t>U</a:t>
            </a:r>
            <a:r>
              <a:rPr lang="x-none" sz="2400" b="1" baseline="-25000" dirty="0" smtClean="0">
                <a:latin typeface="+mn-lt"/>
                <a:cs typeface="Arial" pitchFamily="34" charset="0"/>
              </a:rPr>
              <a:t>BZ </a:t>
            </a:r>
            <a:r>
              <a:rPr lang="x-none" sz="2400" dirty="0" smtClean="0">
                <a:latin typeface="+mn-lt"/>
                <a:cs typeface="Arial" pitchFamily="34" charset="0"/>
              </a:rPr>
              <a:t>;</a:t>
            </a:r>
            <a:r>
              <a:rPr lang="x-none" sz="2400" b="1" dirty="0">
                <a:latin typeface="+mn-lt"/>
                <a:cs typeface="Arial" pitchFamily="34" charset="0"/>
              </a:rPr>
              <a:t> </a:t>
            </a:r>
            <a:r>
              <a:rPr lang="x-none" sz="2400" b="1" dirty="0" smtClean="0">
                <a:latin typeface="+mn-lt"/>
                <a:cs typeface="Arial" pitchFamily="34" charset="0"/>
              </a:rPr>
              <a:t>u</a:t>
            </a:r>
            <a:r>
              <a:rPr lang="x-none" sz="2400" b="1" baseline="-25000" dirty="0" smtClean="0">
                <a:latin typeface="+mn-lt"/>
                <a:cs typeface="Arial" pitchFamily="34" charset="0"/>
              </a:rPr>
              <a:t>c</a:t>
            </a:r>
            <a:r>
              <a:rPr lang="x-none" sz="2400" b="1" dirty="0" smtClean="0">
                <a:latin typeface="+mn-lt"/>
                <a:cs typeface="Arial" pitchFamily="34" charset="0"/>
              </a:rPr>
              <a:t> </a:t>
            </a:r>
            <a:r>
              <a:rPr lang="x-none" sz="2400" b="1" dirty="0">
                <a:latin typeface="+mn-lt"/>
                <a:cs typeface="Arial" pitchFamily="34" charset="0"/>
                <a:sym typeface="Symbol"/>
              </a:rPr>
              <a:t></a:t>
            </a:r>
            <a:r>
              <a:rPr lang="x-none" sz="2400" b="1" dirty="0">
                <a:latin typeface="+mn-lt"/>
                <a:cs typeface="Arial" pitchFamily="34" charset="0"/>
              </a:rPr>
              <a:t> </a:t>
            </a:r>
            <a:r>
              <a:rPr lang="x-none" sz="2400" b="1" dirty="0" smtClean="0">
                <a:latin typeface="+mn-lt"/>
                <a:cs typeface="Arial" pitchFamily="34" charset="0"/>
              </a:rPr>
              <a:t>U</a:t>
            </a:r>
            <a:r>
              <a:rPr lang="x-none" sz="2400" b="1" baseline="-25000" dirty="0" smtClean="0">
                <a:latin typeface="+mn-lt"/>
                <a:cs typeface="Arial" pitchFamily="34" charset="0"/>
              </a:rPr>
              <a:t>CZ</a:t>
            </a:r>
            <a:endParaRPr lang="x-none" sz="2400" dirty="0" smtClean="0">
              <a:latin typeface="+mn-lt"/>
              <a:cs typeface="Arial" pitchFamily="34" charset="0"/>
            </a:endParaRPr>
          </a:p>
        </p:txBody>
      </p:sp>
      <p:sp>
        <p:nvSpPr>
          <p:cNvPr id="14" name="TextBox 61"/>
          <p:cNvSpPr txBox="1">
            <a:spLocks noChangeArrowheads="1"/>
          </p:cNvSpPr>
          <p:nvPr/>
        </p:nvSpPr>
        <p:spPr bwMode="auto">
          <a:xfrm>
            <a:off x="4466771" y="4651713"/>
            <a:ext cx="4648200" cy="461665"/>
          </a:xfrm>
          <a:prstGeom prst="rect">
            <a:avLst/>
          </a:prstGeom>
          <a:noFill/>
          <a:ln w="9525">
            <a:noFill/>
            <a:miter lim="800000"/>
            <a:headEnd/>
            <a:tailEnd/>
          </a:ln>
        </p:spPr>
        <p:txBody>
          <a:bodyPr wrap="square">
            <a:spAutoFit/>
          </a:bodyPr>
          <a:lstStyle/>
          <a:p>
            <a:pPr defTabSz="457200"/>
            <a:r>
              <a:rPr lang="x-none" sz="2000" b="1" dirty="0" smtClean="0">
                <a:cs typeface="Arial" pitchFamily="34" charset="0"/>
              </a:rPr>
              <a:t>Međufazni naponi: </a:t>
            </a:r>
            <a:r>
              <a:rPr lang="x-none" sz="2400" b="1" dirty="0" smtClean="0">
                <a:latin typeface="Calibri"/>
                <a:cs typeface="Arial" pitchFamily="34" charset="0"/>
              </a:rPr>
              <a:t>U</a:t>
            </a:r>
            <a:r>
              <a:rPr lang="x-none" sz="2400" b="1" baseline="-25000" dirty="0" smtClean="0">
                <a:latin typeface="Calibri"/>
                <a:cs typeface="Arial" pitchFamily="34" charset="0"/>
              </a:rPr>
              <a:t>AB</a:t>
            </a:r>
            <a:r>
              <a:rPr lang="x-none" sz="2400" b="1" dirty="0" smtClean="0">
                <a:latin typeface="Calibri"/>
                <a:cs typeface="Arial" pitchFamily="34" charset="0"/>
              </a:rPr>
              <a:t> </a:t>
            </a:r>
            <a:r>
              <a:rPr lang="x-none" sz="2000" b="1" dirty="0" smtClean="0">
                <a:cs typeface="Arial" pitchFamily="34" charset="0"/>
              </a:rPr>
              <a:t>, </a:t>
            </a:r>
            <a:r>
              <a:rPr lang="x-none" sz="2400" b="1" dirty="0" smtClean="0">
                <a:latin typeface="Calibri"/>
                <a:cs typeface="Arial" pitchFamily="34" charset="0"/>
              </a:rPr>
              <a:t>U</a:t>
            </a:r>
            <a:r>
              <a:rPr lang="x-none" sz="2400" b="1" baseline="-25000" dirty="0" smtClean="0">
                <a:latin typeface="Calibri"/>
                <a:cs typeface="Arial" pitchFamily="34" charset="0"/>
              </a:rPr>
              <a:t>BC</a:t>
            </a:r>
            <a:r>
              <a:rPr lang="x-none" sz="2000" b="1" dirty="0" smtClean="0">
                <a:latin typeface="Calibri"/>
                <a:cs typeface="Arial" pitchFamily="34" charset="0"/>
              </a:rPr>
              <a:t> </a:t>
            </a:r>
            <a:r>
              <a:rPr lang="x-none" sz="2000" b="1" dirty="0" smtClean="0">
                <a:cs typeface="Arial" pitchFamily="34" charset="0"/>
              </a:rPr>
              <a:t>,</a:t>
            </a:r>
            <a:r>
              <a:rPr lang="x-none" sz="2000" b="1" dirty="0">
                <a:latin typeface="Calibri"/>
                <a:cs typeface="Arial" pitchFamily="34" charset="0"/>
              </a:rPr>
              <a:t> </a:t>
            </a:r>
            <a:r>
              <a:rPr lang="x-none" sz="2400" b="1" dirty="0" smtClean="0">
                <a:latin typeface="Calibri"/>
                <a:cs typeface="Arial" pitchFamily="34" charset="0"/>
              </a:rPr>
              <a:t>U</a:t>
            </a:r>
            <a:r>
              <a:rPr lang="x-none" sz="2400" b="1" baseline="-25000" dirty="0" smtClean="0">
                <a:latin typeface="Calibri"/>
                <a:cs typeface="Arial" pitchFamily="34" charset="0"/>
              </a:rPr>
              <a:t>CA</a:t>
            </a:r>
            <a:r>
              <a:rPr lang="x-none" sz="2000" b="1" dirty="0" smtClean="0">
                <a:latin typeface="Calibri"/>
                <a:cs typeface="Arial" pitchFamily="34" charset="0"/>
              </a:rPr>
              <a:t> </a:t>
            </a:r>
            <a:endParaRPr lang="x-none" sz="2000" b="1" dirty="0" smtClean="0">
              <a:cs typeface="Arial" pitchFamily="34" charset="0"/>
            </a:endParaRPr>
          </a:p>
        </p:txBody>
      </p:sp>
      <p:sp>
        <p:nvSpPr>
          <p:cNvPr id="15" name="TextBox 61"/>
          <p:cNvSpPr txBox="1">
            <a:spLocks noChangeArrowheads="1"/>
          </p:cNvSpPr>
          <p:nvPr/>
        </p:nvSpPr>
        <p:spPr bwMode="auto">
          <a:xfrm>
            <a:off x="61685" y="5127169"/>
            <a:ext cx="9082315" cy="769441"/>
          </a:xfrm>
          <a:prstGeom prst="rect">
            <a:avLst/>
          </a:prstGeom>
          <a:noFill/>
          <a:ln w="9525">
            <a:noFill/>
            <a:miter lim="800000"/>
            <a:headEnd/>
            <a:tailEnd/>
          </a:ln>
        </p:spPr>
        <p:txBody>
          <a:bodyPr wrap="square">
            <a:spAutoFit/>
          </a:bodyPr>
          <a:lstStyle/>
          <a:p>
            <a:pPr defTabSz="457200"/>
            <a:r>
              <a:rPr lang="x-none" sz="2000" dirty="0" smtClean="0">
                <a:cs typeface="Arial" pitchFamily="34" charset="0"/>
              </a:rPr>
              <a:t>Napon zvezdišta (</a:t>
            </a:r>
            <a:r>
              <a:rPr lang="x-none" sz="2400" b="1" dirty="0" smtClean="0">
                <a:solidFill>
                  <a:schemeClr val="tx1"/>
                </a:solidFill>
                <a:latin typeface="+mn-lt"/>
                <a:cs typeface="Arial" pitchFamily="34" charset="0"/>
              </a:rPr>
              <a:t>Z</a:t>
            </a:r>
            <a:r>
              <a:rPr lang="x-none" sz="2000" dirty="0" smtClean="0">
                <a:cs typeface="Arial" pitchFamily="34" charset="0"/>
              </a:rPr>
              <a:t>)</a:t>
            </a:r>
            <a:r>
              <a:rPr lang="x-none" sz="2000" dirty="0" smtClean="0">
                <a:solidFill>
                  <a:schemeClr val="tx1"/>
                </a:solidFill>
                <a:latin typeface="+mn-lt"/>
                <a:cs typeface="Arial" pitchFamily="34" charset="0"/>
              </a:rPr>
              <a:t> </a:t>
            </a:r>
            <a:r>
              <a:rPr lang="x-none" sz="2000" dirty="0" smtClean="0">
                <a:cs typeface="Arial" pitchFamily="34" charset="0"/>
              </a:rPr>
              <a:t>u odnosu na </a:t>
            </a:r>
            <a:r>
              <a:rPr lang="x-none" sz="2400" b="1" dirty="0" smtClean="0">
                <a:solidFill>
                  <a:schemeClr val="tx1"/>
                </a:solidFill>
                <a:latin typeface="+mn-lt"/>
                <a:cs typeface="Arial" pitchFamily="34" charset="0"/>
              </a:rPr>
              <a:t>0</a:t>
            </a:r>
            <a:r>
              <a:rPr lang="x-none" sz="2000" b="1" dirty="0" smtClean="0">
                <a:cs typeface="Arial" pitchFamily="34" charset="0"/>
              </a:rPr>
              <a:t> </a:t>
            </a:r>
            <a:r>
              <a:rPr lang="en-US" sz="2000" dirty="0" err="1" smtClean="0">
                <a:cs typeface="Arial" pitchFamily="34" charset="0"/>
              </a:rPr>
              <a:t>mo</a:t>
            </a:r>
            <a:r>
              <a:rPr lang="x-none" sz="2000" dirty="0" smtClean="0">
                <a:cs typeface="Arial" pitchFamily="34" charset="0"/>
              </a:rPr>
              <a:t>ž</a:t>
            </a:r>
            <a:r>
              <a:rPr lang="en-US" sz="2000" dirty="0" smtClean="0">
                <a:cs typeface="Arial" pitchFamily="34" charset="0"/>
              </a:rPr>
              <a:t>e bit</a:t>
            </a:r>
            <a:r>
              <a:rPr lang="x-none" sz="2000" dirty="0" smtClean="0">
                <a:cs typeface="Arial" pitchFamily="34" charset="0"/>
              </a:rPr>
              <a:t>i </a:t>
            </a:r>
            <a:r>
              <a:rPr lang="x-none" sz="2000" b="1" i="1" dirty="0" smtClean="0">
                <a:latin typeface="+mn-lt"/>
                <a:cs typeface="Arial" pitchFamily="34" charset="0"/>
              </a:rPr>
              <a:t>U</a:t>
            </a:r>
            <a:r>
              <a:rPr lang="x-none" sz="2000" b="1" i="1" baseline="-25000" dirty="0" smtClean="0">
                <a:latin typeface="+mn-lt"/>
                <a:cs typeface="Arial" pitchFamily="34" charset="0"/>
              </a:rPr>
              <a:t>dc</a:t>
            </a:r>
            <a:r>
              <a:rPr lang="x-none" sz="2000" dirty="0" smtClean="0">
                <a:latin typeface="+mn-lt"/>
                <a:cs typeface="Arial" pitchFamily="34" charset="0"/>
              </a:rPr>
              <a:t>/3</a:t>
            </a:r>
            <a:r>
              <a:rPr lang="x-none" sz="2000" b="1" dirty="0" smtClean="0">
                <a:cs typeface="Arial" pitchFamily="34" charset="0"/>
              </a:rPr>
              <a:t> </a:t>
            </a:r>
            <a:r>
              <a:rPr lang="x-none" sz="2000" dirty="0" smtClean="0">
                <a:cs typeface="Arial" pitchFamily="34" charset="0"/>
              </a:rPr>
              <a:t>ako je uključen samo jedan gornji prekidač ili </a:t>
            </a:r>
            <a:r>
              <a:rPr lang="x-none" sz="2000" dirty="0" smtClean="0">
                <a:latin typeface="+mn-lt"/>
                <a:cs typeface="Arial" pitchFamily="34" charset="0"/>
              </a:rPr>
              <a:t>2</a:t>
            </a:r>
            <a:r>
              <a:rPr lang="x-none" sz="2000" b="1" dirty="0" smtClean="0">
                <a:latin typeface="+mn-lt"/>
                <a:cs typeface="Arial" pitchFamily="34" charset="0"/>
                <a:sym typeface="Symbol"/>
              </a:rPr>
              <a:t></a:t>
            </a:r>
            <a:r>
              <a:rPr lang="x-none" sz="2000" b="1" i="1" dirty="0" smtClean="0">
                <a:latin typeface="+mn-lt"/>
                <a:cs typeface="Arial" pitchFamily="34" charset="0"/>
              </a:rPr>
              <a:t>U</a:t>
            </a:r>
            <a:r>
              <a:rPr lang="x-none" sz="2000" b="1" i="1" baseline="-25000" dirty="0" smtClean="0">
                <a:latin typeface="+mn-lt"/>
                <a:cs typeface="Arial" pitchFamily="34" charset="0"/>
              </a:rPr>
              <a:t>dc</a:t>
            </a:r>
            <a:r>
              <a:rPr lang="x-none" sz="2000" dirty="0" smtClean="0">
                <a:latin typeface="+mn-lt"/>
                <a:cs typeface="Arial" pitchFamily="34" charset="0"/>
              </a:rPr>
              <a:t>/3 </a:t>
            </a:r>
            <a:r>
              <a:rPr lang="x-none" sz="2000" dirty="0" smtClean="0">
                <a:cs typeface="Arial" pitchFamily="34" charset="0"/>
              </a:rPr>
              <a:t>ako su uključena dva gornja.</a:t>
            </a:r>
          </a:p>
        </p:txBody>
      </p:sp>
      <p:sp>
        <p:nvSpPr>
          <p:cNvPr id="5" name="TextBox 4"/>
          <p:cNvSpPr txBox="1"/>
          <p:nvPr/>
        </p:nvSpPr>
        <p:spPr>
          <a:xfrm>
            <a:off x="1435895" y="2502695"/>
            <a:ext cx="314510" cy="400110"/>
          </a:xfrm>
          <a:prstGeom prst="rect">
            <a:avLst/>
          </a:prstGeom>
          <a:noFill/>
        </p:spPr>
        <p:txBody>
          <a:bodyPr wrap="none" rtlCol="0">
            <a:spAutoFit/>
          </a:bodyPr>
          <a:lstStyle/>
          <a:p>
            <a:r>
              <a:rPr lang="x-none" sz="2000" b="1" dirty="0" smtClean="0">
                <a:solidFill>
                  <a:schemeClr val="tx1"/>
                </a:solidFill>
                <a:latin typeface="+mn-lt"/>
              </a:rPr>
              <a:t>0</a:t>
            </a:r>
            <a:endParaRPr lang="en-US" sz="2000" b="1" dirty="0">
              <a:solidFill>
                <a:schemeClr val="tx1"/>
              </a:solidFill>
              <a:latin typeface="+mn-lt"/>
            </a:endParaRPr>
          </a:p>
        </p:txBody>
      </p:sp>
      <p:grpSp>
        <p:nvGrpSpPr>
          <p:cNvPr id="7" name="Group 24"/>
          <p:cNvGrpSpPr/>
          <p:nvPr/>
        </p:nvGrpSpPr>
        <p:grpSpPr>
          <a:xfrm>
            <a:off x="1605055" y="2566990"/>
            <a:ext cx="228600" cy="395232"/>
            <a:chOff x="1605055" y="2590800"/>
            <a:chExt cx="228600" cy="395232"/>
          </a:xfrm>
        </p:grpSpPr>
        <p:cxnSp>
          <p:nvCxnSpPr>
            <p:cNvPr id="16" name="Straight Connector 15"/>
            <p:cNvCxnSpPr/>
            <p:nvPr/>
          </p:nvCxnSpPr>
          <p:spPr>
            <a:xfrm>
              <a:off x="1624105" y="2916421"/>
              <a:ext cx="1905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05055" y="2883633"/>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43155" y="2950309"/>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81255" y="2986032"/>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719355" y="2590800"/>
              <a:ext cx="0" cy="292834"/>
            </a:xfrm>
            <a:prstGeom prst="line">
              <a:avLst/>
            </a:prstGeom>
            <a:ln w="158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grpSp>
      <p:sp>
        <p:nvSpPr>
          <p:cNvPr id="29" name="TextBox 61"/>
          <p:cNvSpPr txBox="1">
            <a:spLocks noChangeArrowheads="1"/>
          </p:cNvSpPr>
          <p:nvPr/>
        </p:nvSpPr>
        <p:spPr bwMode="auto">
          <a:xfrm>
            <a:off x="61685" y="5943600"/>
            <a:ext cx="9082315" cy="400110"/>
          </a:xfrm>
          <a:prstGeom prst="rect">
            <a:avLst/>
          </a:prstGeom>
          <a:noFill/>
          <a:ln w="9525">
            <a:noFill/>
            <a:miter lim="800000"/>
            <a:headEnd/>
            <a:tailEnd/>
          </a:ln>
        </p:spPr>
        <p:txBody>
          <a:bodyPr wrap="square">
            <a:spAutoFit/>
          </a:bodyPr>
          <a:lstStyle/>
          <a:p>
            <a:pPr defTabSz="457200"/>
            <a:r>
              <a:rPr lang="x-none" sz="2000" b="1" dirty="0" smtClean="0">
                <a:cs typeface="Arial" pitchFamily="34" charset="0"/>
              </a:rPr>
              <a:t>Fazni naponi </a:t>
            </a:r>
            <a:r>
              <a:rPr lang="x-none" sz="2000" dirty="0" smtClean="0">
                <a:cs typeface="Arial" pitchFamily="34" charset="0"/>
              </a:rPr>
              <a:t>mogu dobiti vrednosti:</a:t>
            </a:r>
            <a:r>
              <a:rPr lang="x-none" sz="2000" b="1" dirty="0" smtClean="0">
                <a:cs typeface="Arial" pitchFamily="34" charset="0"/>
              </a:rPr>
              <a:t> </a:t>
            </a:r>
            <a:r>
              <a:rPr lang="x-none" sz="2000" dirty="0" smtClean="0">
                <a:latin typeface="+mn-lt"/>
                <a:cs typeface="Arial" pitchFamily="34" charset="0"/>
              </a:rPr>
              <a:t>0</a:t>
            </a:r>
            <a:r>
              <a:rPr lang="x-none" sz="2000" b="1" dirty="0" smtClean="0">
                <a:cs typeface="Arial" pitchFamily="34" charset="0"/>
              </a:rPr>
              <a:t>, </a:t>
            </a:r>
            <a:r>
              <a:rPr lang="x-none" sz="2000" b="1" i="1" dirty="0" smtClean="0">
                <a:latin typeface="+mn-lt"/>
                <a:cs typeface="Arial" pitchFamily="34" charset="0"/>
              </a:rPr>
              <a:t>U</a:t>
            </a:r>
            <a:r>
              <a:rPr lang="x-none" sz="2000" b="1" i="1" baseline="-25000" dirty="0" smtClean="0">
                <a:latin typeface="+mn-lt"/>
                <a:cs typeface="Arial" pitchFamily="34" charset="0"/>
              </a:rPr>
              <a:t>dc</a:t>
            </a:r>
            <a:r>
              <a:rPr lang="x-none" sz="2000" dirty="0" smtClean="0">
                <a:latin typeface="+mn-lt"/>
                <a:cs typeface="Arial" pitchFamily="34" charset="0"/>
              </a:rPr>
              <a:t>/3</a:t>
            </a:r>
            <a:r>
              <a:rPr lang="x-none" sz="2000" b="1" dirty="0" smtClean="0">
                <a:cs typeface="Arial" pitchFamily="34" charset="0"/>
              </a:rPr>
              <a:t>,</a:t>
            </a:r>
            <a:r>
              <a:rPr lang="x-none" sz="2000" dirty="0" smtClean="0">
                <a:latin typeface="+mn-lt"/>
                <a:cs typeface="Arial" pitchFamily="34" charset="0"/>
              </a:rPr>
              <a:t>   </a:t>
            </a:r>
            <a:r>
              <a:rPr lang="x-none" sz="2000" dirty="0">
                <a:latin typeface="+mn-lt"/>
                <a:cs typeface="Arial" pitchFamily="34" charset="0"/>
              </a:rPr>
              <a:t>2</a:t>
            </a:r>
            <a:r>
              <a:rPr lang="x-none" sz="2000" b="1" dirty="0">
                <a:latin typeface="+mn-lt"/>
                <a:cs typeface="Arial" pitchFamily="34" charset="0"/>
                <a:sym typeface="Symbol"/>
              </a:rPr>
              <a:t></a:t>
            </a:r>
            <a:r>
              <a:rPr lang="x-none" sz="2000" b="1" i="1" dirty="0" smtClean="0">
                <a:latin typeface="+mn-lt"/>
                <a:cs typeface="Arial" pitchFamily="34" charset="0"/>
              </a:rPr>
              <a:t>U</a:t>
            </a:r>
            <a:r>
              <a:rPr lang="x-none" sz="2000" b="1" i="1" baseline="-25000" dirty="0" smtClean="0">
                <a:latin typeface="+mn-lt"/>
                <a:cs typeface="Arial" pitchFamily="34" charset="0"/>
              </a:rPr>
              <a:t>dc</a:t>
            </a:r>
            <a:r>
              <a:rPr lang="x-none" sz="2000" dirty="0" smtClean="0">
                <a:latin typeface="+mn-lt"/>
                <a:cs typeface="Arial" pitchFamily="34" charset="0"/>
              </a:rPr>
              <a:t>/3</a:t>
            </a:r>
            <a:r>
              <a:rPr lang="x-none" sz="2000" b="1" dirty="0" smtClean="0">
                <a:cs typeface="Arial" pitchFamily="34" charset="0"/>
              </a:rPr>
              <a:t>,</a:t>
            </a:r>
            <a:r>
              <a:rPr lang="x-none" sz="2000" dirty="0" smtClean="0">
                <a:latin typeface="+mn-lt"/>
                <a:cs typeface="Arial" pitchFamily="34" charset="0"/>
              </a:rPr>
              <a:t>   </a:t>
            </a:r>
            <a:r>
              <a:rPr lang="x-none" sz="2000" dirty="0" smtClean="0">
                <a:latin typeface="+mn-lt"/>
                <a:cs typeface="Arial" pitchFamily="34" charset="0"/>
                <a:sym typeface="Symbol"/>
              </a:rPr>
              <a:t></a:t>
            </a:r>
            <a:r>
              <a:rPr lang="x-none" sz="2000" b="1" i="1" dirty="0" smtClean="0">
                <a:latin typeface="+mn-lt"/>
                <a:cs typeface="Arial" pitchFamily="34" charset="0"/>
              </a:rPr>
              <a:t>U</a:t>
            </a:r>
            <a:r>
              <a:rPr lang="x-none" sz="2000" b="1" i="1" baseline="-25000" dirty="0" smtClean="0">
                <a:latin typeface="+mn-lt"/>
                <a:cs typeface="Arial" pitchFamily="34" charset="0"/>
              </a:rPr>
              <a:t>dc</a:t>
            </a:r>
            <a:r>
              <a:rPr lang="x-none" sz="2000" dirty="0" smtClean="0">
                <a:latin typeface="+mn-lt"/>
                <a:cs typeface="Arial" pitchFamily="34" charset="0"/>
              </a:rPr>
              <a:t>/3  i   </a:t>
            </a:r>
            <a:r>
              <a:rPr lang="x-none" sz="2000" dirty="0" smtClean="0">
                <a:latin typeface="+mn-lt"/>
                <a:cs typeface="Arial" pitchFamily="34" charset="0"/>
                <a:sym typeface="Symbol"/>
              </a:rPr>
              <a:t></a:t>
            </a:r>
            <a:r>
              <a:rPr lang="x-none" sz="2000" dirty="0" smtClean="0">
                <a:latin typeface="+mn-lt"/>
                <a:cs typeface="Arial" pitchFamily="34" charset="0"/>
              </a:rPr>
              <a:t>2</a:t>
            </a:r>
            <a:r>
              <a:rPr lang="x-none" sz="2000" b="1" dirty="0" smtClean="0">
                <a:latin typeface="+mn-lt"/>
                <a:cs typeface="Arial" pitchFamily="34" charset="0"/>
                <a:sym typeface="Symbol"/>
              </a:rPr>
              <a:t></a:t>
            </a:r>
            <a:r>
              <a:rPr lang="x-none" sz="2000" b="1" i="1" dirty="0">
                <a:latin typeface="+mn-lt"/>
                <a:cs typeface="Arial" pitchFamily="34" charset="0"/>
              </a:rPr>
              <a:t>U</a:t>
            </a:r>
            <a:r>
              <a:rPr lang="x-none" sz="2000" b="1" i="1" baseline="-25000" dirty="0">
                <a:latin typeface="+mn-lt"/>
                <a:cs typeface="Arial" pitchFamily="34" charset="0"/>
              </a:rPr>
              <a:t>dc</a:t>
            </a:r>
            <a:r>
              <a:rPr lang="x-none" sz="2000" dirty="0">
                <a:latin typeface="+mn-lt"/>
                <a:cs typeface="Arial" pitchFamily="34" charset="0"/>
              </a:rPr>
              <a:t>/3</a:t>
            </a:r>
            <a:endParaRPr lang="x-none" sz="2000" b="1" dirty="0" smtClean="0">
              <a:cs typeface="Arial" pitchFamily="34" charset="0"/>
            </a:endParaRPr>
          </a:p>
        </p:txBody>
      </p:sp>
      <p:sp useBgFill="1">
        <p:nvSpPr>
          <p:cNvPr id="3" name="Rectangle 2"/>
          <p:cNvSpPr/>
          <p:nvPr/>
        </p:nvSpPr>
        <p:spPr>
          <a:xfrm>
            <a:off x="61685" y="1447800"/>
            <a:ext cx="471715"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p:cNvSpPr/>
          <p:nvPr/>
        </p:nvSpPr>
        <p:spPr>
          <a:xfrm>
            <a:off x="77396" y="2129782"/>
            <a:ext cx="471715"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p:cNvSpPr/>
          <p:nvPr/>
        </p:nvSpPr>
        <p:spPr bwMode="auto">
          <a:xfrm>
            <a:off x="428596" y="1285860"/>
            <a:ext cx="714380" cy="1214446"/>
          </a:xfrm>
          <a:prstGeom prst="rect">
            <a:avLst/>
          </a:prstGeom>
          <a:ln w="254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pic>
        <p:nvPicPr>
          <p:cNvPr id="106498" name="Picture 2"/>
          <p:cNvPicPr>
            <a:picLocks noChangeAspect="1" noChangeArrowheads="1"/>
          </p:cNvPicPr>
          <p:nvPr/>
        </p:nvPicPr>
        <p:blipFill>
          <a:blip r:embed="rId4"/>
          <a:srcRect/>
          <a:stretch>
            <a:fillRect/>
          </a:stretch>
        </p:blipFill>
        <p:spPr bwMode="auto">
          <a:xfrm>
            <a:off x="285720" y="1225180"/>
            <a:ext cx="785818" cy="1357322"/>
          </a:xfrm>
          <a:prstGeom prst="rect">
            <a:avLst/>
          </a:prstGeom>
          <a:noFill/>
          <a:ln w="9525">
            <a:noFill/>
            <a:miter lim="800000"/>
            <a:headEnd/>
            <a:tailEnd/>
          </a:ln>
          <a:effectLst/>
        </p:spPr>
      </p:pic>
    </p:spTree>
    <p:extLst>
      <p:ext uri="{BB962C8B-B14F-4D97-AF65-F5344CB8AC3E}">
        <p14:creationId xmlns:p14="http://schemas.microsoft.com/office/powerpoint/2010/main" xmlns="" val="379488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5" grpId="0"/>
      <p:bldP spid="2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p>
            <a:fld id="{6EA06807-CF81-4AE9-A963-1950E564AD6A}" type="slidenum">
              <a:rPr lang="en-US" smtClean="0"/>
              <a:pPr/>
              <a:t>39</a:t>
            </a:fld>
            <a:endParaRPr lang="en-US" smtClean="0"/>
          </a:p>
        </p:txBody>
      </p:sp>
      <p:sp>
        <p:nvSpPr>
          <p:cNvPr id="44035" name="Rectangle 3"/>
          <p:cNvSpPr>
            <a:spLocks noGrp="1" noChangeArrowheads="1"/>
          </p:cNvSpPr>
          <p:nvPr>
            <p:ph type="title"/>
          </p:nvPr>
        </p:nvSpPr>
        <p:spPr>
          <a:xfrm>
            <a:off x="271463" y="-161925"/>
            <a:ext cx="8458200" cy="1143000"/>
          </a:xfrm>
          <a:noFill/>
        </p:spPr>
        <p:txBody>
          <a:bodyPr>
            <a:normAutofit/>
          </a:bodyPr>
          <a:lstStyle/>
          <a:p>
            <a:r>
              <a:rPr lang="sr-Latn-CS" sz="3200" dirty="0" smtClean="0">
                <a:solidFill>
                  <a:srgbClr val="356897"/>
                </a:solidFill>
              </a:rPr>
              <a:t>Prirodna sinusna modulacija </a:t>
            </a:r>
            <a:r>
              <a:rPr lang="sr-Latn-CS" sz="2800" dirty="0" smtClean="0">
                <a:solidFill>
                  <a:srgbClr val="356897"/>
                </a:solidFill>
              </a:rPr>
              <a:t>(sve tri faze)</a:t>
            </a:r>
            <a:endParaRPr lang="en-US" sz="2800" dirty="0" smtClean="0">
              <a:solidFill>
                <a:srgbClr val="356897"/>
              </a:solidFill>
            </a:endParaRPr>
          </a:p>
        </p:txBody>
      </p:sp>
      <p:pic>
        <p:nvPicPr>
          <p:cNvPr id="44036"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6013" y="981075"/>
            <a:ext cx="6769100" cy="5721350"/>
          </a:xfrm>
          <a:prstGeom prst="rect">
            <a:avLst/>
          </a:prstGeom>
          <a:noFill/>
          <a:ln w="25400">
            <a:noFill/>
            <a:miter lim="800000"/>
            <a:headEnd type="none" w="sm" len="sm"/>
            <a:tailEnd type="none" w="sm" len="sm"/>
          </a:ln>
        </p:spPr>
      </p:pic>
      <p:sp useBgFill="1">
        <p:nvSpPr>
          <p:cNvPr id="44037" name="TextBox 4"/>
          <p:cNvSpPr txBox="1">
            <a:spLocks noChangeArrowheads="1"/>
          </p:cNvSpPr>
          <p:nvPr/>
        </p:nvSpPr>
        <p:spPr bwMode="auto">
          <a:xfrm>
            <a:off x="1143000" y="3810000"/>
            <a:ext cx="576262" cy="400050"/>
          </a:xfrm>
          <a:prstGeom prst="rect">
            <a:avLst/>
          </a:prstGeom>
          <a:ln w="9525">
            <a:noFill/>
            <a:miter lim="800000"/>
            <a:headEnd/>
            <a:tailEnd/>
          </a:ln>
        </p:spPr>
        <p:txBody>
          <a:bodyPr>
            <a:spAutoFit/>
          </a:bodyPr>
          <a:lstStyle/>
          <a:p>
            <a:r>
              <a:rPr lang="sr-Latn-CS" sz="2000" b="1" dirty="0">
                <a:solidFill>
                  <a:schemeClr val="tx1"/>
                </a:solidFill>
                <a:latin typeface="Times New Roman" pitchFamily="18" charset="0"/>
                <a:cs typeface="Times New Roman" pitchFamily="18" charset="0"/>
              </a:rPr>
              <a:t>u</a:t>
            </a:r>
            <a:r>
              <a:rPr lang="sr-Latn-CS" sz="2000" b="1" baseline="-25000" dirty="0">
                <a:solidFill>
                  <a:schemeClr val="tx1"/>
                </a:solidFill>
                <a:latin typeface="Times New Roman" pitchFamily="18" charset="0"/>
                <a:cs typeface="Times New Roman" pitchFamily="18" charset="0"/>
              </a:rPr>
              <a:t>a</a:t>
            </a:r>
            <a:endParaRPr lang="en-US" sz="2000" b="1" baseline="-25000" dirty="0">
              <a:solidFill>
                <a:schemeClr val="tx1"/>
              </a:solidFill>
              <a:latin typeface="Times New Roman" pitchFamily="18" charset="0"/>
              <a:cs typeface="Times New Roman" pitchFamily="18" charset="0"/>
            </a:endParaRPr>
          </a:p>
        </p:txBody>
      </p:sp>
      <p:sp useBgFill="1">
        <p:nvSpPr>
          <p:cNvPr id="44038" name="TextBox 5"/>
          <p:cNvSpPr txBox="1">
            <a:spLocks noChangeArrowheads="1"/>
          </p:cNvSpPr>
          <p:nvPr/>
        </p:nvSpPr>
        <p:spPr bwMode="auto">
          <a:xfrm>
            <a:off x="1219200" y="5486400"/>
            <a:ext cx="617537" cy="400050"/>
          </a:xfrm>
          <a:prstGeom prst="rect">
            <a:avLst/>
          </a:prstGeom>
          <a:ln w="9525">
            <a:noFill/>
            <a:miter lim="800000"/>
            <a:headEnd/>
            <a:tailEnd/>
          </a:ln>
        </p:spPr>
        <p:txBody>
          <a:bodyPr>
            <a:spAutoFit/>
          </a:bodyPr>
          <a:lstStyle/>
          <a:p>
            <a:r>
              <a:rPr lang="sr-Latn-CS" sz="2000" b="1" dirty="0">
                <a:solidFill>
                  <a:schemeClr val="tx1"/>
                </a:solidFill>
                <a:latin typeface="Times New Roman" pitchFamily="18" charset="0"/>
                <a:cs typeface="Times New Roman" pitchFamily="18" charset="0"/>
              </a:rPr>
              <a:t>u</a:t>
            </a:r>
            <a:r>
              <a:rPr lang="en-US" sz="2000" b="1" baseline="-25000" dirty="0">
                <a:solidFill>
                  <a:schemeClr val="tx1"/>
                </a:solidFill>
                <a:latin typeface="Times New Roman" pitchFamily="18" charset="0"/>
                <a:cs typeface="Times New Roman" pitchFamily="18" charset="0"/>
              </a:rPr>
              <a:t>AB</a:t>
            </a:r>
          </a:p>
        </p:txBody>
      </p:sp>
      <p:pic>
        <p:nvPicPr>
          <p:cNvPr id="484355"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75226" y="3211664"/>
            <a:ext cx="4705350" cy="1638300"/>
          </a:xfrm>
          <a:prstGeom prst="rect">
            <a:avLst/>
          </a:prstGeom>
          <a:ln w="9525">
            <a:noFill/>
            <a:miter lim="800000"/>
            <a:headEnd/>
            <a:tailEnd/>
          </a:ln>
          <a:effectLst/>
        </p:spPr>
      </p:pic>
      <p:sp useBgFill="1">
        <p:nvSpPr>
          <p:cNvPr id="8" name="TextBox 7"/>
          <p:cNvSpPr txBox="1"/>
          <p:nvPr/>
        </p:nvSpPr>
        <p:spPr>
          <a:xfrm>
            <a:off x="6705600" y="4495800"/>
            <a:ext cx="1677062" cy="369332"/>
          </a:xfrm>
          <a:prstGeom prst="rect">
            <a:avLst/>
          </a:prstGeom>
        </p:spPr>
        <p:txBody>
          <a:bodyPr wrap="none" rtlCol="0">
            <a:spAutoFit/>
          </a:bodyPr>
          <a:lstStyle/>
          <a:p>
            <a:r>
              <a:rPr lang="sr-Latn-CS" b="1" dirty="0" smtClean="0">
                <a:solidFill>
                  <a:srgbClr val="FF0000"/>
                </a:solidFill>
              </a:rPr>
              <a:t>Prvi harmonik</a:t>
            </a:r>
            <a:endParaRPr lang="en-US" b="1" dirty="0">
              <a:solidFill>
                <a:srgbClr val="FF0000"/>
              </a:solidFill>
            </a:endParaRPr>
          </a:p>
        </p:txBody>
      </p:sp>
      <p:cxnSp>
        <p:nvCxnSpPr>
          <p:cNvPr id="10" name="Straight Arrow Connector 9"/>
          <p:cNvCxnSpPr>
            <a:stCxn id="8" idx="1"/>
          </p:cNvCxnSpPr>
          <p:nvPr/>
        </p:nvCxnSpPr>
        <p:spPr>
          <a:xfrm flipH="1" flipV="1">
            <a:off x="6172200" y="4419600"/>
            <a:ext cx="533400" cy="2608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43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38FD18A1-5E52-4E3A-A08A-9B44B453CBA1}" type="slidenum">
              <a:rPr lang="en-US" smtClean="0">
                <a:solidFill>
                  <a:schemeClr val="tx1"/>
                </a:solidFill>
                <a:latin typeface="Times New Roman" pitchFamily="18" charset="0"/>
              </a:rPr>
              <a:pPr/>
              <a:t>4</a:t>
            </a:fld>
            <a:endParaRPr lang="en-US" smtClean="0">
              <a:solidFill>
                <a:schemeClr val="tx1"/>
              </a:solidFill>
              <a:latin typeface="Times New Roman" pitchFamily="18" charset="0"/>
            </a:endParaRPr>
          </a:p>
        </p:txBody>
      </p:sp>
      <p:pic>
        <p:nvPicPr>
          <p:cNvPr id="11267" name="Picture 2" descr="MVC-001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1600" y="685800"/>
            <a:ext cx="6019800" cy="451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8" name="Text Box 3"/>
          <p:cNvSpPr txBox="1">
            <a:spLocks noChangeArrowheads="1"/>
          </p:cNvSpPr>
          <p:nvPr/>
        </p:nvSpPr>
        <p:spPr bwMode="auto">
          <a:xfrm>
            <a:off x="990600" y="5183188"/>
            <a:ext cx="69135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000" b="1">
                <a:solidFill>
                  <a:srgbClr val="0000CC"/>
                </a:solidFill>
                <a:latin typeface="Arial" charset="0"/>
                <a:cs typeface="Times New Roman" pitchFamily="18" charset="0"/>
              </a:rPr>
              <a:t>Dioda </a:t>
            </a:r>
            <a:r>
              <a:rPr lang="en-US" sz="2000" b="1">
                <a:solidFill>
                  <a:srgbClr val="0000CC"/>
                </a:solidFill>
                <a:latin typeface="Arial" charset="0"/>
                <a:cs typeface="Times New Roman" pitchFamily="18" charset="0"/>
              </a:rPr>
              <a:t>4500V/800A </a:t>
            </a:r>
            <a:r>
              <a:rPr lang="sr-Latn-CS" sz="2000" b="1">
                <a:solidFill>
                  <a:srgbClr val="0000CC"/>
                </a:solidFill>
                <a:latin typeface="Arial" charset="0"/>
                <a:cs typeface="Times New Roman" pitchFamily="18" charset="0"/>
              </a:rPr>
              <a:t>(</a:t>
            </a:r>
            <a:r>
              <a:rPr lang="en-US" sz="2000" b="1">
                <a:solidFill>
                  <a:srgbClr val="0000CC"/>
                </a:solidFill>
                <a:latin typeface="Arial" charset="0"/>
                <a:cs typeface="Times New Roman" pitchFamily="18" charset="0"/>
              </a:rPr>
              <a:t>pack</a:t>
            </a:r>
            <a:r>
              <a:rPr lang="sr-Latn-CS" sz="2000" b="1">
                <a:solidFill>
                  <a:srgbClr val="0000CC"/>
                </a:solidFill>
                <a:latin typeface="Arial" charset="0"/>
                <a:cs typeface="Times New Roman" pitchFamily="18" charset="0"/>
              </a:rPr>
              <a:t>)</a:t>
            </a:r>
            <a:r>
              <a:rPr lang="en-US" sz="2000" b="1">
                <a:solidFill>
                  <a:srgbClr val="0000CC"/>
                </a:solidFill>
                <a:latin typeface="Arial" charset="0"/>
                <a:cs typeface="Times New Roman" pitchFamily="18" charset="0"/>
              </a:rPr>
              <a:t> </a:t>
            </a:r>
            <a:r>
              <a:rPr lang="sr-Latn-CS" sz="2000" b="1">
                <a:solidFill>
                  <a:srgbClr val="0000CC"/>
                </a:solidFill>
                <a:latin typeface="Arial" charset="0"/>
                <a:cs typeface="Times New Roman" pitchFamily="18" charset="0"/>
              </a:rPr>
              <a:t>i</a:t>
            </a:r>
            <a:r>
              <a:rPr lang="en-US" sz="2000" b="1">
                <a:solidFill>
                  <a:srgbClr val="0000CC"/>
                </a:solidFill>
                <a:latin typeface="Arial" charset="0"/>
                <a:cs typeface="Times New Roman" pitchFamily="18" charset="0"/>
              </a:rPr>
              <a:t> </a:t>
            </a:r>
            <a:r>
              <a:rPr lang="sr-Latn-CS" sz="2000" b="1">
                <a:solidFill>
                  <a:srgbClr val="0000CC"/>
                </a:solidFill>
                <a:latin typeface="Arial" charset="0"/>
                <a:cs typeface="Times New Roman" pitchFamily="18" charset="0"/>
              </a:rPr>
              <a:t>modul (4 diode)</a:t>
            </a:r>
            <a:r>
              <a:rPr lang="en-US" sz="2000" b="1">
                <a:solidFill>
                  <a:srgbClr val="0000CC"/>
                </a:solidFill>
                <a:latin typeface="Arial" charset="0"/>
              </a:rPr>
              <a:t> </a:t>
            </a:r>
            <a:r>
              <a:rPr lang="en-US" sz="2000" b="1">
                <a:solidFill>
                  <a:srgbClr val="0000CC"/>
                </a:solidFill>
                <a:latin typeface="Arial" charset="0"/>
                <a:cs typeface="Times New Roman" pitchFamily="18" charset="0"/>
              </a:rPr>
              <a:t>1700V/1200A</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p>
            <a:fld id="{D5B31260-8457-4AAD-B93D-7BED30487AF0}" type="slidenum">
              <a:rPr lang="en-US" smtClean="0"/>
              <a:pPr/>
              <a:t>40</a:t>
            </a:fld>
            <a:endParaRPr lang="en-US" smtClean="0"/>
          </a:p>
        </p:txBody>
      </p:sp>
      <p:sp>
        <p:nvSpPr>
          <p:cNvPr id="46083" name="Rectangle 2"/>
          <p:cNvSpPr>
            <a:spLocks noGrp="1" noChangeArrowheads="1"/>
          </p:cNvSpPr>
          <p:nvPr>
            <p:ph type="title"/>
          </p:nvPr>
        </p:nvSpPr>
        <p:spPr>
          <a:xfrm>
            <a:off x="684213" y="0"/>
            <a:ext cx="7772400" cy="1143000"/>
          </a:xfrm>
        </p:spPr>
        <p:txBody>
          <a:bodyPr/>
          <a:lstStyle/>
          <a:p>
            <a:r>
              <a:rPr lang="sr-Latn-CS" sz="3600" dirty="0" smtClean="0">
                <a:solidFill>
                  <a:srgbClr val="356897"/>
                </a:solidFill>
              </a:rPr>
              <a:t>Fazni napon i struja</a:t>
            </a:r>
            <a:endParaRPr lang="en-US" sz="3600" dirty="0" smtClean="0">
              <a:solidFill>
                <a:srgbClr val="356897"/>
              </a:solidFill>
            </a:endParaRPr>
          </a:p>
        </p:txBody>
      </p:sp>
      <p:grpSp>
        <p:nvGrpSpPr>
          <p:cNvPr id="2" name="Group 25"/>
          <p:cNvGrpSpPr/>
          <p:nvPr/>
        </p:nvGrpSpPr>
        <p:grpSpPr>
          <a:xfrm>
            <a:off x="609600" y="838200"/>
            <a:ext cx="7937500" cy="5638800"/>
            <a:chOff x="825500" y="609600"/>
            <a:chExt cx="7937500" cy="5638800"/>
          </a:xfrm>
        </p:grpSpPr>
        <p:pic>
          <p:nvPicPr>
            <p:cNvPr id="48025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95400" y="1295400"/>
              <a:ext cx="6615112" cy="4905309"/>
            </a:xfrm>
            <a:prstGeom prst="rect">
              <a:avLst/>
            </a:prstGeom>
            <a:noFill/>
            <a:ln w="9525">
              <a:noFill/>
              <a:miter lim="800000"/>
              <a:headEnd/>
              <a:tailEnd/>
            </a:ln>
            <a:effectLst/>
          </p:spPr>
        </p:pic>
        <p:cxnSp>
          <p:nvCxnSpPr>
            <p:cNvPr id="7" name="Straight Arrow Connector 6"/>
            <p:cNvCxnSpPr/>
            <p:nvPr/>
          </p:nvCxnSpPr>
          <p:spPr>
            <a:xfrm>
              <a:off x="1219200" y="2463800"/>
              <a:ext cx="7086600" cy="1588"/>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143000" y="5168900"/>
              <a:ext cx="7086600" cy="1588"/>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794" y="2361406"/>
              <a:ext cx="2743200" cy="1588"/>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229394" y="5104606"/>
              <a:ext cx="2286000" cy="1588"/>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371600" y="1371600"/>
              <a:ext cx="3124200" cy="1588"/>
            </a:xfrm>
            <a:prstGeom prst="straightConnector1">
              <a:avLst/>
            </a:prstGeom>
            <a:ln w="635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371600" y="1905000"/>
              <a:ext cx="7086600" cy="1588"/>
            </a:xfrm>
            <a:prstGeom prst="straightConnector1">
              <a:avLst/>
            </a:prstGeom>
            <a:ln w="635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371600" y="3035300"/>
              <a:ext cx="7086600" cy="1588"/>
            </a:xfrm>
            <a:prstGeom prst="straightConnector1">
              <a:avLst/>
            </a:prstGeom>
            <a:ln w="635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371600" y="3606800"/>
              <a:ext cx="7086600" cy="1588"/>
            </a:xfrm>
            <a:prstGeom prst="straightConnector1">
              <a:avLst/>
            </a:prstGeom>
            <a:ln w="635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8" name="TextBox 4"/>
            <p:cNvSpPr txBox="1">
              <a:spLocks noChangeArrowheads="1"/>
            </p:cNvSpPr>
            <p:nvPr/>
          </p:nvSpPr>
          <p:spPr bwMode="auto">
            <a:xfrm>
              <a:off x="914400" y="609600"/>
              <a:ext cx="990600" cy="430887"/>
            </a:xfrm>
            <a:prstGeom prst="rect">
              <a:avLst/>
            </a:prstGeom>
            <a:noFill/>
            <a:ln w="9525">
              <a:noFill/>
              <a:miter lim="800000"/>
              <a:headEnd/>
              <a:tailEnd/>
            </a:ln>
          </p:spPr>
          <p:txBody>
            <a:bodyPr wrap="square">
              <a:spAutoFit/>
            </a:bodyPr>
            <a:lstStyle/>
            <a:p>
              <a:r>
                <a:rPr lang="sr-Latn-CS" sz="2200" b="1" i="1" dirty="0" smtClean="0">
                  <a:latin typeface="Times New Roman" pitchFamily="18" charset="0"/>
                  <a:cs typeface="Times New Roman" pitchFamily="18" charset="0"/>
                </a:rPr>
                <a:t>u</a:t>
              </a:r>
              <a:r>
                <a:rPr lang="sr-Latn-CS" sz="2200" b="1" i="1" baseline="-25000" dirty="0" smtClean="0">
                  <a:latin typeface="Times New Roman" pitchFamily="18" charset="0"/>
                  <a:cs typeface="Times New Roman" pitchFamily="18" charset="0"/>
                </a:rPr>
                <a:t>a</a:t>
              </a:r>
              <a:r>
                <a:rPr lang="sr-Latn-CS" sz="2200" b="1" dirty="0" smtClean="0">
                  <a:latin typeface="Times New Roman" pitchFamily="18" charset="0"/>
                  <a:cs typeface="Times New Roman" pitchFamily="18" charset="0"/>
                </a:rPr>
                <a:t>/</a:t>
              </a:r>
              <a:r>
                <a:rPr lang="sr-Latn-CS" sz="2200" b="1" i="1" dirty="0" smtClean="0">
                  <a:latin typeface="Times New Roman" pitchFamily="18" charset="0"/>
                  <a:cs typeface="Times New Roman" pitchFamily="18" charset="0"/>
                </a:rPr>
                <a:t>U</a:t>
              </a:r>
              <a:r>
                <a:rPr lang="sr-Latn-CS" sz="2200" b="1" i="1" baseline="-25000" dirty="0" smtClean="0">
                  <a:latin typeface="Times New Roman" pitchFamily="18" charset="0"/>
                  <a:cs typeface="Times New Roman" pitchFamily="18" charset="0"/>
                </a:rPr>
                <a:t>dc</a:t>
              </a:r>
              <a:endParaRPr lang="en-US" sz="2200" b="1" i="1" baseline="-25000" dirty="0">
                <a:latin typeface="Times New Roman" pitchFamily="18" charset="0"/>
                <a:cs typeface="Times New Roman" pitchFamily="18" charset="0"/>
              </a:endParaRPr>
            </a:p>
          </p:txBody>
        </p:sp>
        <p:sp>
          <p:nvSpPr>
            <p:cNvPr id="19" name="TextBox 4"/>
            <p:cNvSpPr txBox="1">
              <a:spLocks noChangeArrowheads="1"/>
            </p:cNvSpPr>
            <p:nvPr/>
          </p:nvSpPr>
          <p:spPr bwMode="auto">
            <a:xfrm>
              <a:off x="8186738" y="2438400"/>
              <a:ext cx="576262" cy="400050"/>
            </a:xfrm>
            <a:prstGeom prst="rect">
              <a:avLst/>
            </a:prstGeom>
            <a:noFill/>
            <a:ln w="9525">
              <a:noFill/>
              <a:miter lim="800000"/>
              <a:headEnd/>
              <a:tailEnd/>
            </a:ln>
          </p:spPr>
          <p:txBody>
            <a:bodyPr>
              <a:spAutoFit/>
            </a:bodyPr>
            <a:lstStyle/>
            <a:p>
              <a:r>
                <a:rPr lang="sr-Latn-CS" sz="2000" b="1" i="1" dirty="0" smtClean="0">
                  <a:latin typeface="Times New Roman" pitchFamily="18" charset="0"/>
                  <a:cs typeface="Times New Roman" pitchFamily="18" charset="0"/>
                </a:rPr>
                <a:t>t</a:t>
              </a:r>
              <a:endParaRPr lang="en-US" sz="2000" b="1" i="1" baseline="-25000" dirty="0">
                <a:latin typeface="Times New Roman" pitchFamily="18" charset="0"/>
                <a:cs typeface="Times New Roman" pitchFamily="18" charset="0"/>
              </a:endParaRPr>
            </a:p>
          </p:txBody>
        </p:sp>
        <p:sp>
          <p:nvSpPr>
            <p:cNvPr id="20" name="TextBox 4"/>
            <p:cNvSpPr txBox="1">
              <a:spLocks noChangeArrowheads="1"/>
            </p:cNvSpPr>
            <p:nvPr/>
          </p:nvSpPr>
          <p:spPr bwMode="auto">
            <a:xfrm>
              <a:off x="947738" y="3733800"/>
              <a:ext cx="576262" cy="430887"/>
            </a:xfrm>
            <a:prstGeom prst="rect">
              <a:avLst/>
            </a:prstGeom>
            <a:noFill/>
            <a:ln w="9525">
              <a:noFill/>
              <a:miter lim="800000"/>
              <a:headEnd/>
              <a:tailEnd/>
            </a:ln>
          </p:spPr>
          <p:txBody>
            <a:bodyPr>
              <a:spAutoFit/>
            </a:bodyPr>
            <a:lstStyle/>
            <a:p>
              <a:r>
                <a:rPr lang="sr-Latn-CS" sz="2200" b="1" i="1" dirty="0" smtClean="0">
                  <a:latin typeface="Times New Roman" pitchFamily="18" charset="0"/>
                  <a:cs typeface="Times New Roman" pitchFamily="18" charset="0"/>
                </a:rPr>
                <a:t>I</a:t>
              </a:r>
              <a:r>
                <a:rPr lang="sr-Latn-CS" sz="2200" b="1" i="1" baseline="-25000" dirty="0" smtClean="0">
                  <a:latin typeface="Times New Roman" pitchFamily="18" charset="0"/>
                  <a:cs typeface="Times New Roman" pitchFamily="18" charset="0"/>
                </a:rPr>
                <a:t>a</a:t>
              </a:r>
              <a:endParaRPr lang="en-US" sz="2200" b="1" i="1" baseline="-25000" dirty="0">
                <a:latin typeface="Times New Roman" pitchFamily="18" charset="0"/>
                <a:cs typeface="Times New Roman" pitchFamily="18" charset="0"/>
              </a:endParaRPr>
            </a:p>
          </p:txBody>
        </p:sp>
        <p:sp>
          <p:nvSpPr>
            <p:cNvPr id="21" name="TextBox 4"/>
            <p:cNvSpPr txBox="1">
              <a:spLocks noChangeArrowheads="1"/>
            </p:cNvSpPr>
            <p:nvPr/>
          </p:nvSpPr>
          <p:spPr bwMode="auto">
            <a:xfrm>
              <a:off x="8077200" y="5181600"/>
              <a:ext cx="576262" cy="400050"/>
            </a:xfrm>
            <a:prstGeom prst="rect">
              <a:avLst/>
            </a:prstGeom>
            <a:noFill/>
            <a:ln w="9525">
              <a:noFill/>
              <a:miter lim="800000"/>
              <a:headEnd/>
              <a:tailEnd/>
            </a:ln>
          </p:spPr>
          <p:txBody>
            <a:bodyPr>
              <a:spAutoFit/>
            </a:bodyPr>
            <a:lstStyle/>
            <a:p>
              <a:r>
                <a:rPr lang="sr-Latn-CS" sz="2000" b="1" i="1" dirty="0" smtClean="0">
                  <a:latin typeface="Times New Roman" pitchFamily="18" charset="0"/>
                  <a:cs typeface="Times New Roman" pitchFamily="18" charset="0"/>
                </a:rPr>
                <a:t>t</a:t>
              </a:r>
              <a:endParaRPr lang="en-US" sz="2000" b="1" i="1" baseline="-25000" dirty="0">
                <a:latin typeface="Times New Roman" pitchFamily="18" charset="0"/>
                <a:cs typeface="Times New Roman" pitchFamily="18" charset="0"/>
              </a:endParaRPr>
            </a:p>
          </p:txBody>
        </p:sp>
        <p:sp>
          <p:nvSpPr>
            <p:cNvPr id="22" name="TextBox 4"/>
            <p:cNvSpPr txBox="1">
              <a:spLocks noChangeArrowheads="1"/>
            </p:cNvSpPr>
            <p:nvPr/>
          </p:nvSpPr>
          <p:spPr bwMode="auto">
            <a:xfrm>
              <a:off x="889000" y="1181100"/>
              <a:ext cx="576262" cy="369332"/>
            </a:xfrm>
            <a:prstGeom prst="rect">
              <a:avLst/>
            </a:prstGeom>
            <a:noFill/>
            <a:ln w="9525">
              <a:noFill/>
              <a:miter lim="800000"/>
              <a:headEnd/>
              <a:tailEnd/>
            </a:ln>
          </p:spPr>
          <p:txBody>
            <a:bodyPr>
              <a:spAutoFit/>
            </a:bodyPr>
            <a:lstStyle/>
            <a:p>
              <a:r>
                <a:rPr lang="sr-Latn-CS" dirty="0" smtClean="0">
                  <a:latin typeface="Arial" pitchFamily="34" charset="0"/>
                  <a:cs typeface="Arial" pitchFamily="34" charset="0"/>
                </a:rPr>
                <a:t>2/3</a:t>
              </a:r>
              <a:endParaRPr lang="en-US" dirty="0">
                <a:latin typeface="Arial" pitchFamily="34" charset="0"/>
                <a:cs typeface="Arial" pitchFamily="34" charset="0"/>
              </a:endParaRPr>
            </a:p>
          </p:txBody>
        </p:sp>
        <p:sp>
          <p:nvSpPr>
            <p:cNvPr id="23" name="TextBox 4"/>
            <p:cNvSpPr txBox="1">
              <a:spLocks noChangeArrowheads="1"/>
            </p:cNvSpPr>
            <p:nvPr/>
          </p:nvSpPr>
          <p:spPr bwMode="auto">
            <a:xfrm>
              <a:off x="914400" y="1727200"/>
              <a:ext cx="576262" cy="369332"/>
            </a:xfrm>
            <a:prstGeom prst="rect">
              <a:avLst/>
            </a:prstGeom>
            <a:noFill/>
            <a:ln w="9525">
              <a:noFill/>
              <a:miter lim="800000"/>
              <a:headEnd/>
              <a:tailEnd/>
            </a:ln>
          </p:spPr>
          <p:txBody>
            <a:bodyPr>
              <a:spAutoFit/>
            </a:bodyPr>
            <a:lstStyle/>
            <a:p>
              <a:r>
                <a:rPr lang="sr-Latn-CS" dirty="0" smtClean="0">
                  <a:latin typeface="Arial" pitchFamily="34" charset="0"/>
                  <a:cs typeface="Arial" pitchFamily="34" charset="0"/>
                </a:rPr>
                <a:t>1/3</a:t>
              </a:r>
              <a:endParaRPr lang="en-US" dirty="0">
                <a:latin typeface="Arial" pitchFamily="34" charset="0"/>
                <a:cs typeface="Arial" pitchFamily="34" charset="0"/>
              </a:endParaRPr>
            </a:p>
          </p:txBody>
        </p:sp>
        <p:sp>
          <p:nvSpPr>
            <p:cNvPr id="24" name="TextBox 4"/>
            <p:cNvSpPr txBox="1">
              <a:spLocks noChangeArrowheads="1"/>
            </p:cNvSpPr>
            <p:nvPr/>
          </p:nvSpPr>
          <p:spPr bwMode="auto">
            <a:xfrm>
              <a:off x="825500" y="2832100"/>
              <a:ext cx="762000" cy="369332"/>
            </a:xfrm>
            <a:prstGeom prst="rect">
              <a:avLst/>
            </a:prstGeom>
            <a:noFill/>
            <a:ln w="9525">
              <a:noFill/>
              <a:miter lim="800000"/>
              <a:headEnd/>
              <a:tailEnd/>
            </a:ln>
          </p:spPr>
          <p:txBody>
            <a:bodyPr wrap="square">
              <a:spAutoFit/>
            </a:bodyPr>
            <a:lstStyle/>
            <a:p>
              <a:r>
                <a:rPr lang="sr-Latn-CS" dirty="0" smtClean="0">
                  <a:latin typeface="Arial" pitchFamily="34" charset="0"/>
                  <a:cs typeface="Arial" pitchFamily="34" charset="0"/>
                </a:rPr>
                <a:t>-1/3</a:t>
              </a:r>
              <a:endParaRPr lang="en-US" dirty="0">
                <a:latin typeface="Arial" pitchFamily="34" charset="0"/>
                <a:cs typeface="Arial" pitchFamily="34" charset="0"/>
              </a:endParaRPr>
            </a:p>
          </p:txBody>
        </p:sp>
        <p:sp>
          <p:nvSpPr>
            <p:cNvPr id="25" name="TextBox 4"/>
            <p:cNvSpPr txBox="1">
              <a:spLocks noChangeArrowheads="1"/>
            </p:cNvSpPr>
            <p:nvPr/>
          </p:nvSpPr>
          <p:spPr bwMode="auto">
            <a:xfrm>
              <a:off x="825500" y="3415268"/>
              <a:ext cx="762000" cy="369332"/>
            </a:xfrm>
            <a:prstGeom prst="rect">
              <a:avLst/>
            </a:prstGeom>
            <a:noFill/>
            <a:ln w="9525">
              <a:noFill/>
              <a:miter lim="800000"/>
              <a:headEnd/>
              <a:tailEnd/>
            </a:ln>
          </p:spPr>
          <p:txBody>
            <a:bodyPr wrap="square">
              <a:spAutoFit/>
            </a:bodyPr>
            <a:lstStyle/>
            <a:p>
              <a:r>
                <a:rPr lang="sr-Latn-CS" dirty="0" smtClean="0">
                  <a:latin typeface="Arial" pitchFamily="34" charset="0"/>
                  <a:cs typeface="Arial" pitchFamily="34" charset="0"/>
                </a:rPr>
                <a:t>-2/3</a:t>
              </a:r>
              <a:endParaRPr lang="en-US" dirty="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2D573A6B-EAF7-46FA-B504-524EC7424FA1}" type="slidenum">
              <a:rPr lang="en-US" smtClean="0">
                <a:solidFill>
                  <a:schemeClr val="tx1"/>
                </a:solidFill>
                <a:latin typeface="Times New Roman" pitchFamily="18" charset="0"/>
              </a:rPr>
              <a:pPr/>
              <a:t>41</a:t>
            </a:fld>
            <a:endParaRPr lang="en-US" smtClean="0">
              <a:solidFill>
                <a:schemeClr val="tx1"/>
              </a:solidFill>
              <a:latin typeface="Times New Roman" pitchFamily="18" charset="0"/>
            </a:endParaRPr>
          </a:p>
        </p:txBody>
      </p:sp>
      <p:grpSp>
        <p:nvGrpSpPr>
          <p:cNvPr id="30723" name="Group 3"/>
          <p:cNvGrpSpPr>
            <a:grpSpLocks/>
          </p:cNvGrpSpPr>
          <p:nvPr/>
        </p:nvGrpSpPr>
        <p:grpSpPr bwMode="auto">
          <a:xfrm>
            <a:off x="323850" y="1196975"/>
            <a:ext cx="7993063" cy="5303838"/>
            <a:chOff x="634" y="1104"/>
            <a:chExt cx="3780" cy="2425"/>
          </a:xfrm>
        </p:grpSpPr>
        <p:sp>
          <p:nvSpPr>
            <p:cNvPr id="30725" name="Rectangle 4"/>
            <p:cNvSpPr>
              <a:spLocks noChangeArrowheads="1"/>
            </p:cNvSpPr>
            <p:nvPr/>
          </p:nvSpPr>
          <p:spPr bwMode="auto">
            <a:xfrm>
              <a:off x="1385" y="1104"/>
              <a:ext cx="3023" cy="2249"/>
            </a:xfrm>
            <a:prstGeom prst="rect">
              <a:avLst/>
            </a:prstGeom>
            <a:noFill/>
            <a:ln w="12700">
              <a:solidFill>
                <a:srgbClr val="CBCBCB"/>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726" name="Line 5"/>
            <p:cNvSpPr>
              <a:spLocks noChangeShapeType="1"/>
            </p:cNvSpPr>
            <p:nvPr/>
          </p:nvSpPr>
          <p:spPr bwMode="auto">
            <a:xfrm>
              <a:off x="1991" y="1104"/>
              <a:ext cx="0" cy="2249"/>
            </a:xfrm>
            <a:prstGeom prst="line">
              <a:avLst/>
            </a:prstGeom>
            <a:noFill/>
            <a:ln w="12700">
              <a:solidFill>
                <a:srgbClr val="CBCBCB"/>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27" name="Line 6"/>
            <p:cNvSpPr>
              <a:spLocks noChangeShapeType="1"/>
            </p:cNvSpPr>
            <p:nvPr/>
          </p:nvSpPr>
          <p:spPr bwMode="auto">
            <a:xfrm>
              <a:off x="1686" y="1104"/>
              <a:ext cx="0" cy="2249"/>
            </a:xfrm>
            <a:prstGeom prst="line">
              <a:avLst/>
            </a:prstGeom>
            <a:noFill/>
            <a:ln w="12700">
              <a:solidFill>
                <a:srgbClr val="CBCBCB"/>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28" name="Line 7"/>
            <p:cNvSpPr>
              <a:spLocks noChangeShapeType="1"/>
            </p:cNvSpPr>
            <p:nvPr/>
          </p:nvSpPr>
          <p:spPr bwMode="auto">
            <a:xfrm>
              <a:off x="3192" y="1104"/>
              <a:ext cx="0" cy="2249"/>
            </a:xfrm>
            <a:prstGeom prst="line">
              <a:avLst/>
            </a:prstGeom>
            <a:noFill/>
            <a:ln w="12700">
              <a:solidFill>
                <a:srgbClr val="CBCBCB"/>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29" name="Line 8"/>
            <p:cNvSpPr>
              <a:spLocks noChangeShapeType="1"/>
            </p:cNvSpPr>
            <p:nvPr/>
          </p:nvSpPr>
          <p:spPr bwMode="auto">
            <a:xfrm>
              <a:off x="3487" y="1104"/>
              <a:ext cx="0" cy="2249"/>
            </a:xfrm>
            <a:prstGeom prst="line">
              <a:avLst/>
            </a:prstGeom>
            <a:noFill/>
            <a:ln w="12700">
              <a:solidFill>
                <a:srgbClr val="CBCBCB"/>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30" name="Line 9"/>
            <p:cNvSpPr>
              <a:spLocks noChangeShapeType="1"/>
            </p:cNvSpPr>
            <p:nvPr/>
          </p:nvSpPr>
          <p:spPr bwMode="auto">
            <a:xfrm>
              <a:off x="1391" y="1381"/>
              <a:ext cx="3023" cy="0"/>
            </a:xfrm>
            <a:prstGeom prst="line">
              <a:avLst/>
            </a:prstGeom>
            <a:noFill/>
            <a:ln w="12700">
              <a:solidFill>
                <a:srgbClr val="CBCBCB"/>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31" name="Line 10"/>
            <p:cNvSpPr>
              <a:spLocks noChangeShapeType="1"/>
            </p:cNvSpPr>
            <p:nvPr/>
          </p:nvSpPr>
          <p:spPr bwMode="auto">
            <a:xfrm>
              <a:off x="1391" y="1667"/>
              <a:ext cx="3023" cy="0"/>
            </a:xfrm>
            <a:prstGeom prst="line">
              <a:avLst/>
            </a:prstGeom>
            <a:noFill/>
            <a:ln w="12700">
              <a:solidFill>
                <a:srgbClr val="CBCBCB"/>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32" name="Line 11"/>
            <p:cNvSpPr>
              <a:spLocks noChangeShapeType="1"/>
            </p:cNvSpPr>
            <p:nvPr/>
          </p:nvSpPr>
          <p:spPr bwMode="auto">
            <a:xfrm>
              <a:off x="1391" y="1944"/>
              <a:ext cx="3023" cy="0"/>
            </a:xfrm>
            <a:prstGeom prst="line">
              <a:avLst/>
            </a:prstGeom>
            <a:noFill/>
            <a:ln w="12700">
              <a:solidFill>
                <a:srgbClr val="CBCBCB"/>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33" name="Line 12"/>
            <p:cNvSpPr>
              <a:spLocks noChangeShapeType="1"/>
            </p:cNvSpPr>
            <p:nvPr/>
          </p:nvSpPr>
          <p:spPr bwMode="auto">
            <a:xfrm>
              <a:off x="1391" y="2790"/>
              <a:ext cx="3023" cy="0"/>
            </a:xfrm>
            <a:prstGeom prst="line">
              <a:avLst/>
            </a:prstGeom>
            <a:noFill/>
            <a:ln w="12700">
              <a:solidFill>
                <a:srgbClr val="CBCBCB"/>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34" name="Line 13"/>
            <p:cNvSpPr>
              <a:spLocks noChangeShapeType="1"/>
            </p:cNvSpPr>
            <p:nvPr/>
          </p:nvSpPr>
          <p:spPr bwMode="auto">
            <a:xfrm>
              <a:off x="1391" y="3071"/>
              <a:ext cx="3023" cy="0"/>
            </a:xfrm>
            <a:prstGeom prst="line">
              <a:avLst/>
            </a:prstGeom>
            <a:noFill/>
            <a:ln w="12700">
              <a:solidFill>
                <a:srgbClr val="CBCBCB"/>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35" name="Line 14"/>
            <p:cNvSpPr>
              <a:spLocks noChangeShapeType="1"/>
            </p:cNvSpPr>
            <p:nvPr/>
          </p:nvSpPr>
          <p:spPr bwMode="auto">
            <a:xfrm>
              <a:off x="1189" y="1937"/>
              <a:ext cx="155" cy="0"/>
            </a:xfrm>
            <a:prstGeom prst="line">
              <a:avLst/>
            </a:prstGeom>
            <a:noFill/>
            <a:ln w="127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0736" name="Rectangle 15"/>
            <p:cNvSpPr>
              <a:spLocks noChangeArrowheads="1"/>
            </p:cNvSpPr>
            <p:nvPr/>
          </p:nvSpPr>
          <p:spPr bwMode="auto">
            <a:xfrm>
              <a:off x="1001" y="1831"/>
              <a:ext cx="139"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sz="1600" b="1">
                  <a:solidFill>
                    <a:schemeClr val="accent1"/>
                  </a:solidFill>
                  <a:latin typeface="Arial" charset="0"/>
                </a:rPr>
                <a:t>1</a:t>
              </a:r>
            </a:p>
          </p:txBody>
        </p:sp>
        <p:sp>
          <p:nvSpPr>
            <p:cNvPr id="30737" name="Line 16"/>
            <p:cNvSpPr>
              <a:spLocks noChangeShapeType="1"/>
            </p:cNvSpPr>
            <p:nvPr/>
          </p:nvSpPr>
          <p:spPr bwMode="auto">
            <a:xfrm>
              <a:off x="1197" y="2513"/>
              <a:ext cx="155" cy="0"/>
            </a:xfrm>
            <a:prstGeom prst="line">
              <a:avLst/>
            </a:prstGeom>
            <a:noFill/>
            <a:ln w="12700">
              <a:solidFill>
                <a:schemeClr val="bg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0738" name="Rectangle 17"/>
            <p:cNvSpPr>
              <a:spLocks noChangeArrowheads="1"/>
            </p:cNvSpPr>
            <p:nvPr/>
          </p:nvSpPr>
          <p:spPr bwMode="auto">
            <a:xfrm>
              <a:off x="1016" y="2421"/>
              <a:ext cx="139"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sz="1600" b="1">
                  <a:solidFill>
                    <a:schemeClr val="bg2"/>
                  </a:solidFill>
                  <a:latin typeface="Arial" charset="0"/>
                </a:rPr>
                <a:t>3</a:t>
              </a:r>
            </a:p>
          </p:txBody>
        </p:sp>
        <p:sp>
          <p:nvSpPr>
            <p:cNvPr id="30739" name="Line 18"/>
            <p:cNvSpPr>
              <a:spLocks noChangeShapeType="1"/>
            </p:cNvSpPr>
            <p:nvPr/>
          </p:nvSpPr>
          <p:spPr bwMode="auto">
            <a:xfrm>
              <a:off x="3786" y="1104"/>
              <a:ext cx="0" cy="2249"/>
            </a:xfrm>
            <a:prstGeom prst="line">
              <a:avLst/>
            </a:prstGeom>
            <a:noFill/>
            <a:ln w="12700">
              <a:solidFill>
                <a:srgbClr val="CBCBCB"/>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40" name="Line 19"/>
            <p:cNvSpPr>
              <a:spLocks noChangeShapeType="1"/>
            </p:cNvSpPr>
            <p:nvPr/>
          </p:nvSpPr>
          <p:spPr bwMode="auto">
            <a:xfrm>
              <a:off x="4085" y="1104"/>
              <a:ext cx="0" cy="2249"/>
            </a:xfrm>
            <a:prstGeom prst="line">
              <a:avLst/>
            </a:prstGeom>
            <a:noFill/>
            <a:ln w="12700">
              <a:solidFill>
                <a:srgbClr val="CBCBCB"/>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41" name="Line 20"/>
            <p:cNvSpPr>
              <a:spLocks noChangeShapeType="1"/>
            </p:cNvSpPr>
            <p:nvPr/>
          </p:nvSpPr>
          <p:spPr bwMode="auto">
            <a:xfrm>
              <a:off x="2884" y="1104"/>
              <a:ext cx="0" cy="2249"/>
            </a:xfrm>
            <a:prstGeom prst="line">
              <a:avLst/>
            </a:prstGeom>
            <a:noFill/>
            <a:ln w="12700">
              <a:solidFill>
                <a:srgbClr val="CBCBCB"/>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42" name="Line 21"/>
            <p:cNvSpPr>
              <a:spLocks noChangeShapeType="1"/>
            </p:cNvSpPr>
            <p:nvPr/>
          </p:nvSpPr>
          <p:spPr bwMode="auto">
            <a:xfrm>
              <a:off x="2579" y="1104"/>
              <a:ext cx="0" cy="2249"/>
            </a:xfrm>
            <a:prstGeom prst="line">
              <a:avLst/>
            </a:prstGeom>
            <a:noFill/>
            <a:ln w="12700">
              <a:solidFill>
                <a:srgbClr val="CBCBCB"/>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43" name="Line 22"/>
            <p:cNvSpPr>
              <a:spLocks noChangeShapeType="1"/>
            </p:cNvSpPr>
            <p:nvPr/>
          </p:nvSpPr>
          <p:spPr bwMode="auto">
            <a:xfrm>
              <a:off x="2274" y="1104"/>
              <a:ext cx="0" cy="2249"/>
            </a:xfrm>
            <a:prstGeom prst="line">
              <a:avLst/>
            </a:prstGeom>
            <a:noFill/>
            <a:ln w="12700">
              <a:solidFill>
                <a:srgbClr val="CBCBCB"/>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44" name="Line 23"/>
            <p:cNvSpPr>
              <a:spLocks noChangeShapeType="1"/>
            </p:cNvSpPr>
            <p:nvPr/>
          </p:nvSpPr>
          <p:spPr bwMode="auto">
            <a:xfrm>
              <a:off x="1391" y="2225"/>
              <a:ext cx="3023" cy="0"/>
            </a:xfrm>
            <a:prstGeom prst="line">
              <a:avLst/>
            </a:prstGeom>
            <a:noFill/>
            <a:ln w="12700">
              <a:solidFill>
                <a:srgbClr val="CBCBCB"/>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45" name="Line 24"/>
            <p:cNvSpPr>
              <a:spLocks noChangeShapeType="1"/>
            </p:cNvSpPr>
            <p:nvPr/>
          </p:nvSpPr>
          <p:spPr bwMode="auto">
            <a:xfrm>
              <a:off x="1391" y="2506"/>
              <a:ext cx="3023" cy="0"/>
            </a:xfrm>
            <a:prstGeom prst="line">
              <a:avLst/>
            </a:prstGeom>
            <a:noFill/>
            <a:ln w="12700">
              <a:solidFill>
                <a:srgbClr val="CBCBCB"/>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0746" name="Group 25"/>
            <p:cNvGrpSpPr>
              <a:grpSpLocks/>
            </p:cNvGrpSpPr>
            <p:nvPr/>
          </p:nvGrpSpPr>
          <p:grpSpPr bwMode="auto">
            <a:xfrm>
              <a:off x="1395" y="1502"/>
              <a:ext cx="3006" cy="797"/>
              <a:chOff x="1298" y="1392"/>
              <a:chExt cx="3077" cy="869"/>
            </a:xfrm>
          </p:grpSpPr>
          <p:sp>
            <p:nvSpPr>
              <p:cNvPr id="30757" name="Freeform 26"/>
              <p:cNvSpPr>
                <a:spLocks/>
              </p:cNvSpPr>
              <p:nvPr/>
            </p:nvSpPr>
            <p:spPr bwMode="auto">
              <a:xfrm>
                <a:off x="1298" y="1400"/>
                <a:ext cx="1521" cy="859"/>
              </a:xfrm>
              <a:custGeom>
                <a:avLst/>
                <a:gdLst>
                  <a:gd name="T0" fmla="*/ 6 w 1521"/>
                  <a:gd name="T1" fmla="*/ 424 h 859"/>
                  <a:gd name="T2" fmla="*/ 28 w 1521"/>
                  <a:gd name="T3" fmla="*/ 852 h 859"/>
                  <a:gd name="T4" fmla="*/ 68 w 1521"/>
                  <a:gd name="T5" fmla="*/ 838 h 859"/>
                  <a:gd name="T6" fmla="*/ 96 w 1521"/>
                  <a:gd name="T7" fmla="*/ 826 h 859"/>
                  <a:gd name="T8" fmla="*/ 124 w 1521"/>
                  <a:gd name="T9" fmla="*/ 820 h 859"/>
                  <a:gd name="T10" fmla="*/ 154 w 1521"/>
                  <a:gd name="T11" fmla="*/ 828 h 859"/>
                  <a:gd name="T12" fmla="*/ 172 w 1521"/>
                  <a:gd name="T13" fmla="*/ 438 h 859"/>
                  <a:gd name="T14" fmla="*/ 188 w 1521"/>
                  <a:gd name="T15" fmla="*/ 846 h 859"/>
                  <a:gd name="T16" fmla="*/ 210 w 1521"/>
                  <a:gd name="T17" fmla="*/ 854 h 859"/>
                  <a:gd name="T18" fmla="*/ 240 w 1521"/>
                  <a:gd name="T19" fmla="*/ 834 h 859"/>
                  <a:gd name="T20" fmla="*/ 276 w 1521"/>
                  <a:gd name="T21" fmla="*/ 830 h 859"/>
                  <a:gd name="T22" fmla="*/ 292 w 1521"/>
                  <a:gd name="T23" fmla="*/ 828 h 859"/>
                  <a:gd name="T24" fmla="*/ 362 w 1521"/>
                  <a:gd name="T25" fmla="*/ 784 h 859"/>
                  <a:gd name="T26" fmla="*/ 380 w 1521"/>
                  <a:gd name="T27" fmla="*/ 842 h 859"/>
                  <a:gd name="T28" fmla="*/ 404 w 1521"/>
                  <a:gd name="T29" fmla="*/ 826 h 859"/>
                  <a:gd name="T30" fmla="*/ 436 w 1521"/>
                  <a:gd name="T31" fmla="*/ 836 h 859"/>
                  <a:gd name="T32" fmla="*/ 444 w 1521"/>
                  <a:gd name="T33" fmla="*/ 824 h 859"/>
                  <a:gd name="T34" fmla="*/ 468 w 1521"/>
                  <a:gd name="T35" fmla="*/ 824 h 859"/>
                  <a:gd name="T36" fmla="*/ 494 w 1521"/>
                  <a:gd name="T37" fmla="*/ 842 h 859"/>
                  <a:gd name="T38" fmla="*/ 518 w 1521"/>
                  <a:gd name="T39" fmla="*/ 446 h 859"/>
                  <a:gd name="T40" fmla="*/ 544 w 1521"/>
                  <a:gd name="T41" fmla="*/ 848 h 859"/>
                  <a:gd name="T42" fmla="*/ 560 w 1521"/>
                  <a:gd name="T43" fmla="*/ 816 h 859"/>
                  <a:gd name="T44" fmla="*/ 608 w 1521"/>
                  <a:gd name="T45" fmla="*/ 440 h 859"/>
                  <a:gd name="T46" fmla="*/ 624 w 1521"/>
                  <a:gd name="T47" fmla="*/ 838 h 859"/>
                  <a:gd name="T48" fmla="*/ 654 w 1521"/>
                  <a:gd name="T49" fmla="*/ 822 h 859"/>
                  <a:gd name="T50" fmla="*/ 684 w 1521"/>
                  <a:gd name="T51" fmla="*/ 436 h 859"/>
                  <a:gd name="T52" fmla="*/ 728 w 1521"/>
                  <a:gd name="T53" fmla="*/ 428 h 859"/>
                  <a:gd name="T54" fmla="*/ 748 w 1521"/>
                  <a:gd name="T55" fmla="*/ 412 h 859"/>
                  <a:gd name="T56" fmla="*/ 770 w 1521"/>
                  <a:gd name="T57" fmla="*/ 830 h 859"/>
                  <a:gd name="T58" fmla="*/ 802 w 1521"/>
                  <a:gd name="T59" fmla="*/ 436 h 859"/>
                  <a:gd name="T60" fmla="*/ 842 w 1521"/>
                  <a:gd name="T61" fmla="*/ 406 h 859"/>
                  <a:gd name="T62" fmla="*/ 868 w 1521"/>
                  <a:gd name="T63" fmla="*/ 430 h 859"/>
                  <a:gd name="T64" fmla="*/ 892 w 1521"/>
                  <a:gd name="T65" fmla="*/ 412 h 859"/>
                  <a:gd name="T66" fmla="*/ 922 w 1521"/>
                  <a:gd name="T67" fmla="*/ 428 h 859"/>
                  <a:gd name="T68" fmla="*/ 952 w 1521"/>
                  <a:gd name="T69" fmla="*/ 422 h 859"/>
                  <a:gd name="T70" fmla="*/ 986 w 1521"/>
                  <a:gd name="T71" fmla="*/ 416 h 859"/>
                  <a:gd name="T72" fmla="*/ 1016 w 1521"/>
                  <a:gd name="T73" fmla="*/ 6 h 859"/>
                  <a:gd name="T74" fmla="*/ 1046 w 1521"/>
                  <a:gd name="T75" fmla="*/ 410 h 859"/>
                  <a:gd name="T76" fmla="*/ 1078 w 1521"/>
                  <a:gd name="T77" fmla="*/ 26 h 859"/>
                  <a:gd name="T78" fmla="*/ 1110 w 1521"/>
                  <a:gd name="T79" fmla="*/ 428 h 859"/>
                  <a:gd name="T80" fmla="*/ 1134 w 1521"/>
                  <a:gd name="T81" fmla="*/ 422 h 859"/>
                  <a:gd name="T82" fmla="*/ 1152 w 1521"/>
                  <a:gd name="T83" fmla="*/ 2 h 859"/>
                  <a:gd name="T84" fmla="*/ 1182 w 1521"/>
                  <a:gd name="T85" fmla="*/ 30 h 859"/>
                  <a:gd name="T86" fmla="*/ 1200 w 1521"/>
                  <a:gd name="T87" fmla="*/ 418 h 859"/>
                  <a:gd name="T88" fmla="*/ 1232 w 1521"/>
                  <a:gd name="T89" fmla="*/ 16 h 859"/>
                  <a:gd name="T90" fmla="*/ 1256 w 1521"/>
                  <a:gd name="T91" fmla="*/ 4 h 859"/>
                  <a:gd name="T92" fmla="*/ 1288 w 1521"/>
                  <a:gd name="T93" fmla="*/ 420 h 859"/>
                  <a:gd name="T94" fmla="*/ 1312 w 1521"/>
                  <a:gd name="T95" fmla="*/ 6 h 859"/>
                  <a:gd name="T96" fmla="*/ 1354 w 1521"/>
                  <a:gd name="T97" fmla="*/ 442 h 859"/>
                  <a:gd name="T98" fmla="*/ 1364 w 1521"/>
                  <a:gd name="T99" fmla="*/ 24 h 859"/>
                  <a:gd name="T100" fmla="*/ 1380 w 1521"/>
                  <a:gd name="T101" fmla="*/ 18 h 859"/>
                  <a:gd name="T102" fmla="*/ 1396 w 1521"/>
                  <a:gd name="T103" fmla="*/ 428 h 859"/>
                  <a:gd name="T104" fmla="*/ 1426 w 1521"/>
                  <a:gd name="T105" fmla="*/ 18 h 859"/>
                  <a:gd name="T106" fmla="*/ 1444 w 1521"/>
                  <a:gd name="T107" fmla="*/ 32 h 859"/>
                  <a:gd name="T108" fmla="*/ 1464 w 1521"/>
                  <a:gd name="T109" fmla="*/ 2 h 859"/>
                  <a:gd name="T110" fmla="*/ 1494 w 1521"/>
                  <a:gd name="T111" fmla="*/ 10 h 8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21"/>
                  <a:gd name="T169" fmla="*/ 0 h 859"/>
                  <a:gd name="T170" fmla="*/ 1521 w 1521"/>
                  <a:gd name="T171" fmla="*/ 859 h 8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21" h="859">
                    <a:moveTo>
                      <a:pt x="0" y="828"/>
                    </a:moveTo>
                    <a:lnTo>
                      <a:pt x="0" y="814"/>
                    </a:lnTo>
                    <a:lnTo>
                      <a:pt x="6" y="424"/>
                    </a:lnTo>
                    <a:lnTo>
                      <a:pt x="14" y="432"/>
                    </a:lnTo>
                    <a:lnTo>
                      <a:pt x="20" y="418"/>
                    </a:lnTo>
                    <a:lnTo>
                      <a:pt x="28" y="852"/>
                    </a:lnTo>
                    <a:lnTo>
                      <a:pt x="42" y="828"/>
                    </a:lnTo>
                    <a:lnTo>
                      <a:pt x="52" y="840"/>
                    </a:lnTo>
                    <a:lnTo>
                      <a:pt x="68" y="838"/>
                    </a:lnTo>
                    <a:lnTo>
                      <a:pt x="76" y="824"/>
                    </a:lnTo>
                    <a:lnTo>
                      <a:pt x="90" y="418"/>
                    </a:lnTo>
                    <a:lnTo>
                      <a:pt x="96" y="826"/>
                    </a:lnTo>
                    <a:lnTo>
                      <a:pt x="108" y="830"/>
                    </a:lnTo>
                    <a:lnTo>
                      <a:pt x="116" y="844"/>
                    </a:lnTo>
                    <a:lnTo>
                      <a:pt x="124" y="820"/>
                    </a:lnTo>
                    <a:lnTo>
                      <a:pt x="136" y="824"/>
                    </a:lnTo>
                    <a:lnTo>
                      <a:pt x="142" y="844"/>
                    </a:lnTo>
                    <a:lnTo>
                      <a:pt x="154" y="828"/>
                    </a:lnTo>
                    <a:lnTo>
                      <a:pt x="162" y="826"/>
                    </a:lnTo>
                    <a:lnTo>
                      <a:pt x="170" y="428"/>
                    </a:lnTo>
                    <a:lnTo>
                      <a:pt x="172" y="438"/>
                    </a:lnTo>
                    <a:lnTo>
                      <a:pt x="170" y="832"/>
                    </a:lnTo>
                    <a:lnTo>
                      <a:pt x="186" y="832"/>
                    </a:lnTo>
                    <a:lnTo>
                      <a:pt x="188" y="846"/>
                    </a:lnTo>
                    <a:lnTo>
                      <a:pt x="190" y="838"/>
                    </a:lnTo>
                    <a:lnTo>
                      <a:pt x="204" y="794"/>
                    </a:lnTo>
                    <a:lnTo>
                      <a:pt x="210" y="854"/>
                    </a:lnTo>
                    <a:lnTo>
                      <a:pt x="230" y="826"/>
                    </a:lnTo>
                    <a:lnTo>
                      <a:pt x="240" y="826"/>
                    </a:lnTo>
                    <a:lnTo>
                      <a:pt x="240" y="834"/>
                    </a:lnTo>
                    <a:lnTo>
                      <a:pt x="248" y="848"/>
                    </a:lnTo>
                    <a:lnTo>
                      <a:pt x="258" y="830"/>
                    </a:lnTo>
                    <a:lnTo>
                      <a:pt x="276" y="830"/>
                    </a:lnTo>
                    <a:lnTo>
                      <a:pt x="286" y="814"/>
                    </a:lnTo>
                    <a:lnTo>
                      <a:pt x="286" y="820"/>
                    </a:lnTo>
                    <a:lnTo>
                      <a:pt x="292" y="828"/>
                    </a:lnTo>
                    <a:lnTo>
                      <a:pt x="336" y="828"/>
                    </a:lnTo>
                    <a:lnTo>
                      <a:pt x="342" y="844"/>
                    </a:lnTo>
                    <a:lnTo>
                      <a:pt x="362" y="784"/>
                    </a:lnTo>
                    <a:lnTo>
                      <a:pt x="364" y="848"/>
                    </a:lnTo>
                    <a:lnTo>
                      <a:pt x="372" y="830"/>
                    </a:lnTo>
                    <a:lnTo>
                      <a:pt x="380" y="842"/>
                    </a:lnTo>
                    <a:lnTo>
                      <a:pt x="380" y="830"/>
                    </a:lnTo>
                    <a:lnTo>
                      <a:pt x="390" y="844"/>
                    </a:lnTo>
                    <a:lnTo>
                      <a:pt x="404" y="826"/>
                    </a:lnTo>
                    <a:lnTo>
                      <a:pt x="412" y="844"/>
                    </a:lnTo>
                    <a:lnTo>
                      <a:pt x="420" y="834"/>
                    </a:lnTo>
                    <a:lnTo>
                      <a:pt x="436" y="836"/>
                    </a:lnTo>
                    <a:lnTo>
                      <a:pt x="440" y="440"/>
                    </a:lnTo>
                    <a:lnTo>
                      <a:pt x="438" y="480"/>
                    </a:lnTo>
                    <a:lnTo>
                      <a:pt x="444" y="824"/>
                    </a:lnTo>
                    <a:lnTo>
                      <a:pt x="452" y="816"/>
                    </a:lnTo>
                    <a:lnTo>
                      <a:pt x="454" y="828"/>
                    </a:lnTo>
                    <a:lnTo>
                      <a:pt x="468" y="824"/>
                    </a:lnTo>
                    <a:lnTo>
                      <a:pt x="474" y="426"/>
                    </a:lnTo>
                    <a:lnTo>
                      <a:pt x="486" y="858"/>
                    </a:lnTo>
                    <a:lnTo>
                      <a:pt x="494" y="842"/>
                    </a:lnTo>
                    <a:lnTo>
                      <a:pt x="508" y="838"/>
                    </a:lnTo>
                    <a:lnTo>
                      <a:pt x="508" y="430"/>
                    </a:lnTo>
                    <a:lnTo>
                      <a:pt x="518" y="446"/>
                    </a:lnTo>
                    <a:lnTo>
                      <a:pt x="526" y="832"/>
                    </a:lnTo>
                    <a:lnTo>
                      <a:pt x="534" y="832"/>
                    </a:lnTo>
                    <a:lnTo>
                      <a:pt x="544" y="848"/>
                    </a:lnTo>
                    <a:lnTo>
                      <a:pt x="552" y="824"/>
                    </a:lnTo>
                    <a:lnTo>
                      <a:pt x="560" y="826"/>
                    </a:lnTo>
                    <a:lnTo>
                      <a:pt x="560" y="816"/>
                    </a:lnTo>
                    <a:lnTo>
                      <a:pt x="574" y="828"/>
                    </a:lnTo>
                    <a:lnTo>
                      <a:pt x="582" y="416"/>
                    </a:lnTo>
                    <a:lnTo>
                      <a:pt x="608" y="440"/>
                    </a:lnTo>
                    <a:lnTo>
                      <a:pt x="600" y="830"/>
                    </a:lnTo>
                    <a:lnTo>
                      <a:pt x="614" y="828"/>
                    </a:lnTo>
                    <a:lnTo>
                      <a:pt x="624" y="838"/>
                    </a:lnTo>
                    <a:lnTo>
                      <a:pt x="642" y="828"/>
                    </a:lnTo>
                    <a:lnTo>
                      <a:pt x="648" y="840"/>
                    </a:lnTo>
                    <a:lnTo>
                      <a:pt x="654" y="822"/>
                    </a:lnTo>
                    <a:lnTo>
                      <a:pt x="660" y="426"/>
                    </a:lnTo>
                    <a:lnTo>
                      <a:pt x="672" y="406"/>
                    </a:lnTo>
                    <a:lnTo>
                      <a:pt x="684" y="436"/>
                    </a:lnTo>
                    <a:lnTo>
                      <a:pt x="696" y="830"/>
                    </a:lnTo>
                    <a:lnTo>
                      <a:pt x="720" y="828"/>
                    </a:lnTo>
                    <a:lnTo>
                      <a:pt x="728" y="428"/>
                    </a:lnTo>
                    <a:lnTo>
                      <a:pt x="730" y="420"/>
                    </a:lnTo>
                    <a:lnTo>
                      <a:pt x="744" y="440"/>
                    </a:lnTo>
                    <a:lnTo>
                      <a:pt x="748" y="412"/>
                    </a:lnTo>
                    <a:lnTo>
                      <a:pt x="756" y="424"/>
                    </a:lnTo>
                    <a:lnTo>
                      <a:pt x="762" y="416"/>
                    </a:lnTo>
                    <a:lnTo>
                      <a:pt x="770" y="830"/>
                    </a:lnTo>
                    <a:lnTo>
                      <a:pt x="778" y="814"/>
                    </a:lnTo>
                    <a:lnTo>
                      <a:pt x="792" y="836"/>
                    </a:lnTo>
                    <a:lnTo>
                      <a:pt x="802" y="436"/>
                    </a:lnTo>
                    <a:lnTo>
                      <a:pt x="816" y="410"/>
                    </a:lnTo>
                    <a:lnTo>
                      <a:pt x="834" y="442"/>
                    </a:lnTo>
                    <a:lnTo>
                      <a:pt x="842" y="406"/>
                    </a:lnTo>
                    <a:lnTo>
                      <a:pt x="850" y="434"/>
                    </a:lnTo>
                    <a:lnTo>
                      <a:pt x="852" y="836"/>
                    </a:lnTo>
                    <a:lnTo>
                      <a:pt x="868" y="430"/>
                    </a:lnTo>
                    <a:lnTo>
                      <a:pt x="876" y="420"/>
                    </a:lnTo>
                    <a:lnTo>
                      <a:pt x="880" y="434"/>
                    </a:lnTo>
                    <a:lnTo>
                      <a:pt x="892" y="412"/>
                    </a:lnTo>
                    <a:lnTo>
                      <a:pt x="904" y="428"/>
                    </a:lnTo>
                    <a:lnTo>
                      <a:pt x="912" y="412"/>
                    </a:lnTo>
                    <a:lnTo>
                      <a:pt x="922" y="428"/>
                    </a:lnTo>
                    <a:lnTo>
                      <a:pt x="940" y="424"/>
                    </a:lnTo>
                    <a:lnTo>
                      <a:pt x="944" y="412"/>
                    </a:lnTo>
                    <a:lnTo>
                      <a:pt x="952" y="422"/>
                    </a:lnTo>
                    <a:lnTo>
                      <a:pt x="970" y="424"/>
                    </a:lnTo>
                    <a:lnTo>
                      <a:pt x="978" y="444"/>
                    </a:lnTo>
                    <a:lnTo>
                      <a:pt x="986" y="416"/>
                    </a:lnTo>
                    <a:lnTo>
                      <a:pt x="1000" y="436"/>
                    </a:lnTo>
                    <a:lnTo>
                      <a:pt x="1002" y="24"/>
                    </a:lnTo>
                    <a:lnTo>
                      <a:pt x="1016" y="6"/>
                    </a:lnTo>
                    <a:lnTo>
                      <a:pt x="1022" y="406"/>
                    </a:lnTo>
                    <a:lnTo>
                      <a:pt x="1034" y="428"/>
                    </a:lnTo>
                    <a:lnTo>
                      <a:pt x="1046" y="410"/>
                    </a:lnTo>
                    <a:lnTo>
                      <a:pt x="1056" y="426"/>
                    </a:lnTo>
                    <a:lnTo>
                      <a:pt x="1074" y="426"/>
                    </a:lnTo>
                    <a:lnTo>
                      <a:pt x="1078" y="26"/>
                    </a:lnTo>
                    <a:lnTo>
                      <a:pt x="1090" y="424"/>
                    </a:lnTo>
                    <a:lnTo>
                      <a:pt x="1098" y="18"/>
                    </a:lnTo>
                    <a:lnTo>
                      <a:pt x="1110" y="428"/>
                    </a:lnTo>
                    <a:lnTo>
                      <a:pt x="1122" y="434"/>
                    </a:lnTo>
                    <a:lnTo>
                      <a:pt x="1128" y="416"/>
                    </a:lnTo>
                    <a:lnTo>
                      <a:pt x="1134" y="422"/>
                    </a:lnTo>
                    <a:lnTo>
                      <a:pt x="1144" y="402"/>
                    </a:lnTo>
                    <a:lnTo>
                      <a:pt x="1142" y="14"/>
                    </a:lnTo>
                    <a:lnTo>
                      <a:pt x="1152" y="2"/>
                    </a:lnTo>
                    <a:lnTo>
                      <a:pt x="1166" y="30"/>
                    </a:lnTo>
                    <a:lnTo>
                      <a:pt x="1176" y="6"/>
                    </a:lnTo>
                    <a:lnTo>
                      <a:pt x="1182" y="30"/>
                    </a:lnTo>
                    <a:lnTo>
                      <a:pt x="1190" y="426"/>
                    </a:lnTo>
                    <a:lnTo>
                      <a:pt x="1198" y="412"/>
                    </a:lnTo>
                    <a:lnTo>
                      <a:pt x="1200" y="418"/>
                    </a:lnTo>
                    <a:lnTo>
                      <a:pt x="1208" y="426"/>
                    </a:lnTo>
                    <a:lnTo>
                      <a:pt x="1222" y="16"/>
                    </a:lnTo>
                    <a:lnTo>
                      <a:pt x="1232" y="16"/>
                    </a:lnTo>
                    <a:lnTo>
                      <a:pt x="1244" y="402"/>
                    </a:lnTo>
                    <a:lnTo>
                      <a:pt x="1248" y="22"/>
                    </a:lnTo>
                    <a:lnTo>
                      <a:pt x="1256" y="4"/>
                    </a:lnTo>
                    <a:lnTo>
                      <a:pt x="1268" y="28"/>
                    </a:lnTo>
                    <a:lnTo>
                      <a:pt x="1274" y="432"/>
                    </a:lnTo>
                    <a:lnTo>
                      <a:pt x="1288" y="420"/>
                    </a:lnTo>
                    <a:lnTo>
                      <a:pt x="1294" y="6"/>
                    </a:lnTo>
                    <a:lnTo>
                      <a:pt x="1308" y="20"/>
                    </a:lnTo>
                    <a:lnTo>
                      <a:pt x="1312" y="6"/>
                    </a:lnTo>
                    <a:lnTo>
                      <a:pt x="1322" y="20"/>
                    </a:lnTo>
                    <a:lnTo>
                      <a:pt x="1352" y="22"/>
                    </a:lnTo>
                    <a:lnTo>
                      <a:pt x="1354" y="442"/>
                    </a:lnTo>
                    <a:lnTo>
                      <a:pt x="1368" y="426"/>
                    </a:lnTo>
                    <a:lnTo>
                      <a:pt x="1368" y="420"/>
                    </a:lnTo>
                    <a:lnTo>
                      <a:pt x="1364" y="24"/>
                    </a:lnTo>
                    <a:lnTo>
                      <a:pt x="1376" y="12"/>
                    </a:lnTo>
                    <a:lnTo>
                      <a:pt x="1376" y="0"/>
                    </a:lnTo>
                    <a:lnTo>
                      <a:pt x="1380" y="18"/>
                    </a:lnTo>
                    <a:lnTo>
                      <a:pt x="1390" y="4"/>
                    </a:lnTo>
                    <a:lnTo>
                      <a:pt x="1396" y="434"/>
                    </a:lnTo>
                    <a:lnTo>
                      <a:pt x="1396" y="428"/>
                    </a:lnTo>
                    <a:lnTo>
                      <a:pt x="1408" y="26"/>
                    </a:lnTo>
                    <a:lnTo>
                      <a:pt x="1416" y="14"/>
                    </a:lnTo>
                    <a:lnTo>
                      <a:pt x="1426" y="18"/>
                    </a:lnTo>
                    <a:lnTo>
                      <a:pt x="1436" y="428"/>
                    </a:lnTo>
                    <a:lnTo>
                      <a:pt x="1436" y="418"/>
                    </a:lnTo>
                    <a:lnTo>
                      <a:pt x="1444" y="32"/>
                    </a:lnTo>
                    <a:lnTo>
                      <a:pt x="1454" y="16"/>
                    </a:lnTo>
                    <a:lnTo>
                      <a:pt x="1464" y="14"/>
                    </a:lnTo>
                    <a:lnTo>
                      <a:pt x="1464" y="2"/>
                    </a:lnTo>
                    <a:lnTo>
                      <a:pt x="1476" y="12"/>
                    </a:lnTo>
                    <a:lnTo>
                      <a:pt x="1484" y="22"/>
                    </a:lnTo>
                    <a:lnTo>
                      <a:pt x="1494" y="10"/>
                    </a:lnTo>
                    <a:lnTo>
                      <a:pt x="1502" y="22"/>
                    </a:lnTo>
                    <a:lnTo>
                      <a:pt x="1520" y="30"/>
                    </a:lnTo>
                  </a:path>
                </a:pathLst>
              </a:custGeom>
              <a:noFill/>
              <a:ln w="25400" cap="rnd">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0758" name="Freeform 27"/>
              <p:cNvSpPr>
                <a:spLocks/>
              </p:cNvSpPr>
              <p:nvPr/>
            </p:nvSpPr>
            <p:spPr bwMode="auto">
              <a:xfrm>
                <a:off x="2820" y="1392"/>
                <a:ext cx="1555" cy="869"/>
              </a:xfrm>
              <a:custGeom>
                <a:avLst/>
                <a:gdLst>
                  <a:gd name="T0" fmla="*/ 16 w 1555"/>
                  <a:gd name="T1" fmla="*/ 14 h 869"/>
                  <a:gd name="T2" fmla="*/ 34 w 1555"/>
                  <a:gd name="T3" fmla="*/ 26 h 869"/>
                  <a:gd name="T4" fmla="*/ 58 w 1555"/>
                  <a:gd name="T5" fmla="*/ 28 h 869"/>
                  <a:gd name="T6" fmla="*/ 80 w 1555"/>
                  <a:gd name="T7" fmla="*/ 12 h 869"/>
                  <a:gd name="T8" fmla="*/ 182 w 1555"/>
                  <a:gd name="T9" fmla="*/ 432 h 869"/>
                  <a:gd name="T10" fmla="*/ 200 w 1555"/>
                  <a:gd name="T11" fmla="*/ 14 h 869"/>
                  <a:gd name="T12" fmla="*/ 216 w 1555"/>
                  <a:gd name="T13" fmla="*/ 26 h 869"/>
                  <a:gd name="T14" fmla="*/ 244 w 1555"/>
                  <a:gd name="T15" fmla="*/ 38 h 869"/>
                  <a:gd name="T16" fmla="*/ 326 w 1555"/>
                  <a:gd name="T17" fmla="*/ 24 h 869"/>
                  <a:gd name="T18" fmla="*/ 338 w 1555"/>
                  <a:gd name="T19" fmla="*/ 422 h 869"/>
                  <a:gd name="T20" fmla="*/ 350 w 1555"/>
                  <a:gd name="T21" fmla="*/ 28 h 869"/>
                  <a:gd name="T22" fmla="*/ 392 w 1555"/>
                  <a:gd name="T23" fmla="*/ 26 h 869"/>
                  <a:gd name="T24" fmla="*/ 414 w 1555"/>
                  <a:gd name="T25" fmla="*/ 420 h 869"/>
                  <a:gd name="T26" fmla="*/ 432 w 1555"/>
                  <a:gd name="T27" fmla="*/ 38 h 869"/>
                  <a:gd name="T28" fmla="*/ 446 w 1555"/>
                  <a:gd name="T29" fmla="*/ 40 h 869"/>
                  <a:gd name="T30" fmla="*/ 468 w 1555"/>
                  <a:gd name="T31" fmla="*/ 20 h 869"/>
                  <a:gd name="T32" fmla="*/ 498 w 1555"/>
                  <a:gd name="T33" fmla="*/ 440 h 869"/>
                  <a:gd name="T34" fmla="*/ 514 w 1555"/>
                  <a:gd name="T35" fmla="*/ 34 h 869"/>
                  <a:gd name="T36" fmla="*/ 538 w 1555"/>
                  <a:gd name="T37" fmla="*/ 26 h 869"/>
                  <a:gd name="T38" fmla="*/ 560 w 1555"/>
                  <a:gd name="T39" fmla="*/ 408 h 869"/>
                  <a:gd name="T40" fmla="*/ 590 w 1555"/>
                  <a:gd name="T41" fmla="*/ 436 h 869"/>
                  <a:gd name="T42" fmla="*/ 606 w 1555"/>
                  <a:gd name="T43" fmla="*/ 444 h 869"/>
                  <a:gd name="T44" fmla="*/ 636 w 1555"/>
                  <a:gd name="T45" fmla="*/ 418 h 869"/>
                  <a:gd name="T46" fmla="*/ 670 w 1555"/>
                  <a:gd name="T47" fmla="*/ 436 h 869"/>
                  <a:gd name="T48" fmla="*/ 692 w 1555"/>
                  <a:gd name="T49" fmla="*/ 432 h 869"/>
                  <a:gd name="T50" fmla="*/ 722 w 1555"/>
                  <a:gd name="T51" fmla="*/ 438 h 869"/>
                  <a:gd name="T52" fmla="*/ 750 w 1555"/>
                  <a:gd name="T53" fmla="*/ 432 h 869"/>
                  <a:gd name="T54" fmla="*/ 788 w 1555"/>
                  <a:gd name="T55" fmla="*/ 440 h 869"/>
                  <a:gd name="T56" fmla="*/ 818 w 1555"/>
                  <a:gd name="T57" fmla="*/ 436 h 869"/>
                  <a:gd name="T58" fmla="*/ 842 w 1555"/>
                  <a:gd name="T59" fmla="*/ 844 h 869"/>
                  <a:gd name="T60" fmla="*/ 872 w 1555"/>
                  <a:gd name="T61" fmla="*/ 430 h 869"/>
                  <a:gd name="T62" fmla="*/ 896 w 1555"/>
                  <a:gd name="T63" fmla="*/ 432 h 869"/>
                  <a:gd name="T64" fmla="*/ 916 w 1555"/>
                  <a:gd name="T65" fmla="*/ 848 h 869"/>
                  <a:gd name="T66" fmla="*/ 928 w 1555"/>
                  <a:gd name="T67" fmla="*/ 858 h 869"/>
                  <a:gd name="T68" fmla="*/ 972 w 1555"/>
                  <a:gd name="T69" fmla="*/ 414 h 869"/>
                  <a:gd name="T70" fmla="*/ 1004 w 1555"/>
                  <a:gd name="T71" fmla="*/ 848 h 869"/>
                  <a:gd name="T72" fmla="*/ 1020 w 1555"/>
                  <a:gd name="T73" fmla="*/ 426 h 869"/>
                  <a:gd name="T74" fmla="*/ 1042 w 1555"/>
                  <a:gd name="T75" fmla="*/ 850 h 869"/>
                  <a:gd name="T76" fmla="*/ 1068 w 1555"/>
                  <a:gd name="T77" fmla="*/ 840 h 869"/>
                  <a:gd name="T78" fmla="*/ 1092 w 1555"/>
                  <a:gd name="T79" fmla="*/ 844 h 869"/>
                  <a:gd name="T80" fmla="*/ 1108 w 1555"/>
                  <a:gd name="T81" fmla="*/ 850 h 869"/>
                  <a:gd name="T82" fmla="*/ 1132 w 1555"/>
                  <a:gd name="T83" fmla="*/ 822 h 869"/>
                  <a:gd name="T84" fmla="*/ 1164 w 1555"/>
                  <a:gd name="T85" fmla="*/ 838 h 869"/>
                  <a:gd name="T86" fmla="*/ 1192 w 1555"/>
                  <a:gd name="T87" fmla="*/ 836 h 869"/>
                  <a:gd name="T88" fmla="*/ 1240 w 1555"/>
                  <a:gd name="T89" fmla="*/ 840 h 869"/>
                  <a:gd name="T90" fmla="*/ 1282 w 1555"/>
                  <a:gd name="T91" fmla="*/ 836 h 869"/>
                  <a:gd name="T92" fmla="*/ 1314 w 1555"/>
                  <a:gd name="T93" fmla="*/ 820 h 869"/>
                  <a:gd name="T94" fmla="*/ 1344 w 1555"/>
                  <a:gd name="T95" fmla="*/ 850 h 869"/>
                  <a:gd name="T96" fmla="*/ 1376 w 1555"/>
                  <a:gd name="T97" fmla="*/ 838 h 869"/>
                  <a:gd name="T98" fmla="*/ 1420 w 1555"/>
                  <a:gd name="T99" fmla="*/ 436 h 869"/>
                  <a:gd name="T100" fmla="*/ 1430 w 1555"/>
                  <a:gd name="T101" fmla="*/ 840 h 869"/>
                  <a:gd name="T102" fmla="*/ 1474 w 1555"/>
                  <a:gd name="T103" fmla="*/ 838 h 869"/>
                  <a:gd name="T104" fmla="*/ 1490 w 1555"/>
                  <a:gd name="T105" fmla="*/ 846 h 869"/>
                  <a:gd name="T106" fmla="*/ 1524 w 1555"/>
                  <a:gd name="T107" fmla="*/ 820 h 869"/>
                  <a:gd name="T108" fmla="*/ 1554 w 1555"/>
                  <a:gd name="T109" fmla="*/ 850 h 86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55"/>
                  <a:gd name="T166" fmla="*/ 0 h 869"/>
                  <a:gd name="T167" fmla="*/ 1555 w 1555"/>
                  <a:gd name="T168" fmla="*/ 869 h 86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55" h="869">
                    <a:moveTo>
                      <a:pt x="0" y="40"/>
                    </a:moveTo>
                    <a:lnTo>
                      <a:pt x="4" y="28"/>
                    </a:lnTo>
                    <a:lnTo>
                      <a:pt x="16" y="14"/>
                    </a:lnTo>
                    <a:lnTo>
                      <a:pt x="26" y="18"/>
                    </a:lnTo>
                    <a:lnTo>
                      <a:pt x="26" y="428"/>
                    </a:lnTo>
                    <a:lnTo>
                      <a:pt x="34" y="26"/>
                    </a:lnTo>
                    <a:lnTo>
                      <a:pt x="46" y="6"/>
                    </a:lnTo>
                    <a:lnTo>
                      <a:pt x="48" y="24"/>
                    </a:lnTo>
                    <a:lnTo>
                      <a:pt x="58" y="28"/>
                    </a:lnTo>
                    <a:lnTo>
                      <a:pt x="66" y="424"/>
                    </a:lnTo>
                    <a:lnTo>
                      <a:pt x="72" y="30"/>
                    </a:lnTo>
                    <a:lnTo>
                      <a:pt x="80" y="12"/>
                    </a:lnTo>
                    <a:lnTo>
                      <a:pt x="90" y="28"/>
                    </a:lnTo>
                    <a:lnTo>
                      <a:pt x="176" y="26"/>
                    </a:lnTo>
                    <a:lnTo>
                      <a:pt x="182" y="432"/>
                    </a:lnTo>
                    <a:lnTo>
                      <a:pt x="192" y="26"/>
                    </a:lnTo>
                    <a:lnTo>
                      <a:pt x="200" y="26"/>
                    </a:lnTo>
                    <a:lnTo>
                      <a:pt x="200" y="14"/>
                    </a:lnTo>
                    <a:lnTo>
                      <a:pt x="200" y="22"/>
                    </a:lnTo>
                    <a:lnTo>
                      <a:pt x="210" y="32"/>
                    </a:lnTo>
                    <a:lnTo>
                      <a:pt x="216" y="26"/>
                    </a:lnTo>
                    <a:lnTo>
                      <a:pt x="224" y="38"/>
                    </a:lnTo>
                    <a:lnTo>
                      <a:pt x="232" y="22"/>
                    </a:lnTo>
                    <a:lnTo>
                      <a:pt x="244" y="38"/>
                    </a:lnTo>
                    <a:lnTo>
                      <a:pt x="258" y="428"/>
                    </a:lnTo>
                    <a:lnTo>
                      <a:pt x="274" y="26"/>
                    </a:lnTo>
                    <a:lnTo>
                      <a:pt x="326" y="24"/>
                    </a:lnTo>
                    <a:lnTo>
                      <a:pt x="328" y="12"/>
                    </a:lnTo>
                    <a:lnTo>
                      <a:pt x="330" y="434"/>
                    </a:lnTo>
                    <a:lnTo>
                      <a:pt x="338" y="422"/>
                    </a:lnTo>
                    <a:lnTo>
                      <a:pt x="344" y="428"/>
                    </a:lnTo>
                    <a:lnTo>
                      <a:pt x="344" y="414"/>
                    </a:lnTo>
                    <a:lnTo>
                      <a:pt x="350" y="28"/>
                    </a:lnTo>
                    <a:lnTo>
                      <a:pt x="356" y="18"/>
                    </a:lnTo>
                    <a:lnTo>
                      <a:pt x="362" y="20"/>
                    </a:lnTo>
                    <a:lnTo>
                      <a:pt x="392" y="26"/>
                    </a:lnTo>
                    <a:lnTo>
                      <a:pt x="394" y="0"/>
                    </a:lnTo>
                    <a:lnTo>
                      <a:pt x="404" y="444"/>
                    </a:lnTo>
                    <a:lnTo>
                      <a:pt x="414" y="420"/>
                    </a:lnTo>
                    <a:lnTo>
                      <a:pt x="422" y="442"/>
                    </a:lnTo>
                    <a:lnTo>
                      <a:pt x="426" y="38"/>
                    </a:lnTo>
                    <a:lnTo>
                      <a:pt x="432" y="38"/>
                    </a:lnTo>
                    <a:lnTo>
                      <a:pt x="436" y="22"/>
                    </a:lnTo>
                    <a:lnTo>
                      <a:pt x="444" y="14"/>
                    </a:lnTo>
                    <a:lnTo>
                      <a:pt x="446" y="40"/>
                    </a:lnTo>
                    <a:lnTo>
                      <a:pt x="456" y="24"/>
                    </a:lnTo>
                    <a:lnTo>
                      <a:pt x="468" y="12"/>
                    </a:lnTo>
                    <a:lnTo>
                      <a:pt x="468" y="20"/>
                    </a:lnTo>
                    <a:lnTo>
                      <a:pt x="474" y="442"/>
                    </a:lnTo>
                    <a:lnTo>
                      <a:pt x="490" y="430"/>
                    </a:lnTo>
                    <a:lnTo>
                      <a:pt x="498" y="440"/>
                    </a:lnTo>
                    <a:lnTo>
                      <a:pt x="514" y="416"/>
                    </a:lnTo>
                    <a:lnTo>
                      <a:pt x="514" y="408"/>
                    </a:lnTo>
                    <a:lnTo>
                      <a:pt x="514" y="34"/>
                    </a:lnTo>
                    <a:lnTo>
                      <a:pt x="532" y="32"/>
                    </a:lnTo>
                    <a:lnTo>
                      <a:pt x="536" y="20"/>
                    </a:lnTo>
                    <a:lnTo>
                      <a:pt x="538" y="26"/>
                    </a:lnTo>
                    <a:lnTo>
                      <a:pt x="540" y="410"/>
                    </a:lnTo>
                    <a:lnTo>
                      <a:pt x="540" y="416"/>
                    </a:lnTo>
                    <a:lnTo>
                      <a:pt x="560" y="408"/>
                    </a:lnTo>
                    <a:lnTo>
                      <a:pt x="570" y="440"/>
                    </a:lnTo>
                    <a:lnTo>
                      <a:pt x="582" y="414"/>
                    </a:lnTo>
                    <a:lnTo>
                      <a:pt x="590" y="436"/>
                    </a:lnTo>
                    <a:lnTo>
                      <a:pt x="590" y="406"/>
                    </a:lnTo>
                    <a:lnTo>
                      <a:pt x="596" y="10"/>
                    </a:lnTo>
                    <a:lnTo>
                      <a:pt x="606" y="444"/>
                    </a:lnTo>
                    <a:lnTo>
                      <a:pt x="612" y="426"/>
                    </a:lnTo>
                    <a:lnTo>
                      <a:pt x="626" y="434"/>
                    </a:lnTo>
                    <a:lnTo>
                      <a:pt x="636" y="418"/>
                    </a:lnTo>
                    <a:lnTo>
                      <a:pt x="644" y="436"/>
                    </a:lnTo>
                    <a:lnTo>
                      <a:pt x="658" y="426"/>
                    </a:lnTo>
                    <a:lnTo>
                      <a:pt x="670" y="436"/>
                    </a:lnTo>
                    <a:lnTo>
                      <a:pt x="678" y="432"/>
                    </a:lnTo>
                    <a:lnTo>
                      <a:pt x="686" y="858"/>
                    </a:lnTo>
                    <a:lnTo>
                      <a:pt x="692" y="432"/>
                    </a:lnTo>
                    <a:lnTo>
                      <a:pt x="700" y="440"/>
                    </a:lnTo>
                    <a:lnTo>
                      <a:pt x="714" y="418"/>
                    </a:lnTo>
                    <a:lnTo>
                      <a:pt x="722" y="438"/>
                    </a:lnTo>
                    <a:lnTo>
                      <a:pt x="728" y="424"/>
                    </a:lnTo>
                    <a:lnTo>
                      <a:pt x="740" y="450"/>
                    </a:lnTo>
                    <a:lnTo>
                      <a:pt x="750" y="432"/>
                    </a:lnTo>
                    <a:lnTo>
                      <a:pt x="758" y="850"/>
                    </a:lnTo>
                    <a:lnTo>
                      <a:pt x="776" y="424"/>
                    </a:lnTo>
                    <a:lnTo>
                      <a:pt x="788" y="440"/>
                    </a:lnTo>
                    <a:lnTo>
                      <a:pt x="798" y="428"/>
                    </a:lnTo>
                    <a:lnTo>
                      <a:pt x="808" y="446"/>
                    </a:lnTo>
                    <a:lnTo>
                      <a:pt x="818" y="436"/>
                    </a:lnTo>
                    <a:lnTo>
                      <a:pt x="824" y="840"/>
                    </a:lnTo>
                    <a:lnTo>
                      <a:pt x="838" y="402"/>
                    </a:lnTo>
                    <a:lnTo>
                      <a:pt x="842" y="844"/>
                    </a:lnTo>
                    <a:lnTo>
                      <a:pt x="856" y="446"/>
                    </a:lnTo>
                    <a:lnTo>
                      <a:pt x="866" y="430"/>
                    </a:lnTo>
                    <a:lnTo>
                      <a:pt x="872" y="430"/>
                    </a:lnTo>
                    <a:lnTo>
                      <a:pt x="880" y="444"/>
                    </a:lnTo>
                    <a:lnTo>
                      <a:pt x="894" y="450"/>
                    </a:lnTo>
                    <a:lnTo>
                      <a:pt x="896" y="432"/>
                    </a:lnTo>
                    <a:lnTo>
                      <a:pt x="896" y="868"/>
                    </a:lnTo>
                    <a:lnTo>
                      <a:pt x="912" y="840"/>
                    </a:lnTo>
                    <a:lnTo>
                      <a:pt x="916" y="848"/>
                    </a:lnTo>
                    <a:lnTo>
                      <a:pt x="922" y="834"/>
                    </a:lnTo>
                    <a:lnTo>
                      <a:pt x="924" y="864"/>
                    </a:lnTo>
                    <a:lnTo>
                      <a:pt x="928" y="858"/>
                    </a:lnTo>
                    <a:lnTo>
                      <a:pt x="936" y="438"/>
                    </a:lnTo>
                    <a:lnTo>
                      <a:pt x="960" y="430"/>
                    </a:lnTo>
                    <a:lnTo>
                      <a:pt x="972" y="414"/>
                    </a:lnTo>
                    <a:lnTo>
                      <a:pt x="972" y="850"/>
                    </a:lnTo>
                    <a:lnTo>
                      <a:pt x="986" y="834"/>
                    </a:lnTo>
                    <a:lnTo>
                      <a:pt x="1004" y="848"/>
                    </a:lnTo>
                    <a:lnTo>
                      <a:pt x="1018" y="438"/>
                    </a:lnTo>
                    <a:lnTo>
                      <a:pt x="1018" y="432"/>
                    </a:lnTo>
                    <a:lnTo>
                      <a:pt x="1020" y="426"/>
                    </a:lnTo>
                    <a:lnTo>
                      <a:pt x="1024" y="416"/>
                    </a:lnTo>
                    <a:lnTo>
                      <a:pt x="1034" y="842"/>
                    </a:lnTo>
                    <a:lnTo>
                      <a:pt x="1042" y="850"/>
                    </a:lnTo>
                    <a:lnTo>
                      <a:pt x="1046" y="834"/>
                    </a:lnTo>
                    <a:lnTo>
                      <a:pt x="1046" y="856"/>
                    </a:lnTo>
                    <a:lnTo>
                      <a:pt x="1068" y="840"/>
                    </a:lnTo>
                    <a:lnTo>
                      <a:pt x="1080" y="852"/>
                    </a:lnTo>
                    <a:lnTo>
                      <a:pt x="1084" y="830"/>
                    </a:lnTo>
                    <a:lnTo>
                      <a:pt x="1092" y="844"/>
                    </a:lnTo>
                    <a:lnTo>
                      <a:pt x="1092" y="836"/>
                    </a:lnTo>
                    <a:lnTo>
                      <a:pt x="1102" y="424"/>
                    </a:lnTo>
                    <a:lnTo>
                      <a:pt x="1108" y="850"/>
                    </a:lnTo>
                    <a:lnTo>
                      <a:pt x="1118" y="838"/>
                    </a:lnTo>
                    <a:lnTo>
                      <a:pt x="1134" y="836"/>
                    </a:lnTo>
                    <a:lnTo>
                      <a:pt x="1132" y="822"/>
                    </a:lnTo>
                    <a:lnTo>
                      <a:pt x="1138" y="420"/>
                    </a:lnTo>
                    <a:lnTo>
                      <a:pt x="1150" y="852"/>
                    </a:lnTo>
                    <a:lnTo>
                      <a:pt x="1164" y="838"/>
                    </a:lnTo>
                    <a:lnTo>
                      <a:pt x="1170" y="826"/>
                    </a:lnTo>
                    <a:lnTo>
                      <a:pt x="1174" y="846"/>
                    </a:lnTo>
                    <a:lnTo>
                      <a:pt x="1192" y="836"/>
                    </a:lnTo>
                    <a:lnTo>
                      <a:pt x="1214" y="846"/>
                    </a:lnTo>
                    <a:lnTo>
                      <a:pt x="1234" y="836"/>
                    </a:lnTo>
                    <a:lnTo>
                      <a:pt x="1240" y="840"/>
                    </a:lnTo>
                    <a:lnTo>
                      <a:pt x="1258" y="430"/>
                    </a:lnTo>
                    <a:lnTo>
                      <a:pt x="1266" y="840"/>
                    </a:lnTo>
                    <a:lnTo>
                      <a:pt x="1282" y="836"/>
                    </a:lnTo>
                    <a:lnTo>
                      <a:pt x="1286" y="848"/>
                    </a:lnTo>
                    <a:lnTo>
                      <a:pt x="1292" y="862"/>
                    </a:lnTo>
                    <a:lnTo>
                      <a:pt x="1314" y="820"/>
                    </a:lnTo>
                    <a:lnTo>
                      <a:pt x="1328" y="838"/>
                    </a:lnTo>
                    <a:lnTo>
                      <a:pt x="1342" y="838"/>
                    </a:lnTo>
                    <a:lnTo>
                      <a:pt x="1344" y="850"/>
                    </a:lnTo>
                    <a:lnTo>
                      <a:pt x="1356" y="834"/>
                    </a:lnTo>
                    <a:lnTo>
                      <a:pt x="1360" y="846"/>
                    </a:lnTo>
                    <a:lnTo>
                      <a:pt x="1376" y="838"/>
                    </a:lnTo>
                    <a:lnTo>
                      <a:pt x="1394" y="844"/>
                    </a:lnTo>
                    <a:lnTo>
                      <a:pt x="1406" y="828"/>
                    </a:lnTo>
                    <a:lnTo>
                      <a:pt x="1420" y="436"/>
                    </a:lnTo>
                    <a:lnTo>
                      <a:pt x="1418" y="466"/>
                    </a:lnTo>
                    <a:lnTo>
                      <a:pt x="1422" y="836"/>
                    </a:lnTo>
                    <a:lnTo>
                      <a:pt x="1430" y="840"/>
                    </a:lnTo>
                    <a:lnTo>
                      <a:pt x="1432" y="848"/>
                    </a:lnTo>
                    <a:lnTo>
                      <a:pt x="1446" y="838"/>
                    </a:lnTo>
                    <a:lnTo>
                      <a:pt x="1474" y="838"/>
                    </a:lnTo>
                    <a:lnTo>
                      <a:pt x="1484" y="820"/>
                    </a:lnTo>
                    <a:lnTo>
                      <a:pt x="1486" y="830"/>
                    </a:lnTo>
                    <a:lnTo>
                      <a:pt x="1490" y="846"/>
                    </a:lnTo>
                    <a:lnTo>
                      <a:pt x="1498" y="840"/>
                    </a:lnTo>
                    <a:lnTo>
                      <a:pt x="1508" y="854"/>
                    </a:lnTo>
                    <a:lnTo>
                      <a:pt x="1524" y="820"/>
                    </a:lnTo>
                    <a:lnTo>
                      <a:pt x="1526" y="426"/>
                    </a:lnTo>
                    <a:lnTo>
                      <a:pt x="1538" y="848"/>
                    </a:lnTo>
                    <a:lnTo>
                      <a:pt x="1554" y="850"/>
                    </a:lnTo>
                  </a:path>
                </a:pathLst>
              </a:custGeom>
              <a:noFill/>
              <a:ln w="25400" cap="rnd">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30747" name="Group 28"/>
            <p:cNvGrpSpPr>
              <a:grpSpLocks/>
            </p:cNvGrpSpPr>
            <p:nvPr/>
          </p:nvGrpSpPr>
          <p:grpSpPr bwMode="auto">
            <a:xfrm>
              <a:off x="1387" y="2124"/>
              <a:ext cx="3018" cy="893"/>
              <a:chOff x="1290" y="2070"/>
              <a:chExt cx="3089" cy="973"/>
            </a:xfrm>
          </p:grpSpPr>
          <p:sp>
            <p:nvSpPr>
              <p:cNvPr id="30755" name="Freeform 29"/>
              <p:cNvSpPr>
                <a:spLocks/>
              </p:cNvSpPr>
              <p:nvPr/>
            </p:nvSpPr>
            <p:spPr bwMode="auto">
              <a:xfrm>
                <a:off x="1290" y="2070"/>
                <a:ext cx="2661" cy="973"/>
              </a:xfrm>
              <a:custGeom>
                <a:avLst/>
                <a:gdLst>
                  <a:gd name="T0" fmla="*/ 66 w 2661"/>
                  <a:gd name="T1" fmla="*/ 602 h 973"/>
                  <a:gd name="T2" fmla="*/ 108 w 2661"/>
                  <a:gd name="T3" fmla="*/ 596 h 973"/>
                  <a:gd name="T4" fmla="*/ 182 w 2661"/>
                  <a:gd name="T5" fmla="*/ 576 h 973"/>
                  <a:gd name="T6" fmla="*/ 250 w 2661"/>
                  <a:gd name="T7" fmla="*/ 648 h 973"/>
                  <a:gd name="T8" fmla="*/ 308 w 2661"/>
                  <a:gd name="T9" fmla="*/ 664 h 973"/>
                  <a:gd name="T10" fmla="*/ 360 w 2661"/>
                  <a:gd name="T11" fmla="*/ 628 h 973"/>
                  <a:gd name="T12" fmla="*/ 414 w 2661"/>
                  <a:gd name="T13" fmla="*/ 574 h 973"/>
                  <a:gd name="T14" fmla="*/ 448 w 2661"/>
                  <a:gd name="T15" fmla="*/ 600 h 973"/>
                  <a:gd name="T16" fmla="*/ 528 w 2661"/>
                  <a:gd name="T17" fmla="*/ 658 h 973"/>
                  <a:gd name="T18" fmla="*/ 564 w 2661"/>
                  <a:gd name="T19" fmla="*/ 542 h 973"/>
                  <a:gd name="T20" fmla="*/ 632 w 2661"/>
                  <a:gd name="T21" fmla="*/ 558 h 973"/>
                  <a:gd name="T22" fmla="*/ 678 w 2661"/>
                  <a:gd name="T23" fmla="*/ 488 h 973"/>
                  <a:gd name="T24" fmla="*/ 724 w 2661"/>
                  <a:gd name="T25" fmla="*/ 530 h 973"/>
                  <a:gd name="T26" fmla="*/ 762 w 2661"/>
                  <a:gd name="T27" fmla="*/ 486 h 973"/>
                  <a:gd name="T28" fmla="*/ 816 w 2661"/>
                  <a:gd name="T29" fmla="*/ 472 h 973"/>
                  <a:gd name="T30" fmla="*/ 896 w 2661"/>
                  <a:gd name="T31" fmla="*/ 448 h 973"/>
                  <a:gd name="T32" fmla="*/ 948 w 2661"/>
                  <a:gd name="T33" fmla="*/ 408 h 973"/>
                  <a:gd name="T34" fmla="*/ 982 w 2661"/>
                  <a:gd name="T35" fmla="*/ 724 h 973"/>
                  <a:gd name="T36" fmla="*/ 1028 w 2661"/>
                  <a:gd name="T37" fmla="*/ 450 h 973"/>
                  <a:gd name="T38" fmla="*/ 1068 w 2661"/>
                  <a:gd name="T39" fmla="*/ 396 h 973"/>
                  <a:gd name="T40" fmla="*/ 1100 w 2661"/>
                  <a:gd name="T41" fmla="*/ 374 h 973"/>
                  <a:gd name="T42" fmla="*/ 1150 w 2661"/>
                  <a:gd name="T43" fmla="*/ 278 h 973"/>
                  <a:gd name="T44" fmla="*/ 1192 w 2661"/>
                  <a:gd name="T45" fmla="*/ 276 h 973"/>
                  <a:gd name="T46" fmla="*/ 1234 w 2661"/>
                  <a:gd name="T47" fmla="*/ 278 h 973"/>
                  <a:gd name="T48" fmla="*/ 1288 w 2661"/>
                  <a:gd name="T49" fmla="*/ 128 h 973"/>
                  <a:gd name="T50" fmla="*/ 1366 w 2661"/>
                  <a:gd name="T51" fmla="*/ 220 h 973"/>
                  <a:gd name="T52" fmla="*/ 1412 w 2661"/>
                  <a:gd name="T53" fmla="*/ 200 h 973"/>
                  <a:gd name="T54" fmla="*/ 1468 w 2661"/>
                  <a:gd name="T55" fmla="*/ 226 h 973"/>
                  <a:gd name="T56" fmla="*/ 1504 w 2661"/>
                  <a:gd name="T57" fmla="*/ 186 h 973"/>
                  <a:gd name="T58" fmla="*/ 1518 w 2661"/>
                  <a:gd name="T59" fmla="*/ 350 h 973"/>
                  <a:gd name="T60" fmla="*/ 1584 w 2661"/>
                  <a:gd name="T61" fmla="*/ 168 h 973"/>
                  <a:gd name="T62" fmla="*/ 1618 w 2661"/>
                  <a:gd name="T63" fmla="*/ 248 h 973"/>
                  <a:gd name="T64" fmla="*/ 1670 w 2661"/>
                  <a:gd name="T65" fmla="*/ 198 h 973"/>
                  <a:gd name="T66" fmla="*/ 1732 w 2661"/>
                  <a:gd name="T67" fmla="*/ 192 h 973"/>
                  <a:gd name="T68" fmla="*/ 1776 w 2661"/>
                  <a:gd name="T69" fmla="*/ 250 h 973"/>
                  <a:gd name="T70" fmla="*/ 1816 w 2661"/>
                  <a:gd name="T71" fmla="*/ 248 h 973"/>
                  <a:gd name="T72" fmla="*/ 1880 w 2661"/>
                  <a:gd name="T73" fmla="*/ 246 h 973"/>
                  <a:gd name="T74" fmla="*/ 1930 w 2661"/>
                  <a:gd name="T75" fmla="*/ 320 h 973"/>
                  <a:gd name="T76" fmla="*/ 1960 w 2661"/>
                  <a:gd name="T77" fmla="*/ 326 h 973"/>
                  <a:gd name="T78" fmla="*/ 2030 w 2661"/>
                  <a:gd name="T79" fmla="*/ 346 h 973"/>
                  <a:gd name="T80" fmla="*/ 2090 w 2661"/>
                  <a:gd name="T81" fmla="*/ 372 h 973"/>
                  <a:gd name="T82" fmla="*/ 2116 w 2661"/>
                  <a:gd name="T83" fmla="*/ 406 h 973"/>
                  <a:gd name="T84" fmla="*/ 2172 w 2661"/>
                  <a:gd name="T85" fmla="*/ 438 h 973"/>
                  <a:gd name="T86" fmla="*/ 2212 w 2661"/>
                  <a:gd name="T87" fmla="*/ 390 h 973"/>
                  <a:gd name="T88" fmla="*/ 2248 w 2661"/>
                  <a:gd name="T89" fmla="*/ 536 h 973"/>
                  <a:gd name="T90" fmla="*/ 2284 w 2661"/>
                  <a:gd name="T91" fmla="*/ 520 h 973"/>
                  <a:gd name="T92" fmla="*/ 2318 w 2661"/>
                  <a:gd name="T93" fmla="*/ 482 h 973"/>
                  <a:gd name="T94" fmla="*/ 2372 w 2661"/>
                  <a:gd name="T95" fmla="*/ 490 h 973"/>
                  <a:gd name="T96" fmla="*/ 2420 w 2661"/>
                  <a:gd name="T97" fmla="*/ 602 h 973"/>
                  <a:gd name="T98" fmla="*/ 2484 w 2661"/>
                  <a:gd name="T99" fmla="*/ 582 h 973"/>
                  <a:gd name="T100" fmla="*/ 2528 w 2661"/>
                  <a:gd name="T101" fmla="*/ 552 h 973"/>
                  <a:gd name="T102" fmla="*/ 2568 w 2661"/>
                  <a:gd name="T103" fmla="*/ 610 h 973"/>
                  <a:gd name="T104" fmla="*/ 2626 w 2661"/>
                  <a:gd name="T105" fmla="*/ 612 h 9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61"/>
                  <a:gd name="T160" fmla="*/ 0 h 973"/>
                  <a:gd name="T161" fmla="*/ 2661 w 2661"/>
                  <a:gd name="T162" fmla="*/ 973 h 9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61" h="973">
                    <a:moveTo>
                      <a:pt x="0" y="576"/>
                    </a:moveTo>
                    <a:lnTo>
                      <a:pt x="18" y="632"/>
                    </a:lnTo>
                    <a:lnTo>
                      <a:pt x="28" y="624"/>
                    </a:lnTo>
                    <a:lnTo>
                      <a:pt x="42" y="600"/>
                    </a:lnTo>
                    <a:lnTo>
                      <a:pt x="44" y="622"/>
                    </a:lnTo>
                    <a:lnTo>
                      <a:pt x="66" y="602"/>
                    </a:lnTo>
                    <a:lnTo>
                      <a:pt x="70" y="622"/>
                    </a:lnTo>
                    <a:lnTo>
                      <a:pt x="76" y="610"/>
                    </a:lnTo>
                    <a:lnTo>
                      <a:pt x="88" y="618"/>
                    </a:lnTo>
                    <a:lnTo>
                      <a:pt x="92" y="508"/>
                    </a:lnTo>
                    <a:lnTo>
                      <a:pt x="102" y="630"/>
                    </a:lnTo>
                    <a:lnTo>
                      <a:pt x="108" y="596"/>
                    </a:lnTo>
                    <a:lnTo>
                      <a:pt x="120" y="638"/>
                    </a:lnTo>
                    <a:lnTo>
                      <a:pt x="138" y="588"/>
                    </a:lnTo>
                    <a:lnTo>
                      <a:pt x="144" y="662"/>
                    </a:lnTo>
                    <a:lnTo>
                      <a:pt x="156" y="624"/>
                    </a:lnTo>
                    <a:lnTo>
                      <a:pt x="162" y="642"/>
                    </a:lnTo>
                    <a:lnTo>
                      <a:pt x="182" y="576"/>
                    </a:lnTo>
                    <a:lnTo>
                      <a:pt x="202" y="644"/>
                    </a:lnTo>
                    <a:lnTo>
                      <a:pt x="216" y="642"/>
                    </a:lnTo>
                    <a:lnTo>
                      <a:pt x="224" y="670"/>
                    </a:lnTo>
                    <a:lnTo>
                      <a:pt x="242" y="624"/>
                    </a:lnTo>
                    <a:lnTo>
                      <a:pt x="242" y="630"/>
                    </a:lnTo>
                    <a:lnTo>
                      <a:pt x="250" y="648"/>
                    </a:lnTo>
                    <a:lnTo>
                      <a:pt x="246" y="538"/>
                    </a:lnTo>
                    <a:lnTo>
                      <a:pt x="266" y="972"/>
                    </a:lnTo>
                    <a:lnTo>
                      <a:pt x="266" y="960"/>
                    </a:lnTo>
                    <a:lnTo>
                      <a:pt x="282" y="614"/>
                    </a:lnTo>
                    <a:lnTo>
                      <a:pt x="298" y="664"/>
                    </a:lnTo>
                    <a:lnTo>
                      <a:pt x="308" y="664"/>
                    </a:lnTo>
                    <a:lnTo>
                      <a:pt x="316" y="604"/>
                    </a:lnTo>
                    <a:lnTo>
                      <a:pt x="324" y="612"/>
                    </a:lnTo>
                    <a:lnTo>
                      <a:pt x="328" y="604"/>
                    </a:lnTo>
                    <a:lnTo>
                      <a:pt x="336" y="618"/>
                    </a:lnTo>
                    <a:lnTo>
                      <a:pt x="344" y="602"/>
                    </a:lnTo>
                    <a:lnTo>
                      <a:pt x="360" y="628"/>
                    </a:lnTo>
                    <a:lnTo>
                      <a:pt x="372" y="632"/>
                    </a:lnTo>
                    <a:lnTo>
                      <a:pt x="372" y="838"/>
                    </a:lnTo>
                    <a:lnTo>
                      <a:pt x="374" y="828"/>
                    </a:lnTo>
                    <a:lnTo>
                      <a:pt x="390" y="604"/>
                    </a:lnTo>
                    <a:lnTo>
                      <a:pt x="406" y="604"/>
                    </a:lnTo>
                    <a:lnTo>
                      <a:pt x="414" y="574"/>
                    </a:lnTo>
                    <a:lnTo>
                      <a:pt x="418" y="618"/>
                    </a:lnTo>
                    <a:lnTo>
                      <a:pt x="424" y="598"/>
                    </a:lnTo>
                    <a:lnTo>
                      <a:pt x="424" y="614"/>
                    </a:lnTo>
                    <a:lnTo>
                      <a:pt x="438" y="376"/>
                    </a:lnTo>
                    <a:lnTo>
                      <a:pt x="442" y="610"/>
                    </a:lnTo>
                    <a:lnTo>
                      <a:pt x="448" y="600"/>
                    </a:lnTo>
                    <a:lnTo>
                      <a:pt x="452" y="652"/>
                    </a:lnTo>
                    <a:lnTo>
                      <a:pt x="474" y="596"/>
                    </a:lnTo>
                    <a:lnTo>
                      <a:pt x="484" y="608"/>
                    </a:lnTo>
                    <a:lnTo>
                      <a:pt x="498" y="582"/>
                    </a:lnTo>
                    <a:lnTo>
                      <a:pt x="520" y="586"/>
                    </a:lnTo>
                    <a:lnTo>
                      <a:pt x="528" y="658"/>
                    </a:lnTo>
                    <a:lnTo>
                      <a:pt x="532" y="560"/>
                    </a:lnTo>
                    <a:lnTo>
                      <a:pt x="532" y="570"/>
                    </a:lnTo>
                    <a:lnTo>
                      <a:pt x="540" y="588"/>
                    </a:lnTo>
                    <a:lnTo>
                      <a:pt x="546" y="576"/>
                    </a:lnTo>
                    <a:lnTo>
                      <a:pt x="552" y="600"/>
                    </a:lnTo>
                    <a:lnTo>
                      <a:pt x="564" y="542"/>
                    </a:lnTo>
                    <a:lnTo>
                      <a:pt x="582" y="592"/>
                    </a:lnTo>
                    <a:lnTo>
                      <a:pt x="600" y="394"/>
                    </a:lnTo>
                    <a:lnTo>
                      <a:pt x="600" y="406"/>
                    </a:lnTo>
                    <a:lnTo>
                      <a:pt x="604" y="566"/>
                    </a:lnTo>
                    <a:lnTo>
                      <a:pt x="620" y="552"/>
                    </a:lnTo>
                    <a:lnTo>
                      <a:pt x="632" y="558"/>
                    </a:lnTo>
                    <a:lnTo>
                      <a:pt x="636" y="544"/>
                    </a:lnTo>
                    <a:lnTo>
                      <a:pt x="644" y="568"/>
                    </a:lnTo>
                    <a:lnTo>
                      <a:pt x="660" y="570"/>
                    </a:lnTo>
                    <a:lnTo>
                      <a:pt x="672" y="916"/>
                    </a:lnTo>
                    <a:lnTo>
                      <a:pt x="674" y="906"/>
                    </a:lnTo>
                    <a:lnTo>
                      <a:pt x="678" y="488"/>
                    </a:lnTo>
                    <a:lnTo>
                      <a:pt x="688" y="524"/>
                    </a:lnTo>
                    <a:lnTo>
                      <a:pt x="706" y="502"/>
                    </a:lnTo>
                    <a:lnTo>
                      <a:pt x="708" y="524"/>
                    </a:lnTo>
                    <a:lnTo>
                      <a:pt x="718" y="504"/>
                    </a:lnTo>
                    <a:lnTo>
                      <a:pt x="718" y="512"/>
                    </a:lnTo>
                    <a:lnTo>
                      <a:pt x="724" y="530"/>
                    </a:lnTo>
                    <a:lnTo>
                      <a:pt x="734" y="518"/>
                    </a:lnTo>
                    <a:lnTo>
                      <a:pt x="734" y="544"/>
                    </a:lnTo>
                    <a:lnTo>
                      <a:pt x="746" y="488"/>
                    </a:lnTo>
                    <a:lnTo>
                      <a:pt x="758" y="576"/>
                    </a:lnTo>
                    <a:lnTo>
                      <a:pt x="762" y="476"/>
                    </a:lnTo>
                    <a:lnTo>
                      <a:pt x="762" y="486"/>
                    </a:lnTo>
                    <a:lnTo>
                      <a:pt x="780" y="552"/>
                    </a:lnTo>
                    <a:lnTo>
                      <a:pt x="794" y="484"/>
                    </a:lnTo>
                    <a:lnTo>
                      <a:pt x="800" y="480"/>
                    </a:lnTo>
                    <a:lnTo>
                      <a:pt x="798" y="462"/>
                    </a:lnTo>
                    <a:lnTo>
                      <a:pt x="808" y="462"/>
                    </a:lnTo>
                    <a:lnTo>
                      <a:pt x="816" y="472"/>
                    </a:lnTo>
                    <a:lnTo>
                      <a:pt x="840" y="438"/>
                    </a:lnTo>
                    <a:lnTo>
                      <a:pt x="852" y="468"/>
                    </a:lnTo>
                    <a:lnTo>
                      <a:pt x="866" y="440"/>
                    </a:lnTo>
                    <a:lnTo>
                      <a:pt x="874" y="466"/>
                    </a:lnTo>
                    <a:lnTo>
                      <a:pt x="876" y="430"/>
                    </a:lnTo>
                    <a:lnTo>
                      <a:pt x="896" y="448"/>
                    </a:lnTo>
                    <a:lnTo>
                      <a:pt x="898" y="420"/>
                    </a:lnTo>
                    <a:lnTo>
                      <a:pt x="908" y="436"/>
                    </a:lnTo>
                    <a:lnTo>
                      <a:pt x="906" y="354"/>
                    </a:lnTo>
                    <a:lnTo>
                      <a:pt x="914" y="416"/>
                    </a:lnTo>
                    <a:lnTo>
                      <a:pt x="938" y="382"/>
                    </a:lnTo>
                    <a:lnTo>
                      <a:pt x="948" y="408"/>
                    </a:lnTo>
                    <a:lnTo>
                      <a:pt x="956" y="394"/>
                    </a:lnTo>
                    <a:lnTo>
                      <a:pt x="962" y="398"/>
                    </a:lnTo>
                    <a:lnTo>
                      <a:pt x="966" y="376"/>
                    </a:lnTo>
                    <a:lnTo>
                      <a:pt x="974" y="348"/>
                    </a:lnTo>
                    <a:lnTo>
                      <a:pt x="980" y="732"/>
                    </a:lnTo>
                    <a:lnTo>
                      <a:pt x="982" y="724"/>
                    </a:lnTo>
                    <a:lnTo>
                      <a:pt x="990" y="360"/>
                    </a:lnTo>
                    <a:lnTo>
                      <a:pt x="1008" y="346"/>
                    </a:lnTo>
                    <a:lnTo>
                      <a:pt x="1012" y="230"/>
                    </a:lnTo>
                    <a:lnTo>
                      <a:pt x="1018" y="358"/>
                    </a:lnTo>
                    <a:lnTo>
                      <a:pt x="1028" y="326"/>
                    </a:lnTo>
                    <a:lnTo>
                      <a:pt x="1028" y="450"/>
                    </a:lnTo>
                    <a:lnTo>
                      <a:pt x="1028" y="442"/>
                    </a:lnTo>
                    <a:lnTo>
                      <a:pt x="1028" y="430"/>
                    </a:lnTo>
                    <a:lnTo>
                      <a:pt x="1044" y="332"/>
                    </a:lnTo>
                    <a:lnTo>
                      <a:pt x="1046" y="340"/>
                    </a:lnTo>
                    <a:lnTo>
                      <a:pt x="1068" y="404"/>
                    </a:lnTo>
                    <a:lnTo>
                      <a:pt x="1068" y="396"/>
                    </a:lnTo>
                    <a:lnTo>
                      <a:pt x="1066" y="294"/>
                    </a:lnTo>
                    <a:lnTo>
                      <a:pt x="1066" y="302"/>
                    </a:lnTo>
                    <a:lnTo>
                      <a:pt x="1072" y="318"/>
                    </a:lnTo>
                    <a:lnTo>
                      <a:pt x="1088" y="298"/>
                    </a:lnTo>
                    <a:lnTo>
                      <a:pt x="1088" y="304"/>
                    </a:lnTo>
                    <a:lnTo>
                      <a:pt x="1100" y="374"/>
                    </a:lnTo>
                    <a:lnTo>
                      <a:pt x="1106" y="322"/>
                    </a:lnTo>
                    <a:lnTo>
                      <a:pt x="1128" y="340"/>
                    </a:lnTo>
                    <a:lnTo>
                      <a:pt x="1130" y="300"/>
                    </a:lnTo>
                    <a:lnTo>
                      <a:pt x="1140" y="310"/>
                    </a:lnTo>
                    <a:lnTo>
                      <a:pt x="1142" y="272"/>
                    </a:lnTo>
                    <a:lnTo>
                      <a:pt x="1150" y="278"/>
                    </a:lnTo>
                    <a:lnTo>
                      <a:pt x="1156" y="138"/>
                    </a:lnTo>
                    <a:lnTo>
                      <a:pt x="1156" y="148"/>
                    </a:lnTo>
                    <a:lnTo>
                      <a:pt x="1166" y="292"/>
                    </a:lnTo>
                    <a:lnTo>
                      <a:pt x="1172" y="276"/>
                    </a:lnTo>
                    <a:lnTo>
                      <a:pt x="1184" y="298"/>
                    </a:lnTo>
                    <a:lnTo>
                      <a:pt x="1192" y="276"/>
                    </a:lnTo>
                    <a:lnTo>
                      <a:pt x="1200" y="414"/>
                    </a:lnTo>
                    <a:lnTo>
                      <a:pt x="1202" y="406"/>
                    </a:lnTo>
                    <a:lnTo>
                      <a:pt x="1204" y="268"/>
                    </a:lnTo>
                    <a:lnTo>
                      <a:pt x="1218" y="292"/>
                    </a:lnTo>
                    <a:lnTo>
                      <a:pt x="1222" y="258"/>
                    </a:lnTo>
                    <a:lnTo>
                      <a:pt x="1234" y="278"/>
                    </a:lnTo>
                    <a:lnTo>
                      <a:pt x="1244" y="258"/>
                    </a:lnTo>
                    <a:lnTo>
                      <a:pt x="1244" y="264"/>
                    </a:lnTo>
                    <a:lnTo>
                      <a:pt x="1248" y="276"/>
                    </a:lnTo>
                    <a:lnTo>
                      <a:pt x="1264" y="238"/>
                    </a:lnTo>
                    <a:lnTo>
                      <a:pt x="1284" y="280"/>
                    </a:lnTo>
                    <a:lnTo>
                      <a:pt x="1288" y="128"/>
                    </a:lnTo>
                    <a:lnTo>
                      <a:pt x="1302" y="290"/>
                    </a:lnTo>
                    <a:lnTo>
                      <a:pt x="1312" y="198"/>
                    </a:lnTo>
                    <a:lnTo>
                      <a:pt x="1320" y="236"/>
                    </a:lnTo>
                    <a:lnTo>
                      <a:pt x="1336" y="190"/>
                    </a:lnTo>
                    <a:lnTo>
                      <a:pt x="1348" y="250"/>
                    </a:lnTo>
                    <a:lnTo>
                      <a:pt x="1366" y="220"/>
                    </a:lnTo>
                    <a:lnTo>
                      <a:pt x="1376" y="456"/>
                    </a:lnTo>
                    <a:lnTo>
                      <a:pt x="1384" y="236"/>
                    </a:lnTo>
                    <a:lnTo>
                      <a:pt x="1392" y="240"/>
                    </a:lnTo>
                    <a:lnTo>
                      <a:pt x="1394" y="218"/>
                    </a:lnTo>
                    <a:lnTo>
                      <a:pt x="1408" y="254"/>
                    </a:lnTo>
                    <a:lnTo>
                      <a:pt x="1412" y="200"/>
                    </a:lnTo>
                    <a:lnTo>
                      <a:pt x="1428" y="220"/>
                    </a:lnTo>
                    <a:lnTo>
                      <a:pt x="1444" y="186"/>
                    </a:lnTo>
                    <a:lnTo>
                      <a:pt x="1448" y="210"/>
                    </a:lnTo>
                    <a:lnTo>
                      <a:pt x="1456" y="204"/>
                    </a:lnTo>
                    <a:lnTo>
                      <a:pt x="1462" y="254"/>
                    </a:lnTo>
                    <a:lnTo>
                      <a:pt x="1468" y="226"/>
                    </a:lnTo>
                    <a:lnTo>
                      <a:pt x="1478" y="236"/>
                    </a:lnTo>
                    <a:lnTo>
                      <a:pt x="1484" y="192"/>
                    </a:lnTo>
                    <a:lnTo>
                      <a:pt x="1498" y="214"/>
                    </a:lnTo>
                    <a:lnTo>
                      <a:pt x="1498" y="208"/>
                    </a:lnTo>
                    <a:lnTo>
                      <a:pt x="1504" y="180"/>
                    </a:lnTo>
                    <a:lnTo>
                      <a:pt x="1504" y="186"/>
                    </a:lnTo>
                    <a:lnTo>
                      <a:pt x="1504" y="196"/>
                    </a:lnTo>
                    <a:lnTo>
                      <a:pt x="1500" y="288"/>
                    </a:lnTo>
                    <a:lnTo>
                      <a:pt x="1522" y="214"/>
                    </a:lnTo>
                    <a:lnTo>
                      <a:pt x="1522" y="222"/>
                    </a:lnTo>
                    <a:lnTo>
                      <a:pt x="1516" y="358"/>
                    </a:lnTo>
                    <a:lnTo>
                      <a:pt x="1518" y="350"/>
                    </a:lnTo>
                    <a:lnTo>
                      <a:pt x="1534" y="238"/>
                    </a:lnTo>
                    <a:lnTo>
                      <a:pt x="1546" y="272"/>
                    </a:lnTo>
                    <a:lnTo>
                      <a:pt x="1546" y="264"/>
                    </a:lnTo>
                    <a:lnTo>
                      <a:pt x="1564" y="122"/>
                    </a:lnTo>
                    <a:lnTo>
                      <a:pt x="1568" y="190"/>
                    </a:lnTo>
                    <a:lnTo>
                      <a:pt x="1584" y="168"/>
                    </a:lnTo>
                    <a:lnTo>
                      <a:pt x="1590" y="218"/>
                    </a:lnTo>
                    <a:lnTo>
                      <a:pt x="1602" y="140"/>
                    </a:lnTo>
                    <a:lnTo>
                      <a:pt x="1598" y="250"/>
                    </a:lnTo>
                    <a:lnTo>
                      <a:pt x="1610" y="224"/>
                    </a:lnTo>
                    <a:lnTo>
                      <a:pt x="1610" y="232"/>
                    </a:lnTo>
                    <a:lnTo>
                      <a:pt x="1618" y="248"/>
                    </a:lnTo>
                    <a:lnTo>
                      <a:pt x="1628" y="194"/>
                    </a:lnTo>
                    <a:lnTo>
                      <a:pt x="1644" y="222"/>
                    </a:lnTo>
                    <a:lnTo>
                      <a:pt x="1644" y="214"/>
                    </a:lnTo>
                    <a:lnTo>
                      <a:pt x="1650" y="0"/>
                    </a:lnTo>
                    <a:lnTo>
                      <a:pt x="1660" y="212"/>
                    </a:lnTo>
                    <a:lnTo>
                      <a:pt x="1670" y="198"/>
                    </a:lnTo>
                    <a:lnTo>
                      <a:pt x="1680" y="232"/>
                    </a:lnTo>
                    <a:lnTo>
                      <a:pt x="1688" y="218"/>
                    </a:lnTo>
                    <a:lnTo>
                      <a:pt x="1700" y="234"/>
                    </a:lnTo>
                    <a:lnTo>
                      <a:pt x="1722" y="196"/>
                    </a:lnTo>
                    <a:lnTo>
                      <a:pt x="1726" y="216"/>
                    </a:lnTo>
                    <a:lnTo>
                      <a:pt x="1732" y="192"/>
                    </a:lnTo>
                    <a:lnTo>
                      <a:pt x="1736" y="226"/>
                    </a:lnTo>
                    <a:lnTo>
                      <a:pt x="1748" y="252"/>
                    </a:lnTo>
                    <a:lnTo>
                      <a:pt x="1760" y="206"/>
                    </a:lnTo>
                    <a:lnTo>
                      <a:pt x="1764" y="232"/>
                    </a:lnTo>
                    <a:lnTo>
                      <a:pt x="1772" y="222"/>
                    </a:lnTo>
                    <a:lnTo>
                      <a:pt x="1776" y="250"/>
                    </a:lnTo>
                    <a:lnTo>
                      <a:pt x="1780" y="242"/>
                    </a:lnTo>
                    <a:lnTo>
                      <a:pt x="1782" y="248"/>
                    </a:lnTo>
                    <a:lnTo>
                      <a:pt x="1792" y="226"/>
                    </a:lnTo>
                    <a:lnTo>
                      <a:pt x="1812" y="300"/>
                    </a:lnTo>
                    <a:lnTo>
                      <a:pt x="1806" y="300"/>
                    </a:lnTo>
                    <a:lnTo>
                      <a:pt x="1816" y="248"/>
                    </a:lnTo>
                    <a:lnTo>
                      <a:pt x="1832" y="274"/>
                    </a:lnTo>
                    <a:lnTo>
                      <a:pt x="1840" y="234"/>
                    </a:lnTo>
                    <a:lnTo>
                      <a:pt x="1854" y="272"/>
                    </a:lnTo>
                    <a:lnTo>
                      <a:pt x="1866" y="222"/>
                    </a:lnTo>
                    <a:lnTo>
                      <a:pt x="1870" y="266"/>
                    </a:lnTo>
                    <a:lnTo>
                      <a:pt x="1880" y="246"/>
                    </a:lnTo>
                    <a:lnTo>
                      <a:pt x="1888" y="304"/>
                    </a:lnTo>
                    <a:lnTo>
                      <a:pt x="1900" y="292"/>
                    </a:lnTo>
                    <a:lnTo>
                      <a:pt x="1914" y="250"/>
                    </a:lnTo>
                    <a:lnTo>
                      <a:pt x="1928" y="280"/>
                    </a:lnTo>
                    <a:lnTo>
                      <a:pt x="1934" y="290"/>
                    </a:lnTo>
                    <a:lnTo>
                      <a:pt x="1930" y="320"/>
                    </a:lnTo>
                    <a:lnTo>
                      <a:pt x="1938" y="308"/>
                    </a:lnTo>
                    <a:lnTo>
                      <a:pt x="1938" y="314"/>
                    </a:lnTo>
                    <a:lnTo>
                      <a:pt x="1946" y="398"/>
                    </a:lnTo>
                    <a:lnTo>
                      <a:pt x="1946" y="388"/>
                    </a:lnTo>
                    <a:lnTo>
                      <a:pt x="1948" y="306"/>
                    </a:lnTo>
                    <a:lnTo>
                      <a:pt x="1960" y="326"/>
                    </a:lnTo>
                    <a:lnTo>
                      <a:pt x="1970" y="302"/>
                    </a:lnTo>
                    <a:lnTo>
                      <a:pt x="1974" y="324"/>
                    </a:lnTo>
                    <a:lnTo>
                      <a:pt x="1998" y="292"/>
                    </a:lnTo>
                    <a:lnTo>
                      <a:pt x="2016" y="372"/>
                    </a:lnTo>
                    <a:lnTo>
                      <a:pt x="2018" y="336"/>
                    </a:lnTo>
                    <a:lnTo>
                      <a:pt x="2030" y="346"/>
                    </a:lnTo>
                    <a:lnTo>
                      <a:pt x="2032" y="340"/>
                    </a:lnTo>
                    <a:lnTo>
                      <a:pt x="2036" y="380"/>
                    </a:lnTo>
                    <a:lnTo>
                      <a:pt x="2056" y="328"/>
                    </a:lnTo>
                    <a:lnTo>
                      <a:pt x="2064" y="360"/>
                    </a:lnTo>
                    <a:lnTo>
                      <a:pt x="2068" y="332"/>
                    </a:lnTo>
                    <a:lnTo>
                      <a:pt x="2090" y="372"/>
                    </a:lnTo>
                    <a:lnTo>
                      <a:pt x="2102" y="364"/>
                    </a:lnTo>
                    <a:lnTo>
                      <a:pt x="2096" y="464"/>
                    </a:lnTo>
                    <a:lnTo>
                      <a:pt x="2096" y="458"/>
                    </a:lnTo>
                    <a:lnTo>
                      <a:pt x="2096" y="450"/>
                    </a:lnTo>
                    <a:lnTo>
                      <a:pt x="2108" y="400"/>
                    </a:lnTo>
                    <a:lnTo>
                      <a:pt x="2116" y="406"/>
                    </a:lnTo>
                    <a:lnTo>
                      <a:pt x="2116" y="394"/>
                    </a:lnTo>
                    <a:lnTo>
                      <a:pt x="2116" y="406"/>
                    </a:lnTo>
                    <a:lnTo>
                      <a:pt x="2116" y="418"/>
                    </a:lnTo>
                    <a:lnTo>
                      <a:pt x="2120" y="440"/>
                    </a:lnTo>
                    <a:lnTo>
                      <a:pt x="2138" y="296"/>
                    </a:lnTo>
                    <a:lnTo>
                      <a:pt x="2172" y="438"/>
                    </a:lnTo>
                    <a:lnTo>
                      <a:pt x="2172" y="430"/>
                    </a:lnTo>
                    <a:lnTo>
                      <a:pt x="2182" y="374"/>
                    </a:lnTo>
                    <a:lnTo>
                      <a:pt x="2182" y="384"/>
                    </a:lnTo>
                    <a:lnTo>
                      <a:pt x="2188" y="456"/>
                    </a:lnTo>
                    <a:lnTo>
                      <a:pt x="2212" y="378"/>
                    </a:lnTo>
                    <a:lnTo>
                      <a:pt x="2212" y="390"/>
                    </a:lnTo>
                    <a:lnTo>
                      <a:pt x="2212" y="486"/>
                    </a:lnTo>
                    <a:lnTo>
                      <a:pt x="2232" y="434"/>
                    </a:lnTo>
                    <a:lnTo>
                      <a:pt x="2232" y="442"/>
                    </a:lnTo>
                    <a:lnTo>
                      <a:pt x="2246" y="464"/>
                    </a:lnTo>
                    <a:lnTo>
                      <a:pt x="2246" y="472"/>
                    </a:lnTo>
                    <a:lnTo>
                      <a:pt x="2248" y="536"/>
                    </a:lnTo>
                    <a:lnTo>
                      <a:pt x="2252" y="530"/>
                    </a:lnTo>
                    <a:lnTo>
                      <a:pt x="2262" y="464"/>
                    </a:lnTo>
                    <a:lnTo>
                      <a:pt x="2264" y="470"/>
                    </a:lnTo>
                    <a:lnTo>
                      <a:pt x="2268" y="488"/>
                    </a:lnTo>
                    <a:lnTo>
                      <a:pt x="2276" y="474"/>
                    </a:lnTo>
                    <a:lnTo>
                      <a:pt x="2284" y="520"/>
                    </a:lnTo>
                    <a:lnTo>
                      <a:pt x="2286" y="450"/>
                    </a:lnTo>
                    <a:lnTo>
                      <a:pt x="2304" y="450"/>
                    </a:lnTo>
                    <a:lnTo>
                      <a:pt x="2302" y="444"/>
                    </a:lnTo>
                    <a:lnTo>
                      <a:pt x="2306" y="428"/>
                    </a:lnTo>
                    <a:lnTo>
                      <a:pt x="2308" y="478"/>
                    </a:lnTo>
                    <a:lnTo>
                      <a:pt x="2318" y="482"/>
                    </a:lnTo>
                    <a:lnTo>
                      <a:pt x="2328" y="500"/>
                    </a:lnTo>
                    <a:lnTo>
                      <a:pt x="2332" y="488"/>
                    </a:lnTo>
                    <a:lnTo>
                      <a:pt x="2348" y="536"/>
                    </a:lnTo>
                    <a:lnTo>
                      <a:pt x="2350" y="504"/>
                    </a:lnTo>
                    <a:lnTo>
                      <a:pt x="2372" y="500"/>
                    </a:lnTo>
                    <a:lnTo>
                      <a:pt x="2372" y="490"/>
                    </a:lnTo>
                    <a:lnTo>
                      <a:pt x="2378" y="358"/>
                    </a:lnTo>
                    <a:lnTo>
                      <a:pt x="2388" y="500"/>
                    </a:lnTo>
                    <a:lnTo>
                      <a:pt x="2404" y="508"/>
                    </a:lnTo>
                    <a:lnTo>
                      <a:pt x="2404" y="548"/>
                    </a:lnTo>
                    <a:lnTo>
                      <a:pt x="2416" y="548"/>
                    </a:lnTo>
                    <a:lnTo>
                      <a:pt x="2420" y="602"/>
                    </a:lnTo>
                    <a:lnTo>
                      <a:pt x="2432" y="544"/>
                    </a:lnTo>
                    <a:lnTo>
                      <a:pt x="2444" y="542"/>
                    </a:lnTo>
                    <a:lnTo>
                      <a:pt x="2438" y="500"/>
                    </a:lnTo>
                    <a:lnTo>
                      <a:pt x="2456" y="554"/>
                    </a:lnTo>
                    <a:lnTo>
                      <a:pt x="2472" y="558"/>
                    </a:lnTo>
                    <a:lnTo>
                      <a:pt x="2484" y="582"/>
                    </a:lnTo>
                    <a:lnTo>
                      <a:pt x="2496" y="570"/>
                    </a:lnTo>
                    <a:lnTo>
                      <a:pt x="2496" y="598"/>
                    </a:lnTo>
                    <a:lnTo>
                      <a:pt x="2500" y="592"/>
                    </a:lnTo>
                    <a:lnTo>
                      <a:pt x="2514" y="556"/>
                    </a:lnTo>
                    <a:lnTo>
                      <a:pt x="2516" y="588"/>
                    </a:lnTo>
                    <a:lnTo>
                      <a:pt x="2528" y="552"/>
                    </a:lnTo>
                    <a:lnTo>
                      <a:pt x="2528" y="566"/>
                    </a:lnTo>
                    <a:lnTo>
                      <a:pt x="2532" y="582"/>
                    </a:lnTo>
                    <a:lnTo>
                      <a:pt x="2540" y="572"/>
                    </a:lnTo>
                    <a:lnTo>
                      <a:pt x="2554" y="624"/>
                    </a:lnTo>
                    <a:lnTo>
                      <a:pt x="2564" y="574"/>
                    </a:lnTo>
                    <a:lnTo>
                      <a:pt x="2568" y="610"/>
                    </a:lnTo>
                    <a:lnTo>
                      <a:pt x="2582" y="586"/>
                    </a:lnTo>
                    <a:lnTo>
                      <a:pt x="2598" y="738"/>
                    </a:lnTo>
                    <a:lnTo>
                      <a:pt x="2598" y="732"/>
                    </a:lnTo>
                    <a:lnTo>
                      <a:pt x="2600" y="724"/>
                    </a:lnTo>
                    <a:lnTo>
                      <a:pt x="2610" y="600"/>
                    </a:lnTo>
                    <a:lnTo>
                      <a:pt x="2626" y="612"/>
                    </a:lnTo>
                    <a:lnTo>
                      <a:pt x="2646" y="540"/>
                    </a:lnTo>
                    <a:lnTo>
                      <a:pt x="2646" y="550"/>
                    </a:lnTo>
                    <a:lnTo>
                      <a:pt x="2650" y="642"/>
                    </a:lnTo>
                    <a:lnTo>
                      <a:pt x="2660" y="616"/>
                    </a:lnTo>
                  </a:path>
                </a:pathLst>
              </a:custGeom>
              <a:noFill/>
              <a:ln w="25400" cap="rnd">
                <a:solidFill>
                  <a:schemeClr val="bg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0756" name="Freeform 30"/>
              <p:cNvSpPr>
                <a:spLocks/>
              </p:cNvSpPr>
              <p:nvPr/>
            </p:nvSpPr>
            <p:spPr bwMode="auto">
              <a:xfrm>
                <a:off x="3954" y="2464"/>
                <a:ext cx="425" cy="383"/>
              </a:xfrm>
              <a:custGeom>
                <a:avLst/>
                <a:gdLst>
                  <a:gd name="T0" fmla="*/ 8 w 425"/>
                  <a:gd name="T1" fmla="*/ 86 h 383"/>
                  <a:gd name="T2" fmla="*/ 26 w 425"/>
                  <a:gd name="T3" fmla="*/ 256 h 383"/>
                  <a:gd name="T4" fmla="*/ 36 w 425"/>
                  <a:gd name="T5" fmla="*/ 0 h 383"/>
                  <a:gd name="T6" fmla="*/ 78 w 425"/>
                  <a:gd name="T7" fmla="*/ 214 h 383"/>
                  <a:gd name="T8" fmla="*/ 108 w 425"/>
                  <a:gd name="T9" fmla="*/ 100 h 383"/>
                  <a:gd name="T10" fmla="*/ 126 w 425"/>
                  <a:gd name="T11" fmla="*/ 198 h 383"/>
                  <a:gd name="T12" fmla="*/ 154 w 425"/>
                  <a:gd name="T13" fmla="*/ 244 h 383"/>
                  <a:gd name="T14" fmla="*/ 180 w 425"/>
                  <a:gd name="T15" fmla="*/ 292 h 383"/>
                  <a:gd name="T16" fmla="*/ 188 w 425"/>
                  <a:gd name="T17" fmla="*/ 236 h 383"/>
                  <a:gd name="T18" fmla="*/ 192 w 425"/>
                  <a:gd name="T19" fmla="*/ 224 h 383"/>
                  <a:gd name="T20" fmla="*/ 198 w 425"/>
                  <a:gd name="T21" fmla="*/ 220 h 383"/>
                  <a:gd name="T22" fmla="*/ 202 w 425"/>
                  <a:gd name="T23" fmla="*/ 234 h 383"/>
                  <a:gd name="T24" fmla="*/ 210 w 425"/>
                  <a:gd name="T25" fmla="*/ 220 h 383"/>
                  <a:gd name="T26" fmla="*/ 218 w 425"/>
                  <a:gd name="T27" fmla="*/ 212 h 383"/>
                  <a:gd name="T28" fmla="*/ 220 w 425"/>
                  <a:gd name="T29" fmla="*/ 212 h 383"/>
                  <a:gd name="T30" fmla="*/ 218 w 425"/>
                  <a:gd name="T31" fmla="*/ 196 h 383"/>
                  <a:gd name="T32" fmla="*/ 216 w 425"/>
                  <a:gd name="T33" fmla="*/ 184 h 383"/>
                  <a:gd name="T34" fmla="*/ 216 w 425"/>
                  <a:gd name="T35" fmla="*/ 168 h 383"/>
                  <a:gd name="T36" fmla="*/ 216 w 425"/>
                  <a:gd name="T37" fmla="*/ 156 h 383"/>
                  <a:gd name="T38" fmla="*/ 224 w 425"/>
                  <a:gd name="T39" fmla="*/ 164 h 383"/>
                  <a:gd name="T40" fmla="*/ 228 w 425"/>
                  <a:gd name="T41" fmla="*/ 178 h 383"/>
                  <a:gd name="T42" fmla="*/ 230 w 425"/>
                  <a:gd name="T43" fmla="*/ 194 h 383"/>
                  <a:gd name="T44" fmla="*/ 234 w 425"/>
                  <a:gd name="T45" fmla="*/ 210 h 383"/>
                  <a:gd name="T46" fmla="*/ 234 w 425"/>
                  <a:gd name="T47" fmla="*/ 228 h 383"/>
                  <a:gd name="T48" fmla="*/ 234 w 425"/>
                  <a:gd name="T49" fmla="*/ 242 h 383"/>
                  <a:gd name="T50" fmla="*/ 234 w 425"/>
                  <a:gd name="T51" fmla="*/ 254 h 383"/>
                  <a:gd name="T52" fmla="*/ 250 w 425"/>
                  <a:gd name="T53" fmla="*/ 290 h 383"/>
                  <a:gd name="T54" fmla="*/ 274 w 425"/>
                  <a:gd name="T55" fmla="*/ 186 h 383"/>
                  <a:gd name="T56" fmla="*/ 302 w 425"/>
                  <a:gd name="T57" fmla="*/ 192 h 383"/>
                  <a:gd name="T58" fmla="*/ 322 w 425"/>
                  <a:gd name="T59" fmla="*/ 162 h 383"/>
                  <a:gd name="T60" fmla="*/ 342 w 425"/>
                  <a:gd name="T61" fmla="*/ 224 h 383"/>
                  <a:gd name="T62" fmla="*/ 358 w 425"/>
                  <a:gd name="T63" fmla="*/ 188 h 383"/>
                  <a:gd name="T64" fmla="*/ 368 w 425"/>
                  <a:gd name="T65" fmla="*/ 194 h 383"/>
                  <a:gd name="T66" fmla="*/ 390 w 425"/>
                  <a:gd name="T67" fmla="*/ 206 h 383"/>
                  <a:gd name="T68" fmla="*/ 400 w 425"/>
                  <a:gd name="T69" fmla="*/ 226 h 383"/>
                  <a:gd name="T70" fmla="*/ 424 w 425"/>
                  <a:gd name="T71" fmla="*/ 208 h 3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5"/>
                  <a:gd name="T109" fmla="*/ 0 h 383"/>
                  <a:gd name="T110" fmla="*/ 425 w 425"/>
                  <a:gd name="T111" fmla="*/ 383 h 3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5" h="383">
                    <a:moveTo>
                      <a:pt x="0" y="226"/>
                    </a:moveTo>
                    <a:lnTo>
                      <a:pt x="8" y="86"/>
                    </a:lnTo>
                    <a:lnTo>
                      <a:pt x="12" y="252"/>
                    </a:lnTo>
                    <a:lnTo>
                      <a:pt x="26" y="256"/>
                    </a:lnTo>
                    <a:lnTo>
                      <a:pt x="28" y="276"/>
                    </a:lnTo>
                    <a:lnTo>
                      <a:pt x="36" y="0"/>
                    </a:lnTo>
                    <a:lnTo>
                      <a:pt x="60" y="382"/>
                    </a:lnTo>
                    <a:lnTo>
                      <a:pt x="78" y="214"/>
                    </a:lnTo>
                    <a:lnTo>
                      <a:pt x="96" y="246"/>
                    </a:lnTo>
                    <a:lnTo>
                      <a:pt x="108" y="100"/>
                    </a:lnTo>
                    <a:lnTo>
                      <a:pt x="120" y="202"/>
                    </a:lnTo>
                    <a:lnTo>
                      <a:pt x="126" y="198"/>
                    </a:lnTo>
                    <a:lnTo>
                      <a:pt x="142" y="234"/>
                    </a:lnTo>
                    <a:lnTo>
                      <a:pt x="154" y="244"/>
                    </a:lnTo>
                    <a:lnTo>
                      <a:pt x="168" y="258"/>
                    </a:lnTo>
                    <a:lnTo>
                      <a:pt x="180" y="292"/>
                    </a:lnTo>
                    <a:lnTo>
                      <a:pt x="184" y="284"/>
                    </a:lnTo>
                    <a:lnTo>
                      <a:pt x="188" y="236"/>
                    </a:lnTo>
                    <a:lnTo>
                      <a:pt x="190" y="230"/>
                    </a:lnTo>
                    <a:lnTo>
                      <a:pt x="192" y="224"/>
                    </a:lnTo>
                    <a:lnTo>
                      <a:pt x="192" y="218"/>
                    </a:lnTo>
                    <a:lnTo>
                      <a:pt x="198" y="220"/>
                    </a:lnTo>
                    <a:lnTo>
                      <a:pt x="202" y="228"/>
                    </a:lnTo>
                    <a:lnTo>
                      <a:pt x="202" y="234"/>
                    </a:lnTo>
                    <a:lnTo>
                      <a:pt x="210" y="226"/>
                    </a:lnTo>
                    <a:lnTo>
                      <a:pt x="210" y="220"/>
                    </a:lnTo>
                    <a:lnTo>
                      <a:pt x="212" y="214"/>
                    </a:lnTo>
                    <a:lnTo>
                      <a:pt x="218" y="212"/>
                    </a:lnTo>
                    <a:lnTo>
                      <a:pt x="222" y="218"/>
                    </a:lnTo>
                    <a:lnTo>
                      <a:pt x="220" y="212"/>
                    </a:lnTo>
                    <a:lnTo>
                      <a:pt x="218" y="206"/>
                    </a:lnTo>
                    <a:lnTo>
                      <a:pt x="218" y="196"/>
                    </a:lnTo>
                    <a:lnTo>
                      <a:pt x="218" y="190"/>
                    </a:lnTo>
                    <a:lnTo>
                      <a:pt x="216" y="184"/>
                    </a:lnTo>
                    <a:lnTo>
                      <a:pt x="216" y="176"/>
                    </a:lnTo>
                    <a:lnTo>
                      <a:pt x="216" y="168"/>
                    </a:lnTo>
                    <a:lnTo>
                      <a:pt x="216" y="162"/>
                    </a:lnTo>
                    <a:lnTo>
                      <a:pt x="216" y="156"/>
                    </a:lnTo>
                    <a:lnTo>
                      <a:pt x="216" y="150"/>
                    </a:lnTo>
                    <a:lnTo>
                      <a:pt x="224" y="164"/>
                    </a:lnTo>
                    <a:lnTo>
                      <a:pt x="226" y="172"/>
                    </a:lnTo>
                    <a:lnTo>
                      <a:pt x="228" y="178"/>
                    </a:lnTo>
                    <a:lnTo>
                      <a:pt x="230" y="184"/>
                    </a:lnTo>
                    <a:lnTo>
                      <a:pt x="230" y="194"/>
                    </a:lnTo>
                    <a:lnTo>
                      <a:pt x="232" y="204"/>
                    </a:lnTo>
                    <a:lnTo>
                      <a:pt x="234" y="210"/>
                    </a:lnTo>
                    <a:lnTo>
                      <a:pt x="234" y="220"/>
                    </a:lnTo>
                    <a:lnTo>
                      <a:pt x="234" y="228"/>
                    </a:lnTo>
                    <a:lnTo>
                      <a:pt x="234" y="236"/>
                    </a:lnTo>
                    <a:lnTo>
                      <a:pt x="234" y="242"/>
                    </a:lnTo>
                    <a:lnTo>
                      <a:pt x="234" y="248"/>
                    </a:lnTo>
                    <a:lnTo>
                      <a:pt x="234" y="254"/>
                    </a:lnTo>
                    <a:lnTo>
                      <a:pt x="248" y="266"/>
                    </a:lnTo>
                    <a:lnTo>
                      <a:pt x="250" y="290"/>
                    </a:lnTo>
                    <a:lnTo>
                      <a:pt x="260" y="232"/>
                    </a:lnTo>
                    <a:lnTo>
                      <a:pt x="274" y="186"/>
                    </a:lnTo>
                    <a:lnTo>
                      <a:pt x="294" y="224"/>
                    </a:lnTo>
                    <a:lnTo>
                      <a:pt x="302" y="192"/>
                    </a:lnTo>
                    <a:lnTo>
                      <a:pt x="318" y="280"/>
                    </a:lnTo>
                    <a:lnTo>
                      <a:pt x="322" y="162"/>
                    </a:lnTo>
                    <a:lnTo>
                      <a:pt x="330" y="252"/>
                    </a:lnTo>
                    <a:lnTo>
                      <a:pt x="342" y="224"/>
                    </a:lnTo>
                    <a:lnTo>
                      <a:pt x="350" y="204"/>
                    </a:lnTo>
                    <a:lnTo>
                      <a:pt x="358" y="188"/>
                    </a:lnTo>
                    <a:lnTo>
                      <a:pt x="362" y="210"/>
                    </a:lnTo>
                    <a:lnTo>
                      <a:pt x="368" y="194"/>
                    </a:lnTo>
                    <a:lnTo>
                      <a:pt x="378" y="222"/>
                    </a:lnTo>
                    <a:lnTo>
                      <a:pt x="390" y="206"/>
                    </a:lnTo>
                    <a:lnTo>
                      <a:pt x="392" y="252"/>
                    </a:lnTo>
                    <a:lnTo>
                      <a:pt x="400" y="226"/>
                    </a:lnTo>
                    <a:lnTo>
                      <a:pt x="404" y="260"/>
                    </a:lnTo>
                    <a:lnTo>
                      <a:pt x="424" y="208"/>
                    </a:lnTo>
                  </a:path>
                </a:pathLst>
              </a:custGeom>
              <a:noFill/>
              <a:ln w="25400" cap="rnd">
                <a:solidFill>
                  <a:schemeClr val="bg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34175" name="Rectangle 31"/>
            <p:cNvSpPr>
              <a:spLocks noChangeArrowheads="1"/>
            </p:cNvSpPr>
            <p:nvPr/>
          </p:nvSpPr>
          <p:spPr bwMode="auto">
            <a:xfrm>
              <a:off x="634" y="1398"/>
              <a:ext cx="515" cy="152"/>
            </a:xfrm>
            <a:prstGeom prst="rect">
              <a:avLst/>
            </a:prstGeom>
            <a:noFill/>
            <a:ln w="12700">
              <a:noFill/>
              <a:miter lim="800000"/>
              <a:headEnd/>
              <a:tailEnd/>
            </a:ln>
            <a:effectLst/>
          </p:spPr>
          <p:txBody>
            <a:bodyPr wrap="none" lIns="90488" tIns="44450" rIns="90488" bIns="44450">
              <a:spAutoFit/>
            </a:bodyPr>
            <a:lstStyle/>
            <a:p>
              <a:pPr>
                <a:defRPr/>
              </a:pPr>
              <a:r>
                <a:rPr lang="en-US" sz="1600" b="1">
                  <a:solidFill>
                    <a:schemeClr val="tx1"/>
                  </a:solidFill>
                  <a:effectLst>
                    <a:outerShdw blurRad="38100" dist="38100" dir="2700000" algn="tl">
                      <a:srgbClr val="FFFFFF"/>
                    </a:outerShdw>
                  </a:effectLst>
                  <a:latin typeface="Arial" charset="0"/>
                </a:rPr>
                <a:t>+ DC Bus</a:t>
              </a:r>
            </a:p>
          </p:txBody>
        </p:sp>
        <p:sp>
          <p:nvSpPr>
            <p:cNvPr id="134176" name="Rectangle 32"/>
            <p:cNvSpPr>
              <a:spLocks noChangeArrowheads="1"/>
            </p:cNvSpPr>
            <p:nvPr/>
          </p:nvSpPr>
          <p:spPr bwMode="auto">
            <a:xfrm>
              <a:off x="667" y="2157"/>
              <a:ext cx="491" cy="153"/>
            </a:xfrm>
            <a:prstGeom prst="rect">
              <a:avLst/>
            </a:prstGeom>
            <a:noFill/>
            <a:ln w="12700">
              <a:noFill/>
              <a:miter lim="800000"/>
              <a:headEnd/>
              <a:tailEnd/>
            </a:ln>
            <a:effectLst/>
          </p:spPr>
          <p:txBody>
            <a:bodyPr wrap="none" lIns="90488" tIns="44450" rIns="90488" bIns="44450">
              <a:spAutoFit/>
            </a:bodyPr>
            <a:lstStyle/>
            <a:p>
              <a:pPr>
                <a:defRPr/>
              </a:pPr>
              <a:r>
                <a:rPr lang="en-US" sz="1600" b="1">
                  <a:solidFill>
                    <a:schemeClr val="tx1"/>
                  </a:solidFill>
                  <a:effectLst>
                    <a:outerShdw blurRad="38100" dist="38100" dir="2700000" algn="tl">
                      <a:srgbClr val="FFFFFF"/>
                    </a:outerShdw>
                  </a:effectLst>
                  <a:latin typeface="Arial" charset="0"/>
                </a:rPr>
                <a:t>- DC Bus</a:t>
              </a:r>
            </a:p>
          </p:txBody>
        </p:sp>
        <p:sp>
          <p:nvSpPr>
            <p:cNvPr id="134177" name="Rectangle 33"/>
            <p:cNvSpPr>
              <a:spLocks noChangeArrowheads="1"/>
            </p:cNvSpPr>
            <p:nvPr/>
          </p:nvSpPr>
          <p:spPr bwMode="auto">
            <a:xfrm>
              <a:off x="3409" y="1144"/>
              <a:ext cx="765" cy="264"/>
            </a:xfrm>
            <a:prstGeom prst="rect">
              <a:avLst/>
            </a:prstGeom>
            <a:noFill/>
            <a:ln w="12700">
              <a:noFill/>
              <a:miter lim="800000"/>
              <a:headEnd/>
              <a:tailEnd/>
            </a:ln>
            <a:effectLst/>
          </p:spPr>
          <p:txBody>
            <a:bodyPr wrap="none" lIns="90488" tIns="44450" rIns="90488" bIns="44450">
              <a:spAutoFit/>
            </a:bodyPr>
            <a:lstStyle/>
            <a:p>
              <a:pPr>
                <a:defRPr/>
              </a:pPr>
              <a:r>
                <a:rPr lang="en-US" sz="1600" b="1">
                  <a:solidFill>
                    <a:schemeClr val="tx1"/>
                  </a:solidFill>
                  <a:effectLst>
                    <a:outerShdw blurRad="38100" dist="38100" dir="2700000" algn="tl">
                      <a:srgbClr val="FFFFFF"/>
                    </a:outerShdw>
                  </a:effectLst>
                  <a:latin typeface="Arial" charset="0"/>
                </a:rPr>
                <a:t>V</a:t>
              </a:r>
              <a:r>
                <a:rPr lang="en-US" sz="1600" b="1" baseline="-25000">
                  <a:solidFill>
                    <a:schemeClr val="tx1"/>
                  </a:solidFill>
                  <a:effectLst>
                    <a:outerShdw blurRad="38100" dist="38100" dir="2700000" algn="tl">
                      <a:srgbClr val="FFFFFF"/>
                    </a:outerShdw>
                  </a:effectLst>
                  <a:latin typeface="Arial" charset="0"/>
                </a:rPr>
                <a:t>LL</a:t>
              </a:r>
              <a:r>
                <a:rPr lang="en-US" sz="1600" b="1">
                  <a:solidFill>
                    <a:schemeClr val="tx1"/>
                  </a:solidFill>
                  <a:effectLst>
                    <a:outerShdw blurRad="38100" dist="38100" dir="2700000" algn="tl">
                      <a:srgbClr val="FFFFFF"/>
                    </a:outerShdw>
                  </a:effectLst>
                  <a:latin typeface="Arial" charset="0"/>
                </a:rPr>
                <a:t> @ Drive</a:t>
              </a:r>
            </a:p>
            <a:p>
              <a:pPr>
                <a:defRPr/>
              </a:pPr>
              <a:r>
                <a:rPr lang="en-US" sz="1600" b="1">
                  <a:solidFill>
                    <a:schemeClr val="tx1"/>
                  </a:solidFill>
                  <a:effectLst>
                    <a:outerShdw blurRad="38100" dist="38100" dir="2700000" algn="tl">
                      <a:srgbClr val="FFFFFF"/>
                    </a:outerShdw>
                  </a:effectLst>
                  <a:latin typeface="Arial" charset="0"/>
                </a:rPr>
                <a:t>500 Volts / Div.</a:t>
              </a:r>
            </a:p>
          </p:txBody>
        </p:sp>
        <p:sp>
          <p:nvSpPr>
            <p:cNvPr id="134178" name="Rectangle 34"/>
            <p:cNvSpPr>
              <a:spLocks noChangeArrowheads="1"/>
            </p:cNvSpPr>
            <p:nvPr/>
          </p:nvSpPr>
          <p:spPr bwMode="auto">
            <a:xfrm>
              <a:off x="2064" y="2776"/>
              <a:ext cx="742" cy="265"/>
            </a:xfrm>
            <a:prstGeom prst="rect">
              <a:avLst/>
            </a:prstGeom>
            <a:noFill/>
            <a:ln w="12700">
              <a:noFill/>
              <a:miter lim="800000"/>
              <a:headEnd/>
              <a:tailEnd/>
            </a:ln>
            <a:effectLst/>
          </p:spPr>
          <p:txBody>
            <a:bodyPr wrap="none" lIns="90488" tIns="44450" rIns="90488" bIns="44450">
              <a:spAutoFit/>
            </a:bodyPr>
            <a:lstStyle/>
            <a:p>
              <a:pPr>
                <a:defRPr/>
              </a:pPr>
              <a:r>
                <a:rPr lang="en-US" sz="1600" b="1">
                  <a:solidFill>
                    <a:schemeClr val="tx1"/>
                  </a:solidFill>
                  <a:effectLst>
                    <a:outerShdw blurRad="38100" dist="38100" dir="2700000" algn="tl">
                      <a:srgbClr val="FFFFFF"/>
                    </a:outerShdw>
                  </a:effectLst>
                  <a:latin typeface="Arial" charset="0"/>
                </a:rPr>
                <a:t>Phase Current</a:t>
              </a:r>
            </a:p>
            <a:p>
              <a:pPr>
                <a:defRPr/>
              </a:pPr>
              <a:r>
                <a:rPr lang="en-US" sz="1600" b="1">
                  <a:solidFill>
                    <a:schemeClr val="tx1"/>
                  </a:solidFill>
                  <a:effectLst>
                    <a:outerShdw blurRad="38100" dist="38100" dir="2700000" algn="tl">
                      <a:srgbClr val="FFFFFF"/>
                    </a:outerShdw>
                  </a:effectLst>
                  <a:latin typeface="Arial" charset="0"/>
                </a:rPr>
                <a:t>10 Amps / Div.</a:t>
              </a:r>
            </a:p>
          </p:txBody>
        </p:sp>
        <p:grpSp>
          <p:nvGrpSpPr>
            <p:cNvPr id="30752" name="Group 35"/>
            <p:cNvGrpSpPr>
              <a:grpSpLocks/>
            </p:cNvGrpSpPr>
            <p:nvPr/>
          </p:nvGrpSpPr>
          <p:grpSpPr bwMode="auto">
            <a:xfrm>
              <a:off x="2356" y="3377"/>
              <a:ext cx="1110" cy="152"/>
              <a:chOff x="2282" y="3436"/>
              <a:chExt cx="1136" cy="166"/>
            </a:xfrm>
          </p:grpSpPr>
          <p:sp>
            <p:nvSpPr>
              <p:cNvPr id="30753" name="Rectangle 36"/>
              <p:cNvSpPr>
                <a:spLocks noChangeArrowheads="1"/>
              </p:cNvSpPr>
              <p:nvPr/>
            </p:nvSpPr>
            <p:spPr bwMode="auto">
              <a:xfrm>
                <a:off x="2282" y="3436"/>
                <a:ext cx="1136" cy="1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sz="1600" b="1">
                    <a:solidFill>
                      <a:schemeClr val="tx1"/>
                    </a:solidFill>
                    <a:latin typeface="Arial" charset="0"/>
                  </a:rPr>
                  <a:t>M2.00</a:t>
                </a:r>
                <a:r>
                  <a:rPr lang="en-US" sz="1600" b="1">
                    <a:solidFill>
                      <a:schemeClr val="tx1"/>
                    </a:solidFill>
                    <a:latin typeface="Symbol" pitchFamily="18" charset="2"/>
                  </a:rPr>
                  <a:t></a:t>
                </a:r>
                <a:r>
                  <a:rPr lang="en-US" sz="1600" b="1">
                    <a:solidFill>
                      <a:schemeClr val="tx1"/>
                    </a:solidFill>
                    <a:latin typeface="Arial" charset="0"/>
                  </a:rPr>
                  <a:t>s Ch1      1.18V </a:t>
                </a:r>
              </a:p>
            </p:txBody>
          </p:sp>
          <p:sp>
            <p:nvSpPr>
              <p:cNvPr id="30754" name="Freeform 37"/>
              <p:cNvSpPr>
                <a:spLocks/>
              </p:cNvSpPr>
              <p:nvPr/>
            </p:nvSpPr>
            <p:spPr bwMode="auto">
              <a:xfrm>
                <a:off x="3182" y="3512"/>
                <a:ext cx="119" cy="59"/>
              </a:xfrm>
              <a:custGeom>
                <a:avLst/>
                <a:gdLst>
                  <a:gd name="T0" fmla="*/ 118 w 119"/>
                  <a:gd name="T1" fmla="*/ 0 h 59"/>
                  <a:gd name="T2" fmla="*/ 81 w 119"/>
                  <a:gd name="T3" fmla="*/ 0 h 59"/>
                  <a:gd name="T4" fmla="*/ 48 w 119"/>
                  <a:gd name="T5" fmla="*/ 58 h 59"/>
                  <a:gd name="T6" fmla="*/ 5 w 119"/>
                  <a:gd name="T7" fmla="*/ 58 h 59"/>
                  <a:gd name="T8" fmla="*/ 0 w 119"/>
                  <a:gd name="T9" fmla="*/ 58 h 59"/>
                  <a:gd name="T10" fmla="*/ 0 60000 65536"/>
                  <a:gd name="T11" fmla="*/ 0 60000 65536"/>
                  <a:gd name="T12" fmla="*/ 0 60000 65536"/>
                  <a:gd name="T13" fmla="*/ 0 60000 65536"/>
                  <a:gd name="T14" fmla="*/ 0 60000 65536"/>
                  <a:gd name="T15" fmla="*/ 0 w 119"/>
                  <a:gd name="T16" fmla="*/ 0 h 59"/>
                  <a:gd name="T17" fmla="*/ 119 w 119"/>
                  <a:gd name="T18" fmla="*/ 59 h 59"/>
                </a:gdLst>
                <a:ahLst/>
                <a:cxnLst>
                  <a:cxn ang="T10">
                    <a:pos x="T0" y="T1"/>
                  </a:cxn>
                  <a:cxn ang="T11">
                    <a:pos x="T2" y="T3"/>
                  </a:cxn>
                  <a:cxn ang="T12">
                    <a:pos x="T4" y="T5"/>
                  </a:cxn>
                  <a:cxn ang="T13">
                    <a:pos x="T6" y="T7"/>
                  </a:cxn>
                  <a:cxn ang="T14">
                    <a:pos x="T8" y="T9"/>
                  </a:cxn>
                </a:cxnLst>
                <a:rect l="T15" t="T16" r="T17" b="T18"/>
                <a:pathLst>
                  <a:path w="119" h="59">
                    <a:moveTo>
                      <a:pt x="118" y="0"/>
                    </a:moveTo>
                    <a:lnTo>
                      <a:pt x="81" y="0"/>
                    </a:lnTo>
                    <a:lnTo>
                      <a:pt x="48" y="58"/>
                    </a:lnTo>
                    <a:lnTo>
                      <a:pt x="5" y="58"/>
                    </a:lnTo>
                    <a:lnTo>
                      <a:pt x="0" y="58"/>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sp>
        <p:nvSpPr>
          <p:cNvPr id="30724" name="Rectangle 40"/>
          <p:cNvSpPr>
            <a:spLocks noGrp="1" noChangeArrowheads="1"/>
          </p:cNvSpPr>
          <p:nvPr>
            <p:ph type="title"/>
          </p:nvPr>
        </p:nvSpPr>
        <p:spPr>
          <a:xfrm>
            <a:off x="684213" y="0"/>
            <a:ext cx="7772400" cy="1143000"/>
          </a:xfrm>
          <a:noFill/>
        </p:spPr>
        <p:txBody>
          <a:bodyPr/>
          <a:lstStyle/>
          <a:p>
            <a:r>
              <a:rPr lang="sr-Latn-CS" dirty="0" smtClean="0"/>
              <a:t>Međufazni </a:t>
            </a:r>
            <a:r>
              <a:rPr lang="sr-Latn-CS" dirty="0" smtClean="0"/>
              <a:t>napon i struja</a:t>
            </a:r>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7674A306-2925-4DD6-A431-1E5F55563241}" type="slidenum">
              <a:rPr lang="en-US" smtClean="0">
                <a:solidFill>
                  <a:schemeClr val="tx1"/>
                </a:solidFill>
                <a:latin typeface="Times New Roman" pitchFamily="18" charset="0"/>
              </a:rPr>
              <a:pPr/>
              <a:t>42</a:t>
            </a:fld>
            <a:endParaRPr lang="en-US" smtClean="0">
              <a:solidFill>
                <a:schemeClr val="tx1"/>
              </a:solidFill>
              <a:latin typeface="Times New Roman" pitchFamily="18" charset="0"/>
            </a:endParaRPr>
          </a:p>
        </p:txBody>
      </p:sp>
      <p:sp>
        <p:nvSpPr>
          <p:cNvPr id="32771" name="Rectangle 37"/>
          <p:cNvSpPr>
            <a:spLocks noGrp="1" noChangeArrowheads="1"/>
          </p:cNvSpPr>
          <p:nvPr>
            <p:ph type="title"/>
          </p:nvPr>
        </p:nvSpPr>
        <p:spPr>
          <a:xfrm>
            <a:off x="611188" y="0"/>
            <a:ext cx="7772400" cy="1143000"/>
          </a:xfrm>
        </p:spPr>
        <p:txBody>
          <a:bodyPr/>
          <a:lstStyle/>
          <a:p>
            <a:r>
              <a:rPr lang="sr-Latn-CS" sz="3600" smtClean="0"/>
              <a:t>Oblici struja u trofaznom sistemu</a:t>
            </a:r>
            <a:endParaRPr lang="en-US" sz="3600" smtClean="0"/>
          </a:p>
        </p:txBody>
      </p:sp>
      <p:pic>
        <p:nvPicPr>
          <p:cNvPr id="32772" name="Picture 5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b="8487"/>
          <a:stretch>
            <a:fillRect/>
          </a:stretch>
        </p:blipFill>
        <p:spPr bwMode="auto">
          <a:xfrm>
            <a:off x="1116013" y="1844675"/>
            <a:ext cx="7200900" cy="417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B94EAE8C-8246-49FC-B66E-4CFF0982EB66}" type="slidenum">
              <a:rPr lang="en-US" smtClean="0">
                <a:solidFill>
                  <a:schemeClr val="tx1"/>
                </a:solidFill>
                <a:latin typeface="Times New Roman" pitchFamily="18" charset="0"/>
              </a:rPr>
              <a:pPr/>
              <a:t>43</a:t>
            </a:fld>
            <a:endParaRPr lang="en-US" smtClean="0">
              <a:solidFill>
                <a:schemeClr val="tx1"/>
              </a:solidFill>
              <a:latin typeface="Times New Roman" pitchFamily="18" charset="0"/>
            </a:endParaRPr>
          </a:p>
        </p:txBody>
      </p:sp>
      <p:pic>
        <p:nvPicPr>
          <p:cNvPr id="33795"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b="4231"/>
          <a:stretch>
            <a:fillRect/>
          </a:stretch>
        </p:blipFill>
        <p:spPr bwMode="auto">
          <a:xfrm>
            <a:off x="1258888" y="1125538"/>
            <a:ext cx="6696075" cy="5472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6" name="Rectangle 37"/>
          <p:cNvSpPr>
            <a:spLocks noGrp="1" noChangeArrowheads="1"/>
          </p:cNvSpPr>
          <p:nvPr>
            <p:ph type="title"/>
          </p:nvPr>
        </p:nvSpPr>
        <p:spPr>
          <a:xfrm>
            <a:off x="0" y="0"/>
            <a:ext cx="9144000" cy="1143000"/>
          </a:xfrm>
        </p:spPr>
        <p:txBody>
          <a:bodyPr/>
          <a:lstStyle/>
          <a:p>
            <a:r>
              <a:rPr lang="sr-Latn-CS" sz="3600" smtClean="0"/>
              <a:t>Definicija prostornog vektora struje</a:t>
            </a:r>
            <a:endParaRPr lang="en-US" sz="3600" smtClean="0"/>
          </a:p>
        </p:txBody>
      </p:sp>
      <p:pic>
        <p:nvPicPr>
          <p:cNvPr id="5" name="Picture 5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b="8487"/>
          <a:stretch>
            <a:fillRect/>
          </a:stretch>
        </p:blipFill>
        <p:spPr bwMode="auto">
          <a:xfrm>
            <a:off x="107950" y="3284538"/>
            <a:ext cx="2987675" cy="173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C667DC7D-ADAD-4035-B326-DE35381A9938}" type="slidenum">
              <a:rPr lang="en-US" smtClean="0">
                <a:solidFill>
                  <a:schemeClr val="tx1"/>
                </a:solidFill>
                <a:latin typeface="Times New Roman" pitchFamily="18" charset="0"/>
              </a:rPr>
              <a:pPr/>
              <a:t>44</a:t>
            </a:fld>
            <a:endParaRPr lang="en-US" smtClean="0">
              <a:solidFill>
                <a:schemeClr val="tx1"/>
              </a:solidFill>
              <a:latin typeface="Times New Roman" pitchFamily="18" charset="0"/>
            </a:endParaRPr>
          </a:p>
        </p:txBody>
      </p:sp>
      <p:sp>
        <p:nvSpPr>
          <p:cNvPr id="34819" name="Rectangle 4"/>
          <p:cNvSpPr>
            <a:spLocks noGrp="1" noChangeArrowheads="1"/>
          </p:cNvSpPr>
          <p:nvPr>
            <p:ph type="title"/>
          </p:nvPr>
        </p:nvSpPr>
        <p:spPr>
          <a:xfrm>
            <a:off x="684213" y="0"/>
            <a:ext cx="7772400" cy="1143000"/>
          </a:xfrm>
          <a:noFill/>
        </p:spPr>
        <p:txBody>
          <a:bodyPr/>
          <a:lstStyle/>
          <a:p>
            <a:r>
              <a:rPr lang="sr-Latn-CS" smtClean="0"/>
              <a:t>Prostorno-vektroska PWM</a:t>
            </a:r>
            <a:endParaRPr lang="en-US" smtClean="0"/>
          </a:p>
        </p:txBody>
      </p:sp>
      <p:pic>
        <p:nvPicPr>
          <p:cNvPr id="34820"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b="5453"/>
          <a:stretch>
            <a:fillRect/>
          </a:stretch>
        </p:blipFill>
        <p:spPr bwMode="auto">
          <a:xfrm>
            <a:off x="1042988" y="1052513"/>
            <a:ext cx="6911975" cy="5091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642EE826-CE5F-4690-82A4-2C48EE642BA2}" type="slidenum">
              <a:rPr lang="en-US" smtClean="0">
                <a:solidFill>
                  <a:schemeClr val="tx1"/>
                </a:solidFill>
                <a:latin typeface="Times New Roman" pitchFamily="18" charset="0"/>
              </a:rPr>
              <a:pPr/>
              <a:t>45</a:t>
            </a:fld>
            <a:endParaRPr lang="en-US" smtClean="0">
              <a:solidFill>
                <a:schemeClr val="tx1"/>
              </a:solidFill>
              <a:latin typeface="Times New Roman" pitchFamily="18" charset="0"/>
            </a:endParaRPr>
          </a:p>
        </p:txBody>
      </p:sp>
      <p:sp>
        <p:nvSpPr>
          <p:cNvPr id="35843" name="Rectangle 2"/>
          <p:cNvSpPr>
            <a:spLocks noGrp="1" noChangeArrowheads="1"/>
          </p:cNvSpPr>
          <p:nvPr>
            <p:ph type="title"/>
          </p:nvPr>
        </p:nvSpPr>
        <p:spPr>
          <a:xfrm>
            <a:off x="755650" y="0"/>
            <a:ext cx="7772400" cy="1143000"/>
          </a:xfrm>
        </p:spPr>
        <p:txBody>
          <a:bodyPr/>
          <a:lstStyle/>
          <a:p>
            <a:r>
              <a:rPr lang="sr-Latn-CS" smtClean="0"/>
              <a:t>Klarkova transformacija</a:t>
            </a:r>
            <a:endParaRPr lang="en-US" smtClean="0"/>
          </a:p>
        </p:txBody>
      </p:sp>
      <p:pic>
        <p:nvPicPr>
          <p:cNvPr id="35844"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00113" y="1989138"/>
            <a:ext cx="3627437" cy="3671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5" name="Picture 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292725" y="1989138"/>
            <a:ext cx="3024188" cy="161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6" name="Picture 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253038" y="3573463"/>
            <a:ext cx="3063875" cy="159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2"/>
          <p:cNvSpPr txBox="1">
            <a:spLocks noChangeArrowheads="1"/>
          </p:cNvSpPr>
          <p:nvPr/>
        </p:nvSpPr>
        <p:spPr bwMode="auto">
          <a:xfrm>
            <a:off x="900113" y="620713"/>
            <a:ext cx="7772400" cy="1143000"/>
          </a:xfrm>
          <a:prstGeom prst="rect">
            <a:avLst/>
          </a:prstGeom>
          <a:noFill/>
          <a:ln w="9525">
            <a:noFill/>
            <a:miter lim="800000"/>
            <a:headEnd/>
            <a:tailEnd/>
          </a:ln>
          <a:effectLst/>
        </p:spPr>
        <p:txBody>
          <a:bodyPr anchor="ctr"/>
          <a:lstStyle/>
          <a:p>
            <a:pPr algn="ctr">
              <a:defRPr/>
            </a:pPr>
            <a:r>
              <a:rPr lang="en-US" sz="3200" kern="0" dirty="0">
                <a:latin typeface="+mj-lt"/>
                <a:ea typeface="+mj-ea"/>
                <a:cs typeface="+mj-cs"/>
              </a:rPr>
              <a:t>(k</a:t>
            </a:r>
            <a:r>
              <a:rPr lang="sr-Latn-CS" sz="3200" kern="0" dirty="0">
                <a:latin typeface="+mj-lt"/>
                <a:ea typeface="+mj-ea"/>
                <a:cs typeface="+mj-cs"/>
              </a:rPr>
              <a:t>oeficijent transformacije </a:t>
            </a:r>
            <a:r>
              <a:rPr lang="sr-Latn-CS" sz="3200" i="1" kern="0" dirty="0">
                <a:latin typeface="+mj-lt"/>
                <a:ea typeface="+mj-ea"/>
                <a:cs typeface="+mj-cs"/>
              </a:rPr>
              <a:t>k</a:t>
            </a:r>
            <a:r>
              <a:rPr lang="en-US" sz="3200" i="1" kern="0" baseline="-25000" dirty="0">
                <a:latin typeface="+mj-lt"/>
                <a:ea typeface="+mj-ea"/>
                <a:cs typeface="+mj-cs"/>
              </a:rPr>
              <a:t>k</a:t>
            </a:r>
            <a:r>
              <a:rPr lang="sr-Latn-CS" sz="3200" kern="0" dirty="0">
                <a:latin typeface="+mj-lt"/>
                <a:ea typeface="+mj-ea"/>
                <a:cs typeface="+mj-cs"/>
              </a:rPr>
              <a:t>=2</a:t>
            </a:r>
            <a:r>
              <a:rPr lang="en-US" sz="3200" kern="0" dirty="0">
                <a:latin typeface="+mj-lt"/>
                <a:ea typeface="+mj-ea"/>
                <a:cs typeface="+mj-cs"/>
              </a:rPr>
              <a:t>/3)</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ED44ABB4-566B-4D27-895D-B523CBDC1EF8}" type="slidenum">
              <a:rPr lang="en-US" smtClean="0">
                <a:solidFill>
                  <a:schemeClr val="tx1"/>
                </a:solidFill>
                <a:latin typeface="Times New Roman" pitchFamily="18" charset="0"/>
              </a:rPr>
              <a:pPr/>
              <a:t>46</a:t>
            </a:fld>
            <a:endParaRPr lang="en-US" smtClean="0">
              <a:solidFill>
                <a:schemeClr val="tx1"/>
              </a:solidFill>
              <a:latin typeface="Times New Roman" pitchFamily="18" charset="0"/>
            </a:endParaRPr>
          </a:p>
        </p:txBody>
      </p:sp>
      <p:pic>
        <p:nvPicPr>
          <p:cNvPr id="36867" name="Picture 5" descr="File:Clarke transform2.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258888" y="333375"/>
            <a:ext cx="5400675" cy="327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7463" name="Picture 7" descr="File:Clarke transform3.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258888" y="3213100"/>
            <a:ext cx="5400675" cy="3382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7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30"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BDF44D7D-4D91-4B2E-9106-4F67AB9940BB}" type="slidenum">
              <a:rPr lang="en-US" smtClean="0">
                <a:solidFill>
                  <a:schemeClr val="tx1"/>
                </a:solidFill>
                <a:latin typeface="Times New Roman" pitchFamily="18" charset="0"/>
              </a:rPr>
              <a:pPr/>
              <a:t>47</a:t>
            </a:fld>
            <a:endParaRPr lang="en-US" smtClean="0">
              <a:solidFill>
                <a:schemeClr val="tx1"/>
              </a:solidFill>
              <a:latin typeface="Times New Roman" pitchFamily="18" charset="0"/>
            </a:endParaRPr>
          </a:p>
        </p:txBody>
      </p:sp>
      <p:sp>
        <p:nvSpPr>
          <p:cNvPr id="5131" name="Rectangle 2"/>
          <p:cNvSpPr>
            <a:spLocks noGrp="1" noChangeArrowheads="1"/>
          </p:cNvSpPr>
          <p:nvPr>
            <p:ph type="title"/>
          </p:nvPr>
        </p:nvSpPr>
        <p:spPr>
          <a:xfrm>
            <a:off x="611188" y="0"/>
            <a:ext cx="7772400" cy="1143000"/>
          </a:xfrm>
        </p:spPr>
        <p:txBody>
          <a:bodyPr/>
          <a:lstStyle/>
          <a:p>
            <a:r>
              <a:rPr lang="en-US" sz="3200" smtClean="0"/>
              <a:t>Vektori u stacionarnom sistemu</a:t>
            </a:r>
          </a:p>
        </p:txBody>
      </p:sp>
      <p:sp>
        <p:nvSpPr>
          <p:cNvPr id="137224" name="Line 8"/>
          <p:cNvSpPr>
            <a:spLocks noChangeAspect="1" noChangeShapeType="1"/>
          </p:cNvSpPr>
          <p:nvPr/>
        </p:nvSpPr>
        <p:spPr bwMode="auto">
          <a:xfrm flipH="1">
            <a:off x="4995863" y="4052888"/>
            <a:ext cx="11176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5133" name="Group 9"/>
          <p:cNvGrpSpPr>
            <a:grpSpLocks/>
          </p:cNvGrpSpPr>
          <p:nvPr/>
        </p:nvGrpSpPr>
        <p:grpSpPr bwMode="auto">
          <a:xfrm>
            <a:off x="4929188" y="2882900"/>
            <a:ext cx="309562" cy="2925763"/>
            <a:chOff x="3105" y="1816"/>
            <a:chExt cx="195" cy="1843"/>
          </a:xfrm>
        </p:grpSpPr>
        <p:sp>
          <p:nvSpPr>
            <p:cNvPr id="5157" name="Line 10"/>
            <p:cNvSpPr>
              <a:spLocks noChangeShapeType="1"/>
            </p:cNvSpPr>
            <p:nvPr/>
          </p:nvSpPr>
          <p:spPr bwMode="auto">
            <a:xfrm flipV="1">
              <a:off x="3152" y="2009"/>
              <a:ext cx="0" cy="165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158" name="Text Box 11"/>
            <p:cNvSpPr txBox="1">
              <a:spLocks noChangeArrowheads="1"/>
            </p:cNvSpPr>
            <p:nvPr/>
          </p:nvSpPr>
          <p:spPr bwMode="auto">
            <a:xfrm>
              <a:off x="3105" y="1816"/>
              <a:ext cx="195"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en-US">
                  <a:solidFill>
                    <a:schemeClr val="tx1"/>
                  </a:solidFill>
                  <a:latin typeface="Arial" charset="0"/>
                  <a:sym typeface="Symbol" pitchFamily="18" charset="2"/>
                </a:rPr>
                <a:t></a:t>
              </a:r>
            </a:p>
          </p:txBody>
        </p:sp>
      </p:grpSp>
      <p:grpSp>
        <p:nvGrpSpPr>
          <p:cNvPr id="3" name="Group 12"/>
          <p:cNvGrpSpPr>
            <a:grpSpLocks/>
          </p:cNvGrpSpPr>
          <p:nvPr/>
        </p:nvGrpSpPr>
        <p:grpSpPr bwMode="auto">
          <a:xfrm>
            <a:off x="5003800" y="5805488"/>
            <a:ext cx="3052763" cy="374650"/>
            <a:chOff x="3152" y="3659"/>
            <a:chExt cx="1923" cy="236"/>
          </a:xfrm>
        </p:grpSpPr>
        <p:sp>
          <p:nvSpPr>
            <p:cNvPr id="5155" name="Line 13"/>
            <p:cNvSpPr>
              <a:spLocks noChangeShapeType="1"/>
            </p:cNvSpPr>
            <p:nvPr/>
          </p:nvSpPr>
          <p:spPr bwMode="auto">
            <a:xfrm>
              <a:off x="3152" y="3659"/>
              <a:ext cx="182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156" name="Text Box 14"/>
            <p:cNvSpPr txBox="1">
              <a:spLocks noChangeArrowheads="1"/>
            </p:cNvSpPr>
            <p:nvPr/>
          </p:nvSpPr>
          <p:spPr bwMode="auto">
            <a:xfrm>
              <a:off x="4868" y="3664"/>
              <a:ext cx="207"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en-US">
                  <a:solidFill>
                    <a:schemeClr val="tx1"/>
                  </a:solidFill>
                  <a:latin typeface="Arial" charset="0"/>
                  <a:sym typeface="Symbol" pitchFamily="18" charset="2"/>
                </a:rPr>
                <a:t></a:t>
              </a:r>
            </a:p>
          </p:txBody>
        </p:sp>
      </p:grpSp>
      <p:sp>
        <p:nvSpPr>
          <p:cNvPr id="137231" name="Line 15"/>
          <p:cNvSpPr>
            <a:spLocks noChangeAspect="1" noChangeShapeType="1"/>
          </p:cNvSpPr>
          <p:nvPr/>
        </p:nvSpPr>
        <p:spPr bwMode="auto">
          <a:xfrm>
            <a:off x="6142038" y="4040188"/>
            <a:ext cx="0" cy="1787525"/>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232" name="Line 16"/>
          <p:cNvSpPr>
            <a:spLocks noChangeAspect="1" noChangeShapeType="1"/>
          </p:cNvSpPr>
          <p:nvPr/>
        </p:nvSpPr>
        <p:spPr bwMode="auto">
          <a:xfrm>
            <a:off x="6892925" y="4818063"/>
            <a:ext cx="0" cy="102235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233" name="Line 17"/>
          <p:cNvSpPr>
            <a:spLocks noChangeAspect="1" noChangeShapeType="1"/>
          </p:cNvSpPr>
          <p:nvPr/>
        </p:nvSpPr>
        <p:spPr bwMode="auto">
          <a:xfrm flipH="1">
            <a:off x="4954588" y="4816475"/>
            <a:ext cx="192405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4" name="Group 18"/>
          <p:cNvGrpSpPr>
            <a:grpSpLocks/>
          </p:cNvGrpSpPr>
          <p:nvPr/>
        </p:nvGrpSpPr>
        <p:grpSpPr bwMode="auto">
          <a:xfrm>
            <a:off x="5003800" y="3730625"/>
            <a:ext cx="1338263" cy="2090738"/>
            <a:chOff x="3152" y="2350"/>
            <a:chExt cx="843" cy="1317"/>
          </a:xfrm>
        </p:grpSpPr>
        <p:sp>
          <p:nvSpPr>
            <p:cNvPr id="5154" name="Line 19"/>
            <p:cNvSpPr>
              <a:spLocks noChangeShapeType="1"/>
            </p:cNvSpPr>
            <p:nvPr/>
          </p:nvSpPr>
          <p:spPr bwMode="auto">
            <a:xfrm flipV="1">
              <a:off x="3152" y="2550"/>
              <a:ext cx="713" cy="1117"/>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graphicFrame>
          <p:nvGraphicFramePr>
            <p:cNvPr id="5129" name="Object 9"/>
            <p:cNvGraphicFramePr>
              <a:graphicFrameLocks noChangeAspect="1"/>
            </p:cNvGraphicFramePr>
            <p:nvPr/>
          </p:nvGraphicFramePr>
          <p:xfrm>
            <a:off x="3816" y="2350"/>
            <a:ext cx="179" cy="298"/>
          </p:xfrm>
          <a:graphic>
            <a:graphicData uri="http://schemas.openxmlformats.org/presentationml/2006/ole">
              <p:oleObj spid="_x0000_s5279" name="Equation" r:id="rId4" imgW="139639" imgH="241195" progId="Equation.3">
                <p:embed/>
              </p:oleObj>
            </a:graphicData>
          </a:graphic>
        </p:graphicFrame>
      </p:grpSp>
      <p:grpSp>
        <p:nvGrpSpPr>
          <p:cNvPr id="5" name="Group 21"/>
          <p:cNvGrpSpPr>
            <a:grpSpLocks/>
          </p:cNvGrpSpPr>
          <p:nvPr/>
        </p:nvGrpSpPr>
        <p:grpSpPr bwMode="auto">
          <a:xfrm>
            <a:off x="5018088" y="4465638"/>
            <a:ext cx="2217737" cy="1327150"/>
            <a:chOff x="3161" y="2813"/>
            <a:chExt cx="1397" cy="836"/>
          </a:xfrm>
        </p:grpSpPr>
        <p:sp>
          <p:nvSpPr>
            <p:cNvPr id="5153" name="Line 22"/>
            <p:cNvSpPr>
              <a:spLocks noChangeShapeType="1"/>
            </p:cNvSpPr>
            <p:nvPr/>
          </p:nvSpPr>
          <p:spPr bwMode="auto">
            <a:xfrm flipV="1">
              <a:off x="3161" y="3030"/>
              <a:ext cx="1195" cy="619"/>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graphicFrame>
          <p:nvGraphicFramePr>
            <p:cNvPr id="5128" name="Object 8"/>
            <p:cNvGraphicFramePr>
              <a:graphicFrameLocks noChangeAspect="1"/>
            </p:cNvGraphicFramePr>
            <p:nvPr/>
          </p:nvGraphicFramePr>
          <p:xfrm>
            <a:off x="4344" y="2813"/>
            <a:ext cx="214" cy="242"/>
          </p:xfrm>
          <a:graphic>
            <a:graphicData uri="http://schemas.openxmlformats.org/presentationml/2006/ole">
              <p:oleObj spid="_x0000_s5280" name="Equation" r:id="rId5" imgW="203112" imgH="228501" progId="Equation.3">
                <p:embed/>
              </p:oleObj>
            </a:graphicData>
          </a:graphic>
        </p:graphicFrame>
      </p:grpSp>
      <p:grpSp>
        <p:nvGrpSpPr>
          <p:cNvPr id="6" name="Group 24"/>
          <p:cNvGrpSpPr>
            <a:grpSpLocks/>
          </p:cNvGrpSpPr>
          <p:nvPr/>
        </p:nvGrpSpPr>
        <p:grpSpPr bwMode="auto">
          <a:xfrm>
            <a:off x="4505325" y="3944938"/>
            <a:ext cx="430213" cy="1882775"/>
            <a:chOff x="2166" y="2476"/>
            <a:chExt cx="271" cy="1186"/>
          </a:xfrm>
        </p:grpSpPr>
        <p:sp>
          <p:nvSpPr>
            <p:cNvPr id="5152" name="Line 25"/>
            <p:cNvSpPr>
              <a:spLocks noChangeShapeType="1"/>
            </p:cNvSpPr>
            <p:nvPr/>
          </p:nvSpPr>
          <p:spPr bwMode="auto">
            <a:xfrm flipV="1">
              <a:off x="2437" y="2553"/>
              <a:ext cx="0" cy="1109"/>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5127" name="Object 7"/>
            <p:cNvGraphicFramePr>
              <a:graphicFrameLocks noChangeAspect="1"/>
            </p:cNvGraphicFramePr>
            <p:nvPr/>
          </p:nvGraphicFramePr>
          <p:xfrm>
            <a:off x="2166" y="2476"/>
            <a:ext cx="246" cy="314"/>
          </p:xfrm>
          <a:graphic>
            <a:graphicData uri="http://schemas.openxmlformats.org/presentationml/2006/ole">
              <p:oleObj spid="_x0000_s5281" name="Equation" r:id="rId6" imgW="228501" imgH="291973" progId="">
                <p:embed/>
              </p:oleObj>
            </a:graphicData>
          </a:graphic>
        </p:graphicFrame>
      </p:grpSp>
      <p:grpSp>
        <p:nvGrpSpPr>
          <p:cNvPr id="7" name="Group 27"/>
          <p:cNvGrpSpPr>
            <a:grpSpLocks/>
          </p:cNvGrpSpPr>
          <p:nvPr/>
        </p:nvGrpSpPr>
        <p:grpSpPr bwMode="auto">
          <a:xfrm>
            <a:off x="4527550" y="4664075"/>
            <a:ext cx="477838" cy="1162050"/>
            <a:chOff x="2439" y="2938"/>
            <a:chExt cx="301" cy="732"/>
          </a:xfrm>
        </p:grpSpPr>
        <p:sp>
          <p:nvSpPr>
            <p:cNvPr id="5151" name="Line 28"/>
            <p:cNvSpPr>
              <a:spLocks noChangeAspect="1" noChangeShapeType="1"/>
            </p:cNvSpPr>
            <p:nvPr/>
          </p:nvSpPr>
          <p:spPr bwMode="auto">
            <a:xfrm flipV="1">
              <a:off x="2716" y="3025"/>
              <a:ext cx="0" cy="64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5126" name="Object 6"/>
            <p:cNvGraphicFramePr>
              <a:graphicFrameLocks noChangeAspect="1"/>
            </p:cNvGraphicFramePr>
            <p:nvPr/>
          </p:nvGraphicFramePr>
          <p:xfrm>
            <a:off x="2439" y="2938"/>
            <a:ext cx="301" cy="286"/>
          </p:xfrm>
          <a:graphic>
            <a:graphicData uri="http://schemas.openxmlformats.org/presentationml/2006/ole">
              <p:oleObj spid="_x0000_s5282" name="Equation" r:id="rId7" imgW="279279" imgH="266584" progId="">
                <p:embed/>
              </p:oleObj>
            </a:graphicData>
          </a:graphic>
        </p:graphicFrame>
      </p:grpSp>
      <p:grpSp>
        <p:nvGrpSpPr>
          <p:cNvPr id="8" name="Group 30"/>
          <p:cNvGrpSpPr>
            <a:grpSpLocks/>
          </p:cNvGrpSpPr>
          <p:nvPr/>
        </p:nvGrpSpPr>
        <p:grpSpPr bwMode="auto">
          <a:xfrm>
            <a:off x="5008563" y="5783263"/>
            <a:ext cx="1182687" cy="476250"/>
            <a:chOff x="3155" y="3661"/>
            <a:chExt cx="745" cy="300"/>
          </a:xfrm>
        </p:grpSpPr>
        <p:graphicFrame>
          <p:nvGraphicFramePr>
            <p:cNvPr id="5125" name="Object 5"/>
            <p:cNvGraphicFramePr>
              <a:graphicFrameLocks noChangeAspect="1"/>
            </p:cNvGraphicFramePr>
            <p:nvPr/>
          </p:nvGraphicFramePr>
          <p:xfrm>
            <a:off x="3667" y="3661"/>
            <a:ext cx="233" cy="300"/>
          </p:xfrm>
          <a:graphic>
            <a:graphicData uri="http://schemas.openxmlformats.org/presentationml/2006/ole">
              <p:oleObj spid="_x0000_s5283" name="Equation" r:id="rId8" imgW="215806" imgH="279279" progId="">
                <p:embed/>
              </p:oleObj>
            </a:graphicData>
          </a:graphic>
        </p:graphicFrame>
        <p:sp>
          <p:nvSpPr>
            <p:cNvPr id="5150" name="Line 32"/>
            <p:cNvSpPr>
              <a:spLocks noChangeAspect="1" noChangeShapeType="1"/>
            </p:cNvSpPr>
            <p:nvPr/>
          </p:nvSpPr>
          <p:spPr bwMode="auto">
            <a:xfrm>
              <a:off x="3155" y="3696"/>
              <a:ext cx="714"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nvGrpSpPr>
          <p:cNvPr id="9" name="Group 33"/>
          <p:cNvGrpSpPr>
            <a:grpSpLocks/>
          </p:cNvGrpSpPr>
          <p:nvPr/>
        </p:nvGrpSpPr>
        <p:grpSpPr bwMode="auto">
          <a:xfrm>
            <a:off x="5021263" y="5864225"/>
            <a:ext cx="1893887" cy="430213"/>
            <a:chOff x="3851" y="1804"/>
            <a:chExt cx="1193" cy="271"/>
          </a:xfrm>
        </p:grpSpPr>
        <p:graphicFrame>
          <p:nvGraphicFramePr>
            <p:cNvPr id="5124" name="Object 4"/>
            <p:cNvGraphicFramePr>
              <a:graphicFrameLocks noChangeAspect="1"/>
            </p:cNvGraphicFramePr>
            <p:nvPr/>
          </p:nvGraphicFramePr>
          <p:xfrm>
            <a:off x="4742" y="1816"/>
            <a:ext cx="302" cy="259"/>
          </p:xfrm>
          <a:graphic>
            <a:graphicData uri="http://schemas.openxmlformats.org/presentationml/2006/ole">
              <p:oleObj spid="_x0000_s5284" name="Equation" r:id="rId9" imgW="279279" imgH="241195" progId="">
                <p:embed/>
              </p:oleObj>
            </a:graphicData>
          </a:graphic>
        </p:graphicFrame>
        <p:sp>
          <p:nvSpPr>
            <p:cNvPr id="5149" name="Line 35"/>
            <p:cNvSpPr>
              <a:spLocks noChangeAspect="1" noChangeShapeType="1"/>
            </p:cNvSpPr>
            <p:nvPr/>
          </p:nvSpPr>
          <p:spPr bwMode="auto">
            <a:xfrm>
              <a:off x="3851" y="1804"/>
              <a:ext cx="117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nvGrpSpPr>
          <p:cNvPr id="10" name="Group 40"/>
          <p:cNvGrpSpPr>
            <a:grpSpLocks/>
          </p:cNvGrpSpPr>
          <p:nvPr/>
        </p:nvGrpSpPr>
        <p:grpSpPr bwMode="auto">
          <a:xfrm>
            <a:off x="684213" y="4292600"/>
            <a:ext cx="3455987" cy="690563"/>
            <a:chOff x="748" y="1162"/>
            <a:chExt cx="2177" cy="435"/>
          </a:xfrm>
        </p:grpSpPr>
        <p:graphicFrame>
          <p:nvGraphicFramePr>
            <p:cNvPr id="5123" name="Object 3"/>
            <p:cNvGraphicFramePr>
              <a:graphicFrameLocks noChangeAspect="1"/>
            </p:cNvGraphicFramePr>
            <p:nvPr/>
          </p:nvGraphicFramePr>
          <p:xfrm>
            <a:off x="748" y="1162"/>
            <a:ext cx="384" cy="435"/>
          </p:xfrm>
          <a:graphic>
            <a:graphicData uri="http://schemas.openxmlformats.org/presentationml/2006/ole">
              <p:oleObj spid="_x0000_s5285" name="Equation" r:id="rId10" imgW="215713" imgH="241091" progId="">
                <p:embed/>
              </p:oleObj>
            </a:graphicData>
          </a:graphic>
        </p:graphicFrame>
        <p:sp>
          <p:nvSpPr>
            <p:cNvPr id="5148" name="Text Box 36"/>
            <p:cNvSpPr txBox="1">
              <a:spLocks noChangeArrowheads="1"/>
            </p:cNvSpPr>
            <p:nvPr/>
          </p:nvSpPr>
          <p:spPr bwMode="auto">
            <a:xfrm>
              <a:off x="1111" y="1298"/>
              <a:ext cx="181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en-US" sz="2000">
                  <a:solidFill>
                    <a:schemeClr val="tx1"/>
                  </a:solidFill>
                  <a:latin typeface="Arial" charset="0"/>
                </a:rPr>
                <a:t>Vektor fluksa rotora</a:t>
              </a:r>
            </a:p>
          </p:txBody>
        </p:sp>
      </p:grpSp>
      <p:grpSp>
        <p:nvGrpSpPr>
          <p:cNvPr id="11" name="Group 41"/>
          <p:cNvGrpSpPr>
            <a:grpSpLocks/>
          </p:cNvGrpSpPr>
          <p:nvPr/>
        </p:nvGrpSpPr>
        <p:grpSpPr bwMode="auto">
          <a:xfrm>
            <a:off x="684213" y="1557338"/>
            <a:ext cx="3060700" cy="692150"/>
            <a:chOff x="816" y="1842"/>
            <a:chExt cx="1928" cy="436"/>
          </a:xfrm>
        </p:grpSpPr>
        <p:graphicFrame>
          <p:nvGraphicFramePr>
            <p:cNvPr id="5122" name="Object 2"/>
            <p:cNvGraphicFramePr>
              <a:graphicFrameLocks noChangeAspect="1"/>
            </p:cNvGraphicFramePr>
            <p:nvPr/>
          </p:nvGraphicFramePr>
          <p:xfrm>
            <a:off x="816" y="1842"/>
            <a:ext cx="248" cy="436"/>
          </p:xfrm>
          <a:graphic>
            <a:graphicData uri="http://schemas.openxmlformats.org/presentationml/2006/ole">
              <p:oleObj spid="_x0000_s5286" name="Equation" r:id="rId11" imgW="139639" imgH="241195" progId="">
                <p:embed/>
              </p:oleObj>
            </a:graphicData>
          </a:graphic>
        </p:graphicFrame>
        <p:sp>
          <p:nvSpPr>
            <p:cNvPr id="5147" name="Text Box 39"/>
            <p:cNvSpPr txBox="1">
              <a:spLocks noChangeArrowheads="1"/>
            </p:cNvSpPr>
            <p:nvPr/>
          </p:nvSpPr>
          <p:spPr bwMode="auto">
            <a:xfrm>
              <a:off x="1111" y="1979"/>
              <a:ext cx="163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en-US" sz="2000">
                  <a:solidFill>
                    <a:schemeClr val="tx1"/>
                  </a:solidFill>
                  <a:latin typeface="Arial" charset="0"/>
                </a:rPr>
                <a:t>Vektor struje statora</a:t>
              </a:r>
            </a:p>
          </p:txBody>
        </p:sp>
      </p:grpSp>
      <p:sp>
        <p:nvSpPr>
          <p:cNvPr id="137260" name="Text Box 44"/>
          <p:cNvSpPr txBox="1">
            <a:spLocks noChangeArrowheads="1"/>
          </p:cNvSpPr>
          <p:nvPr/>
        </p:nvSpPr>
        <p:spPr bwMode="auto">
          <a:xfrm>
            <a:off x="684213" y="2420938"/>
            <a:ext cx="3095625"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en-US" sz="2000">
                <a:solidFill>
                  <a:schemeClr val="tx1"/>
                </a:solidFill>
                <a:latin typeface="Arial" charset="0"/>
              </a:rPr>
              <a:t>Komponente </a:t>
            </a:r>
            <a:r>
              <a:rPr lang="en-US" sz="2000" b="1" i="1">
                <a:solidFill>
                  <a:schemeClr val="tx1"/>
                </a:solidFill>
                <a:latin typeface="Times New Roman" pitchFamily="18" charset="0"/>
              </a:rPr>
              <a:t>i</a:t>
            </a:r>
            <a:r>
              <a:rPr lang="en-US" sz="2000" b="1" i="1" baseline="-25000">
                <a:solidFill>
                  <a:schemeClr val="tx1"/>
                </a:solidFill>
                <a:latin typeface="Times New Roman" pitchFamily="18" charset="0"/>
              </a:rPr>
              <a:t>s</a:t>
            </a:r>
            <a:r>
              <a:rPr lang="en-US" sz="2000" b="1" i="1" baseline="-25000">
                <a:solidFill>
                  <a:schemeClr val="tx1"/>
                </a:solidFill>
                <a:latin typeface="Times New Roman" pitchFamily="18" charset="0"/>
                <a:sym typeface="Symbol" pitchFamily="18" charset="2"/>
              </a:rPr>
              <a:t></a:t>
            </a:r>
            <a:r>
              <a:rPr lang="en-US" sz="2000">
                <a:solidFill>
                  <a:schemeClr val="tx1"/>
                </a:solidFill>
                <a:latin typeface="Arial" charset="0"/>
                <a:sym typeface="Symbol" pitchFamily="18" charset="2"/>
              </a:rPr>
              <a:t> i  </a:t>
            </a:r>
            <a:r>
              <a:rPr lang="en-US" sz="2000" b="1" i="1">
                <a:solidFill>
                  <a:schemeClr val="tx1"/>
                </a:solidFill>
                <a:latin typeface="Times New Roman" pitchFamily="18" charset="0"/>
              </a:rPr>
              <a:t>i</a:t>
            </a:r>
            <a:r>
              <a:rPr lang="en-US" sz="2000" b="1" i="1" baseline="-25000">
                <a:solidFill>
                  <a:schemeClr val="tx1"/>
                </a:solidFill>
                <a:latin typeface="Times New Roman" pitchFamily="18" charset="0"/>
              </a:rPr>
              <a:t>s</a:t>
            </a:r>
            <a:r>
              <a:rPr lang="en-US" sz="2000" b="1" i="1" baseline="-25000">
                <a:solidFill>
                  <a:schemeClr val="tx1"/>
                </a:solidFill>
                <a:latin typeface="Times New Roman" pitchFamily="18" charset="0"/>
                <a:sym typeface="Symbol" pitchFamily="18" charset="2"/>
              </a:rPr>
              <a:t></a:t>
            </a:r>
            <a:r>
              <a:rPr lang="en-US" sz="2000">
                <a:solidFill>
                  <a:schemeClr val="tx1"/>
                </a:solidFill>
                <a:latin typeface="Arial" charset="0"/>
                <a:sym typeface="Symbol" pitchFamily="18" charset="2"/>
              </a:rPr>
              <a:t> su sinusnog oblika kada vektor struje rotira konstantnom brzinom</a:t>
            </a:r>
            <a:r>
              <a:rPr lang="en-US" sz="2000">
                <a:solidFill>
                  <a:schemeClr val="tx1"/>
                </a:solidFill>
                <a:latin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137224"/>
                                        </p:tgtEl>
                                        <p:attrNameLst>
                                          <p:attrName>style.visibility</p:attrName>
                                        </p:attrNameLst>
                                      </p:cBhvr>
                                      <p:to>
                                        <p:strVal val="visible"/>
                                      </p:to>
                                    </p:set>
                                    <p:animEffect transition="in" filter="wipe(right)">
                                      <p:cBhvr>
                                        <p:cTn id="19" dur="500"/>
                                        <p:tgtEl>
                                          <p:spTgt spid="137224"/>
                                        </p:tgtEl>
                                      </p:cBhvr>
                                    </p:animEffect>
                                  </p:childTnLst>
                                </p:cTn>
                              </p:par>
                            </p:childTnLst>
                          </p:cTn>
                        </p:par>
                        <p:par>
                          <p:cTn id="20" fill="hold" nodeType="afterGroup">
                            <p:stCondLst>
                              <p:cond delay="500"/>
                            </p:stCondLst>
                            <p:childTnLst>
                              <p:par>
                                <p:cTn id="21" presetID="2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par>
                          <p:cTn id="24" fill="hold" nodeType="afterGroup">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137231"/>
                                        </p:tgtEl>
                                        <p:attrNameLst>
                                          <p:attrName>style.visibility</p:attrName>
                                        </p:attrNameLst>
                                      </p:cBhvr>
                                      <p:to>
                                        <p:strVal val="visible"/>
                                      </p:to>
                                    </p:set>
                                    <p:animEffect transition="in" filter="wipe(up)">
                                      <p:cBhvr>
                                        <p:cTn id="27" dur="500"/>
                                        <p:tgtEl>
                                          <p:spTgt spid="137231"/>
                                        </p:tgtEl>
                                      </p:cBhvr>
                                    </p:animEffect>
                                  </p:childTnLst>
                                </p:cTn>
                              </p:par>
                            </p:childTnLst>
                          </p:cTn>
                        </p:par>
                        <p:par>
                          <p:cTn id="28" fill="hold" nodeType="afterGroup">
                            <p:stCondLst>
                              <p:cond delay="1500"/>
                            </p:stCondLst>
                            <p:childTnLst>
                              <p:par>
                                <p:cTn id="29" presetID="2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nodeType="afterGroup">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13726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par>
                          <p:cTn id="40" fill="hold" nodeType="afterGroup">
                            <p:stCondLst>
                              <p:cond delay="500"/>
                            </p:stCondLst>
                            <p:childTnLst>
                              <p:par>
                                <p:cTn id="41" presetID="1" presetClass="entr" presetSubtype="0"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37233"/>
                                        </p:tgtEl>
                                        <p:attrNameLst>
                                          <p:attrName>style.visibility</p:attrName>
                                        </p:attrNameLst>
                                      </p:cBhvr>
                                      <p:to>
                                        <p:strVal val="visible"/>
                                      </p:to>
                                    </p:set>
                                    <p:animEffect transition="in" filter="wipe(right)">
                                      <p:cBhvr>
                                        <p:cTn id="47" dur="500"/>
                                        <p:tgtEl>
                                          <p:spTgt spid="137233"/>
                                        </p:tgtEl>
                                      </p:cBhvr>
                                    </p:animEffect>
                                  </p:childTnLst>
                                </p:cTn>
                              </p:par>
                            </p:childTnLst>
                          </p:cTn>
                        </p:par>
                        <p:par>
                          <p:cTn id="48" fill="hold" nodeType="afterGroup">
                            <p:stCondLst>
                              <p:cond delay="500"/>
                            </p:stCondLst>
                            <p:childTnLst>
                              <p:par>
                                <p:cTn id="49" presetID="22" presetClass="entr" presetSubtype="4"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00"/>
                                        <p:tgtEl>
                                          <p:spTgt spid="7"/>
                                        </p:tgtEl>
                                      </p:cBhvr>
                                    </p:animEffect>
                                  </p:childTnLst>
                                </p:cTn>
                              </p:par>
                            </p:childTnLst>
                          </p:cTn>
                        </p:par>
                        <p:par>
                          <p:cTn id="52" fill="hold" nodeType="afterGroup">
                            <p:stCondLst>
                              <p:cond delay="1000"/>
                            </p:stCondLst>
                            <p:childTnLst>
                              <p:par>
                                <p:cTn id="53" presetID="22" presetClass="entr" presetSubtype="1" fill="hold" grpId="0" nodeType="afterEffect">
                                  <p:stCondLst>
                                    <p:cond delay="0"/>
                                  </p:stCondLst>
                                  <p:childTnLst>
                                    <p:set>
                                      <p:cBhvr>
                                        <p:cTn id="54" dur="1" fill="hold">
                                          <p:stCondLst>
                                            <p:cond delay="0"/>
                                          </p:stCondLst>
                                        </p:cTn>
                                        <p:tgtEl>
                                          <p:spTgt spid="137232"/>
                                        </p:tgtEl>
                                        <p:attrNameLst>
                                          <p:attrName>style.visibility</p:attrName>
                                        </p:attrNameLst>
                                      </p:cBhvr>
                                      <p:to>
                                        <p:strVal val="visible"/>
                                      </p:to>
                                    </p:set>
                                    <p:animEffect transition="in" filter="wipe(up)">
                                      <p:cBhvr>
                                        <p:cTn id="55" dur="500"/>
                                        <p:tgtEl>
                                          <p:spTgt spid="137232"/>
                                        </p:tgtEl>
                                      </p:cBhvr>
                                    </p:animEffect>
                                  </p:childTnLst>
                                </p:cTn>
                              </p:par>
                            </p:childTnLst>
                          </p:cTn>
                        </p:par>
                        <p:par>
                          <p:cTn id="56" fill="hold" nodeType="afterGroup">
                            <p:stCondLst>
                              <p:cond delay="1500"/>
                            </p:stCondLst>
                            <p:childTnLst>
                              <p:par>
                                <p:cTn id="57" presetID="22" presetClass="entr" presetSubtype="8"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4" grpId="0" animBg="1"/>
      <p:bldP spid="137231" grpId="0" animBg="1"/>
      <p:bldP spid="137232" grpId="0" animBg="1"/>
      <p:bldP spid="137233" grpId="0" animBg="1"/>
      <p:bldP spid="137260" grpId="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51" name="Slide Number Placeholder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F34795D8-C74B-4157-97F7-20F3C312B787}" type="slidenum">
              <a:rPr lang="en-US" smtClean="0">
                <a:solidFill>
                  <a:schemeClr val="tx1"/>
                </a:solidFill>
                <a:latin typeface="Times New Roman" pitchFamily="18" charset="0"/>
              </a:rPr>
              <a:pPr/>
              <a:t>48</a:t>
            </a:fld>
            <a:endParaRPr lang="en-US" smtClean="0">
              <a:solidFill>
                <a:schemeClr val="tx1"/>
              </a:solidFill>
              <a:latin typeface="Times New Roman" pitchFamily="18" charset="0"/>
            </a:endParaRPr>
          </a:p>
        </p:txBody>
      </p:sp>
      <p:sp>
        <p:nvSpPr>
          <p:cNvPr id="6152" name="Rectangle 2"/>
          <p:cNvSpPr>
            <a:spLocks noGrp="1" noChangeArrowheads="1"/>
          </p:cNvSpPr>
          <p:nvPr>
            <p:ph type="title"/>
          </p:nvPr>
        </p:nvSpPr>
        <p:spPr>
          <a:xfrm>
            <a:off x="684213" y="0"/>
            <a:ext cx="7772400" cy="1143000"/>
          </a:xfrm>
        </p:spPr>
        <p:txBody>
          <a:bodyPr/>
          <a:lstStyle/>
          <a:p>
            <a:r>
              <a:rPr lang="en-US" sz="3200" smtClean="0"/>
              <a:t>Vektori u rotacionom sistemu</a:t>
            </a:r>
          </a:p>
        </p:txBody>
      </p:sp>
      <p:graphicFrame>
        <p:nvGraphicFramePr>
          <p:cNvPr id="6146" name="Object 2"/>
          <p:cNvGraphicFramePr>
            <a:graphicFrameLocks noGrp="1" noChangeAspect="1"/>
          </p:cNvGraphicFramePr>
          <p:nvPr>
            <p:ph sz="quarter" idx="2"/>
          </p:nvPr>
        </p:nvGraphicFramePr>
        <p:xfrm>
          <a:off x="6059488" y="3724275"/>
          <a:ext cx="282575" cy="468313"/>
        </p:xfrm>
        <a:graphic>
          <a:graphicData uri="http://schemas.openxmlformats.org/presentationml/2006/ole">
            <p:oleObj spid="_x0000_s6254" name="Equation" r:id="rId4" imgW="139639" imgH="241195" progId="Equation.3">
              <p:embed/>
            </p:oleObj>
          </a:graphicData>
        </a:graphic>
      </p:graphicFrame>
      <p:sp>
        <p:nvSpPr>
          <p:cNvPr id="6153" name="Line 9"/>
          <p:cNvSpPr>
            <a:spLocks noChangeShapeType="1"/>
          </p:cNvSpPr>
          <p:nvPr/>
        </p:nvSpPr>
        <p:spPr bwMode="auto">
          <a:xfrm flipV="1">
            <a:off x="5003800" y="3189288"/>
            <a:ext cx="0" cy="261937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154" name="Text Box 10"/>
          <p:cNvSpPr txBox="1">
            <a:spLocks noChangeArrowheads="1"/>
          </p:cNvSpPr>
          <p:nvPr/>
        </p:nvSpPr>
        <p:spPr bwMode="auto">
          <a:xfrm>
            <a:off x="4929188" y="2882900"/>
            <a:ext cx="3095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en-US">
                <a:solidFill>
                  <a:schemeClr val="tx1"/>
                </a:solidFill>
                <a:latin typeface="Arial" charset="0"/>
                <a:sym typeface="Symbol" pitchFamily="18" charset="2"/>
              </a:rPr>
              <a:t></a:t>
            </a:r>
          </a:p>
        </p:txBody>
      </p:sp>
      <p:grpSp>
        <p:nvGrpSpPr>
          <p:cNvPr id="6155" name="Group 11"/>
          <p:cNvGrpSpPr>
            <a:grpSpLocks/>
          </p:cNvGrpSpPr>
          <p:nvPr/>
        </p:nvGrpSpPr>
        <p:grpSpPr bwMode="auto">
          <a:xfrm>
            <a:off x="5003800" y="5808663"/>
            <a:ext cx="3052763" cy="374650"/>
            <a:chOff x="3152" y="3659"/>
            <a:chExt cx="1923" cy="236"/>
          </a:xfrm>
        </p:grpSpPr>
        <p:sp>
          <p:nvSpPr>
            <p:cNvPr id="6177" name="Line 12"/>
            <p:cNvSpPr>
              <a:spLocks noChangeShapeType="1"/>
            </p:cNvSpPr>
            <p:nvPr/>
          </p:nvSpPr>
          <p:spPr bwMode="auto">
            <a:xfrm>
              <a:off x="3152" y="3659"/>
              <a:ext cx="182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178" name="Text Box 13"/>
            <p:cNvSpPr txBox="1">
              <a:spLocks noChangeArrowheads="1"/>
            </p:cNvSpPr>
            <p:nvPr/>
          </p:nvSpPr>
          <p:spPr bwMode="auto">
            <a:xfrm>
              <a:off x="4868" y="3664"/>
              <a:ext cx="207"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en-US">
                  <a:solidFill>
                    <a:schemeClr val="tx1"/>
                  </a:solidFill>
                  <a:latin typeface="Arial" charset="0"/>
                  <a:sym typeface="Symbol" pitchFamily="18" charset="2"/>
                </a:rPr>
                <a:t></a:t>
              </a:r>
            </a:p>
          </p:txBody>
        </p:sp>
      </p:grpSp>
      <p:sp>
        <p:nvSpPr>
          <p:cNvPr id="6156" name="Line 14"/>
          <p:cNvSpPr>
            <a:spLocks noChangeShapeType="1"/>
          </p:cNvSpPr>
          <p:nvPr/>
        </p:nvSpPr>
        <p:spPr bwMode="auto">
          <a:xfrm flipV="1">
            <a:off x="5003800" y="4048125"/>
            <a:ext cx="1131888" cy="1773238"/>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grpSp>
        <p:nvGrpSpPr>
          <p:cNvPr id="6157" name="Group 15"/>
          <p:cNvGrpSpPr>
            <a:grpSpLocks/>
          </p:cNvGrpSpPr>
          <p:nvPr/>
        </p:nvGrpSpPr>
        <p:grpSpPr bwMode="auto">
          <a:xfrm>
            <a:off x="5018088" y="4465638"/>
            <a:ext cx="2217737" cy="1327150"/>
            <a:chOff x="3161" y="2813"/>
            <a:chExt cx="1397" cy="836"/>
          </a:xfrm>
        </p:grpSpPr>
        <p:sp>
          <p:nvSpPr>
            <p:cNvPr id="6176" name="Line 16"/>
            <p:cNvSpPr>
              <a:spLocks noChangeShapeType="1"/>
            </p:cNvSpPr>
            <p:nvPr/>
          </p:nvSpPr>
          <p:spPr bwMode="auto">
            <a:xfrm flipV="1">
              <a:off x="3161" y="3030"/>
              <a:ext cx="1195" cy="619"/>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graphicFrame>
          <p:nvGraphicFramePr>
            <p:cNvPr id="6150" name="Object 6"/>
            <p:cNvGraphicFramePr>
              <a:graphicFrameLocks noChangeAspect="1"/>
            </p:cNvGraphicFramePr>
            <p:nvPr/>
          </p:nvGraphicFramePr>
          <p:xfrm>
            <a:off x="4344" y="2813"/>
            <a:ext cx="214" cy="242"/>
          </p:xfrm>
          <a:graphic>
            <a:graphicData uri="http://schemas.openxmlformats.org/presentationml/2006/ole">
              <p:oleObj spid="_x0000_s6255" name="Equation" r:id="rId5" imgW="203112" imgH="228501" progId="Equation.3">
                <p:embed/>
              </p:oleObj>
            </a:graphicData>
          </a:graphic>
        </p:graphicFrame>
      </p:grpSp>
      <p:grpSp>
        <p:nvGrpSpPr>
          <p:cNvPr id="4" name="Group 18"/>
          <p:cNvGrpSpPr>
            <a:grpSpLocks/>
          </p:cNvGrpSpPr>
          <p:nvPr/>
        </p:nvGrpSpPr>
        <p:grpSpPr bwMode="auto">
          <a:xfrm>
            <a:off x="4860925" y="4318000"/>
            <a:ext cx="3019425" cy="814388"/>
            <a:chOff x="3062" y="2720"/>
            <a:chExt cx="1902" cy="513"/>
          </a:xfrm>
        </p:grpSpPr>
        <p:sp>
          <p:nvSpPr>
            <p:cNvPr id="6174" name="Line 19"/>
            <p:cNvSpPr>
              <a:spLocks noChangeShapeType="1"/>
            </p:cNvSpPr>
            <p:nvPr/>
          </p:nvSpPr>
          <p:spPr bwMode="auto">
            <a:xfrm rot="-1619988">
              <a:off x="3062" y="3233"/>
              <a:ext cx="182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175" name="Text Box 20"/>
            <p:cNvSpPr txBox="1">
              <a:spLocks noChangeArrowheads="1"/>
            </p:cNvSpPr>
            <p:nvPr/>
          </p:nvSpPr>
          <p:spPr bwMode="auto">
            <a:xfrm>
              <a:off x="4768" y="2720"/>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en-US">
                  <a:solidFill>
                    <a:schemeClr val="tx1"/>
                  </a:solidFill>
                  <a:latin typeface="Arial" charset="0"/>
                </a:rPr>
                <a:t>d</a:t>
              </a:r>
              <a:endParaRPr lang="en-US">
                <a:solidFill>
                  <a:schemeClr val="tx1"/>
                </a:solidFill>
                <a:latin typeface="Arial" charset="0"/>
                <a:sym typeface="Symbol" pitchFamily="18" charset="2"/>
              </a:endParaRPr>
            </a:p>
          </p:txBody>
        </p:sp>
      </p:grpSp>
      <p:grpSp>
        <p:nvGrpSpPr>
          <p:cNvPr id="5" name="Group 21"/>
          <p:cNvGrpSpPr>
            <a:grpSpLocks/>
          </p:cNvGrpSpPr>
          <p:nvPr/>
        </p:nvGrpSpPr>
        <p:grpSpPr bwMode="auto">
          <a:xfrm>
            <a:off x="3311525" y="3311525"/>
            <a:ext cx="1112838" cy="2619375"/>
            <a:chOff x="2086" y="2086"/>
            <a:chExt cx="701" cy="1650"/>
          </a:xfrm>
        </p:grpSpPr>
        <p:sp>
          <p:nvSpPr>
            <p:cNvPr id="6172" name="Line 22"/>
            <p:cNvSpPr>
              <a:spLocks noChangeShapeType="1"/>
            </p:cNvSpPr>
            <p:nvPr/>
          </p:nvSpPr>
          <p:spPr bwMode="auto">
            <a:xfrm rot="19980012" flipV="1">
              <a:off x="2787" y="2086"/>
              <a:ext cx="0" cy="165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173" name="Text Box 23"/>
            <p:cNvSpPr txBox="1">
              <a:spLocks noChangeArrowheads="1"/>
            </p:cNvSpPr>
            <p:nvPr/>
          </p:nvSpPr>
          <p:spPr bwMode="auto">
            <a:xfrm>
              <a:off x="2086" y="2101"/>
              <a:ext cx="31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en-US">
                  <a:solidFill>
                    <a:schemeClr val="tx1"/>
                  </a:solidFill>
                  <a:latin typeface="Arial" charset="0"/>
                </a:rPr>
                <a:t>   q</a:t>
              </a:r>
              <a:endParaRPr lang="en-US">
                <a:solidFill>
                  <a:schemeClr val="tx1"/>
                </a:solidFill>
                <a:latin typeface="Arial" charset="0"/>
                <a:sym typeface="Symbol" pitchFamily="18" charset="2"/>
              </a:endParaRPr>
            </a:p>
          </p:txBody>
        </p:sp>
      </p:grpSp>
      <p:sp>
        <p:nvSpPr>
          <p:cNvPr id="139288" name="Line 24"/>
          <p:cNvSpPr>
            <a:spLocks noChangeAspect="1" noChangeShapeType="1"/>
          </p:cNvSpPr>
          <p:nvPr/>
        </p:nvSpPr>
        <p:spPr bwMode="auto">
          <a:xfrm flipH="1">
            <a:off x="4556125" y="4024313"/>
            <a:ext cx="1543050" cy="801687"/>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289" name="Line 25"/>
          <p:cNvSpPr>
            <a:spLocks noChangeShapeType="1"/>
          </p:cNvSpPr>
          <p:nvPr/>
        </p:nvSpPr>
        <p:spPr bwMode="auto">
          <a:xfrm>
            <a:off x="6115050" y="4054475"/>
            <a:ext cx="504825" cy="968375"/>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6" name="Group 26"/>
          <p:cNvGrpSpPr>
            <a:grpSpLocks/>
          </p:cNvGrpSpPr>
          <p:nvPr/>
        </p:nvGrpSpPr>
        <p:grpSpPr bwMode="auto">
          <a:xfrm>
            <a:off x="5038725" y="4979988"/>
            <a:ext cx="1765300" cy="833437"/>
            <a:chOff x="3156" y="3299"/>
            <a:chExt cx="1112" cy="525"/>
          </a:xfrm>
        </p:grpSpPr>
        <p:sp>
          <p:nvSpPr>
            <p:cNvPr id="6171" name="Line 27"/>
            <p:cNvSpPr>
              <a:spLocks noChangeShapeType="1"/>
            </p:cNvSpPr>
            <p:nvPr/>
          </p:nvSpPr>
          <p:spPr bwMode="auto">
            <a:xfrm flipV="1">
              <a:off x="3156" y="3299"/>
              <a:ext cx="1014" cy="5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6149" name="Object 5"/>
            <p:cNvGraphicFramePr>
              <a:graphicFrameLocks noChangeAspect="1"/>
            </p:cNvGraphicFramePr>
            <p:nvPr/>
          </p:nvGraphicFramePr>
          <p:xfrm>
            <a:off x="4048" y="3350"/>
            <a:ext cx="220" cy="306"/>
          </p:xfrm>
          <a:graphic>
            <a:graphicData uri="http://schemas.openxmlformats.org/presentationml/2006/ole">
              <p:oleObj spid="_x0000_s6256" name="Equation" r:id="rId6" imgW="190335" imgH="266469" progId="">
                <p:embed/>
              </p:oleObj>
            </a:graphicData>
          </a:graphic>
        </p:graphicFrame>
      </p:grpSp>
      <p:grpSp>
        <p:nvGrpSpPr>
          <p:cNvPr id="7" name="Group 29"/>
          <p:cNvGrpSpPr>
            <a:grpSpLocks/>
          </p:cNvGrpSpPr>
          <p:nvPr/>
        </p:nvGrpSpPr>
        <p:grpSpPr bwMode="auto">
          <a:xfrm>
            <a:off x="4257675" y="4884738"/>
            <a:ext cx="738188" cy="914400"/>
            <a:chOff x="2664" y="3086"/>
            <a:chExt cx="465" cy="576"/>
          </a:xfrm>
        </p:grpSpPr>
        <p:sp>
          <p:nvSpPr>
            <p:cNvPr id="6170" name="Line 30"/>
            <p:cNvSpPr>
              <a:spLocks noChangeShapeType="1"/>
            </p:cNvSpPr>
            <p:nvPr/>
          </p:nvSpPr>
          <p:spPr bwMode="auto">
            <a:xfrm flipH="1" flipV="1">
              <a:off x="2837" y="3086"/>
              <a:ext cx="292" cy="57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6148" name="Object 4"/>
            <p:cNvGraphicFramePr>
              <a:graphicFrameLocks noChangeAspect="1"/>
            </p:cNvGraphicFramePr>
            <p:nvPr/>
          </p:nvGraphicFramePr>
          <p:xfrm>
            <a:off x="2664" y="3112"/>
            <a:ext cx="220" cy="336"/>
          </p:xfrm>
          <a:graphic>
            <a:graphicData uri="http://schemas.openxmlformats.org/presentationml/2006/ole">
              <p:oleObj spid="_x0000_s6257" name="Equation" r:id="rId7" imgW="190417" imgH="291973" progId="">
                <p:embed/>
              </p:oleObj>
            </a:graphicData>
          </a:graphic>
        </p:graphicFrame>
      </p:grpSp>
      <p:sp>
        <p:nvSpPr>
          <p:cNvPr id="139297" name="Text Box 33"/>
          <p:cNvSpPr txBox="1">
            <a:spLocks noChangeArrowheads="1"/>
          </p:cNvSpPr>
          <p:nvPr/>
        </p:nvSpPr>
        <p:spPr bwMode="auto">
          <a:xfrm>
            <a:off x="539750" y="1484313"/>
            <a:ext cx="73215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en-US">
                <a:solidFill>
                  <a:schemeClr val="tx1"/>
                </a:solidFill>
                <a:latin typeface="Arial" charset="0"/>
              </a:rPr>
              <a:t>Ako defini</a:t>
            </a:r>
            <a:r>
              <a:rPr lang="sr-Latn-CS">
                <a:solidFill>
                  <a:schemeClr val="tx1"/>
                </a:solidFill>
                <a:latin typeface="Arial" charset="0"/>
              </a:rPr>
              <a:t>š</a:t>
            </a:r>
            <a:r>
              <a:rPr lang="en-US">
                <a:solidFill>
                  <a:schemeClr val="tx1"/>
                </a:solidFill>
                <a:latin typeface="Arial" charset="0"/>
              </a:rPr>
              <a:t>emo koordinatni sistem koji rotira zajedno sa fluksom rotora</a:t>
            </a:r>
          </a:p>
        </p:txBody>
      </p:sp>
      <p:sp>
        <p:nvSpPr>
          <p:cNvPr id="139301" name="Text Box 37"/>
          <p:cNvSpPr txBox="1">
            <a:spLocks noChangeArrowheads="1"/>
          </p:cNvSpPr>
          <p:nvPr/>
        </p:nvSpPr>
        <p:spPr bwMode="auto">
          <a:xfrm>
            <a:off x="539750" y="1844675"/>
            <a:ext cx="3825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a:solidFill>
                  <a:schemeClr val="tx1"/>
                </a:solidFill>
                <a:latin typeface="Arial" charset="0"/>
              </a:rPr>
              <a:t>q - komponenta fluksa je 0   </a:t>
            </a:r>
            <a:r>
              <a:rPr lang="sr-Latn-CS" sz="2400" i="1">
                <a:solidFill>
                  <a:schemeClr val="tx1"/>
                </a:solidFill>
                <a:latin typeface="Arial" charset="0"/>
                <a:sym typeface="Symbol" pitchFamily="18" charset="2"/>
              </a:rPr>
              <a:t></a:t>
            </a:r>
            <a:r>
              <a:rPr lang="sr-Latn-CS" sz="2400" baseline="-25000">
                <a:solidFill>
                  <a:schemeClr val="tx1"/>
                </a:solidFill>
                <a:latin typeface="Arial" charset="0"/>
                <a:sym typeface="Symbol" pitchFamily="18" charset="2"/>
              </a:rPr>
              <a:t>rq </a:t>
            </a:r>
            <a:r>
              <a:rPr lang="sr-Latn-CS">
                <a:solidFill>
                  <a:schemeClr val="tx1"/>
                </a:solidFill>
                <a:latin typeface="Arial" charset="0"/>
                <a:sym typeface="Symbol" pitchFamily="18" charset="2"/>
              </a:rPr>
              <a:t>= 0</a:t>
            </a:r>
          </a:p>
        </p:txBody>
      </p:sp>
      <p:grpSp>
        <p:nvGrpSpPr>
          <p:cNvPr id="8" name="Group 35"/>
          <p:cNvGrpSpPr>
            <a:grpSpLocks/>
          </p:cNvGrpSpPr>
          <p:nvPr/>
        </p:nvGrpSpPr>
        <p:grpSpPr bwMode="auto">
          <a:xfrm>
            <a:off x="539750" y="2276475"/>
            <a:ext cx="7197725" cy="636588"/>
            <a:chOff x="539750" y="2276475"/>
            <a:chExt cx="7197725" cy="636588"/>
          </a:xfrm>
        </p:grpSpPr>
        <p:graphicFrame>
          <p:nvGraphicFramePr>
            <p:cNvPr id="6147" name="Object 3"/>
            <p:cNvGraphicFramePr>
              <a:graphicFrameLocks noChangeAspect="1"/>
            </p:cNvGraphicFramePr>
            <p:nvPr/>
          </p:nvGraphicFramePr>
          <p:xfrm>
            <a:off x="7235825" y="2276475"/>
            <a:ext cx="501650" cy="636588"/>
          </p:xfrm>
          <a:graphic>
            <a:graphicData uri="http://schemas.openxmlformats.org/presentationml/2006/ole">
              <p:oleObj spid="_x0000_s6258" name="Equation" r:id="rId8" imgW="190417" imgH="241195" progId="">
                <p:embed/>
              </p:oleObj>
            </a:graphicData>
          </a:graphic>
        </p:graphicFrame>
        <p:sp>
          <p:nvSpPr>
            <p:cNvPr id="6169" name="Text Box 38"/>
            <p:cNvSpPr txBox="1">
              <a:spLocks noChangeArrowheads="1"/>
            </p:cNvSpPr>
            <p:nvPr/>
          </p:nvSpPr>
          <p:spPr bwMode="auto">
            <a:xfrm>
              <a:off x="539750" y="2276475"/>
              <a:ext cx="68230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a:solidFill>
                    <a:schemeClr val="tx1"/>
                  </a:solidFill>
                  <a:latin typeface="Arial" charset="0"/>
                </a:rPr>
                <a:t>d - komponenta fluksa je jednaka amplitudi vektora fluksa   </a:t>
              </a:r>
              <a:r>
                <a:rPr lang="sr-Latn-CS" sz="2400" i="1">
                  <a:solidFill>
                    <a:schemeClr val="tx1"/>
                  </a:solidFill>
                  <a:latin typeface="Arial" charset="0"/>
                  <a:sym typeface="Symbol" pitchFamily="18" charset="2"/>
                </a:rPr>
                <a:t></a:t>
              </a:r>
              <a:r>
                <a:rPr lang="sr-Latn-CS" sz="2400" baseline="-25000">
                  <a:solidFill>
                    <a:schemeClr val="tx1"/>
                  </a:solidFill>
                  <a:latin typeface="Arial" charset="0"/>
                  <a:sym typeface="Symbol" pitchFamily="18" charset="2"/>
                </a:rPr>
                <a:t>rd </a:t>
              </a:r>
              <a:r>
                <a:rPr lang="sr-Latn-CS">
                  <a:solidFill>
                    <a:schemeClr val="tx1"/>
                  </a:solidFill>
                  <a:latin typeface="Arial" charset="0"/>
                  <a:sym typeface="Symbol" pitchFamily="18" charset="2"/>
                </a:rPr>
                <a:t>= </a:t>
              </a:r>
            </a:p>
          </p:txBody>
        </p:sp>
      </p:grpSp>
      <p:sp>
        <p:nvSpPr>
          <p:cNvPr id="139304" name="Text Box 40"/>
          <p:cNvSpPr txBox="1">
            <a:spLocks noChangeArrowheads="1"/>
          </p:cNvSpPr>
          <p:nvPr/>
        </p:nvSpPr>
        <p:spPr bwMode="auto">
          <a:xfrm>
            <a:off x="323850" y="3716338"/>
            <a:ext cx="3168650"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a:solidFill>
                  <a:schemeClr val="tx1"/>
                </a:solidFill>
                <a:latin typeface="Arial" charset="0"/>
              </a:rPr>
              <a:t>q</a:t>
            </a:r>
            <a:r>
              <a:rPr lang="sr-Latn-CS">
                <a:solidFill>
                  <a:schemeClr val="tx1"/>
                </a:solidFill>
                <a:latin typeface="Arial" charset="0"/>
              </a:rPr>
              <a:t> - komponenta struje  </a:t>
            </a:r>
            <a:r>
              <a:rPr lang="sr-Latn-CS" sz="2400" b="1" i="1">
                <a:solidFill>
                  <a:schemeClr val="tx1"/>
                </a:solidFill>
                <a:latin typeface="Times New Roman" pitchFamily="18" charset="0"/>
                <a:sym typeface="Symbol" pitchFamily="18" charset="2"/>
              </a:rPr>
              <a:t>i</a:t>
            </a:r>
            <a:r>
              <a:rPr lang="sr-Latn-CS" sz="2400" b="1" i="1" baseline="-25000">
                <a:solidFill>
                  <a:schemeClr val="tx1"/>
                </a:solidFill>
                <a:latin typeface="Times New Roman" pitchFamily="18" charset="0"/>
                <a:sym typeface="Symbol" pitchFamily="18" charset="2"/>
              </a:rPr>
              <a:t>sq</a:t>
            </a:r>
            <a:r>
              <a:rPr lang="sr-Latn-CS" sz="2400" baseline="-25000">
                <a:solidFill>
                  <a:schemeClr val="tx1"/>
                </a:solidFill>
                <a:latin typeface="Arial" charset="0"/>
                <a:sym typeface="Symbol" pitchFamily="18" charset="2"/>
              </a:rPr>
              <a:t> </a:t>
            </a:r>
            <a:r>
              <a:rPr lang="sr-Latn-CS">
                <a:solidFill>
                  <a:schemeClr val="tx1"/>
                </a:solidFill>
                <a:latin typeface="Arial" charset="0"/>
                <a:sym typeface="Symbol" pitchFamily="18" charset="2"/>
              </a:rPr>
              <a:t> ima konstantnu vrednost sve vreme!</a:t>
            </a:r>
          </a:p>
        </p:txBody>
      </p:sp>
      <p:sp>
        <p:nvSpPr>
          <p:cNvPr id="139305" name="Text Box 41"/>
          <p:cNvSpPr txBox="1">
            <a:spLocks noChangeArrowheads="1"/>
          </p:cNvSpPr>
          <p:nvPr/>
        </p:nvSpPr>
        <p:spPr bwMode="auto">
          <a:xfrm>
            <a:off x="395288" y="5084763"/>
            <a:ext cx="3168650"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a:solidFill>
                  <a:schemeClr val="tx1"/>
                </a:solidFill>
                <a:latin typeface="Arial" charset="0"/>
              </a:rPr>
              <a:t>d</a:t>
            </a:r>
            <a:r>
              <a:rPr lang="sr-Latn-CS">
                <a:solidFill>
                  <a:schemeClr val="tx1"/>
                </a:solidFill>
                <a:latin typeface="Arial" charset="0"/>
              </a:rPr>
              <a:t> - komponenta struje  </a:t>
            </a:r>
            <a:r>
              <a:rPr lang="sr-Latn-CS" sz="2400" b="1" i="1">
                <a:solidFill>
                  <a:schemeClr val="tx1"/>
                </a:solidFill>
                <a:latin typeface="Times New Roman" pitchFamily="18" charset="0"/>
                <a:sym typeface="Symbol" pitchFamily="18" charset="2"/>
              </a:rPr>
              <a:t>i</a:t>
            </a:r>
            <a:r>
              <a:rPr lang="sr-Latn-CS" sz="2400" b="1" i="1" baseline="-25000">
                <a:solidFill>
                  <a:schemeClr val="tx1"/>
                </a:solidFill>
                <a:latin typeface="Times New Roman" pitchFamily="18" charset="0"/>
                <a:sym typeface="Symbol" pitchFamily="18" charset="2"/>
              </a:rPr>
              <a:t>sd</a:t>
            </a:r>
            <a:r>
              <a:rPr lang="sr-Latn-CS" sz="2400" baseline="-25000">
                <a:solidFill>
                  <a:schemeClr val="tx1"/>
                </a:solidFill>
                <a:latin typeface="Arial" charset="0"/>
                <a:sym typeface="Symbol" pitchFamily="18" charset="2"/>
              </a:rPr>
              <a:t> </a:t>
            </a:r>
            <a:r>
              <a:rPr lang="sr-Latn-CS">
                <a:solidFill>
                  <a:schemeClr val="tx1"/>
                </a:solidFill>
                <a:latin typeface="Arial" charset="0"/>
                <a:sym typeface="Symbol" pitchFamily="18" charset="2"/>
              </a:rPr>
              <a:t> ima konstantnu vrednost sve vreme!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9297"/>
                                        </p:tgtEl>
                                        <p:attrNameLst>
                                          <p:attrName>style.visibility</p:attrName>
                                        </p:attrNameLst>
                                      </p:cBhvr>
                                      <p:to>
                                        <p:strVal val="visible"/>
                                      </p:to>
                                    </p:set>
                                    <p:animEffect transition="in" filter="wipe(left)">
                                      <p:cBhvr>
                                        <p:cTn id="7" dur="500"/>
                                        <p:tgtEl>
                                          <p:spTgt spid="139297"/>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9301"/>
                                        </p:tgtEl>
                                        <p:attrNameLst>
                                          <p:attrName>style.visibility</p:attrName>
                                        </p:attrNameLst>
                                      </p:cBhvr>
                                      <p:to>
                                        <p:strVal val="visible"/>
                                      </p:to>
                                    </p:set>
                                    <p:animEffect transition="in" filter="wipe(left)">
                                      <p:cBhvr>
                                        <p:cTn id="20" dur="500"/>
                                        <p:tgtEl>
                                          <p:spTgt spid="13930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39288"/>
                                        </p:tgtEl>
                                        <p:attrNameLst>
                                          <p:attrName>style.visibility</p:attrName>
                                        </p:attrNameLst>
                                      </p:cBhvr>
                                      <p:to>
                                        <p:strVal val="visible"/>
                                      </p:to>
                                    </p:set>
                                    <p:animEffect transition="in" filter="wipe(up)">
                                      <p:cBhvr>
                                        <p:cTn id="29" dur="500"/>
                                        <p:tgtEl>
                                          <p:spTgt spid="139288"/>
                                        </p:tgtEl>
                                      </p:cBhvr>
                                    </p:animEffect>
                                  </p:childTnLst>
                                </p:cTn>
                              </p:par>
                            </p:childTnLst>
                          </p:cTn>
                        </p:par>
                        <p:par>
                          <p:cTn id="30" fill="hold" nodeType="afterGroup">
                            <p:stCondLst>
                              <p:cond delay="500"/>
                            </p:stCondLst>
                            <p:childTnLst>
                              <p:par>
                                <p:cTn id="31" presetID="22" presetClass="entr" presetSubtype="4"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par>
                          <p:cTn id="34" fill="hold" nodeType="afterGroup">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39304"/>
                                        </p:tgtEl>
                                        <p:attrNameLst>
                                          <p:attrName>style.visibility</p:attrName>
                                        </p:attrNameLst>
                                      </p:cBhvr>
                                      <p:to>
                                        <p:strVal val="visible"/>
                                      </p:to>
                                    </p:set>
                                    <p:animEffect transition="in" filter="wipe(left)">
                                      <p:cBhvr>
                                        <p:cTn id="37" dur="500"/>
                                        <p:tgtEl>
                                          <p:spTgt spid="13930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39289"/>
                                        </p:tgtEl>
                                        <p:attrNameLst>
                                          <p:attrName>style.visibility</p:attrName>
                                        </p:attrNameLst>
                                      </p:cBhvr>
                                      <p:to>
                                        <p:strVal val="visible"/>
                                      </p:to>
                                    </p:set>
                                    <p:animEffect transition="in" filter="wipe(up)">
                                      <p:cBhvr>
                                        <p:cTn id="42" dur="500"/>
                                        <p:tgtEl>
                                          <p:spTgt spid="139289"/>
                                        </p:tgtEl>
                                      </p:cBhvr>
                                    </p:animEffect>
                                  </p:childTnLst>
                                </p:cTn>
                              </p:par>
                            </p:childTnLst>
                          </p:cTn>
                        </p:par>
                        <p:par>
                          <p:cTn id="43" fill="hold" nodeType="afterGroup">
                            <p:stCondLst>
                              <p:cond delay="500"/>
                            </p:stCondLst>
                            <p:childTnLst>
                              <p:par>
                                <p:cTn id="44" presetID="22" presetClass="entr" presetSubtype="4"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down)">
                                      <p:cBhvr>
                                        <p:cTn id="46" dur="500"/>
                                        <p:tgtEl>
                                          <p:spTgt spid="6"/>
                                        </p:tgtEl>
                                      </p:cBhvr>
                                    </p:animEffect>
                                  </p:childTnLst>
                                </p:cTn>
                              </p:par>
                            </p:childTnLst>
                          </p:cTn>
                        </p:par>
                        <p:par>
                          <p:cTn id="47" fill="hold" nodeType="afterGroup">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39305"/>
                                        </p:tgtEl>
                                        <p:attrNameLst>
                                          <p:attrName>style.visibility</p:attrName>
                                        </p:attrNameLst>
                                      </p:cBhvr>
                                      <p:to>
                                        <p:strVal val="visible"/>
                                      </p:to>
                                    </p:set>
                                    <p:animEffect transition="in" filter="wipe(left)">
                                      <p:cBhvr>
                                        <p:cTn id="50" dur="500"/>
                                        <p:tgtEl>
                                          <p:spTgt spid="139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88" grpId="0" animBg="1"/>
      <p:bldP spid="139289" grpId="0" animBg="1"/>
      <p:bldP spid="139297" grpId="0"/>
      <p:bldP spid="139301" grpId="0"/>
      <p:bldP spid="139304" grpId="0"/>
      <p:bldP spid="139305"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600000">
            <a:off x="3089275" y="3198813"/>
            <a:ext cx="4633913" cy="261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type="none" w="sm" len="sm"/>
                <a:tailEnd type="none" w="sm" len="sm"/>
              </a14:hiddenLine>
            </a:ext>
          </a:extLst>
        </p:spPr>
      </p:pic>
      <p:pic>
        <p:nvPicPr>
          <p:cNvPr id="39"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800000">
            <a:off x="2592388" y="3116263"/>
            <a:ext cx="4629150" cy="2627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type="none" w="sm" len="sm"/>
                <a:tailEnd type="none" w="sm" len="sm"/>
              </a14:hiddenLine>
            </a:ext>
          </a:extLst>
        </p:spPr>
      </p:pic>
      <p:pic>
        <p:nvPicPr>
          <p:cNvPr id="173063"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76600" y="3284538"/>
            <a:ext cx="4633913" cy="261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type="none" w="sm" len="sm"/>
                <a:tailEnd type="none" w="sm" len="sm"/>
              </a14:hiddenLine>
            </a:ext>
          </a:extLst>
        </p:spPr>
      </p:pic>
      <p:pic>
        <p:nvPicPr>
          <p:cNvPr id="38"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200000">
            <a:off x="2862263" y="3130550"/>
            <a:ext cx="4657725" cy="261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type="none" w="sm" len="sm"/>
                <a:tailEnd type="none" w="sm" len="sm"/>
              </a14:hiddenLine>
            </a:ext>
          </a:extLst>
        </p:spPr>
      </p:pic>
      <p:sp>
        <p:nvSpPr>
          <p:cNvPr id="7175" name="Slide Number Placeholder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7D6EFBD8-CD4C-4671-99CC-873F439BEA58}" type="slidenum">
              <a:rPr lang="en-US" smtClean="0">
                <a:solidFill>
                  <a:schemeClr val="tx1"/>
                </a:solidFill>
                <a:latin typeface="Times New Roman" pitchFamily="18" charset="0"/>
              </a:rPr>
              <a:pPr/>
              <a:t>49</a:t>
            </a:fld>
            <a:endParaRPr lang="en-US" smtClean="0">
              <a:solidFill>
                <a:schemeClr val="tx1"/>
              </a:solidFill>
              <a:latin typeface="Times New Roman" pitchFamily="18" charset="0"/>
            </a:endParaRPr>
          </a:p>
        </p:txBody>
      </p:sp>
      <p:sp>
        <p:nvSpPr>
          <p:cNvPr id="7176" name="Rectangle 2"/>
          <p:cNvSpPr>
            <a:spLocks noGrp="1" noChangeArrowheads="1"/>
          </p:cNvSpPr>
          <p:nvPr>
            <p:ph type="title"/>
          </p:nvPr>
        </p:nvSpPr>
        <p:spPr>
          <a:xfrm>
            <a:off x="684213" y="0"/>
            <a:ext cx="7772400" cy="1143000"/>
          </a:xfrm>
        </p:spPr>
        <p:txBody>
          <a:bodyPr/>
          <a:lstStyle/>
          <a:p>
            <a:r>
              <a:rPr lang="en-US" sz="3200" smtClean="0"/>
              <a:t>Vektori u rotacionom sistemu</a:t>
            </a:r>
          </a:p>
        </p:txBody>
      </p:sp>
      <p:sp>
        <p:nvSpPr>
          <p:cNvPr id="7177" name="Line 9"/>
          <p:cNvSpPr>
            <a:spLocks noChangeShapeType="1"/>
          </p:cNvSpPr>
          <p:nvPr/>
        </p:nvSpPr>
        <p:spPr bwMode="auto">
          <a:xfrm flipV="1">
            <a:off x="5003800" y="3189288"/>
            <a:ext cx="0" cy="261937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178" name="Text Box 10"/>
          <p:cNvSpPr txBox="1">
            <a:spLocks noChangeArrowheads="1"/>
          </p:cNvSpPr>
          <p:nvPr/>
        </p:nvSpPr>
        <p:spPr bwMode="auto">
          <a:xfrm>
            <a:off x="4929188" y="2882900"/>
            <a:ext cx="3095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en-US">
                <a:solidFill>
                  <a:schemeClr val="tx1"/>
                </a:solidFill>
                <a:latin typeface="Arial" charset="0"/>
                <a:sym typeface="Symbol" pitchFamily="18" charset="2"/>
              </a:rPr>
              <a:t></a:t>
            </a:r>
          </a:p>
        </p:txBody>
      </p:sp>
      <p:grpSp>
        <p:nvGrpSpPr>
          <p:cNvPr id="7179" name="Group 11"/>
          <p:cNvGrpSpPr>
            <a:grpSpLocks/>
          </p:cNvGrpSpPr>
          <p:nvPr/>
        </p:nvGrpSpPr>
        <p:grpSpPr bwMode="auto">
          <a:xfrm>
            <a:off x="5003800" y="5808663"/>
            <a:ext cx="3052763" cy="374650"/>
            <a:chOff x="3152" y="3659"/>
            <a:chExt cx="1923" cy="236"/>
          </a:xfrm>
        </p:grpSpPr>
        <p:sp>
          <p:nvSpPr>
            <p:cNvPr id="7182" name="Line 12"/>
            <p:cNvSpPr>
              <a:spLocks noChangeShapeType="1"/>
            </p:cNvSpPr>
            <p:nvPr/>
          </p:nvSpPr>
          <p:spPr bwMode="auto">
            <a:xfrm>
              <a:off x="3152" y="3659"/>
              <a:ext cx="182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183" name="Text Box 13"/>
            <p:cNvSpPr txBox="1">
              <a:spLocks noChangeArrowheads="1"/>
            </p:cNvSpPr>
            <p:nvPr/>
          </p:nvSpPr>
          <p:spPr bwMode="auto">
            <a:xfrm>
              <a:off x="4868" y="3664"/>
              <a:ext cx="207"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en-US">
                  <a:solidFill>
                    <a:schemeClr val="tx1"/>
                  </a:solidFill>
                  <a:latin typeface="Arial" charset="0"/>
                  <a:sym typeface="Symbol" pitchFamily="18" charset="2"/>
                </a:rPr>
                <a:t></a:t>
              </a:r>
            </a:p>
          </p:txBody>
        </p:sp>
      </p:grpSp>
      <p:sp>
        <p:nvSpPr>
          <p:cNvPr id="7180" name="Text Box 33"/>
          <p:cNvSpPr txBox="1">
            <a:spLocks noChangeArrowheads="1"/>
          </p:cNvSpPr>
          <p:nvPr/>
        </p:nvSpPr>
        <p:spPr bwMode="auto">
          <a:xfrm>
            <a:off x="539750" y="1484313"/>
            <a:ext cx="805656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en-US">
                <a:solidFill>
                  <a:schemeClr val="tx1"/>
                </a:solidFill>
                <a:latin typeface="Arial" charset="0"/>
              </a:rPr>
              <a:t>Ako vektori  fluksa rotora       i struje </a:t>
            </a:r>
            <a:r>
              <a:rPr lang="en-US" sz="2400" b="1">
                <a:solidFill>
                  <a:schemeClr val="tx1"/>
                </a:solidFill>
                <a:latin typeface="Times New Roman" pitchFamily="18" charset="0"/>
                <a:cs typeface="Times New Roman" pitchFamily="18" charset="0"/>
              </a:rPr>
              <a:t>i</a:t>
            </a:r>
            <a:r>
              <a:rPr lang="en-US" sz="2400" b="1" baseline="-25000">
                <a:solidFill>
                  <a:schemeClr val="tx1"/>
                </a:solidFill>
                <a:latin typeface="Times New Roman" pitchFamily="18" charset="0"/>
                <a:cs typeface="Times New Roman" pitchFamily="18" charset="0"/>
              </a:rPr>
              <a:t>s</a:t>
            </a:r>
            <a:r>
              <a:rPr lang="en-US" sz="2400" baseline="-25000">
                <a:solidFill>
                  <a:schemeClr val="tx1"/>
                </a:solidFill>
                <a:latin typeface="Times New Roman" pitchFamily="18" charset="0"/>
                <a:cs typeface="Times New Roman" pitchFamily="18" charset="0"/>
              </a:rPr>
              <a:t> </a:t>
            </a:r>
            <a:r>
              <a:rPr lang="en-US">
                <a:solidFill>
                  <a:schemeClr val="tx1"/>
                </a:solidFill>
                <a:latin typeface="Arial" charset="0"/>
              </a:rPr>
              <a:t>rotiraju konstantnom brzinom rotacije</a:t>
            </a:r>
            <a:endParaRPr lang="en-US" baseline="-25000">
              <a:solidFill>
                <a:schemeClr val="tx1"/>
              </a:solidFill>
              <a:latin typeface="Times New Roman" pitchFamily="18" charset="0"/>
              <a:cs typeface="Times New Roman" pitchFamily="18" charset="0"/>
            </a:endParaRPr>
          </a:p>
        </p:txBody>
      </p:sp>
      <p:sp>
        <p:nvSpPr>
          <p:cNvPr id="7181" name="Text Box 37"/>
          <p:cNvSpPr txBox="1">
            <a:spLocks noChangeArrowheads="1"/>
          </p:cNvSpPr>
          <p:nvPr/>
        </p:nvSpPr>
        <p:spPr bwMode="auto">
          <a:xfrm>
            <a:off x="539750" y="1844675"/>
            <a:ext cx="5119688"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a:solidFill>
                  <a:schemeClr val="tx1"/>
                </a:solidFill>
                <a:latin typeface="Arial" charset="0"/>
              </a:rPr>
              <a:t>d - komponenta </a:t>
            </a:r>
            <a:r>
              <a:rPr lang="en-US">
                <a:solidFill>
                  <a:schemeClr val="tx1"/>
                </a:solidFill>
                <a:latin typeface="Arial" charset="0"/>
              </a:rPr>
              <a:t>struje </a:t>
            </a:r>
            <a:r>
              <a:rPr lang="en-US" sz="2400" b="1" i="1">
                <a:solidFill>
                  <a:schemeClr val="tx1"/>
                </a:solidFill>
                <a:latin typeface="Times New Roman" pitchFamily="18" charset="0"/>
                <a:cs typeface="Times New Roman" pitchFamily="18" charset="0"/>
              </a:rPr>
              <a:t>i</a:t>
            </a:r>
            <a:r>
              <a:rPr lang="en-US" sz="2400" b="1" i="1" baseline="-25000">
                <a:solidFill>
                  <a:schemeClr val="tx1"/>
                </a:solidFill>
                <a:latin typeface="Times New Roman" pitchFamily="18" charset="0"/>
                <a:cs typeface="Times New Roman" pitchFamily="18" charset="0"/>
              </a:rPr>
              <a:t>s</a:t>
            </a:r>
            <a:r>
              <a:rPr lang="sr-Latn-CS" sz="2400" b="1" i="1" baseline="-25000">
                <a:solidFill>
                  <a:schemeClr val="tx1"/>
                </a:solidFill>
                <a:latin typeface="Times New Roman" pitchFamily="18" charset="0"/>
                <a:cs typeface="Times New Roman" pitchFamily="18" charset="0"/>
              </a:rPr>
              <a:t>d</a:t>
            </a:r>
            <a:r>
              <a:rPr lang="en-US">
                <a:solidFill>
                  <a:schemeClr val="tx1"/>
                </a:solidFill>
                <a:latin typeface="Arial" charset="0"/>
              </a:rPr>
              <a:t> je konstantna veli</a:t>
            </a:r>
            <a:r>
              <a:rPr lang="sr-Latn-CS">
                <a:solidFill>
                  <a:schemeClr val="tx1"/>
                </a:solidFill>
                <a:latin typeface="Arial" charset="0"/>
              </a:rPr>
              <a:t>čina</a:t>
            </a:r>
          </a:p>
          <a:p>
            <a:pPr eaLnBrk="1" hangingPunct="1"/>
            <a:r>
              <a:rPr lang="sr-Latn-CS">
                <a:solidFill>
                  <a:schemeClr val="tx1"/>
                </a:solidFill>
                <a:latin typeface="Arial" charset="0"/>
              </a:rPr>
              <a:t>q - komponenta </a:t>
            </a:r>
            <a:r>
              <a:rPr lang="en-US">
                <a:solidFill>
                  <a:schemeClr val="tx1"/>
                </a:solidFill>
                <a:latin typeface="Arial" charset="0"/>
              </a:rPr>
              <a:t>struje </a:t>
            </a:r>
            <a:r>
              <a:rPr lang="en-US" sz="2400" b="1" i="1">
                <a:solidFill>
                  <a:schemeClr val="tx1"/>
                </a:solidFill>
                <a:latin typeface="Times New Roman" pitchFamily="18" charset="0"/>
                <a:cs typeface="Times New Roman" pitchFamily="18" charset="0"/>
              </a:rPr>
              <a:t>i</a:t>
            </a:r>
            <a:r>
              <a:rPr lang="en-US" sz="2400" b="1" i="1" baseline="-25000">
                <a:solidFill>
                  <a:schemeClr val="tx1"/>
                </a:solidFill>
                <a:latin typeface="Times New Roman" pitchFamily="18" charset="0"/>
                <a:cs typeface="Times New Roman" pitchFamily="18" charset="0"/>
              </a:rPr>
              <a:t>s</a:t>
            </a:r>
            <a:r>
              <a:rPr lang="sr-Latn-CS" sz="2400" b="1" i="1" baseline="-25000">
                <a:solidFill>
                  <a:schemeClr val="tx1"/>
                </a:solidFill>
                <a:latin typeface="Times New Roman" pitchFamily="18" charset="0"/>
                <a:cs typeface="Times New Roman" pitchFamily="18" charset="0"/>
              </a:rPr>
              <a:t>q</a:t>
            </a:r>
            <a:r>
              <a:rPr lang="en-US" baseline="-25000">
                <a:solidFill>
                  <a:schemeClr val="tx1"/>
                </a:solidFill>
                <a:latin typeface="Arial" charset="0"/>
              </a:rPr>
              <a:t> </a:t>
            </a:r>
            <a:r>
              <a:rPr lang="en-US">
                <a:solidFill>
                  <a:schemeClr val="tx1"/>
                </a:solidFill>
                <a:latin typeface="Arial" charset="0"/>
              </a:rPr>
              <a:t>je konstantna veli</a:t>
            </a:r>
            <a:r>
              <a:rPr lang="sr-Latn-CS">
                <a:solidFill>
                  <a:schemeClr val="tx1"/>
                </a:solidFill>
                <a:latin typeface="Arial" charset="0"/>
              </a:rPr>
              <a:t>čina</a:t>
            </a:r>
          </a:p>
        </p:txBody>
      </p:sp>
      <p:graphicFrame>
        <p:nvGraphicFramePr>
          <p:cNvPr id="7170" name="Object 8"/>
          <p:cNvGraphicFramePr>
            <a:graphicFrameLocks noChangeAspect="1"/>
          </p:cNvGraphicFramePr>
          <p:nvPr/>
        </p:nvGraphicFramePr>
        <p:xfrm>
          <a:off x="3132138" y="1412875"/>
          <a:ext cx="434975" cy="601663"/>
        </p:xfrm>
        <a:graphic>
          <a:graphicData uri="http://schemas.openxmlformats.org/presentationml/2006/ole">
            <p:oleObj spid="_x0000_s7199" name="Equation" r:id="rId5" imgW="165028" imgH="228501" progId="">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nodeType="afterGroup">
                            <p:stCondLst>
                              <p:cond delay="0"/>
                            </p:stCondLst>
                            <p:childTnLst>
                              <p:par>
                                <p:cTn id="8" presetID="1" presetClass="exit" presetSubtype="0" fill="hold" nodeType="afterEffect">
                                  <p:stCondLst>
                                    <p:cond delay="0"/>
                                  </p:stCondLst>
                                  <p:childTnLst>
                                    <p:set>
                                      <p:cBhvr>
                                        <p:cTn id="9" dur="1" fill="hold">
                                          <p:stCondLst>
                                            <p:cond delay="0"/>
                                          </p:stCondLst>
                                        </p:cTn>
                                        <p:tgtEl>
                                          <p:spTgt spid="173063"/>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38"/>
                                        </p:tgtEl>
                                        <p:attrNameLst>
                                          <p:attrName>style.visibility</p:attrName>
                                        </p:attrNameLst>
                                      </p:cBhvr>
                                      <p:to>
                                        <p:strVal val="visible"/>
                                      </p:to>
                                    </p:set>
                                  </p:childTnLst>
                                </p:cTn>
                              </p:par>
                            </p:childTnLst>
                          </p:cTn>
                        </p:par>
                        <p:par>
                          <p:cTn id="14" fill="hold" nodeType="afterGroup">
                            <p:stCondLst>
                              <p:cond delay="0"/>
                            </p:stCondLst>
                            <p:childTnLst>
                              <p:par>
                                <p:cTn id="15" presetID="1" presetClass="exit" presetSubtype="0" fill="hold" nodeType="afterEffect">
                                  <p:stCondLst>
                                    <p:cond delay="0"/>
                                  </p:stCondLst>
                                  <p:childTnLst>
                                    <p:set>
                                      <p:cBhvr>
                                        <p:cTn id="16" dur="1" fill="hold">
                                          <p:stCondLst>
                                            <p:cond delay="0"/>
                                          </p:stCondLst>
                                        </p:cTn>
                                        <p:tgtEl>
                                          <p:spTgt spid="37"/>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par>
                          <p:cTn id="21" fill="hold" nodeType="afterGroup">
                            <p:stCondLst>
                              <p:cond delay="0"/>
                            </p:stCondLst>
                            <p:childTnLst>
                              <p:par>
                                <p:cTn id="22" presetID="1" presetClass="exit" presetSubtype="0" fill="hold" nodeType="afterEffect">
                                  <p:stCondLst>
                                    <p:cond delay="0"/>
                                  </p:stCondLst>
                                  <p:childTnLst>
                                    <p:set>
                                      <p:cBhvr>
                                        <p:cTn id="23"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303B50EB-99FA-4A60-BD31-1E49F7222B82}" type="slidenum">
              <a:rPr lang="en-US" smtClean="0">
                <a:solidFill>
                  <a:schemeClr val="tx1"/>
                </a:solidFill>
                <a:latin typeface="Times New Roman" pitchFamily="18" charset="0"/>
              </a:rPr>
              <a:pPr/>
              <a:t>5</a:t>
            </a:fld>
            <a:endParaRPr lang="en-US" smtClean="0">
              <a:solidFill>
                <a:schemeClr val="tx1"/>
              </a:solidFill>
              <a:latin typeface="Times New Roman" pitchFamily="18" charset="0"/>
            </a:endParaRPr>
          </a:p>
        </p:txBody>
      </p:sp>
      <p:grpSp>
        <p:nvGrpSpPr>
          <p:cNvPr id="2" name="Group 46"/>
          <p:cNvGrpSpPr>
            <a:grpSpLocks/>
          </p:cNvGrpSpPr>
          <p:nvPr/>
        </p:nvGrpSpPr>
        <p:grpSpPr bwMode="auto">
          <a:xfrm>
            <a:off x="304800" y="4419600"/>
            <a:ext cx="912813" cy="2082800"/>
            <a:chOff x="304800" y="4419600"/>
            <a:chExt cx="912813" cy="2082800"/>
          </a:xfrm>
        </p:grpSpPr>
        <p:cxnSp>
          <p:nvCxnSpPr>
            <p:cNvPr id="56" name="Straight Connector 55"/>
            <p:cNvCxnSpPr>
              <a:cxnSpLocks noChangeShapeType="1"/>
            </p:cNvCxnSpPr>
            <p:nvPr/>
          </p:nvCxnSpPr>
          <p:spPr bwMode="auto">
            <a:xfrm>
              <a:off x="403225" y="5767388"/>
              <a:ext cx="388938" cy="1587"/>
            </a:xfrm>
            <a:prstGeom prst="line">
              <a:avLst/>
            </a:prstGeom>
            <a:noFill/>
            <a:ln w="31750">
              <a:solidFill>
                <a:srgbClr val="0066CC"/>
              </a:solidFill>
              <a:round/>
              <a:headEnd/>
              <a:tailEnd/>
            </a:ln>
            <a:effectLst>
              <a:outerShdw dist="20000" dir="5400000" rotWithShape="0">
                <a:srgbClr val="808080">
                  <a:alpha val="37999"/>
                </a:srgbClr>
              </a:outerShdw>
            </a:effectLst>
          </p:spPr>
        </p:cxnSp>
        <p:cxnSp>
          <p:nvCxnSpPr>
            <p:cNvPr id="59" name="Straight Connector 58"/>
            <p:cNvCxnSpPr>
              <a:cxnSpLocks noChangeShapeType="1"/>
            </p:cNvCxnSpPr>
            <p:nvPr/>
          </p:nvCxnSpPr>
          <p:spPr bwMode="auto">
            <a:xfrm rot="5400000" flipH="1" flipV="1">
              <a:off x="338138" y="5314950"/>
              <a:ext cx="908050" cy="0"/>
            </a:xfrm>
            <a:prstGeom prst="line">
              <a:avLst/>
            </a:prstGeom>
            <a:noFill/>
            <a:ln w="31750">
              <a:solidFill>
                <a:srgbClr val="0066CC"/>
              </a:solidFill>
              <a:round/>
              <a:headEnd/>
              <a:tailEnd/>
            </a:ln>
            <a:effectLst>
              <a:outerShdw dist="20000" dir="5400000" rotWithShape="0">
                <a:srgbClr val="808080">
                  <a:alpha val="37999"/>
                </a:srgbClr>
              </a:outerShdw>
            </a:effectLst>
          </p:spPr>
        </p:cxnSp>
        <p:cxnSp>
          <p:nvCxnSpPr>
            <p:cNvPr id="63" name="Straight Connector 62"/>
            <p:cNvCxnSpPr>
              <a:cxnSpLocks noChangeShapeType="1"/>
            </p:cNvCxnSpPr>
            <p:nvPr/>
          </p:nvCxnSpPr>
          <p:spPr bwMode="auto">
            <a:xfrm rot="5400000">
              <a:off x="765175" y="4986338"/>
              <a:ext cx="223837" cy="1588"/>
            </a:xfrm>
            <a:prstGeom prst="line">
              <a:avLst/>
            </a:prstGeom>
            <a:noFill/>
            <a:ln w="31750">
              <a:solidFill>
                <a:srgbClr val="0066CC"/>
              </a:solidFill>
              <a:round/>
              <a:headEnd/>
              <a:tailEnd/>
            </a:ln>
            <a:effectLst>
              <a:outerShdw dist="20000" dir="5400000" rotWithShape="0">
                <a:srgbClr val="808080">
                  <a:alpha val="37999"/>
                </a:srgbClr>
              </a:outerShdw>
            </a:effectLst>
          </p:spPr>
        </p:cxnSp>
        <p:cxnSp>
          <p:nvCxnSpPr>
            <p:cNvPr id="64" name="Straight Connector 63"/>
            <p:cNvCxnSpPr>
              <a:cxnSpLocks noChangeShapeType="1"/>
            </p:cNvCxnSpPr>
            <p:nvPr/>
          </p:nvCxnSpPr>
          <p:spPr bwMode="auto">
            <a:xfrm rot="5400000">
              <a:off x="765175" y="5321300"/>
              <a:ext cx="223838" cy="1588"/>
            </a:xfrm>
            <a:prstGeom prst="line">
              <a:avLst/>
            </a:prstGeom>
            <a:noFill/>
            <a:ln w="31750">
              <a:solidFill>
                <a:srgbClr val="0066CC"/>
              </a:solidFill>
              <a:round/>
              <a:headEnd/>
              <a:tailEnd/>
            </a:ln>
            <a:effectLst>
              <a:outerShdw dist="20000" dir="5400000" rotWithShape="0">
                <a:srgbClr val="808080">
                  <a:alpha val="37999"/>
                </a:srgbClr>
              </a:outerShdw>
            </a:effectLst>
          </p:spPr>
        </p:cxnSp>
        <p:cxnSp>
          <p:nvCxnSpPr>
            <p:cNvPr id="65" name="Straight Connector 64"/>
            <p:cNvCxnSpPr>
              <a:cxnSpLocks noChangeShapeType="1"/>
            </p:cNvCxnSpPr>
            <p:nvPr/>
          </p:nvCxnSpPr>
          <p:spPr bwMode="auto">
            <a:xfrm rot="5400000">
              <a:off x="765969" y="5642769"/>
              <a:ext cx="222250" cy="1588"/>
            </a:xfrm>
            <a:prstGeom prst="line">
              <a:avLst/>
            </a:prstGeom>
            <a:noFill/>
            <a:ln w="31750">
              <a:solidFill>
                <a:srgbClr val="0066CC"/>
              </a:solidFill>
              <a:round/>
              <a:headEnd/>
              <a:tailEnd/>
            </a:ln>
            <a:effectLst>
              <a:outerShdw dist="20000" dir="5400000" rotWithShape="0">
                <a:srgbClr val="808080">
                  <a:alpha val="37999"/>
                </a:srgbClr>
              </a:outerShdw>
            </a:effectLst>
          </p:spPr>
        </p:cxnSp>
        <p:cxnSp>
          <p:nvCxnSpPr>
            <p:cNvPr id="67" name="Straight Connector 66"/>
            <p:cNvCxnSpPr>
              <a:cxnSpLocks noChangeShapeType="1"/>
            </p:cNvCxnSpPr>
            <p:nvPr/>
          </p:nvCxnSpPr>
          <p:spPr bwMode="auto">
            <a:xfrm flipV="1">
              <a:off x="876300" y="4986338"/>
              <a:ext cx="292100" cy="0"/>
            </a:xfrm>
            <a:prstGeom prst="line">
              <a:avLst/>
            </a:prstGeom>
            <a:noFill/>
            <a:ln w="31750">
              <a:solidFill>
                <a:srgbClr val="0066CC"/>
              </a:solidFill>
              <a:round/>
              <a:headEnd/>
              <a:tailEnd/>
            </a:ln>
            <a:effectLst>
              <a:outerShdw dist="20000" dir="5400000" rotWithShape="0">
                <a:srgbClr val="808080">
                  <a:alpha val="37999"/>
                </a:srgbClr>
              </a:outerShdw>
            </a:effectLst>
          </p:spPr>
        </p:cxnSp>
        <p:cxnSp>
          <p:nvCxnSpPr>
            <p:cNvPr id="80" name="Straight Connector 79"/>
            <p:cNvCxnSpPr>
              <a:cxnSpLocks noChangeShapeType="1"/>
            </p:cNvCxnSpPr>
            <p:nvPr/>
          </p:nvCxnSpPr>
          <p:spPr bwMode="auto">
            <a:xfrm rot="5400000" flipH="1" flipV="1">
              <a:off x="939006" y="4742657"/>
              <a:ext cx="460375" cy="1588"/>
            </a:xfrm>
            <a:prstGeom prst="line">
              <a:avLst/>
            </a:prstGeom>
            <a:noFill/>
            <a:ln w="31750">
              <a:solidFill>
                <a:srgbClr val="0066CC"/>
              </a:solidFill>
              <a:round/>
              <a:headEnd/>
              <a:tailEnd/>
            </a:ln>
            <a:effectLst>
              <a:outerShdw dist="20000" dir="5400000" rotWithShape="0">
                <a:srgbClr val="808080">
                  <a:alpha val="37999"/>
                </a:srgbClr>
              </a:outerShdw>
            </a:effectLst>
          </p:spPr>
        </p:cxnSp>
        <p:cxnSp>
          <p:nvCxnSpPr>
            <p:cNvPr id="81" name="Straight Connector 80"/>
            <p:cNvCxnSpPr>
              <a:cxnSpLocks noChangeShapeType="1"/>
            </p:cNvCxnSpPr>
            <p:nvPr/>
          </p:nvCxnSpPr>
          <p:spPr bwMode="auto">
            <a:xfrm flipV="1">
              <a:off x="862013" y="5321300"/>
              <a:ext cx="293687" cy="0"/>
            </a:xfrm>
            <a:prstGeom prst="line">
              <a:avLst/>
            </a:prstGeom>
            <a:noFill/>
            <a:ln w="31750">
              <a:solidFill>
                <a:srgbClr val="0066CC"/>
              </a:solidFill>
              <a:round/>
              <a:headEnd/>
              <a:tailEnd/>
            </a:ln>
            <a:effectLst>
              <a:outerShdw dist="20000" dir="5400000" rotWithShape="0">
                <a:srgbClr val="808080">
                  <a:alpha val="37999"/>
                </a:srgbClr>
              </a:outerShdw>
            </a:effectLst>
          </p:spPr>
        </p:cxnSp>
        <p:cxnSp>
          <p:nvCxnSpPr>
            <p:cNvPr id="83" name="Straight Connector 82"/>
            <p:cNvCxnSpPr>
              <a:cxnSpLocks noChangeShapeType="1"/>
            </p:cNvCxnSpPr>
            <p:nvPr/>
          </p:nvCxnSpPr>
          <p:spPr bwMode="auto">
            <a:xfrm flipV="1">
              <a:off x="890588" y="5641975"/>
              <a:ext cx="292100" cy="0"/>
            </a:xfrm>
            <a:prstGeom prst="line">
              <a:avLst/>
            </a:prstGeom>
            <a:noFill/>
            <a:ln w="31750">
              <a:solidFill>
                <a:srgbClr val="0066CC"/>
              </a:solidFill>
              <a:round/>
              <a:headEnd/>
              <a:tailEnd/>
            </a:ln>
            <a:effectLst>
              <a:outerShdw dist="20000" dir="5400000" rotWithShape="0">
                <a:srgbClr val="808080">
                  <a:alpha val="37999"/>
                </a:srgbClr>
              </a:outerShdw>
            </a:effectLst>
          </p:spPr>
        </p:cxnSp>
        <p:cxnSp>
          <p:nvCxnSpPr>
            <p:cNvPr id="84" name="Straight Connector 83"/>
            <p:cNvCxnSpPr>
              <a:cxnSpLocks noChangeShapeType="1"/>
            </p:cNvCxnSpPr>
            <p:nvPr/>
          </p:nvCxnSpPr>
          <p:spPr bwMode="auto">
            <a:xfrm rot="5400000" flipH="1" flipV="1">
              <a:off x="611981" y="5852319"/>
              <a:ext cx="1101725" cy="14288"/>
            </a:xfrm>
            <a:prstGeom prst="line">
              <a:avLst/>
            </a:prstGeom>
            <a:noFill/>
            <a:ln w="31750">
              <a:solidFill>
                <a:srgbClr val="0066CC"/>
              </a:solidFill>
              <a:round/>
              <a:headEnd/>
              <a:tailEnd/>
            </a:ln>
            <a:effectLst>
              <a:outerShdw dist="20000" dir="5400000" rotWithShape="0">
                <a:srgbClr val="808080">
                  <a:alpha val="37999"/>
                </a:srgbClr>
              </a:outerShdw>
            </a:effectLst>
          </p:spPr>
        </p:cxnSp>
        <p:sp>
          <p:nvSpPr>
            <p:cNvPr id="87" name="Oval 86"/>
            <p:cNvSpPr>
              <a:spLocks noChangeArrowheads="1"/>
            </p:cNvSpPr>
            <p:nvPr/>
          </p:nvSpPr>
          <p:spPr bwMode="auto">
            <a:xfrm flipH="1">
              <a:off x="1108075" y="4419600"/>
              <a:ext cx="109538" cy="93663"/>
            </a:xfrm>
            <a:prstGeom prst="ellipse">
              <a:avLst/>
            </a:prstGeom>
            <a:noFill/>
            <a:ln w="1587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89" name="Oval 88"/>
            <p:cNvSpPr>
              <a:spLocks noChangeArrowheads="1"/>
            </p:cNvSpPr>
            <p:nvPr/>
          </p:nvSpPr>
          <p:spPr bwMode="auto">
            <a:xfrm flipH="1">
              <a:off x="1100138" y="6408738"/>
              <a:ext cx="109537" cy="93662"/>
            </a:xfrm>
            <a:prstGeom prst="ellipse">
              <a:avLst/>
            </a:prstGeom>
            <a:noFill/>
            <a:ln w="1587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cxnSp>
          <p:nvCxnSpPr>
            <p:cNvPr id="96" name="Straight Arrow Connector 95"/>
            <p:cNvCxnSpPr>
              <a:cxnSpLocks noChangeShapeType="1"/>
            </p:cNvCxnSpPr>
            <p:nvPr/>
          </p:nvCxnSpPr>
          <p:spPr bwMode="auto">
            <a:xfrm rot="10800000">
              <a:off x="982663" y="5318125"/>
              <a:ext cx="168275" cy="1588"/>
            </a:xfrm>
            <a:prstGeom prst="straightConnector1">
              <a:avLst/>
            </a:prstGeom>
            <a:noFill/>
            <a:ln w="31750">
              <a:solidFill>
                <a:srgbClr val="0066CC"/>
              </a:solidFill>
              <a:round/>
              <a:headEnd/>
              <a:tailEnd type="arrow" w="med" len="med"/>
            </a:ln>
            <a:effectLst>
              <a:outerShdw dist="20000" dir="5400000" rotWithShape="0">
                <a:srgbClr val="808080">
                  <a:alpha val="37999"/>
                </a:srgbClr>
              </a:outerShdw>
            </a:effectLst>
          </p:spPr>
        </p:cxnSp>
        <p:sp>
          <p:nvSpPr>
            <p:cNvPr id="101" name="Oval 100"/>
            <p:cNvSpPr>
              <a:spLocks noChangeArrowheads="1"/>
            </p:cNvSpPr>
            <p:nvPr/>
          </p:nvSpPr>
          <p:spPr bwMode="auto">
            <a:xfrm flipH="1">
              <a:off x="304800" y="5722938"/>
              <a:ext cx="109538" cy="93662"/>
            </a:xfrm>
            <a:prstGeom prst="ellipse">
              <a:avLst/>
            </a:prstGeom>
            <a:noFill/>
            <a:ln w="1587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grpSp>
      <p:sp>
        <p:nvSpPr>
          <p:cNvPr id="155665" name="TextBox 88"/>
          <p:cNvSpPr txBox="1">
            <a:spLocks noChangeArrowheads="1"/>
          </p:cNvSpPr>
          <p:nvPr/>
        </p:nvSpPr>
        <p:spPr bwMode="auto">
          <a:xfrm>
            <a:off x="1054100" y="4137025"/>
            <a:ext cx="1008063"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D</a:t>
            </a:r>
            <a:r>
              <a:rPr lang="sr-Latn-CS" sz="1600" b="1">
                <a:solidFill>
                  <a:schemeClr val="tx1"/>
                </a:solidFill>
                <a:latin typeface="Times New Roman" pitchFamily="18" charset="0"/>
                <a:ea typeface="ＭＳ Ｐゴシック" pitchFamily="-107" charset="-128"/>
                <a:cs typeface="Times New Roman" pitchFamily="18" charset="0"/>
              </a:rPr>
              <a:t> </a:t>
            </a:r>
            <a:r>
              <a:rPr lang="sr-Latn-CS" sz="1600">
                <a:solidFill>
                  <a:schemeClr val="tx1"/>
                </a:solidFill>
                <a:latin typeface="Times New Roman" pitchFamily="18" charset="0"/>
                <a:ea typeface="ＭＳ Ｐゴシック" pitchFamily="-107" charset="-128"/>
                <a:cs typeface="Times New Roman" pitchFamily="18" charset="0"/>
              </a:rPr>
              <a:t>(drain)</a:t>
            </a:r>
            <a:endParaRPr lang="en-US" sz="1600">
              <a:solidFill>
                <a:schemeClr val="tx1"/>
              </a:solidFill>
              <a:latin typeface="Times New Roman" pitchFamily="18" charset="0"/>
              <a:ea typeface="ＭＳ Ｐゴシック" pitchFamily="-107" charset="-128"/>
              <a:cs typeface="Times New Roman" pitchFamily="18" charset="0"/>
            </a:endParaRPr>
          </a:p>
        </p:txBody>
      </p:sp>
      <p:sp>
        <p:nvSpPr>
          <p:cNvPr id="155666" name="TextBox 88"/>
          <p:cNvSpPr txBox="1">
            <a:spLocks noChangeArrowheads="1"/>
          </p:cNvSpPr>
          <p:nvPr/>
        </p:nvSpPr>
        <p:spPr bwMode="auto">
          <a:xfrm>
            <a:off x="1085850" y="6448425"/>
            <a:ext cx="132556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S</a:t>
            </a:r>
            <a:r>
              <a:rPr lang="sr-Latn-CS" sz="1600" b="1">
                <a:solidFill>
                  <a:schemeClr val="tx1"/>
                </a:solidFill>
                <a:latin typeface="Times New Roman" pitchFamily="18" charset="0"/>
                <a:ea typeface="ＭＳ Ｐゴシック" pitchFamily="-107" charset="-128"/>
                <a:cs typeface="Times New Roman" pitchFamily="18" charset="0"/>
              </a:rPr>
              <a:t> </a:t>
            </a:r>
            <a:r>
              <a:rPr lang="sr-Latn-CS" sz="1600">
                <a:solidFill>
                  <a:schemeClr val="tx1"/>
                </a:solidFill>
                <a:latin typeface="Times New Roman" pitchFamily="18" charset="0"/>
                <a:ea typeface="ＭＳ Ｐゴシック" pitchFamily="-107" charset="-128"/>
                <a:cs typeface="Times New Roman" pitchFamily="18" charset="0"/>
              </a:rPr>
              <a:t>(source)</a:t>
            </a:r>
            <a:endParaRPr lang="en-US" sz="1600">
              <a:solidFill>
                <a:schemeClr val="tx1"/>
              </a:solidFill>
              <a:latin typeface="Times New Roman" pitchFamily="18" charset="0"/>
              <a:ea typeface="ＭＳ Ｐゴシック" pitchFamily="-107" charset="-128"/>
              <a:cs typeface="Times New Roman" pitchFamily="18" charset="0"/>
            </a:endParaRPr>
          </a:p>
        </p:txBody>
      </p:sp>
      <p:sp>
        <p:nvSpPr>
          <p:cNvPr id="155667" name="TextBox 88"/>
          <p:cNvSpPr txBox="1">
            <a:spLocks noChangeArrowheads="1"/>
          </p:cNvSpPr>
          <p:nvPr/>
        </p:nvSpPr>
        <p:spPr bwMode="auto">
          <a:xfrm>
            <a:off x="179388" y="5805488"/>
            <a:ext cx="9366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G</a:t>
            </a:r>
            <a:r>
              <a:rPr lang="sr-Latn-CS" sz="1600" b="1">
                <a:solidFill>
                  <a:schemeClr val="tx1"/>
                </a:solidFill>
                <a:latin typeface="Times New Roman" pitchFamily="18" charset="0"/>
                <a:ea typeface="ＭＳ Ｐゴシック" pitchFamily="-107" charset="-128"/>
                <a:cs typeface="Times New Roman" pitchFamily="18" charset="0"/>
              </a:rPr>
              <a:t> </a:t>
            </a:r>
            <a:r>
              <a:rPr lang="sr-Latn-CS" sz="1600">
                <a:solidFill>
                  <a:schemeClr val="tx1"/>
                </a:solidFill>
                <a:latin typeface="Times New Roman" pitchFamily="18" charset="0"/>
                <a:ea typeface="ＭＳ Ｐゴシック" pitchFamily="-107" charset="-128"/>
                <a:cs typeface="Times New Roman" pitchFamily="18" charset="0"/>
              </a:rPr>
              <a:t>(gate)</a:t>
            </a:r>
            <a:endParaRPr lang="en-US" sz="1600">
              <a:solidFill>
                <a:schemeClr val="tx1"/>
              </a:solidFill>
              <a:latin typeface="Times New Roman" pitchFamily="18" charset="0"/>
              <a:ea typeface="ＭＳ Ｐゴシック" pitchFamily="-107" charset="-128"/>
              <a:cs typeface="Times New Roman" pitchFamily="18" charset="0"/>
            </a:endParaRPr>
          </a:p>
        </p:txBody>
      </p:sp>
      <p:sp>
        <p:nvSpPr>
          <p:cNvPr id="102" name="TextBox 101"/>
          <p:cNvSpPr txBox="1">
            <a:spLocks noChangeArrowheads="1"/>
          </p:cNvSpPr>
          <p:nvPr/>
        </p:nvSpPr>
        <p:spPr bwMode="auto">
          <a:xfrm>
            <a:off x="1431925" y="4873625"/>
            <a:ext cx="512763"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a:solidFill>
                  <a:schemeClr val="tx1"/>
                </a:solidFill>
                <a:latin typeface="Arial" charset="0"/>
                <a:ea typeface="ＭＳ Ｐゴシック" pitchFamily="-107" charset="-128"/>
              </a:rPr>
              <a:t>+</a:t>
            </a:r>
          </a:p>
          <a:p>
            <a:pPr algn="ctr" eaLnBrk="1" hangingPunct="1"/>
            <a:endParaRPr lang="en-US">
              <a:solidFill>
                <a:schemeClr val="tx1"/>
              </a:solidFill>
              <a:latin typeface="Calibri" pitchFamily="34" charset="0"/>
              <a:ea typeface="ＭＳ Ｐゴシック" pitchFamily="-107" charset="-128"/>
            </a:endParaRPr>
          </a:p>
          <a:p>
            <a:pPr algn="ctr" eaLnBrk="1" hangingPunct="1"/>
            <a:r>
              <a:rPr lang="en-US" i="1">
                <a:solidFill>
                  <a:schemeClr val="tx1"/>
                </a:solidFill>
                <a:latin typeface="Times New Roman" pitchFamily="18" charset="0"/>
                <a:ea typeface="ＭＳ Ｐゴシック" pitchFamily="-107" charset="-128"/>
                <a:cs typeface="Times New Roman" pitchFamily="18" charset="0"/>
              </a:rPr>
              <a:t>V</a:t>
            </a:r>
            <a:r>
              <a:rPr lang="en-US" i="1" baseline="-25000">
                <a:solidFill>
                  <a:schemeClr val="tx1"/>
                </a:solidFill>
                <a:latin typeface="Times New Roman" pitchFamily="18" charset="0"/>
                <a:ea typeface="ＭＳ Ｐゴシック" pitchFamily="-107" charset="-128"/>
                <a:cs typeface="Times New Roman" pitchFamily="18" charset="0"/>
              </a:rPr>
              <a:t>DS</a:t>
            </a:r>
            <a:endParaRPr lang="en-US" i="1">
              <a:solidFill>
                <a:schemeClr val="tx1"/>
              </a:solidFill>
              <a:latin typeface="Times New Roman" pitchFamily="18" charset="0"/>
              <a:ea typeface="ＭＳ Ｐゴシック" pitchFamily="-107" charset="-128"/>
              <a:cs typeface="Times New Roman" pitchFamily="18" charset="0"/>
            </a:endParaRPr>
          </a:p>
          <a:p>
            <a:pPr algn="ctr" eaLnBrk="1" hangingPunct="1"/>
            <a:endParaRPr lang="en-US">
              <a:solidFill>
                <a:schemeClr val="tx1"/>
              </a:solidFill>
              <a:latin typeface="Calibri" pitchFamily="34" charset="0"/>
              <a:ea typeface="ＭＳ Ｐゴシック" pitchFamily="-107" charset="-128"/>
            </a:endParaRPr>
          </a:p>
          <a:p>
            <a:pPr algn="ctr" eaLnBrk="1" hangingPunct="1"/>
            <a:r>
              <a:rPr lang="en-US">
                <a:solidFill>
                  <a:schemeClr val="tx1"/>
                </a:solidFill>
                <a:latin typeface="Symbol" pitchFamily="18" charset="2"/>
                <a:ea typeface="ＭＳ Ｐゴシック" pitchFamily="-107" charset="-128"/>
              </a:rPr>
              <a:t>-</a:t>
            </a:r>
            <a:endParaRPr lang="en-US">
              <a:solidFill>
                <a:schemeClr val="tx1"/>
              </a:solidFill>
              <a:latin typeface="Arial" charset="0"/>
              <a:ea typeface="ＭＳ Ｐゴシック" pitchFamily="-107" charset="-128"/>
            </a:endParaRPr>
          </a:p>
        </p:txBody>
      </p:sp>
      <p:cxnSp>
        <p:nvCxnSpPr>
          <p:cNvPr id="106" name="Straight Arrow Connector 105"/>
          <p:cNvCxnSpPr>
            <a:cxnSpLocks noChangeShapeType="1"/>
          </p:cNvCxnSpPr>
          <p:nvPr/>
        </p:nvCxnSpPr>
        <p:spPr bwMode="auto">
          <a:xfrm rot="5400000">
            <a:off x="1109662" y="4757738"/>
            <a:ext cx="373063" cy="1588"/>
          </a:xfrm>
          <a:prstGeom prst="straightConnector1">
            <a:avLst/>
          </a:prstGeom>
          <a:noFill/>
          <a:ln w="25400">
            <a:solidFill>
              <a:srgbClr val="0066CC"/>
            </a:solidFill>
            <a:round/>
            <a:headEnd/>
            <a:tailEnd type="arrow" w="med" len="med"/>
          </a:ln>
          <a:effectLst>
            <a:outerShdw dist="20000" dir="5400000" rotWithShape="0">
              <a:srgbClr val="808080">
                <a:alpha val="37999"/>
              </a:srgbClr>
            </a:outerShdw>
          </a:effectLst>
        </p:spPr>
      </p:cxnSp>
      <p:sp>
        <p:nvSpPr>
          <p:cNvPr id="155670" name="TextBox 74"/>
          <p:cNvSpPr txBox="1">
            <a:spLocks noChangeArrowheads="1"/>
          </p:cNvSpPr>
          <p:nvPr/>
        </p:nvSpPr>
        <p:spPr bwMode="auto">
          <a:xfrm>
            <a:off x="1331913" y="4581525"/>
            <a:ext cx="4635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i="1">
                <a:solidFill>
                  <a:schemeClr val="tx1"/>
                </a:solidFill>
                <a:latin typeface="Times New Roman" pitchFamily="18" charset="0"/>
                <a:ea typeface="ＭＳ Ｐゴシック" pitchFamily="-107" charset="-128"/>
                <a:cs typeface="Times New Roman" pitchFamily="18" charset="0"/>
              </a:rPr>
              <a:t>I</a:t>
            </a:r>
            <a:r>
              <a:rPr lang="en-US" i="1" baseline="-25000">
                <a:solidFill>
                  <a:schemeClr val="tx1"/>
                </a:solidFill>
                <a:latin typeface="Times New Roman" pitchFamily="18" charset="0"/>
                <a:ea typeface="ＭＳ Ｐゴシック" pitchFamily="-107" charset="-128"/>
                <a:cs typeface="Times New Roman" pitchFamily="18" charset="0"/>
              </a:rPr>
              <a:t>D</a:t>
            </a:r>
          </a:p>
        </p:txBody>
      </p:sp>
      <p:sp>
        <p:nvSpPr>
          <p:cNvPr id="155671" name="TextBox 4"/>
          <p:cNvSpPr txBox="1">
            <a:spLocks noChangeArrowheads="1"/>
          </p:cNvSpPr>
          <p:nvPr/>
        </p:nvSpPr>
        <p:spPr bwMode="auto">
          <a:xfrm>
            <a:off x="0" y="3644900"/>
            <a:ext cx="89916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800" b="1">
                <a:solidFill>
                  <a:srgbClr val="0066CC"/>
                </a:solidFill>
                <a:latin typeface="Arial" charset="0"/>
              </a:rPr>
              <a:t>MOSFET </a:t>
            </a:r>
            <a:r>
              <a:rPr lang="sr-Latn-CS" sz="2400" b="1">
                <a:solidFill>
                  <a:srgbClr val="0066CC"/>
                </a:solidFill>
                <a:latin typeface="Arial" charset="0"/>
              </a:rPr>
              <a:t>Tranzistor</a:t>
            </a:r>
            <a:r>
              <a:rPr lang="sr-Latn-CS" sz="2800" b="1">
                <a:solidFill>
                  <a:srgbClr val="0066CC"/>
                </a:solidFill>
                <a:latin typeface="Arial" charset="0"/>
              </a:rPr>
              <a:t> </a:t>
            </a:r>
          </a:p>
        </p:txBody>
      </p:sp>
      <p:grpSp>
        <p:nvGrpSpPr>
          <p:cNvPr id="12299" name="Group 24"/>
          <p:cNvGrpSpPr>
            <a:grpSpLocks/>
          </p:cNvGrpSpPr>
          <p:nvPr/>
        </p:nvGrpSpPr>
        <p:grpSpPr bwMode="auto">
          <a:xfrm>
            <a:off x="0" y="533400"/>
            <a:ext cx="2247900" cy="3095625"/>
            <a:chOff x="312" y="762"/>
            <a:chExt cx="1416" cy="1800"/>
          </a:xfrm>
        </p:grpSpPr>
        <p:grpSp>
          <p:nvGrpSpPr>
            <p:cNvPr id="12303" name="Group 25"/>
            <p:cNvGrpSpPr>
              <a:grpSpLocks/>
            </p:cNvGrpSpPr>
            <p:nvPr/>
          </p:nvGrpSpPr>
          <p:grpSpPr bwMode="auto">
            <a:xfrm>
              <a:off x="649" y="1022"/>
              <a:ext cx="1010" cy="1285"/>
              <a:chOff x="409" y="1034"/>
              <a:chExt cx="1010" cy="1285"/>
            </a:xfrm>
          </p:grpSpPr>
          <p:sp>
            <p:nvSpPr>
              <p:cNvPr id="12310" name="Line 26"/>
              <p:cNvSpPr>
                <a:spLocks noChangeShapeType="1"/>
              </p:cNvSpPr>
              <p:nvPr/>
            </p:nvSpPr>
            <p:spPr bwMode="auto">
              <a:xfrm flipH="1">
                <a:off x="780" y="1535"/>
                <a:ext cx="0" cy="304"/>
              </a:xfrm>
              <a:prstGeom prst="line">
                <a:avLst/>
              </a:prstGeom>
              <a:noFill/>
              <a:ln w="6350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sp>
            <p:nvSpPr>
              <p:cNvPr id="12311" name="Line 27"/>
              <p:cNvSpPr>
                <a:spLocks noChangeShapeType="1"/>
              </p:cNvSpPr>
              <p:nvPr/>
            </p:nvSpPr>
            <p:spPr bwMode="auto">
              <a:xfrm>
                <a:off x="780" y="1779"/>
                <a:ext cx="240" cy="180"/>
              </a:xfrm>
              <a:prstGeom prst="line">
                <a:avLst/>
              </a:prstGeom>
              <a:noFill/>
              <a:ln w="41275">
                <a:solidFill>
                  <a:schemeClr val="tx1"/>
                </a:solidFill>
                <a:round/>
                <a:headEnd/>
                <a:tailEnd type="triangle" w="lg" len="lg"/>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sp>
            <p:nvSpPr>
              <p:cNvPr id="12312" name="Line 28"/>
              <p:cNvSpPr>
                <a:spLocks noChangeShapeType="1"/>
              </p:cNvSpPr>
              <p:nvPr/>
            </p:nvSpPr>
            <p:spPr bwMode="auto">
              <a:xfrm flipV="1">
                <a:off x="771" y="1453"/>
                <a:ext cx="231" cy="155"/>
              </a:xfrm>
              <a:prstGeom prst="line">
                <a:avLst/>
              </a:prstGeom>
              <a:noFill/>
              <a:ln w="4127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sp>
            <p:nvSpPr>
              <p:cNvPr id="12313" name="Line 29"/>
              <p:cNvSpPr>
                <a:spLocks noChangeShapeType="1"/>
              </p:cNvSpPr>
              <p:nvPr/>
            </p:nvSpPr>
            <p:spPr bwMode="auto">
              <a:xfrm flipV="1">
                <a:off x="409" y="1707"/>
                <a:ext cx="378" cy="0"/>
              </a:xfrm>
              <a:prstGeom prst="line">
                <a:avLst/>
              </a:prstGeom>
              <a:noFill/>
              <a:ln w="4127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sp>
            <p:nvSpPr>
              <p:cNvPr id="12314" name="Line 30"/>
              <p:cNvSpPr>
                <a:spLocks noChangeShapeType="1"/>
              </p:cNvSpPr>
              <p:nvPr/>
            </p:nvSpPr>
            <p:spPr bwMode="auto">
              <a:xfrm flipV="1">
                <a:off x="1002" y="1034"/>
                <a:ext cx="3" cy="432"/>
              </a:xfrm>
              <a:prstGeom prst="line">
                <a:avLst/>
              </a:prstGeom>
              <a:noFill/>
              <a:ln w="4127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sp>
            <p:nvSpPr>
              <p:cNvPr id="12315" name="Line 31"/>
              <p:cNvSpPr>
                <a:spLocks noChangeShapeType="1"/>
              </p:cNvSpPr>
              <p:nvPr/>
            </p:nvSpPr>
            <p:spPr bwMode="auto">
              <a:xfrm>
                <a:off x="1008" y="1959"/>
                <a:ext cx="0" cy="360"/>
              </a:xfrm>
              <a:prstGeom prst="line">
                <a:avLst/>
              </a:prstGeom>
              <a:noFill/>
              <a:ln w="41275">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nchor="ctr">
                <a:spAutoFit/>
              </a:bodyPr>
              <a:lstStyle/>
              <a:p>
                <a:endParaRPr lang="en-US"/>
              </a:p>
            </p:txBody>
          </p:sp>
          <p:sp>
            <p:nvSpPr>
              <p:cNvPr id="12316" name="Line 32"/>
              <p:cNvSpPr>
                <a:spLocks noChangeShapeType="1"/>
              </p:cNvSpPr>
              <p:nvPr/>
            </p:nvSpPr>
            <p:spPr bwMode="auto">
              <a:xfrm>
                <a:off x="1128" y="1068"/>
                <a:ext cx="0" cy="26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a:p>
            </p:txBody>
          </p:sp>
          <p:sp>
            <p:nvSpPr>
              <p:cNvPr id="12317" name="Text Box 33"/>
              <p:cNvSpPr txBox="1">
                <a:spLocks noChangeArrowheads="1"/>
              </p:cNvSpPr>
              <p:nvPr/>
            </p:nvSpPr>
            <p:spPr bwMode="auto">
              <a:xfrm>
                <a:off x="1051" y="1443"/>
                <a:ext cx="274"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i="1">
                    <a:solidFill>
                      <a:schemeClr val="tx1"/>
                    </a:solidFill>
                    <a:latin typeface="Times New Roman" pitchFamily="18" charset="0"/>
                  </a:rPr>
                  <a:t>+</a:t>
                </a:r>
              </a:p>
              <a:p>
                <a:r>
                  <a:rPr lang="en-US" sz="1600" i="1">
                    <a:solidFill>
                      <a:schemeClr val="tx1"/>
                    </a:solidFill>
                    <a:latin typeface="Times New Roman" pitchFamily="18" charset="0"/>
                  </a:rPr>
                  <a:t>V</a:t>
                </a:r>
                <a:r>
                  <a:rPr lang="en-US" sz="1200" i="1" baseline="-25000">
                    <a:solidFill>
                      <a:schemeClr val="tx1"/>
                    </a:solidFill>
                    <a:latin typeface="Times New Roman" pitchFamily="18" charset="0"/>
                  </a:rPr>
                  <a:t>CE</a:t>
                </a:r>
                <a:endParaRPr lang="en-US" sz="1600" i="1">
                  <a:solidFill>
                    <a:schemeClr val="tx1"/>
                  </a:solidFill>
                  <a:latin typeface="Times New Roman" pitchFamily="18" charset="0"/>
                </a:endParaRPr>
              </a:p>
              <a:p>
                <a:r>
                  <a:rPr lang="en-US" sz="1600" i="1">
                    <a:solidFill>
                      <a:schemeClr val="tx1"/>
                    </a:solidFill>
                    <a:latin typeface="Times New Roman" pitchFamily="18" charset="0"/>
                  </a:rPr>
                  <a:t>_</a:t>
                </a:r>
              </a:p>
            </p:txBody>
          </p:sp>
          <p:sp>
            <p:nvSpPr>
              <p:cNvPr id="12318" name="Text Box 34"/>
              <p:cNvSpPr txBox="1">
                <a:spLocks noChangeArrowheads="1"/>
              </p:cNvSpPr>
              <p:nvPr/>
            </p:nvSpPr>
            <p:spPr bwMode="auto">
              <a:xfrm>
                <a:off x="1219" y="1083"/>
                <a:ext cx="200" cy="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i="1">
                    <a:solidFill>
                      <a:schemeClr val="tx1"/>
                    </a:solidFill>
                    <a:latin typeface="Times New Roman" pitchFamily="18" charset="0"/>
                  </a:rPr>
                  <a:t>I</a:t>
                </a:r>
                <a:r>
                  <a:rPr lang="en-US" sz="1200" i="1" baseline="-25000">
                    <a:solidFill>
                      <a:schemeClr val="tx1"/>
                    </a:solidFill>
                    <a:latin typeface="Times New Roman" pitchFamily="18" charset="0"/>
                  </a:rPr>
                  <a:t>C</a:t>
                </a:r>
                <a:endParaRPr lang="en-US" sz="1600" i="1">
                  <a:solidFill>
                    <a:schemeClr val="tx1"/>
                  </a:solidFill>
                  <a:latin typeface="Times New Roman" pitchFamily="18" charset="0"/>
                </a:endParaRPr>
              </a:p>
            </p:txBody>
          </p:sp>
          <p:sp>
            <p:nvSpPr>
              <p:cNvPr id="12319" name="Line 35"/>
              <p:cNvSpPr>
                <a:spLocks noChangeShapeType="1"/>
              </p:cNvSpPr>
              <p:nvPr/>
            </p:nvSpPr>
            <p:spPr bwMode="auto">
              <a:xfrm>
                <a:off x="416" y="1824"/>
                <a:ext cx="264"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0000" tIns="46800" rIns="90000" bIns="46800" anchor="ctr">
                <a:spAutoFit/>
              </a:bodyPr>
              <a:lstStyle/>
              <a:p>
                <a:endParaRPr lang="en-US"/>
              </a:p>
            </p:txBody>
          </p:sp>
          <p:sp>
            <p:nvSpPr>
              <p:cNvPr id="12320" name="Text Box 36"/>
              <p:cNvSpPr txBox="1">
                <a:spLocks noChangeArrowheads="1"/>
              </p:cNvSpPr>
              <p:nvPr/>
            </p:nvSpPr>
            <p:spPr bwMode="auto">
              <a:xfrm>
                <a:off x="459" y="1875"/>
                <a:ext cx="197" cy="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i="1">
                    <a:solidFill>
                      <a:schemeClr val="tx1"/>
                    </a:solidFill>
                    <a:latin typeface="Times New Roman" pitchFamily="18" charset="0"/>
                  </a:rPr>
                  <a:t>I</a:t>
                </a:r>
                <a:r>
                  <a:rPr lang="en-US" sz="1200" i="1" baseline="-25000">
                    <a:solidFill>
                      <a:schemeClr val="tx1"/>
                    </a:solidFill>
                    <a:latin typeface="Times New Roman" pitchFamily="18" charset="0"/>
                  </a:rPr>
                  <a:t>B</a:t>
                </a:r>
                <a:endParaRPr lang="en-US" sz="1600" i="1">
                  <a:solidFill>
                    <a:schemeClr val="tx1"/>
                  </a:solidFill>
                  <a:latin typeface="Times New Roman" pitchFamily="18" charset="0"/>
                </a:endParaRPr>
              </a:p>
            </p:txBody>
          </p:sp>
        </p:grpSp>
        <p:sp>
          <p:nvSpPr>
            <p:cNvPr id="12304" name="Text Box 37"/>
            <p:cNvSpPr txBox="1">
              <a:spLocks noChangeArrowheads="1"/>
            </p:cNvSpPr>
            <p:nvPr/>
          </p:nvSpPr>
          <p:spPr bwMode="auto">
            <a:xfrm>
              <a:off x="969" y="762"/>
              <a:ext cx="759" cy="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b="1">
                  <a:solidFill>
                    <a:schemeClr val="tx1"/>
                  </a:solidFill>
                  <a:latin typeface="Times New Roman" pitchFamily="18" charset="0"/>
                </a:rPr>
                <a:t>C</a:t>
              </a:r>
              <a:r>
                <a:rPr lang="en-US" sz="1600">
                  <a:solidFill>
                    <a:schemeClr val="tx1"/>
                  </a:solidFill>
                  <a:latin typeface="Times New Roman" pitchFamily="18" charset="0"/>
                </a:rPr>
                <a:t> (</a:t>
              </a:r>
              <a:r>
                <a:rPr lang="sr-Latn-CS" sz="1600">
                  <a:solidFill>
                    <a:schemeClr val="tx1"/>
                  </a:solidFill>
                  <a:latin typeface="Times New Roman" pitchFamily="18" charset="0"/>
                </a:rPr>
                <a:t>kolektor</a:t>
              </a:r>
              <a:r>
                <a:rPr lang="en-US" sz="1600">
                  <a:solidFill>
                    <a:schemeClr val="tx1"/>
                  </a:solidFill>
                  <a:latin typeface="Times New Roman" pitchFamily="18" charset="0"/>
                </a:rPr>
                <a:t>)</a:t>
              </a:r>
            </a:p>
          </p:txBody>
        </p:sp>
        <p:sp>
          <p:nvSpPr>
            <p:cNvPr id="12305" name="Text Box 38"/>
            <p:cNvSpPr txBox="1">
              <a:spLocks noChangeArrowheads="1"/>
            </p:cNvSpPr>
            <p:nvPr/>
          </p:nvSpPr>
          <p:spPr bwMode="auto">
            <a:xfrm>
              <a:off x="312" y="1437"/>
              <a:ext cx="628" cy="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b="1">
                  <a:solidFill>
                    <a:schemeClr val="tx1"/>
                  </a:solidFill>
                  <a:latin typeface="Times New Roman" pitchFamily="18" charset="0"/>
                </a:rPr>
                <a:t>B</a:t>
              </a:r>
              <a:r>
                <a:rPr lang="en-US" sz="1600">
                  <a:solidFill>
                    <a:schemeClr val="tx1"/>
                  </a:solidFill>
                  <a:latin typeface="Times New Roman" pitchFamily="18" charset="0"/>
                </a:rPr>
                <a:t> (ba</a:t>
              </a:r>
              <a:r>
                <a:rPr lang="sr-Latn-CS" sz="1600">
                  <a:solidFill>
                    <a:schemeClr val="tx1"/>
                  </a:solidFill>
                  <a:latin typeface="Times New Roman" pitchFamily="18" charset="0"/>
                </a:rPr>
                <a:t>za</a:t>
              </a:r>
              <a:r>
                <a:rPr lang="en-US" sz="1600">
                  <a:solidFill>
                    <a:schemeClr val="tx1"/>
                  </a:solidFill>
                  <a:latin typeface="Times New Roman" pitchFamily="18" charset="0"/>
                </a:rPr>
                <a:t>)</a:t>
              </a:r>
            </a:p>
          </p:txBody>
        </p:sp>
        <p:sp>
          <p:nvSpPr>
            <p:cNvPr id="12306" name="Text Box 39"/>
            <p:cNvSpPr txBox="1">
              <a:spLocks noChangeArrowheads="1"/>
            </p:cNvSpPr>
            <p:nvPr/>
          </p:nvSpPr>
          <p:spPr bwMode="auto">
            <a:xfrm>
              <a:off x="993" y="2364"/>
              <a:ext cx="652" cy="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b="1">
                  <a:solidFill>
                    <a:schemeClr val="tx1"/>
                  </a:solidFill>
                  <a:latin typeface="Times New Roman" pitchFamily="18" charset="0"/>
                </a:rPr>
                <a:t>E </a:t>
              </a:r>
              <a:r>
                <a:rPr lang="en-US" sz="1600">
                  <a:solidFill>
                    <a:schemeClr val="tx1"/>
                  </a:solidFill>
                  <a:latin typeface="Times New Roman" pitchFamily="18" charset="0"/>
                </a:rPr>
                <a:t>(emiter)</a:t>
              </a:r>
            </a:p>
          </p:txBody>
        </p:sp>
        <p:sp>
          <p:nvSpPr>
            <p:cNvPr id="12307" name="Oval 40"/>
            <p:cNvSpPr>
              <a:spLocks noChangeArrowheads="1"/>
            </p:cNvSpPr>
            <p:nvPr/>
          </p:nvSpPr>
          <p:spPr bwMode="auto">
            <a:xfrm>
              <a:off x="1218" y="960"/>
              <a:ext cx="72" cy="6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spAutoFit/>
            </a:bodyPr>
            <a:lstStyle/>
            <a:p>
              <a:endParaRPr lang="en-US"/>
            </a:p>
          </p:txBody>
        </p:sp>
        <p:sp>
          <p:nvSpPr>
            <p:cNvPr id="12308" name="Oval 41"/>
            <p:cNvSpPr>
              <a:spLocks noChangeArrowheads="1"/>
            </p:cNvSpPr>
            <p:nvPr/>
          </p:nvSpPr>
          <p:spPr bwMode="auto">
            <a:xfrm>
              <a:off x="1200" y="2298"/>
              <a:ext cx="72" cy="6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spAutoFit/>
            </a:bodyPr>
            <a:lstStyle/>
            <a:p>
              <a:endParaRPr lang="en-US"/>
            </a:p>
          </p:txBody>
        </p:sp>
        <p:sp>
          <p:nvSpPr>
            <p:cNvPr id="12309" name="Oval 42"/>
            <p:cNvSpPr>
              <a:spLocks noChangeArrowheads="1"/>
            </p:cNvSpPr>
            <p:nvPr/>
          </p:nvSpPr>
          <p:spPr bwMode="auto">
            <a:xfrm>
              <a:off x="564" y="1680"/>
              <a:ext cx="72" cy="6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spAutoFit/>
            </a:bodyPr>
            <a:lstStyle/>
            <a:p>
              <a:endParaRPr lang="en-US"/>
            </a:p>
          </p:txBody>
        </p:sp>
      </p:grpSp>
      <p:sp>
        <p:nvSpPr>
          <p:cNvPr id="12300" name="TextBox 4"/>
          <p:cNvSpPr txBox="1">
            <a:spLocks noChangeArrowheads="1"/>
          </p:cNvSpPr>
          <p:nvPr/>
        </p:nvSpPr>
        <p:spPr bwMode="auto">
          <a:xfrm>
            <a:off x="0" y="0"/>
            <a:ext cx="9144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800" b="1">
                <a:solidFill>
                  <a:schemeClr val="tx1"/>
                </a:solidFill>
                <a:latin typeface="Arial" charset="0"/>
              </a:rPr>
              <a:t>BIPOLARNI </a:t>
            </a:r>
            <a:r>
              <a:rPr lang="sr-Latn-CS" sz="2400" b="1">
                <a:solidFill>
                  <a:schemeClr val="tx1"/>
                </a:solidFill>
                <a:latin typeface="Arial" charset="0"/>
              </a:rPr>
              <a:t>Tranzistor</a:t>
            </a:r>
            <a:r>
              <a:rPr lang="sr-Latn-CS" sz="2800" b="1">
                <a:solidFill>
                  <a:schemeClr val="tx1"/>
                </a:solidFill>
                <a:latin typeface="Arial" charset="0"/>
              </a:rPr>
              <a:t> (BJT) </a:t>
            </a:r>
            <a:r>
              <a:rPr lang="sr-Latn-CS" sz="2400" b="1">
                <a:solidFill>
                  <a:schemeClr val="tx1"/>
                </a:solidFill>
                <a:latin typeface="Arial" charset="0"/>
              </a:rPr>
              <a:t>– </a:t>
            </a:r>
            <a:r>
              <a:rPr lang="sr-Latn-CS" sz="2000" b="1" i="1">
                <a:solidFill>
                  <a:schemeClr val="tx1"/>
                </a:solidFill>
                <a:latin typeface="Arial" charset="0"/>
              </a:rPr>
              <a:t>Bipolar Junction Transistor</a:t>
            </a:r>
            <a:r>
              <a:rPr lang="sr-Latn-CS" sz="2400" b="1">
                <a:solidFill>
                  <a:srgbClr val="0066CC"/>
                </a:solidFill>
                <a:latin typeface="Arial" charset="0"/>
              </a:rPr>
              <a:t> </a:t>
            </a:r>
          </a:p>
        </p:txBody>
      </p:sp>
      <p:sp>
        <p:nvSpPr>
          <p:cNvPr id="12301" name="Text Box 44"/>
          <p:cNvSpPr txBox="1">
            <a:spLocks noChangeArrowheads="1"/>
          </p:cNvSpPr>
          <p:nvPr/>
        </p:nvSpPr>
        <p:spPr bwMode="auto">
          <a:xfrm>
            <a:off x="2286000" y="762000"/>
            <a:ext cx="6400800" cy="284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buFontTx/>
              <a:buChar char="•"/>
            </a:pPr>
            <a:r>
              <a:rPr lang="sr-Latn-CS">
                <a:solidFill>
                  <a:schemeClr val="tx1"/>
                </a:solidFill>
                <a:latin typeface="Arial" charset="0"/>
              </a:rPr>
              <a:t> Potrebna velika bazna struja </a:t>
            </a:r>
            <a:r>
              <a:rPr lang="sr-Latn-CS" b="1" i="1">
                <a:solidFill>
                  <a:schemeClr val="tx1"/>
                </a:solidFill>
                <a:latin typeface="Times New Roman" pitchFamily="18" charset="0"/>
              </a:rPr>
              <a:t>I</a:t>
            </a:r>
            <a:r>
              <a:rPr lang="sr-Latn-CS" b="1" i="1" baseline="-25000">
                <a:solidFill>
                  <a:schemeClr val="tx1"/>
                </a:solidFill>
                <a:latin typeface="Times New Roman" pitchFamily="18" charset="0"/>
              </a:rPr>
              <a:t>B</a:t>
            </a:r>
            <a:r>
              <a:rPr lang="sr-Latn-CS">
                <a:solidFill>
                  <a:schemeClr val="tx1"/>
                </a:solidFill>
                <a:latin typeface="Arial" charset="0"/>
              </a:rPr>
              <a:t> (tipično 10% </a:t>
            </a:r>
            <a:r>
              <a:rPr lang="sr-Latn-CS" b="1" i="1">
                <a:solidFill>
                  <a:schemeClr val="tx1"/>
                </a:solidFill>
                <a:latin typeface="Times New Roman" pitchFamily="18" charset="0"/>
              </a:rPr>
              <a:t>I</a:t>
            </a:r>
            <a:r>
              <a:rPr lang="sr-Latn-CS" b="1" i="1" baseline="-25000">
                <a:solidFill>
                  <a:schemeClr val="tx1"/>
                </a:solidFill>
                <a:latin typeface="Times New Roman" pitchFamily="18" charset="0"/>
              </a:rPr>
              <a:t>C</a:t>
            </a:r>
            <a:r>
              <a:rPr lang="sr-Latn-CS">
                <a:solidFill>
                  <a:schemeClr val="tx1"/>
                </a:solidFill>
                <a:latin typeface="Arial" charset="0"/>
              </a:rPr>
              <a:t>) da bi ušao u zasićenje (kada radi kao uključen prekidač)</a:t>
            </a:r>
          </a:p>
          <a:p>
            <a:pPr eaLnBrk="1" hangingPunct="1">
              <a:spcBef>
                <a:spcPct val="50000"/>
              </a:spcBef>
              <a:buFontTx/>
              <a:buChar char="•"/>
            </a:pPr>
            <a:r>
              <a:rPr lang="sr-Latn-CS">
                <a:solidFill>
                  <a:schemeClr val="tx1"/>
                </a:solidFill>
                <a:latin typeface="Arial" charset="0"/>
              </a:rPr>
              <a:t> Malo se koriste poslednjih godina pa su naponi za koje su razvijeni do 1500V i struje do 600A</a:t>
            </a:r>
          </a:p>
          <a:p>
            <a:pPr eaLnBrk="1" hangingPunct="1">
              <a:spcBef>
                <a:spcPct val="50000"/>
              </a:spcBef>
              <a:buFontTx/>
              <a:buChar char="•"/>
            </a:pPr>
            <a:r>
              <a:rPr lang="sr-Latn-CS">
                <a:solidFill>
                  <a:schemeClr val="tx1"/>
                </a:solidFill>
                <a:latin typeface="Arial" charset="0"/>
              </a:rPr>
              <a:t> Dobre karakteristike u uključenom stanju (mali napon </a:t>
            </a:r>
            <a:r>
              <a:rPr lang="sr-Latn-CS" b="1" i="1">
                <a:solidFill>
                  <a:schemeClr val="tx1"/>
                </a:solidFill>
                <a:latin typeface="Times New Roman" pitchFamily="18" charset="0"/>
              </a:rPr>
              <a:t>V</a:t>
            </a:r>
            <a:r>
              <a:rPr lang="sr-Latn-CS" b="1" i="1" baseline="-25000">
                <a:solidFill>
                  <a:schemeClr val="tx1"/>
                </a:solidFill>
                <a:latin typeface="Times New Roman" pitchFamily="18" charset="0"/>
              </a:rPr>
              <a:t>CE</a:t>
            </a:r>
            <a:r>
              <a:rPr lang="sr-Latn-CS">
                <a:solidFill>
                  <a:schemeClr val="tx1"/>
                </a:solidFill>
                <a:latin typeface="Arial" charset="0"/>
              </a:rPr>
              <a:t> tipično 2-3V)</a:t>
            </a:r>
          </a:p>
          <a:p>
            <a:pPr eaLnBrk="1" hangingPunct="1">
              <a:spcBef>
                <a:spcPct val="50000"/>
              </a:spcBef>
              <a:buFontTx/>
              <a:buChar char="•"/>
            </a:pPr>
            <a:r>
              <a:rPr lang="sr-Latn-CS">
                <a:solidFill>
                  <a:schemeClr val="tx1"/>
                </a:solidFill>
                <a:latin typeface="Arial" charset="0"/>
              </a:rPr>
              <a:t> Učestanosti reda veličine 5 KHz</a:t>
            </a:r>
          </a:p>
          <a:p>
            <a:pPr eaLnBrk="1" hangingPunct="1">
              <a:spcBef>
                <a:spcPct val="50000"/>
              </a:spcBef>
              <a:buFontTx/>
              <a:buChar char="•"/>
            </a:pPr>
            <a:endParaRPr lang="en-US">
              <a:solidFill>
                <a:schemeClr val="tx1"/>
              </a:solidFill>
              <a:latin typeface="Arial" charset="0"/>
            </a:endParaRPr>
          </a:p>
        </p:txBody>
      </p:sp>
      <p:sp>
        <p:nvSpPr>
          <p:cNvPr id="155693" name="Text Box 45"/>
          <p:cNvSpPr txBox="1">
            <a:spLocks noChangeArrowheads="1"/>
          </p:cNvSpPr>
          <p:nvPr/>
        </p:nvSpPr>
        <p:spPr bwMode="auto">
          <a:xfrm>
            <a:off x="2057400" y="4267200"/>
            <a:ext cx="6629400" cy="2530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buFontTx/>
              <a:buChar char="•"/>
            </a:pPr>
            <a:r>
              <a:rPr lang="sr-Latn-CS">
                <a:solidFill>
                  <a:srgbClr val="0066CC"/>
                </a:solidFill>
                <a:latin typeface="Arial" charset="0"/>
              </a:rPr>
              <a:t> </a:t>
            </a:r>
            <a:r>
              <a:rPr lang="sr-Latn-CS" sz="2000">
                <a:solidFill>
                  <a:srgbClr val="0066CC"/>
                </a:solidFill>
                <a:latin typeface="Arial" charset="0"/>
              </a:rPr>
              <a:t>Pri V</a:t>
            </a:r>
            <a:r>
              <a:rPr lang="sr-Latn-CS" sz="2000" baseline="-25000">
                <a:solidFill>
                  <a:srgbClr val="0066CC"/>
                </a:solidFill>
                <a:latin typeface="Arial" charset="0"/>
              </a:rPr>
              <a:t>GS</a:t>
            </a:r>
            <a:r>
              <a:rPr lang="sr-Latn-CS" sz="2000">
                <a:solidFill>
                  <a:srgbClr val="0066CC"/>
                </a:solidFill>
                <a:latin typeface="Arial" charset="0"/>
              </a:rPr>
              <a:t> = +15V,</a:t>
            </a:r>
            <a:r>
              <a:rPr lang="sr-Latn-CS">
                <a:solidFill>
                  <a:srgbClr val="0066CC"/>
                </a:solidFill>
                <a:latin typeface="Arial" charset="0"/>
              </a:rPr>
              <a:t> </a:t>
            </a:r>
            <a:r>
              <a:rPr lang="sr-Latn-CS" sz="2000">
                <a:solidFill>
                  <a:srgbClr val="0066CC"/>
                </a:solidFill>
                <a:latin typeface="Arial" charset="0"/>
              </a:rPr>
              <a:t>provodi (mali otpor između D i S)</a:t>
            </a:r>
          </a:p>
          <a:p>
            <a:pPr eaLnBrk="1" hangingPunct="1">
              <a:buFontTx/>
              <a:buChar char="•"/>
            </a:pPr>
            <a:r>
              <a:rPr lang="sr-Latn-CS" sz="2000">
                <a:solidFill>
                  <a:srgbClr val="0066CC"/>
                </a:solidFill>
                <a:latin typeface="Arial" charset="0"/>
              </a:rPr>
              <a:t> Potrebna veoma mala energija za uključenje </a:t>
            </a:r>
          </a:p>
          <a:p>
            <a:pPr eaLnBrk="1" hangingPunct="1">
              <a:buFontTx/>
              <a:buChar char="•"/>
            </a:pPr>
            <a:r>
              <a:rPr lang="sr-Latn-CS" sz="2000">
                <a:solidFill>
                  <a:srgbClr val="0066CC"/>
                </a:solidFill>
                <a:latin typeface="Arial" charset="0"/>
              </a:rPr>
              <a:t> Jednostavan hardver za pobudu</a:t>
            </a:r>
          </a:p>
          <a:p>
            <a:pPr eaLnBrk="1" hangingPunct="1">
              <a:buFontTx/>
              <a:buChar char="•"/>
            </a:pPr>
            <a:r>
              <a:rPr lang="sr-Latn-CS" sz="2000">
                <a:solidFill>
                  <a:srgbClr val="0066CC"/>
                </a:solidFill>
                <a:latin typeface="Arial" charset="0"/>
              </a:rPr>
              <a:t> Napon do 1000 V, struje do 500A</a:t>
            </a:r>
          </a:p>
          <a:p>
            <a:pPr eaLnBrk="1" hangingPunct="1">
              <a:buFontTx/>
              <a:buChar char="•"/>
            </a:pPr>
            <a:r>
              <a:rPr lang="sr-Latn-CS" sz="2000">
                <a:solidFill>
                  <a:srgbClr val="0066CC"/>
                </a:solidFill>
                <a:latin typeface="Arial" charset="0"/>
              </a:rPr>
              <a:t> Mogu da rade i sa učestanostima preko 200 kHz</a:t>
            </a:r>
          </a:p>
          <a:p>
            <a:pPr eaLnBrk="1" hangingPunct="1">
              <a:buFontTx/>
              <a:buChar char="•"/>
            </a:pPr>
            <a:r>
              <a:rPr lang="sr-Latn-CS" sz="2000">
                <a:solidFill>
                  <a:srgbClr val="0066CC"/>
                </a:solidFill>
                <a:latin typeface="Arial" charset="0"/>
              </a:rPr>
              <a:t> Tipična primena, </a:t>
            </a:r>
            <a:r>
              <a:rPr lang="sr-Latn-CS" sz="2000" b="1">
                <a:solidFill>
                  <a:srgbClr val="0066CC"/>
                </a:solidFill>
                <a:latin typeface="Arial" charset="0"/>
              </a:rPr>
              <a:t>niskonaponski pogoni</a:t>
            </a:r>
            <a:r>
              <a:rPr lang="sr-Latn-CS" sz="2000">
                <a:solidFill>
                  <a:srgbClr val="0066CC"/>
                </a:solidFill>
                <a:latin typeface="Arial" charset="0"/>
              </a:rPr>
              <a:t> i invertori na </a:t>
            </a:r>
            <a:r>
              <a:rPr lang="sr-Latn-CS" sz="2000" b="1">
                <a:solidFill>
                  <a:srgbClr val="0066CC"/>
                </a:solidFill>
                <a:latin typeface="Arial" charset="0"/>
              </a:rPr>
              <a:t>visokim učestanostima</a:t>
            </a:r>
          </a:p>
          <a:p>
            <a:pPr eaLnBrk="1" hangingPunct="1"/>
            <a:endParaRPr lang="en-US" sz="2000">
              <a:solidFill>
                <a:srgbClr val="0066CC"/>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6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56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56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567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56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569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556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65" grpId="0"/>
      <p:bldP spid="155666" grpId="0"/>
      <p:bldP spid="155667" grpId="0"/>
      <p:bldP spid="102" grpId="0"/>
      <p:bldP spid="155670" grpId="0"/>
      <p:bldP spid="155671" grpId="0"/>
      <p:bldP spid="155693" grpId="0"/>
      <p:bldP spid="155693"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FD6D26F6-6397-4540-B70D-A93D4000AF88}" type="slidenum">
              <a:rPr lang="en-US" smtClean="0">
                <a:solidFill>
                  <a:schemeClr val="tx1"/>
                </a:solidFill>
                <a:latin typeface="Times New Roman" pitchFamily="18" charset="0"/>
              </a:rPr>
              <a:pPr/>
              <a:t>50</a:t>
            </a:fld>
            <a:endParaRPr lang="en-US" smtClean="0">
              <a:solidFill>
                <a:schemeClr val="tx1"/>
              </a:solidFill>
              <a:latin typeface="Times New Roman" pitchFamily="18" charset="0"/>
            </a:endParaRPr>
          </a:p>
        </p:txBody>
      </p:sp>
      <p:sp>
        <p:nvSpPr>
          <p:cNvPr id="37891" name="Rectangle 2"/>
          <p:cNvSpPr>
            <a:spLocks noGrp="1" noChangeArrowheads="1"/>
          </p:cNvSpPr>
          <p:nvPr>
            <p:ph type="title"/>
          </p:nvPr>
        </p:nvSpPr>
        <p:spPr/>
        <p:txBody>
          <a:bodyPr/>
          <a:lstStyle/>
          <a:p>
            <a:r>
              <a:rPr lang="sr-Latn-CS" smtClean="0"/>
              <a:t>Parkova transformacija</a:t>
            </a:r>
            <a:endParaRPr lang="en-US" smtClean="0"/>
          </a:p>
        </p:txBody>
      </p:sp>
      <p:pic>
        <p:nvPicPr>
          <p:cNvPr id="37892" name="Picture 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39750" y="1557338"/>
            <a:ext cx="6553200" cy="4611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6439" name="Picture 7"/>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492500" y="1989138"/>
            <a:ext cx="5400675" cy="154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6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597C18D3-8588-4CC7-9E6D-6CBDB860EFCF}" type="slidenum">
              <a:rPr lang="en-US" smtClean="0">
                <a:solidFill>
                  <a:schemeClr val="tx1"/>
                </a:solidFill>
                <a:latin typeface="Times New Roman" pitchFamily="18" charset="0"/>
              </a:rPr>
              <a:pPr/>
              <a:t>51</a:t>
            </a:fld>
            <a:endParaRPr lang="en-US" smtClean="0">
              <a:solidFill>
                <a:schemeClr val="tx1"/>
              </a:solidFill>
              <a:latin typeface="Times New Roman" pitchFamily="18" charset="0"/>
            </a:endParaRPr>
          </a:p>
        </p:txBody>
      </p:sp>
      <p:sp>
        <p:nvSpPr>
          <p:cNvPr id="38915" name="Rectangle 2"/>
          <p:cNvSpPr>
            <a:spLocks noGrp="1" noChangeArrowheads="1"/>
          </p:cNvSpPr>
          <p:nvPr>
            <p:ph type="title"/>
          </p:nvPr>
        </p:nvSpPr>
        <p:spPr>
          <a:xfrm>
            <a:off x="611188" y="0"/>
            <a:ext cx="8064500" cy="1143000"/>
          </a:xfrm>
        </p:spPr>
        <p:txBody>
          <a:bodyPr/>
          <a:lstStyle/>
          <a:p>
            <a:r>
              <a:rPr lang="sr-Latn-CS" sz="3600" smtClean="0"/>
              <a:t>Transformacije u vektorskom uprav.</a:t>
            </a:r>
            <a:endParaRPr lang="en-US" sz="3600" smtClean="0"/>
          </a:p>
        </p:txBody>
      </p:sp>
      <p:pic>
        <p:nvPicPr>
          <p:cNvPr id="3891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288" y="1738313"/>
            <a:ext cx="8497887"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xfrm>
            <a:off x="7239000" y="6400800"/>
            <a:ext cx="19050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3524EE10-133C-4DE5-A007-370A72785FB8}" type="slidenum">
              <a:rPr lang="en-US" smtClean="0">
                <a:solidFill>
                  <a:schemeClr val="tx1"/>
                </a:solidFill>
                <a:latin typeface="Times New Roman" pitchFamily="18" charset="0"/>
              </a:rPr>
              <a:pPr/>
              <a:t>52</a:t>
            </a:fld>
            <a:endParaRPr lang="en-US" smtClean="0">
              <a:solidFill>
                <a:schemeClr val="tx1"/>
              </a:solidFill>
              <a:latin typeface="Times New Roman" pitchFamily="18" charset="0"/>
            </a:endParaRPr>
          </a:p>
        </p:txBody>
      </p:sp>
      <p:sp>
        <p:nvSpPr>
          <p:cNvPr id="39939" name="Rectangle 2"/>
          <p:cNvSpPr>
            <a:spLocks noGrp="1" noChangeArrowheads="1"/>
          </p:cNvSpPr>
          <p:nvPr>
            <p:ph type="title"/>
          </p:nvPr>
        </p:nvSpPr>
        <p:spPr>
          <a:xfrm>
            <a:off x="684213" y="0"/>
            <a:ext cx="7772400" cy="1143000"/>
          </a:xfrm>
        </p:spPr>
        <p:txBody>
          <a:bodyPr/>
          <a:lstStyle/>
          <a:p>
            <a:r>
              <a:rPr lang="sr-Latn-CS" smtClean="0"/>
              <a:t>Vektorsko upravljanje</a:t>
            </a:r>
            <a:endParaRPr lang="en-US" smtClean="0"/>
          </a:p>
        </p:txBody>
      </p:sp>
      <p:pic>
        <p:nvPicPr>
          <p:cNvPr id="39940"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23850" y="1052513"/>
            <a:ext cx="8628063" cy="550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628CD2B4-25C1-4E8A-8EF4-77BF827A4A43}" type="slidenum">
              <a:rPr lang="en-US" smtClean="0">
                <a:solidFill>
                  <a:schemeClr val="tx1"/>
                </a:solidFill>
                <a:latin typeface="Times New Roman" pitchFamily="18" charset="0"/>
              </a:rPr>
              <a:pPr/>
              <a:t>53</a:t>
            </a:fld>
            <a:endParaRPr lang="en-US" smtClean="0">
              <a:solidFill>
                <a:schemeClr val="tx1"/>
              </a:solidFill>
              <a:latin typeface="Times New Roman" pitchFamily="18" charset="0"/>
            </a:endParaRPr>
          </a:p>
        </p:txBody>
      </p:sp>
      <p:sp>
        <p:nvSpPr>
          <p:cNvPr id="40963" name="Rectangle 2"/>
          <p:cNvSpPr>
            <a:spLocks noGrp="1" noChangeArrowheads="1"/>
          </p:cNvSpPr>
          <p:nvPr>
            <p:ph type="title"/>
          </p:nvPr>
        </p:nvSpPr>
        <p:spPr>
          <a:xfrm>
            <a:off x="684213" y="0"/>
            <a:ext cx="7772400" cy="1143000"/>
          </a:xfrm>
        </p:spPr>
        <p:txBody>
          <a:bodyPr/>
          <a:lstStyle/>
          <a:p>
            <a:r>
              <a:rPr lang="sr-Latn-CS" smtClean="0"/>
              <a:t>Vektorsko upravljanje</a:t>
            </a:r>
            <a:endParaRPr lang="en-US" smtClean="0"/>
          </a:p>
        </p:txBody>
      </p:sp>
      <p:pic>
        <p:nvPicPr>
          <p:cNvPr id="40964"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07950" y="1412875"/>
            <a:ext cx="8869363" cy="399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95E4F03A-07D4-4C31-9492-274DE9ED527B}" type="slidenum">
              <a:rPr lang="en-US" smtClean="0">
                <a:solidFill>
                  <a:schemeClr val="tx1"/>
                </a:solidFill>
                <a:latin typeface="Times New Roman" pitchFamily="18" charset="0"/>
              </a:rPr>
              <a:pPr/>
              <a:t>54</a:t>
            </a:fld>
            <a:endParaRPr lang="en-US" smtClean="0">
              <a:solidFill>
                <a:schemeClr val="tx1"/>
              </a:solidFill>
              <a:latin typeface="Times New Roman" pitchFamily="18" charset="0"/>
            </a:endParaRPr>
          </a:p>
        </p:txBody>
      </p:sp>
      <p:sp>
        <p:nvSpPr>
          <p:cNvPr id="41987" name="Rectangle 2"/>
          <p:cNvSpPr>
            <a:spLocks noGrp="1" noChangeArrowheads="1"/>
          </p:cNvSpPr>
          <p:nvPr>
            <p:ph type="title"/>
          </p:nvPr>
        </p:nvSpPr>
        <p:spPr>
          <a:xfrm>
            <a:off x="684213" y="0"/>
            <a:ext cx="7772400" cy="1143000"/>
          </a:xfrm>
        </p:spPr>
        <p:txBody>
          <a:bodyPr/>
          <a:lstStyle/>
          <a:p>
            <a:r>
              <a:rPr lang="sr-Latn-CS" sz="3600" smtClean="0"/>
              <a:t>Direktna kontrola momenta DTC</a:t>
            </a:r>
            <a:endParaRPr lang="en-US" sz="3600" smtClean="0"/>
          </a:p>
        </p:txBody>
      </p:sp>
      <p:pic>
        <p:nvPicPr>
          <p:cNvPr id="41988"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00113" y="1196975"/>
            <a:ext cx="7269162" cy="5011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43CD9BC6-CDC8-4632-BC2B-AE281D825367}" type="slidenum">
              <a:rPr lang="en-US" smtClean="0">
                <a:solidFill>
                  <a:schemeClr val="tx1"/>
                </a:solidFill>
                <a:latin typeface="Times New Roman" pitchFamily="18" charset="0"/>
              </a:rPr>
              <a:pPr/>
              <a:t>6</a:t>
            </a:fld>
            <a:endParaRPr lang="en-US" smtClean="0">
              <a:solidFill>
                <a:schemeClr val="tx1"/>
              </a:solidFill>
              <a:latin typeface="Times New Roman" pitchFamily="18" charset="0"/>
            </a:endParaRPr>
          </a:p>
        </p:txBody>
      </p:sp>
      <p:grpSp>
        <p:nvGrpSpPr>
          <p:cNvPr id="13315" name="Group 26"/>
          <p:cNvGrpSpPr>
            <a:grpSpLocks/>
          </p:cNvGrpSpPr>
          <p:nvPr/>
        </p:nvGrpSpPr>
        <p:grpSpPr bwMode="auto">
          <a:xfrm>
            <a:off x="304800" y="990600"/>
            <a:ext cx="922338" cy="2303463"/>
            <a:chOff x="304800" y="990600"/>
            <a:chExt cx="922338" cy="2303463"/>
          </a:xfrm>
        </p:grpSpPr>
        <p:cxnSp>
          <p:nvCxnSpPr>
            <p:cNvPr id="114" name="Straight Connector 113"/>
            <p:cNvCxnSpPr>
              <a:cxnSpLocks noChangeShapeType="1"/>
            </p:cNvCxnSpPr>
            <p:nvPr/>
          </p:nvCxnSpPr>
          <p:spPr bwMode="auto">
            <a:xfrm>
              <a:off x="403225" y="2051050"/>
              <a:ext cx="390525" cy="1588"/>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18" name="Straight Connector 117"/>
            <p:cNvCxnSpPr>
              <a:cxnSpLocks noChangeShapeType="1"/>
            </p:cNvCxnSpPr>
            <p:nvPr/>
          </p:nvCxnSpPr>
          <p:spPr bwMode="auto">
            <a:xfrm rot="16200000" flipV="1">
              <a:off x="581025" y="2028826"/>
              <a:ext cx="447675" cy="0"/>
            </a:xfrm>
            <a:prstGeom prst="line">
              <a:avLst/>
            </a:prstGeom>
            <a:noFill/>
            <a:ln w="63500">
              <a:solidFill>
                <a:srgbClr val="0066CC"/>
              </a:solidFill>
              <a:round/>
              <a:headEnd/>
              <a:tailEnd/>
            </a:ln>
            <a:effectLst>
              <a:outerShdw dist="20000" dir="5400000" rotWithShape="0">
                <a:srgbClr val="808080">
                  <a:alpha val="37999"/>
                </a:srgbClr>
              </a:outerShdw>
            </a:effectLst>
          </p:spPr>
        </p:cxnSp>
        <p:cxnSp>
          <p:nvCxnSpPr>
            <p:cNvPr id="119" name="Straight Connector 118"/>
            <p:cNvCxnSpPr>
              <a:cxnSpLocks noChangeShapeType="1"/>
            </p:cNvCxnSpPr>
            <p:nvPr/>
          </p:nvCxnSpPr>
          <p:spPr bwMode="auto">
            <a:xfrm rot="16200000" flipH="1">
              <a:off x="534988" y="2017712"/>
              <a:ext cx="704850" cy="3175"/>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23" name="Straight Connector 122"/>
            <p:cNvCxnSpPr>
              <a:cxnSpLocks noChangeShapeType="1"/>
            </p:cNvCxnSpPr>
            <p:nvPr/>
          </p:nvCxnSpPr>
          <p:spPr bwMode="auto">
            <a:xfrm flipV="1">
              <a:off x="885825" y="1558925"/>
              <a:ext cx="300038" cy="219075"/>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24" name="Straight Connector 123"/>
            <p:cNvCxnSpPr>
              <a:cxnSpLocks noChangeShapeType="1"/>
            </p:cNvCxnSpPr>
            <p:nvPr/>
          </p:nvCxnSpPr>
          <p:spPr bwMode="auto">
            <a:xfrm rot="5400000" flipH="1" flipV="1">
              <a:off x="948531" y="1313657"/>
              <a:ext cx="460375" cy="1588"/>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26" name="Straight Connector 125"/>
            <p:cNvCxnSpPr>
              <a:cxnSpLocks noChangeShapeType="1"/>
            </p:cNvCxnSpPr>
            <p:nvPr/>
          </p:nvCxnSpPr>
          <p:spPr bwMode="auto">
            <a:xfrm>
              <a:off x="889000" y="2201863"/>
              <a:ext cx="303213" cy="231775"/>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27" name="Straight Connector 126"/>
            <p:cNvCxnSpPr>
              <a:cxnSpLocks noChangeShapeType="1"/>
            </p:cNvCxnSpPr>
            <p:nvPr/>
          </p:nvCxnSpPr>
          <p:spPr bwMode="auto">
            <a:xfrm rot="5400000" flipH="1" flipV="1">
              <a:off x="773113" y="2806700"/>
              <a:ext cx="787400" cy="3175"/>
            </a:xfrm>
            <a:prstGeom prst="line">
              <a:avLst/>
            </a:prstGeom>
            <a:noFill/>
            <a:ln w="34925">
              <a:solidFill>
                <a:srgbClr val="0066CC"/>
              </a:solidFill>
              <a:round/>
              <a:headEnd/>
              <a:tailEnd/>
            </a:ln>
            <a:effectLst>
              <a:outerShdw dist="20000" dir="5400000" rotWithShape="0">
                <a:srgbClr val="808080">
                  <a:alpha val="37999"/>
                </a:srgbClr>
              </a:outerShdw>
            </a:effectLst>
          </p:spPr>
        </p:cxnSp>
        <p:sp>
          <p:nvSpPr>
            <p:cNvPr id="128" name="Oval 127"/>
            <p:cNvSpPr>
              <a:spLocks noChangeArrowheads="1"/>
            </p:cNvSpPr>
            <p:nvPr/>
          </p:nvSpPr>
          <p:spPr bwMode="auto">
            <a:xfrm flipH="1">
              <a:off x="1117600" y="990600"/>
              <a:ext cx="109538"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129" name="Oval 128"/>
            <p:cNvSpPr>
              <a:spLocks noChangeArrowheads="1"/>
            </p:cNvSpPr>
            <p:nvPr/>
          </p:nvSpPr>
          <p:spPr bwMode="auto">
            <a:xfrm flipH="1">
              <a:off x="1109663" y="3200400"/>
              <a:ext cx="109537"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131" name="Oval 130"/>
            <p:cNvSpPr>
              <a:spLocks noChangeArrowheads="1"/>
            </p:cNvSpPr>
            <p:nvPr/>
          </p:nvSpPr>
          <p:spPr bwMode="auto">
            <a:xfrm flipH="1">
              <a:off x="304800" y="2006600"/>
              <a:ext cx="109538"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cxnSp>
          <p:nvCxnSpPr>
            <p:cNvPr id="140" name="Straight Arrow Connector 139"/>
            <p:cNvCxnSpPr>
              <a:cxnSpLocks noChangeShapeType="1"/>
            </p:cNvCxnSpPr>
            <p:nvPr/>
          </p:nvCxnSpPr>
          <p:spPr bwMode="auto">
            <a:xfrm rot="16200000" flipH="1">
              <a:off x="982663" y="2262188"/>
              <a:ext cx="109537" cy="109537"/>
            </a:xfrm>
            <a:prstGeom prst="straightConnector1">
              <a:avLst/>
            </a:prstGeom>
            <a:noFill/>
            <a:ln w="34925">
              <a:solidFill>
                <a:srgbClr val="0066CC"/>
              </a:solidFill>
              <a:round/>
              <a:headEnd/>
              <a:tailEnd type="arrow" w="med" len="med"/>
            </a:ln>
            <a:effectLst>
              <a:outerShdw dist="20000" dir="5400000" rotWithShape="0">
                <a:srgbClr val="808080">
                  <a:alpha val="37999"/>
                </a:srgbClr>
              </a:outerShdw>
            </a:effectLst>
          </p:spPr>
        </p:cxnSp>
      </p:grpSp>
      <p:grpSp>
        <p:nvGrpSpPr>
          <p:cNvPr id="13316" name="Group 27"/>
          <p:cNvGrpSpPr>
            <a:grpSpLocks/>
          </p:cNvGrpSpPr>
          <p:nvPr/>
        </p:nvGrpSpPr>
        <p:grpSpPr bwMode="auto">
          <a:xfrm>
            <a:off x="146050" y="692150"/>
            <a:ext cx="1647825" cy="2827338"/>
            <a:chOff x="146050" y="692696"/>
            <a:chExt cx="1647337" cy="2827208"/>
          </a:xfrm>
        </p:grpSpPr>
        <p:sp>
          <p:nvSpPr>
            <p:cNvPr id="13322" name="TextBox 88"/>
            <p:cNvSpPr txBox="1">
              <a:spLocks noChangeArrowheads="1"/>
            </p:cNvSpPr>
            <p:nvPr/>
          </p:nvSpPr>
          <p:spPr bwMode="auto">
            <a:xfrm>
              <a:off x="146050" y="1733550"/>
              <a:ext cx="3651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G</a:t>
              </a:r>
            </a:p>
          </p:txBody>
        </p:sp>
        <p:sp>
          <p:nvSpPr>
            <p:cNvPr id="13323" name="TextBox 88"/>
            <p:cNvSpPr txBox="1">
              <a:spLocks noChangeArrowheads="1"/>
            </p:cNvSpPr>
            <p:nvPr/>
          </p:nvSpPr>
          <p:spPr bwMode="auto">
            <a:xfrm>
              <a:off x="1187624" y="692696"/>
              <a:ext cx="3651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C</a:t>
              </a:r>
            </a:p>
          </p:txBody>
        </p:sp>
        <p:sp>
          <p:nvSpPr>
            <p:cNvPr id="13324" name="TextBox 88"/>
            <p:cNvSpPr txBox="1">
              <a:spLocks noChangeArrowheads="1"/>
            </p:cNvSpPr>
            <p:nvPr/>
          </p:nvSpPr>
          <p:spPr bwMode="auto">
            <a:xfrm>
              <a:off x="1220788" y="3181350"/>
              <a:ext cx="3651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E</a:t>
              </a:r>
            </a:p>
          </p:txBody>
        </p:sp>
        <p:sp>
          <p:nvSpPr>
            <p:cNvPr id="13325" name="TextBox 144"/>
            <p:cNvSpPr txBox="1">
              <a:spLocks noChangeArrowheads="1"/>
            </p:cNvSpPr>
            <p:nvPr/>
          </p:nvSpPr>
          <p:spPr bwMode="auto">
            <a:xfrm>
              <a:off x="1270488" y="1447800"/>
              <a:ext cx="522899"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a:solidFill>
                    <a:schemeClr val="tx1"/>
                  </a:solidFill>
                  <a:latin typeface="Arial" charset="0"/>
                  <a:ea typeface="ＭＳ Ｐゴシック" pitchFamily="-107" charset="-128"/>
                </a:rPr>
                <a:t>+</a:t>
              </a:r>
            </a:p>
            <a:p>
              <a:pPr algn="ctr" eaLnBrk="1" hangingPunct="1"/>
              <a:endParaRPr lang="en-US">
                <a:solidFill>
                  <a:schemeClr val="tx1"/>
                </a:solidFill>
                <a:latin typeface="Calibri" pitchFamily="34" charset="0"/>
                <a:ea typeface="ＭＳ Ｐゴシック" pitchFamily="-107" charset="-128"/>
              </a:endParaRPr>
            </a:p>
            <a:p>
              <a:pPr algn="ctr" eaLnBrk="1" hangingPunct="1"/>
              <a:r>
                <a:rPr lang="en-US" i="1">
                  <a:solidFill>
                    <a:schemeClr val="tx1"/>
                  </a:solidFill>
                  <a:latin typeface="Times New Roman" pitchFamily="18" charset="0"/>
                  <a:ea typeface="ＭＳ Ｐゴシック" pitchFamily="-107" charset="-128"/>
                  <a:cs typeface="Times New Roman" pitchFamily="18" charset="0"/>
                </a:rPr>
                <a:t>V</a:t>
              </a:r>
              <a:r>
                <a:rPr lang="en-US" i="1" baseline="-25000">
                  <a:solidFill>
                    <a:schemeClr val="tx1"/>
                  </a:solidFill>
                  <a:latin typeface="Times New Roman" pitchFamily="18" charset="0"/>
                  <a:ea typeface="ＭＳ Ｐゴシック" pitchFamily="-107" charset="-128"/>
                  <a:cs typeface="Times New Roman" pitchFamily="18" charset="0"/>
                </a:rPr>
                <a:t>CE</a:t>
              </a:r>
              <a:endParaRPr lang="en-US" i="1">
                <a:solidFill>
                  <a:schemeClr val="tx1"/>
                </a:solidFill>
                <a:latin typeface="Times New Roman" pitchFamily="18" charset="0"/>
                <a:ea typeface="ＭＳ Ｐゴシック" pitchFamily="-107" charset="-128"/>
                <a:cs typeface="Times New Roman" pitchFamily="18" charset="0"/>
              </a:endParaRPr>
            </a:p>
            <a:p>
              <a:pPr algn="ctr" eaLnBrk="1" hangingPunct="1"/>
              <a:endParaRPr lang="en-US">
                <a:solidFill>
                  <a:schemeClr val="tx1"/>
                </a:solidFill>
                <a:latin typeface="Calibri" pitchFamily="34" charset="0"/>
                <a:ea typeface="ＭＳ Ｐゴシック" pitchFamily="-107" charset="-128"/>
              </a:endParaRPr>
            </a:p>
            <a:p>
              <a:pPr algn="ctr" eaLnBrk="1" hangingPunct="1"/>
              <a:r>
                <a:rPr lang="en-US">
                  <a:solidFill>
                    <a:schemeClr val="tx1"/>
                  </a:solidFill>
                  <a:latin typeface="Symbol" pitchFamily="18" charset="2"/>
                  <a:ea typeface="ＭＳ Ｐゴシック" pitchFamily="-107" charset="-128"/>
                </a:rPr>
                <a:t>-</a:t>
              </a:r>
              <a:endParaRPr lang="en-US">
                <a:solidFill>
                  <a:schemeClr val="tx1"/>
                </a:solidFill>
                <a:latin typeface="Arial" charset="0"/>
                <a:ea typeface="ＭＳ Ｐゴシック" pitchFamily="-107" charset="-128"/>
              </a:endParaRPr>
            </a:p>
          </p:txBody>
        </p:sp>
        <p:cxnSp>
          <p:nvCxnSpPr>
            <p:cNvPr id="146" name="Straight Arrow Connector 145"/>
            <p:cNvCxnSpPr>
              <a:cxnSpLocks noChangeShapeType="1"/>
            </p:cNvCxnSpPr>
            <p:nvPr/>
          </p:nvCxnSpPr>
          <p:spPr bwMode="auto">
            <a:xfrm rot="5400000">
              <a:off x="1141072" y="1378465"/>
              <a:ext cx="373045" cy="1588"/>
            </a:xfrm>
            <a:prstGeom prst="straightConnector1">
              <a:avLst/>
            </a:prstGeom>
            <a:noFill/>
            <a:ln w="34925">
              <a:solidFill>
                <a:srgbClr val="0066CC"/>
              </a:solidFill>
              <a:round/>
              <a:headEnd/>
              <a:tailEnd type="arrow" w="med" len="med"/>
            </a:ln>
            <a:effectLst>
              <a:outerShdw dist="20000" dir="5400000" rotWithShape="0">
                <a:srgbClr val="808080">
                  <a:alpha val="37999"/>
                </a:srgbClr>
              </a:outerShdw>
            </a:effectLst>
          </p:spPr>
        </p:cxnSp>
        <p:sp>
          <p:nvSpPr>
            <p:cNvPr id="13327" name="TextBox 74"/>
            <p:cNvSpPr txBox="1">
              <a:spLocks noChangeArrowheads="1"/>
            </p:cNvSpPr>
            <p:nvPr/>
          </p:nvSpPr>
          <p:spPr bwMode="auto">
            <a:xfrm>
              <a:off x="1343025" y="1004888"/>
              <a:ext cx="36420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i="1">
                  <a:solidFill>
                    <a:schemeClr val="tx1"/>
                  </a:solidFill>
                  <a:latin typeface="Times New Roman" pitchFamily="18" charset="0"/>
                  <a:ea typeface="ＭＳ Ｐゴシック" pitchFamily="-107" charset="-128"/>
                  <a:cs typeface="Times New Roman" pitchFamily="18" charset="0"/>
                </a:rPr>
                <a:t>I</a:t>
              </a:r>
              <a:r>
                <a:rPr lang="sr-Latn-CS" i="1" baseline="-25000">
                  <a:solidFill>
                    <a:schemeClr val="tx1"/>
                  </a:solidFill>
                  <a:latin typeface="Times New Roman" pitchFamily="18" charset="0"/>
                  <a:ea typeface="ＭＳ Ｐゴシック" pitchFamily="-107" charset="-128"/>
                  <a:cs typeface="Times New Roman" pitchFamily="18" charset="0"/>
                </a:rPr>
                <a:t>C</a:t>
              </a:r>
              <a:endParaRPr lang="en-US" i="1" baseline="-25000">
                <a:solidFill>
                  <a:schemeClr val="tx1"/>
                </a:solidFill>
                <a:latin typeface="Times New Roman" pitchFamily="18" charset="0"/>
                <a:ea typeface="ＭＳ Ｐゴシック" pitchFamily="-107" charset="-128"/>
                <a:cs typeface="Times New Roman" pitchFamily="18" charset="0"/>
              </a:endParaRPr>
            </a:p>
          </p:txBody>
        </p:sp>
      </p:grpSp>
      <p:sp>
        <p:nvSpPr>
          <p:cNvPr id="13317" name="TextBox 4"/>
          <p:cNvSpPr txBox="1">
            <a:spLocks noChangeArrowheads="1"/>
          </p:cNvSpPr>
          <p:nvPr/>
        </p:nvSpPr>
        <p:spPr bwMode="auto">
          <a:xfrm>
            <a:off x="0" y="0"/>
            <a:ext cx="89916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800" b="1">
                <a:solidFill>
                  <a:srgbClr val="0066CC"/>
                </a:solidFill>
                <a:latin typeface="Arial" charset="0"/>
              </a:rPr>
              <a:t>IGBT </a:t>
            </a:r>
            <a:r>
              <a:rPr lang="sr-Latn-CS" sz="2400" b="1">
                <a:solidFill>
                  <a:srgbClr val="0066CC"/>
                </a:solidFill>
                <a:latin typeface="Arial" charset="0"/>
              </a:rPr>
              <a:t>(</a:t>
            </a:r>
            <a:r>
              <a:rPr lang="sr-Latn-CS" sz="2400" b="1" i="1">
                <a:solidFill>
                  <a:srgbClr val="0066CC"/>
                </a:solidFill>
                <a:latin typeface="Arial" charset="0"/>
              </a:rPr>
              <a:t>Insulated Gate Bipolar Tranzistor</a:t>
            </a:r>
            <a:r>
              <a:rPr lang="sr-Latn-CS" sz="2400" b="1">
                <a:solidFill>
                  <a:srgbClr val="0066CC"/>
                </a:solidFill>
                <a:latin typeface="Arial" charset="0"/>
              </a:rPr>
              <a:t>)</a:t>
            </a:r>
            <a:r>
              <a:rPr lang="sr-Latn-CS" sz="2800" b="1">
                <a:solidFill>
                  <a:srgbClr val="0066CC"/>
                </a:solidFill>
                <a:latin typeface="Arial" charset="0"/>
              </a:rPr>
              <a:t> </a:t>
            </a:r>
          </a:p>
        </p:txBody>
      </p:sp>
      <p:sp>
        <p:nvSpPr>
          <p:cNvPr id="13318" name="Text Box 22"/>
          <p:cNvSpPr txBox="1">
            <a:spLocks noChangeArrowheads="1"/>
          </p:cNvSpPr>
          <p:nvPr/>
        </p:nvSpPr>
        <p:spPr bwMode="auto">
          <a:xfrm>
            <a:off x="2209800" y="838200"/>
            <a:ext cx="6629400" cy="222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buFontTx/>
              <a:buChar char="•"/>
            </a:pPr>
            <a:r>
              <a:rPr lang="sr-Latn-CS">
                <a:solidFill>
                  <a:srgbClr val="0066CC"/>
                </a:solidFill>
                <a:latin typeface="Arial" charset="0"/>
              </a:rPr>
              <a:t> </a:t>
            </a:r>
            <a:r>
              <a:rPr lang="sr-Latn-CS" sz="2000">
                <a:solidFill>
                  <a:srgbClr val="0066CC"/>
                </a:solidFill>
                <a:latin typeface="Arial" charset="0"/>
              </a:rPr>
              <a:t>Kombinacija MOSFET-a i bipolarnog travzistora</a:t>
            </a:r>
          </a:p>
          <a:p>
            <a:pPr eaLnBrk="1" hangingPunct="1">
              <a:buFontTx/>
              <a:buChar char="•"/>
            </a:pPr>
            <a:r>
              <a:rPr lang="sr-Latn-CS" sz="2000">
                <a:solidFill>
                  <a:srgbClr val="0066CC"/>
                </a:solidFill>
                <a:latin typeface="Arial" charset="0"/>
              </a:rPr>
              <a:t> Kombinuje dobre osobine pobude MOSFET-a i izlaznog dela bipolatnog tranzistora</a:t>
            </a:r>
          </a:p>
          <a:p>
            <a:pPr eaLnBrk="1" hangingPunct="1">
              <a:buFontTx/>
              <a:buChar char="•"/>
            </a:pPr>
            <a:r>
              <a:rPr lang="sr-Latn-CS" sz="2000">
                <a:solidFill>
                  <a:srgbClr val="0066CC"/>
                </a:solidFill>
                <a:latin typeface="Arial" charset="0"/>
              </a:rPr>
              <a:t> Potrebna mala energija za uključenje </a:t>
            </a:r>
          </a:p>
          <a:p>
            <a:pPr eaLnBrk="1" hangingPunct="1">
              <a:buFontTx/>
              <a:buChar char="•"/>
            </a:pPr>
            <a:r>
              <a:rPr lang="sr-Latn-CS" sz="2000">
                <a:solidFill>
                  <a:srgbClr val="0066CC"/>
                </a:solidFill>
                <a:latin typeface="Arial" charset="0"/>
              </a:rPr>
              <a:t> Jednostavan hardver za pobudu</a:t>
            </a:r>
          </a:p>
          <a:p>
            <a:pPr eaLnBrk="1" hangingPunct="1">
              <a:buFontTx/>
              <a:buChar char="•"/>
            </a:pPr>
            <a:r>
              <a:rPr lang="sr-Latn-CS" sz="2000">
                <a:solidFill>
                  <a:srgbClr val="0066CC"/>
                </a:solidFill>
                <a:latin typeface="Arial" charset="0"/>
              </a:rPr>
              <a:t> Napon do 4700 V (6500 za HVIGBT), struje do 3600A</a:t>
            </a:r>
          </a:p>
          <a:p>
            <a:pPr eaLnBrk="1" hangingPunct="1">
              <a:buFontTx/>
              <a:buChar char="•"/>
            </a:pPr>
            <a:r>
              <a:rPr lang="sr-Latn-CS" sz="2000">
                <a:solidFill>
                  <a:srgbClr val="0066CC"/>
                </a:solidFill>
                <a:latin typeface="Arial" charset="0"/>
              </a:rPr>
              <a:t> Tipične radne učestanosti do 20 kHz</a:t>
            </a:r>
            <a:endParaRPr lang="en-US" sz="2000">
              <a:solidFill>
                <a:srgbClr val="0066CC"/>
              </a:solidFill>
              <a:latin typeface="Arial" charset="0"/>
            </a:endParaRPr>
          </a:p>
        </p:txBody>
      </p:sp>
      <p:pic>
        <p:nvPicPr>
          <p:cNvPr id="13319" name="Picture 23" descr="image00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7375" y="3581400"/>
            <a:ext cx="2155825"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20" name="Picture 24" descr="MVC-004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71800" y="3581400"/>
            <a:ext cx="4038600" cy="302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21" name="Text Box 25"/>
          <p:cNvSpPr txBox="1">
            <a:spLocks noChangeArrowheads="1"/>
          </p:cNvSpPr>
          <p:nvPr/>
        </p:nvSpPr>
        <p:spPr bwMode="auto">
          <a:xfrm>
            <a:off x="7010400" y="5638800"/>
            <a:ext cx="17526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en-US" b="1">
                <a:solidFill>
                  <a:srgbClr val="0000CC"/>
                </a:solidFill>
                <a:latin typeface="Arial" charset="0"/>
                <a:cs typeface="Times New Roman" pitchFamily="18" charset="0"/>
              </a:rPr>
              <a:t>1700V/1200A </a:t>
            </a:r>
            <a:r>
              <a:rPr lang="sr-Latn-CS" b="1">
                <a:solidFill>
                  <a:srgbClr val="0000CC"/>
                </a:solidFill>
                <a:latin typeface="Arial" charset="0"/>
                <a:cs typeface="Times New Roman" pitchFamily="18" charset="0"/>
              </a:rPr>
              <a:t>i </a:t>
            </a:r>
            <a:r>
              <a:rPr lang="en-US" b="1">
                <a:solidFill>
                  <a:srgbClr val="0000CC"/>
                </a:solidFill>
                <a:latin typeface="Arial" charset="0"/>
                <a:cs typeface="Times New Roman" pitchFamily="18" charset="0"/>
              </a:rPr>
              <a:t>3300V/1200A IGBT modul</a:t>
            </a:r>
            <a:r>
              <a:rPr lang="sr-Latn-CS" b="1">
                <a:solidFill>
                  <a:srgbClr val="0000CC"/>
                </a:solidFill>
                <a:latin typeface="Arial" charset="0"/>
                <a:cs typeface="Times New Roman" pitchFamily="18" charset="0"/>
              </a:rPr>
              <a:t>i</a:t>
            </a:r>
            <a:r>
              <a:rPr lang="en-US" sz="2000" b="1">
                <a:solidFill>
                  <a:srgbClr val="0000CC"/>
                </a:solidFill>
                <a:latin typeface="Arial"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A92D2B67-F0F1-4A71-B0F8-423F266FB770}" type="slidenum">
              <a:rPr lang="en-US" smtClean="0">
                <a:solidFill>
                  <a:schemeClr val="tx1"/>
                </a:solidFill>
                <a:latin typeface="Times New Roman" pitchFamily="18" charset="0"/>
              </a:rPr>
              <a:pPr/>
              <a:t>7</a:t>
            </a:fld>
            <a:endParaRPr lang="en-US" smtClean="0">
              <a:solidFill>
                <a:schemeClr val="tx1"/>
              </a:solidFill>
              <a:latin typeface="Times New Roman" pitchFamily="18" charset="0"/>
            </a:endParaRPr>
          </a:p>
        </p:txBody>
      </p:sp>
      <p:sp>
        <p:nvSpPr>
          <p:cNvPr id="14339" name="TextBox 4"/>
          <p:cNvSpPr txBox="1">
            <a:spLocks noChangeArrowheads="1"/>
          </p:cNvSpPr>
          <p:nvPr/>
        </p:nvSpPr>
        <p:spPr bwMode="auto">
          <a:xfrm>
            <a:off x="0" y="0"/>
            <a:ext cx="89916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800" b="1">
                <a:solidFill>
                  <a:srgbClr val="0066CC"/>
                </a:solidFill>
                <a:latin typeface="Arial" charset="0"/>
              </a:rPr>
              <a:t>IDEALNI prekidač</a:t>
            </a:r>
          </a:p>
        </p:txBody>
      </p:sp>
      <p:sp>
        <p:nvSpPr>
          <p:cNvPr id="14340" name="Text Box 22"/>
          <p:cNvSpPr txBox="1">
            <a:spLocks noChangeArrowheads="1"/>
          </p:cNvSpPr>
          <p:nvPr/>
        </p:nvSpPr>
        <p:spPr bwMode="auto">
          <a:xfrm>
            <a:off x="2214563" y="1428750"/>
            <a:ext cx="66294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buFontTx/>
              <a:buChar char="•"/>
            </a:pPr>
            <a:r>
              <a:rPr lang="sr-Latn-CS" sz="2000">
                <a:solidFill>
                  <a:srgbClr val="0066CC"/>
                </a:solidFill>
                <a:latin typeface="Arial" charset="0"/>
              </a:rPr>
              <a:t> </a:t>
            </a:r>
            <a:r>
              <a:rPr lang="sr-Latn-CS" sz="2400">
                <a:solidFill>
                  <a:srgbClr val="0066CC"/>
                </a:solidFill>
                <a:latin typeface="Arial" charset="0"/>
              </a:rPr>
              <a:t>Kada je prekidač </a:t>
            </a:r>
            <a:r>
              <a:rPr lang="sr-Latn-CS" sz="2400" b="1">
                <a:solidFill>
                  <a:srgbClr val="0066CC"/>
                </a:solidFill>
                <a:latin typeface="Arial" charset="0"/>
              </a:rPr>
              <a:t>isključen</a:t>
            </a:r>
            <a:r>
              <a:rPr lang="sr-Latn-CS" sz="2400">
                <a:solidFill>
                  <a:srgbClr val="0066CC"/>
                </a:solidFill>
                <a:latin typeface="Arial" charset="0"/>
              </a:rPr>
              <a:t> (uslov: V</a:t>
            </a:r>
            <a:r>
              <a:rPr lang="sr-Latn-CS" sz="2400" baseline="-25000">
                <a:solidFill>
                  <a:srgbClr val="0066CC"/>
                </a:solidFill>
                <a:latin typeface="Arial" charset="0"/>
              </a:rPr>
              <a:t>GE</a:t>
            </a:r>
            <a:r>
              <a:rPr lang="sr-Latn-CS" sz="2400">
                <a:solidFill>
                  <a:srgbClr val="0066CC"/>
                </a:solidFill>
                <a:latin typeface="Arial" charset="0"/>
              </a:rPr>
              <a:t>&lt; V</a:t>
            </a:r>
            <a:r>
              <a:rPr lang="sr-Latn-CS" sz="2400" baseline="-25000">
                <a:solidFill>
                  <a:srgbClr val="0066CC"/>
                </a:solidFill>
                <a:latin typeface="Arial" charset="0"/>
              </a:rPr>
              <a:t>T</a:t>
            </a:r>
            <a:r>
              <a:rPr lang="sr-Latn-CS" sz="2400">
                <a:solidFill>
                  <a:srgbClr val="0066CC"/>
                </a:solidFill>
                <a:latin typeface="Arial" charset="0"/>
              </a:rPr>
              <a:t>)</a:t>
            </a:r>
          </a:p>
          <a:p>
            <a:pPr eaLnBrk="1" hangingPunct="1"/>
            <a:r>
              <a:rPr lang="sr-Latn-CS" sz="2400">
                <a:solidFill>
                  <a:srgbClr val="0066CC"/>
                </a:solidFill>
                <a:latin typeface="Arial" charset="0"/>
              </a:rPr>
              <a:t>	Struja </a:t>
            </a:r>
            <a:r>
              <a:rPr lang="sr-Latn-CS" sz="2400" b="1" i="1">
                <a:solidFill>
                  <a:srgbClr val="0066CC"/>
                </a:solidFill>
                <a:latin typeface="Arial" charset="0"/>
              </a:rPr>
              <a:t>I</a:t>
            </a:r>
            <a:r>
              <a:rPr lang="sr-Latn-CS" sz="2400" b="1" i="1" baseline="-25000">
                <a:solidFill>
                  <a:srgbClr val="0066CC"/>
                </a:solidFill>
                <a:latin typeface="Arial" charset="0"/>
              </a:rPr>
              <a:t>C</a:t>
            </a:r>
            <a:r>
              <a:rPr lang="sr-Latn-CS" sz="2400">
                <a:solidFill>
                  <a:srgbClr val="0066CC"/>
                </a:solidFill>
                <a:latin typeface="Arial" charset="0"/>
              </a:rPr>
              <a:t> = 0</a:t>
            </a:r>
          </a:p>
          <a:p>
            <a:pPr eaLnBrk="1" hangingPunct="1"/>
            <a:r>
              <a:rPr lang="sr-Latn-CS" sz="2400">
                <a:solidFill>
                  <a:srgbClr val="0066CC"/>
                </a:solidFill>
                <a:latin typeface="Arial" charset="0"/>
              </a:rPr>
              <a:t> 	Napon </a:t>
            </a:r>
            <a:r>
              <a:rPr lang="sr-Latn-CS" sz="2400" b="1" i="1">
                <a:solidFill>
                  <a:srgbClr val="0066CC"/>
                </a:solidFill>
                <a:latin typeface="Arial" charset="0"/>
              </a:rPr>
              <a:t>V</a:t>
            </a:r>
            <a:r>
              <a:rPr lang="sr-Latn-CS" sz="2400" b="1" i="1" baseline="-25000">
                <a:solidFill>
                  <a:srgbClr val="0066CC"/>
                </a:solidFill>
                <a:latin typeface="Arial" charset="0"/>
              </a:rPr>
              <a:t>CE</a:t>
            </a:r>
            <a:r>
              <a:rPr lang="sr-Latn-CS" sz="2400">
                <a:solidFill>
                  <a:srgbClr val="0066CC"/>
                </a:solidFill>
                <a:latin typeface="Arial" charset="0"/>
              </a:rPr>
              <a:t> zavisi od ostatka kola</a:t>
            </a:r>
          </a:p>
          <a:p>
            <a:pPr eaLnBrk="1" hangingPunct="1"/>
            <a:r>
              <a:rPr lang="sr-Latn-CS" sz="2400">
                <a:solidFill>
                  <a:srgbClr val="0066CC"/>
                </a:solidFill>
                <a:latin typeface="Arial" charset="0"/>
              </a:rPr>
              <a:t>	</a:t>
            </a:r>
            <a:r>
              <a:rPr lang="sr-Latn-CS" sz="2400" b="1">
                <a:solidFill>
                  <a:srgbClr val="002060"/>
                </a:solidFill>
                <a:latin typeface="Arial" charset="0"/>
              </a:rPr>
              <a:t>Disipacija na prekidaču  </a:t>
            </a:r>
            <a:r>
              <a:rPr lang="sr-Latn-CS" sz="2400" b="1" i="1">
                <a:solidFill>
                  <a:srgbClr val="002060"/>
                </a:solidFill>
                <a:latin typeface="Arial" charset="0"/>
              </a:rPr>
              <a:t>V</a:t>
            </a:r>
            <a:r>
              <a:rPr lang="sr-Latn-CS" sz="2400" b="1" i="1" baseline="-25000">
                <a:solidFill>
                  <a:srgbClr val="002060"/>
                </a:solidFill>
                <a:latin typeface="Arial" charset="0"/>
              </a:rPr>
              <a:t>CE </a:t>
            </a:r>
            <a:r>
              <a:rPr lang="sr-Latn-CS" sz="2400" b="1">
                <a:solidFill>
                  <a:srgbClr val="002060"/>
                </a:solidFill>
                <a:latin typeface="Arial" charset="0"/>
                <a:sym typeface="Symbol" pitchFamily="18" charset="2"/>
              </a:rPr>
              <a:t></a:t>
            </a:r>
            <a:r>
              <a:rPr lang="sr-Latn-CS" sz="2400" b="1" i="1">
                <a:solidFill>
                  <a:srgbClr val="002060"/>
                </a:solidFill>
                <a:latin typeface="Arial" charset="0"/>
              </a:rPr>
              <a:t>I</a:t>
            </a:r>
            <a:r>
              <a:rPr lang="sr-Latn-CS" sz="2400" b="1" i="1" baseline="-25000">
                <a:solidFill>
                  <a:srgbClr val="002060"/>
                </a:solidFill>
                <a:latin typeface="Arial" charset="0"/>
              </a:rPr>
              <a:t>C</a:t>
            </a:r>
            <a:r>
              <a:rPr lang="sr-Latn-CS" sz="2000" b="1">
                <a:solidFill>
                  <a:srgbClr val="002060"/>
                </a:solidFill>
                <a:latin typeface="Arial" charset="0"/>
              </a:rPr>
              <a:t> = 0</a:t>
            </a:r>
          </a:p>
        </p:txBody>
      </p:sp>
      <p:grpSp>
        <p:nvGrpSpPr>
          <p:cNvPr id="14341" name="Group 56"/>
          <p:cNvGrpSpPr>
            <a:grpSpLocks/>
          </p:cNvGrpSpPr>
          <p:nvPr/>
        </p:nvGrpSpPr>
        <p:grpSpPr bwMode="auto">
          <a:xfrm>
            <a:off x="146050" y="692150"/>
            <a:ext cx="1647825" cy="2827338"/>
            <a:chOff x="146050" y="692150"/>
            <a:chExt cx="1647825" cy="2827338"/>
          </a:xfrm>
        </p:grpSpPr>
        <p:cxnSp>
          <p:nvCxnSpPr>
            <p:cNvPr id="114" name="Straight Connector 113"/>
            <p:cNvCxnSpPr>
              <a:cxnSpLocks noChangeShapeType="1"/>
            </p:cNvCxnSpPr>
            <p:nvPr/>
          </p:nvCxnSpPr>
          <p:spPr bwMode="auto">
            <a:xfrm>
              <a:off x="403225" y="2051050"/>
              <a:ext cx="390525" cy="1588"/>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18" name="Straight Connector 117"/>
            <p:cNvCxnSpPr>
              <a:cxnSpLocks noChangeShapeType="1"/>
            </p:cNvCxnSpPr>
            <p:nvPr/>
          </p:nvCxnSpPr>
          <p:spPr bwMode="auto">
            <a:xfrm rot="16200000" flipV="1">
              <a:off x="581025" y="2028826"/>
              <a:ext cx="447675" cy="0"/>
            </a:xfrm>
            <a:prstGeom prst="line">
              <a:avLst/>
            </a:prstGeom>
            <a:noFill/>
            <a:ln w="63500">
              <a:solidFill>
                <a:srgbClr val="0066CC"/>
              </a:solidFill>
              <a:round/>
              <a:headEnd/>
              <a:tailEnd/>
            </a:ln>
            <a:effectLst>
              <a:outerShdw dist="20000" dir="5400000" rotWithShape="0">
                <a:srgbClr val="808080">
                  <a:alpha val="37999"/>
                </a:srgbClr>
              </a:outerShdw>
            </a:effectLst>
          </p:spPr>
        </p:cxnSp>
        <p:cxnSp>
          <p:nvCxnSpPr>
            <p:cNvPr id="124" name="Straight Connector 123"/>
            <p:cNvCxnSpPr>
              <a:cxnSpLocks noChangeShapeType="1"/>
            </p:cNvCxnSpPr>
            <p:nvPr/>
          </p:nvCxnSpPr>
          <p:spPr bwMode="auto">
            <a:xfrm rot="5400000" flipH="1" flipV="1">
              <a:off x="863600" y="1398588"/>
              <a:ext cx="630237" cy="1588"/>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27" name="Straight Connector 126"/>
            <p:cNvCxnSpPr>
              <a:cxnSpLocks noChangeShapeType="1"/>
            </p:cNvCxnSpPr>
            <p:nvPr/>
          </p:nvCxnSpPr>
          <p:spPr bwMode="auto">
            <a:xfrm rot="5400000" flipH="1" flipV="1">
              <a:off x="686593" y="2717007"/>
              <a:ext cx="963613" cy="6350"/>
            </a:xfrm>
            <a:prstGeom prst="line">
              <a:avLst/>
            </a:prstGeom>
            <a:noFill/>
            <a:ln w="34925">
              <a:solidFill>
                <a:srgbClr val="0066CC"/>
              </a:solidFill>
              <a:round/>
              <a:headEnd/>
              <a:tailEnd/>
            </a:ln>
            <a:effectLst>
              <a:outerShdw dist="20000" dir="5400000" rotWithShape="0">
                <a:srgbClr val="808080">
                  <a:alpha val="37999"/>
                </a:srgbClr>
              </a:outerShdw>
            </a:effectLst>
          </p:spPr>
        </p:cxnSp>
        <p:sp>
          <p:nvSpPr>
            <p:cNvPr id="128" name="Oval 127"/>
            <p:cNvSpPr>
              <a:spLocks noChangeArrowheads="1"/>
            </p:cNvSpPr>
            <p:nvPr/>
          </p:nvSpPr>
          <p:spPr bwMode="auto">
            <a:xfrm flipH="1">
              <a:off x="1117600" y="990600"/>
              <a:ext cx="109538"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129" name="Oval 128"/>
            <p:cNvSpPr>
              <a:spLocks noChangeArrowheads="1"/>
            </p:cNvSpPr>
            <p:nvPr/>
          </p:nvSpPr>
          <p:spPr bwMode="auto">
            <a:xfrm flipH="1">
              <a:off x="1109663" y="3200400"/>
              <a:ext cx="109537"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131" name="Oval 130"/>
            <p:cNvSpPr>
              <a:spLocks noChangeArrowheads="1"/>
            </p:cNvSpPr>
            <p:nvPr/>
          </p:nvSpPr>
          <p:spPr bwMode="auto">
            <a:xfrm flipH="1">
              <a:off x="304800" y="2006600"/>
              <a:ext cx="109538"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grpSp>
          <p:nvGrpSpPr>
            <p:cNvPr id="14368" name="Group 27"/>
            <p:cNvGrpSpPr>
              <a:grpSpLocks/>
            </p:cNvGrpSpPr>
            <p:nvPr/>
          </p:nvGrpSpPr>
          <p:grpSpPr bwMode="auto">
            <a:xfrm>
              <a:off x="146050" y="692150"/>
              <a:ext cx="1647825" cy="2827338"/>
              <a:chOff x="146050" y="692696"/>
              <a:chExt cx="1647337" cy="2827208"/>
            </a:xfrm>
          </p:grpSpPr>
          <p:sp>
            <p:nvSpPr>
              <p:cNvPr id="14372" name="TextBox 88"/>
              <p:cNvSpPr txBox="1">
                <a:spLocks noChangeArrowheads="1"/>
              </p:cNvSpPr>
              <p:nvPr/>
            </p:nvSpPr>
            <p:spPr bwMode="auto">
              <a:xfrm>
                <a:off x="146050" y="1733550"/>
                <a:ext cx="3651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G</a:t>
                </a:r>
              </a:p>
            </p:txBody>
          </p:sp>
          <p:sp>
            <p:nvSpPr>
              <p:cNvPr id="14373" name="TextBox 88"/>
              <p:cNvSpPr txBox="1">
                <a:spLocks noChangeArrowheads="1"/>
              </p:cNvSpPr>
              <p:nvPr/>
            </p:nvSpPr>
            <p:spPr bwMode="auto">
              <a:xfrm>
                <a:off x="1187624" y="692696"/>
                <a:ext cx="3651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C</a:t>
                </a:r>
              </a:p>
            </p:txBody>
          </p:sp>
          <p:sp>
            <p:nvSpPr>
              <p:cNvPr id="14374" name="TextBox 88"/>
              <p:cNvSpPr txBox="1">
                <a:spLocks noChangeArrowheads="1"/>
              </p:cNvSpPr>
              <p:nvPr/>
            </p:nvSpPr>
            <p:spPr bwMode="auto">
              <a:xfrm>
                <a:off x="1220788" y="3181350"/>
                <a:ext cx="3651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E</a:t>
                </a:r>
              </a:p>
            </p:txBody>
          </p:sp>
          <p:sp>
            <p:nvSpPr>
              <p:cNvPr id="14375" name="TextBox 144"/>
              <p:cNvSpPr txBox="1">
                <a:spLocks noChangeArrowheads="1"/>
              </p:cNvSpPr>
              <p:nvPr/>
            </p:nvSpPr>
            <p:spPr bwMode="auto">
              <a:xfrm>
                <a:off x="1270488" y="1447800"/>
                <a:ext cx="522899"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a:solidFill>
                      <a:schemeClr val="tx1"/>
                    </a:solidFill>
                    <a:latin typeface="Arial" charset="0"/>
                    <a:ea typeface="ＭＳ Ｐゴシック" pitchFamily="-107" charset="-128"/>
                  </a:rPr>
                  <a:t>+</a:t>
                </a:r>
              </a:p>
              <a:p>
                <a:pPr algn="ctr" eaLnBrk="1" hangingPunct="1"/>
                <a:endParaRPr lang="en-US">
                  <a:solidFill>
                    <a:schemeClr val="tx1"/>
                  </a:solidFill>
                  <a:latin typeface="Calibri" pitchFamily="34" charset="0"/>
                  <a:ea typeface="ＭＳ Ｐゴシック" pitchFamily="-107" charset="-128"/>
                </a:endParaRPr>
              </a:p>
              <a:p>
                <a:pPr algn="ctr" eaLnBrk="1" hangingPunct="1"/>
                <a:r>
                  <a:rPr lang="en-US" i="1">
                    <a:solidFill>
                      <a:schemeClr val="tx1"/>
                    </a:solidFill>
                    <a:latin typeface="Times New Roman" pitchFamily="18" charset="0"/>
                    <a:ea typeface="ＭＳ Ｐゴシック" pitchFamily="-107" charset="-128"/>
                    <a:cs typeface="Times New Roman" pitchFamily="18" charset="0"/>
                  </a:rPr>
                  <a:t>V</a:t>
                </a:r>
                <a:r>
                  <a:rPr lang="en-US" i="1" baseline="-25000">
                    <a:solidFill>
                      <a:schemeClr val="tx1"/>
                    </a:solidFill>
                    <a:latin typeface="Times New Roman" pitchFamily="18" charset="0"/>
                    <a:ea typeface="ＭＳ Ｐゴシック" pitchFamily="-107" charset="-128"/>
                    <a:cs typeface="Times New Roman" pitchFamily="18" charset="0"/>
                  </a:rPr>
                  <a:t>CE</a:t>
                </a:r>
                <a:endParaRPr lang="en-US" i="1">
                  <a:solidFill>
                    <a:schemeClr val="tx1"/>
                  </a:solidFill>
                  <a:latin typeface="Times New Roman" pitchFamily="18" charset="0"/>
                  <a:ea typeface="ＭＳ Ｐゴシック" pitchFamily="-107" charset="-128"/>
                  <a:cs typeface="Times New Roman" pitchFamily="18" charset="0"/>
                </a:endParaRPr>
              </a:p>
              <a:p>
                <a:pPr algn="ctr" eaLnBrk="1" hangingPunct="1"/>
                <a:endParaRPr lang="en-US">
                  <a:solidFill>
                    <a:schemeClr val="tx1"/>
                  </a:solidFill>
                  <a:latin typeface="Calibri" pitchFamily="34" charset="0"/>
                  <a:ea typeface="ＭＳ Ｐゴシック" pitchFamily="-107" charset="-128"/>
                </a:endParaRPr>
              </a:p>
              <a:p>
                <a:pPr algn="ctr" eaLnBrk="1" hangingPunct="1"/>
                <a:r>
                  <a:rPr lang="en-US">
                    <a:solidFill>
                      <a:schemeClr val="tx1"/>
                    </a:solidFill>
                    <a:latin typeface="Symbol" pitchFamily="18" charset="2"/>
                    <a:ea typeface="ＭＳ Ｐゴシック" pitchFamily="-107" charset="-128"/>
                  </a:rPr>
                  <a:t>-</a:t>
                </a:r>
                <a:endParaRPr lang="en-US">
                  <a:solidFill>
                    <a:schemeClr val="tx1"/>
                  </a:solidFill>
                  <a:latin typeface="Arial" charset="0"/>
                  <a:ea typeface="ＭＳ Ｐゴシック" pitchFamily="-107" charset="-128"/>
                </a:endParaRPr>
              </a:p>
            </p:txBody>
          </p:sp>
          <p:cxnSp>
            <p:nvCxnSpPr>
              <p:cNvPr id="146" name="Straight Arrow Connector 145"/>
              <p:cNvCxnSpPr>
                <a:cxnSpLocks noChangeShapeType="1"/>
              </p:cNvCxnSpPr>
              <p:nvPr/>
            </p:nvCxnSpPr>
            <p:spPr bwMode="auto">
              <a:xfrm rot="5400000">
                <a:off x="1141072" y="1378465"/>
                <a:ext cx="373045" cy="1588"/>
              </a:xfrm>
              <a:prstGeom prst="straightConnector1">
                <a:avLst/>
              </a:prstGeom>
              <a:noFill/>
              <a:ln w="34925">
                <a:solidFill>
                  <a:srgbClr val="0066CC"/>
                </a:solidFill>
                <a:round/>
                <a:headEnd/>
                <a:tailEnd type="arrow" w="med" len="med"/>
              </a:ln>
              <a:effectLst>
                <a:outerShdw dist="20000" dir="5400000" rotWithShape="0">
                  <a:srgbClr val="808080">
                    <a:alpha val="37999"/>
                  </a:srgbClr>
                </a:outerShdw>
              </a:effectLst>
            </p:spPr>
          </p:cxnSp>
          <p:sp>
            <p:nvSpPr>
              <p:cNvPr id="14377" name="TextBox 74"/>
              <p:cNvSpPr txBox="1">
                <a:spLocks noChangeArrowheads="1"/>
              </p:cNvSpPr>
              <p:nvPr/>
            </p:nvSpPr>
            <p:spPr bwMode="auto">
              <a:xfrm>
                <a:off x="1343025" y="1004888"/>
                <a:ext cx="36420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i="1">
                    <a:solidFill>
                      <a:schemeClr val="tx1"/>
                    </a:solidFill>
                    <a:latin typeface="Times New Roman" pitchFamily="18" charset="0"/>
                    <a:ea typeface="ＭＳ Ｐゴシック" pitchFamily="-107" charset="-128"/>
                    <a:cs typeface="Times New Roman" pitchFamily="18" charset="0"/>
                  </a:rPr>
                  <a:t>I</a:t>
                </a:r>
                <a:r>
                  <a:rPr lang="sr-Latn-CS" i="1" baseline="-25000">
                    <a:solidFill>
                      <a:schemeClr val="tx1"/>
                    </a:solidFill>
                    <a:latin typeface="Times New Roman" pitchFamily="18" charset="0"/>
                    <a:ea typeface="ＭＳ Ｐゴシック" pitchFamily="-107" charset="-128"/>
                    <a:cs typeface="Times New Roman" pitchFamily="18" charset="0"/>
                  </a:rPr>
                  <a:t>C</a:t>
                </a:r>
                <a:endParaRPr lang="en-US" i="1" baseline="-25000">
                  <a:solidFill>
                    <a:schemeClr val="tx1"/>
                  </a:solidFill>
                  <a:latin typeface="Times New Roman" pitchFamily="18" charset="0"/>
                  <a:ea typeface="ＭＳ Ｐゴシック" pitchFamily="-107" charset="-128"/>
                  <a:cs typeface="Times New Roman" pitchFamily="18" charset="0"/>
                </a:endParaRPr>
              </a:p>
            </p:txBody>
          </p:sp>
        </p:grpSp>
        <p:sp>
          <p:nvSpPr>
            <p:cNvPr id="27" name="Oval 26"/>
            <p:cNvSpPr>
              <a:spLocks noChangeArrowheads="1"/>
            </p:cNvSpPr>
            <p:nvPr/>
          </p:nvSpPr>
          <p:spPr bwMode="auto">
            <a:xfrm flipH="1">
              <a:off x="1125538" y="1730375"/>
              <a:ext cx="109537"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28" name="Oval 27"/>
            <p:cNvSpPr>
              <a:spLocks noChangeArrowheads="1"/>
            </p:cNvSpPr>
            <p:nvPr/>
          </p:nvSpPr>
          <p:spPr bwMode="auto">
            <a:xfrm flipH="1">
              <a:off x="1122363" y="2133600"/>
              <a:ext cx="109537"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cxnSp>
          <p:nvCxnSpPr>
            <p:cNvPr id="14371" name="Straight Connector 31"/>
            <p:cNvCxnSpPr>
              <a:cxnSpLocks noChangeShapeType="1"/>
              <a:stCxn id="28" idx="0"/>
            </p:cNvCxnSpPr>
            <p:nvPr/>
          </p:nvCxnSpPr>
          <p:spPr bwMode="auto">
            <a:xfrm rot="16200000" flipV="1">
              <a:off x="940992" y="1897461"/>
              <a:ext cx="314322" cy="157956"/>
            </a:xfrm>
            <a:prstGeom prst="line">
              <a:avLst/>
            </a:prstGeom>
            <a:noFill/>
            <a:ln w="76200" algn="ctr">
              <a:solidFill>
                <a:srgbClr val="0066FF"/>
              </a:solidFill>
              <a:round/>
              <a:headEnd type="none" w="sm" len="sm"/>
              <a:tailEnd type="none" w="sm" len="sm"/>
            </a:ln>
          </p:spPr>
        </p:cxnSp>
      </p:grpSp>
      <p:grpSp>
        <p:nvGrpSpPr>
          <p:cNvPr id="4" name="Group 57"/>
          <p:cNvGrpSpPr>
            <a:grpSpLocks/>
          </p:cNvGrpSpPr>
          <p:nvPr/>
        </p:nvGrpSpPr>
        <p:grpSpPr bwMode="auto">
          <a:xfrm>
            <a:off x="123825" y="3740150"/>
            <a:ext cx="1647825" cy="2827338"/>
            <a:chOff x="123801" y="3740162"/>
            <a:chExt cx="1647825" cy="2827338"/>
          </a:xfrm>
        </p:grpSpPr>
        <p:cxnSp>
          <p:nvCxnSpPr>
            <p:cNvPr id="36" name="Straight Connector 35"/>
            <p:cNvCxnSpPr>
              <a:cxnSpLocks noChangeShapeType="1"/>
            </p:cNvCxnSpPr>
            <p:nvPr/>
          </p:nvCxnSpPr>
          <p:spPr bwMode="auto">
            <a:xfrm>
              <a:off x="380976" y="5099062"/>
              <a:ext cx="390525" cy="1588"/>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37" name="Straight Connector 36"/>
            <p:cNvCxnSpPr>
              <a:cxnSpLocks noChangeShapeType="1"/>
            </p:cNvCxnSpPr>
            <p:nvPr/>
          </p:nvCxnSpPr>
          <p:spPr bwMode="auto">
            <a:xfrm rot="16200000" flipV="1">
              <a:off x="558776" y="5076838"/>
              <a:ext cx="447675" cy="0"/>
            </a:xfrm>
            <a:prstGeom prst="line">
              <a:avLst/>
            </a:prstGeom>
            <a:noFill/>
            <a:ln w="63500">
              <a:solidFill>
                <a:srgbClr val="0066CC"/>
              </a:solidFill>
              <a:round/>
              <a:headEnd/>
              <a:tailEnd/>
            </a:ln>
            <a:effectLst>
              <a:outerShdw dist="20000" dir="5400000" rotWithShape="0">
                <a:srgbClr val="808080">
                  <a:alpha val="37999"/>
                </a:srgbClr>
              </a:outerShdw>
            </a:effectLst>
          </p:spPr>
        </p:cxnSp>
        <p:cxnSp>
          <p:nvCxnSpPr>
            <p:cNvPr id="38" name="Straight Connector 37"/>
            <p:cNvCxnSpPr>
              <a:cxnSpLocks noChangeShapeType="1"/>
            </p:cNvCxnSpPr>
            <p:nvPr/>
          </p:nvCxnSpPr>
          <p:spPr bwMode="auto">
            <a:xfrm rot="5400000" flipH="1" flipV="1">
              <a:off x="841351" y="4446600"/>
              <a:ext cx="630237" cy="1588"/>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39" name="Straight Connector 38"/>
            <p:cNvCxnSpPr>
              <a:cxnSpLocks noChangeShapeType="1"/>
            </p:cNvCxnSpPr>
            <p:nvPr/>
          </p:nvCxnSpPr>
          <p:spPr bwMode="auto">
            <a:xfrm rot="5400000" flipH="1" flipV="1">
              <a:off x="664344" y="5765019"/>
              <a:ext cx="963613" cy="6350"/>
            </a:xfrm>
            <a:prstGeom prst="line">
              <a:avLst/>
            </a:prstGeom>
            <a:noFill/>
            <a:ln w="34925">
              <a:solidFill>
                <a:srgbClr val="0066CC"/>
              </a:solidFill>
              <a:round/>
              <a:headEnd/>
              <a:tailEnd/>
            </a:ln>
            <a:effectLst>
              <a:outerShdw dist="20000" dir="5400000" rotWithShape="0">
                <a:srgbClr val="808080">
                  <a:alpha val="37999"/>
                </a:srgbClr>
              </a:outerShdw>
            </a:effectLst>
          </p:spPr>
        </p:cxnSp>
        <p:sp>
          <p:nvSpPr>
            <p:cNvPr id="40" name="Oval 39"/>
            <p:cNvSpPr>
              <a:spLocks noChangeArrowheads="1"/>
            </p:cNvSpPr>
            <p:nvPr/>
          </p:nvSpPr>
          <p:spPr bwMode="auto">
            <a:xfrm flipH="1">
              <a:off x="1095351" y="4038612"/>
              <a:ext cx="109538"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41" name="Oval 40"/>
            <p:cNvSpPr>
              <a:spLocks noChangeArrowheads="1"/>
            </p:cNvSpPr>
            <p:nvPr/>
          </p:nvSpPr>
          <p:spPr bwMode="auto">
            <a:xfrm flipH="1">
              <a:off x="1087414" y="6248412"/>
              <a:ext cx="109537"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42" name="Oval 41"/>
            <p:cNvSpPr>
              <a:spLocks noChangeArrowheads="1"/>
            </p:cNvSpPr>
            <p:nvPr/>
          </p:nvSpPr>
          <p:spPr bwMode="auto">
            <a:xfrm flipH="1">
              <a:off x="282551" y="5054612"/>
              <a:ext cx="109538"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grpSp>
          <p:nvGrpSpPr>
            <p:cNvPr id="14351" name="Group 27"/>
            <p:cNvGrpSpPr>
              <a:grpSpLocks/>
            </p:cNvGrpSpPr>
            <p:nvPr/>
          </p:nvGrpSpPr>
          <p:grpSpPr bwMode="auto">
            <a:xfrm>
              <a:off x="123801" y="3740162"/>
              <a:ext cx="1647825" cy="2827338"/>
              <a:chOff x="146050" y="692696"/>
              <a:chExt cx="1647337" cy="2827208"/>
            </a:xfrm>
          </p:grpSpPr>
          <p:sp>
            <p:nvSpPr>
              <p:cNvPr id="14355" name="TextBox 88"/>
              <p:cNvSpPr txBox="1">
                <a:spLocks noChangeArrowheads="1"/>
              </p:cNvSpPr>
              <p:nvPr/>
            </p:nvSpPr>
            <p:spPr bwMode="auto">
              <a:xfrm>
                <a:off x="146050" y="1733550"/>
                <a:ext cx="3651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G</a:t>
                </a:r>
              </a:p>
            </p:txBody>
          </p:sp>
          <p:sp>
            <p:nvSpPr>
              <p:cNvPr id="14356" name="TextBox 88"/>
              <p:cNvSpPr txBox="1">
                <a:spLocks noChangeArrowheads="1"/>
              </p:cNvSpPr>
              <p:nvPr/>
            </p:nvSpPr>
            <p:spPr bwMode="auto">
              <a:xfrm>
                <a:off x="1187624" y="692696"/>
                <a:ext cx="3651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C</a:t>
                </a:r>
              </a:p>
            </p:txBody>
          </p:sp>
          <p:sp>
            <p:nvSpPr>
              <p:cNvPr id="14357" name="TextBox 88"/>
              <p:cNvSpPr txBox="1">
                <a:spLocks noChangeArrowheads="1"/>
              </p:cNvSpPr>
              <p:nvPr/>
            </p:nvSpPr>
            <p:spPr bwMode="auto">
              <a:xfrm>
                <a:off x="1220788" y="3181350"/>
                <a:ext cx="3651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E</a:t>
                </a:r>
              </a:p>
            </p:txBody>
          </p:sp>
          <p:sp>
            <p:nvSpPr>
              <p:cNvPr id="14358" name="TextBox 144"/>
              <p:cNvSpPr txBox="1">
                <a:spLocks noChangeArrowheads="1"/>
              </p:cNvSpPr>
              <p:nvPr/>
            </p:nvSpPr>
            <p:spPr bwMode="auto">
              <a:xfrm>
                <a:off x="1270488" y="1447800"/>
                <a:ext cx="522899"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a:solidFill>
                      <a:schemeClr val="tx1"/>
                    </a:solidFill>
                    <a:latin typeface="Arial" charset="0"/>
                    <a:ea typeface="ＭＳ Ｐゴシック" pitchFamily="-107" charset="-128"/>
                  </a:rPr>
                  <a:t>+</a:t>
                </a:r>
              </a:p>
              <a:p>
                <a:pPr algn="ctr" eaLnBrk="1" hangingPunct="1"/>
                <a:endParaRPr lang="en-US">
                  <a:solidFill>
                    <a:schemeClr val="tx1"/>
                  </a:solidFill>
                  <a:latin typeface="Calibri" pitchFamily="34" charset="0"/>
                  <a:ea typeface="ＭＳ Ｐゴシック" pitchFamily="-107" charset="-128"/>
                </a:endParaRPr>
              </a:p>
              <a:p>
                <a:pPr algn="ctr" eaLnBrk="1" hangingPunct="1"/>
                <a:r>
                  <a:rPr lang="en-US" i="1">
                    <a:solidFill>
                      <a:schemeClr val="tx1"/>
                    </a:solidFill>
                    <a:latin typeface="Times New Roman" pitchFamily="18" charset="0"/>
                    <a:ea typeface="ＭＳ Ｐゴシック" pitchFamily="-107" charset="-128"/>
                    <a:cs typeface="Times New Roman" pitchFamily="18" charset="0"/>
                  </a:rPr>
                  <a:t>V</a:t>
                </a:r>
                <a:r>
                  <a:rPr lang="en-US" i="1" baseline="-25000">
                    <a:solidFill>
                      <a:schemeClr val="tx1"/>
                    </a:solidFill>
                    <a:latin typeface="Times New Roman" pitchFamily="18" charset="0"/>
                    <a:ea typeface="ＭＳ Ｐゴシック" pitchFamily="-107" charset="-128"/>
                    <a:cs typeface="Times New Roman" pitchFamily="18" charset="0"/>
                  </a:rPr>
                  <a:t>CE</a:t>
                </a:r>
                <a:endParaRPr lang="en-US" i="1">
                  <a:solidFill>
                    <a:schemeClr val="tx1"/>
                  </a:solidFill>
                  <a:latin typeface="Times New Roman" pitchFamily="18" charset="0"/>
                  <a:ea typeface="ＭＳ Ｐゴシック" pitchFamily="-107" charset="-128"/>
                  <a:cs typeface="Times New Roman" pitchFamily="18" charset="0"/>
                </a:endParaRPr>
              </a:p>
              <a:p>
                <a:pPr algn="ctr" eaLnBrk="1" hangingPunct="1"/>
                <a:endParaRPr lang="en-US">
                  <a:solidFill>
                    <a:schemeClr val="tx1"/>
                  </a:solidFill>
                  <a:latin typeface="Calibri" pitchFamily="34" charset="0"/>
                  <a:ea typeface="ＭＳ Ｐゴシック" pitchFamily="-107" charset="-128"/>
                </a:endParaRPr>
              </a:p>
              <a:p>
                <a:pPr algn="ctr" eaLnBrk="1" hangingPunct="1"/>
                <a:r>
                  <a:rPr lang="en-US">
                    <a:solidFill>
                      <a:schemeClr val="tx1"/>
                    </a:solidFill>
                    <a:latin typeface="Symbol" pitchFamily="18" charset="2"/>
                    <a:ea typeface="ＭＳ Ｐゴシック" pitchFamily="-107" charset="-128"/>
                  </a:rPr>
                  <a:t>-</a:t>
                </a:r>
                <a:endParaRPr lang="en-US">
                  <a:solidFill>
                    <a:schemeClr val="tx1"/>
                  </a:solidFill>
                  <a:latin typeface="Arial" charset="0"/>
                  <a:ea typeface="ＭＳ Ｐゴシック" pitchFamily="-107" charset="-128"/>
                </a:endParaRPr>
              </a:p>
            </p:txBody>
          </p:sp>
          <p:cxnSp>
            <p:nvCxnSpPr>
              <p:cNvPr id="48" name="Straight Arrow Connector 47"/>
              <p:cNvCxnSpPr>
                <a:cxnSpLocks noChangeShapeType="1"/>
              </p:cNvCxnSpPr>
              <p:nvPr/>
            </p:nvCxnSpPr>
            <p:spPr bwMode="auto">
              <a:xfrm rot="5400000">
                <a:off x="1141072" y="1378465"/>
                <a:ext cx="373045" cy="1588"/>
              </a:xfrm>
              <a:prstGeom prst="straightConnector1">
                <a:avLst/>
              </a:prstGeom>
              <a:noFill/>
              <a:ln w="34925">
                <a:solidFill>
                  <a:srgbClr val="0066CC"/>
                </a:solidFill>
                <a:round/>
                <a:headEnd/>
                <a:tailEnd type="arrow" w="med" len="med"/>
              </a:ln>
              <a:effectLst>
                <a:outerShdw dist="20000" dir="5400000" rotWithShape="0">
                  <a:srgbClr val="808080">
                    <a:alpha val="37999"/>
                  </a:srgbClr>
                </a:outerShdw>
              </a:effectLst>
            </p:spPr>
          </p:cxnSp>
          <p:sp>
            <p:nvSpPr>
              <p:cNvPr id="14360" name="TextBox 74"/>
              <p:cNvSpPr txBox="1">
                <a:spLocks noChangeArrowheads="1"/>
              </p:cNvSpPr>
              <p:nvPr/>
            </p:nvSpPr>
            <p:spPr bwMode="auto">
              <a:xfrm>
                <a:off x="1343025" y="1004888"/>
                <a:ext cx="36420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i="1">
                    <a:solidFill>
                      <a:schemeClr val="tx1"/>
                    </a:solidFill>
                    <a:latin typeface="Times New Roman" pitchFamily="18" charset="0"/>
                    <a:ea typeface="ＭＳ Ｐゴシック" pitchFamily="-107" charset="-128"/>
                    <a:cs typeface="Times New Roman" pitchFamily="18" charset="0"/>
                  </a:rPr>
                  <a:t>I</a:t>
                </a:r>
                <a:r>
                  <a:rPr lang="sr-Latn-CS" i="1" baseline="-25000">
                    <a:solidFill>
                      <a:schemeClr val="tx1"/>
                    </a:solidFill>
                    <a:latin typeface="Times New Roman" pitchFamily="18" charset="0"/>
                    <a:ea typeface="ＭＳ Ｐゴシック" pitchFamily="-107" charset="-128"/>
                    <a:cs typeface="Times New Roman" pitchFamily="18" charset="0"/>
                  </a:rPr>
                  <a:t>C</a:t>
                </a:r>
                <a:endParaRPr lang="en-US" i="1" baseline="-25000">
                  <a:solidFill>
                    <a:schemeClr val="tx1"/>
                  </a:solidFill>
                  <a:latin typeface="Times New Roman" pitchFamily="18" charset="0"/>
                  <a:ea typeface="ＭＳ Ｐゴシック" pitchFamily="-107" charset="-128"/>
                  <a:cs typeface="Times New Roman" pitchFamily="18" charset="0"/>
                </a:endParaRPr>
              </a:p>
            </p:txBody>
          </p:sp>
        </p:grpSp>
        <p:sp>
          <p:nvSpPr>
            <p:cNvPr id="50" name="Oval 49"/>
            <p:cNvSpPr>
              <a:spLocks noChangeArrowheads="1"/>
            </p:cNvSpPr>
            <p:nvPr/>
          </p:nvSpPr>
          <p:spPr bwMode="auto">
            <a:xfrm flipH="1">
              <a:off x="1103289" y="4778387"/>
              <a:ext cx="109537"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51" name="Oval 50"/>
            <p:cNvSpPr>
              <a:spLocks noChangeArrowheads="1"/>
            </p:cNvSpPr>
            <p:nvPr/>
          </p:nvSpPr>
          <p:spPr bwMode="auto">
            <a:xfrm flipH="1">
              <a:off x="1100114" y="5181612"/>
              <a:ext cx="109537"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cxnSp>
          <p:nvCxnSpPr>
            <p:cNvPr id="14354" name="Straight Connector 51"/>
            <p:cNvCxnSpPr>
              <a:cxnSpLocks noChangeShapeType="1"/>
              <a:stCxn id="51" idx="0"/>
              <a:endCxn id="50" idx="4"/>
            </p:cNvCxnSpPr>
            <p:nvPr/>
          </p:nvCxnSpPr>
          <p:spPr bwMode="auto">
            <a:xfrm rot="5400000" flipH="1" flipV="1">
              <a:off x="1001688" y="5025244"/>
              <a:ext cx="309562" cy="3175"/>
            </a:xfrm>
            <a:prstGeom prst="line">
              <a:avLst/>
            </a:prstGeom>
            <a:noFill/>
            <a:ln w="76200" algn="ctr">
              <a:solidFill>
                <a:srgbClr val="0066FF"/>
              </a:solidFill>
              <a:round/>
              <a:headEnd type="none" w="sm" len="sm"/>
              <a:tailEnd type="none" w="sm" len="sm"/>
            </a:ln>
          </p:spPr>
        </p:cxnSp>
      </p:grpSp>
      <p:sp>
        <p:nvSpPr>
          <p:cNvPr id="55" name="Text Box 22"/>
          <p:cNvSpPr txBox="1">
            <a:spLocks noChangeArrowheads="1"/>
          </p:cNvSpPr>
          <p:nvPr/>
        </p:nvSpPr>
        <p:spPr bwMode="auto">
          <a:xfrm>
            <a:off x="2143125" y="4286250"/>
            <a:ext cx="66294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buFontTx/>
              <a:buChar char="•"/>
            </a:pPr>
            <a:r>
              <a:rPr lang="sr-Latn-CS" sz="2000">
                <a:solidFill>
                  <a:srgbClr val="0066CC"/>
                </a:solidFill>
                <a:latin typeface="Arial" charset="0"/>
              </a:rPr>
              <a:t> </a:t>
            </a:r>
            <a:r>
              <a:rPr lang="sr-Latn-CS" sz="2400">
                <a:solidFill>
                  <a:srgbClr val="0066CC"/>
                </a:solidFill>
                <a:latin typeface="Arial" charset="0"/>
              </a:rPr>
              <a:t>Kada je prekidač </a:t>
            </a:r>
            <a:r>
              <a:rPr lang="sr-Latn-CS" sz="2400" b="1">
                <a:solidFill>
                  <a:srgbClr val="0066CC"/>
                </a:solidFill>
                <a:latin typeface="Arial" charset="0"/>
              </a:rPr>
              <a:t>uključen</a:t>
            </a:r>
            <a:r>
              <a:rPr lang="sr-Latn-CS" sz="2400">
                <a:solidFill>
                  <a:srgbClr val="0066CC"/>
                </a:solidFill>
                <a:latin typeface="Arial" charset="0"/>
              </a:rPr>
              <a:t> (uslov: V</a:t>
            </a:r>
            <a:r>
              <a:rPr lang="sr-Latn-CS" sz="2400" baseline="-25000">
                <a:solidFill>
                  <a:srgbClr val="0066CC"/>
                </a:solidFill>
                <a:latin typeface="Arial" charset="0"/>
              </a:rPr>
              <a:t>GE</a:t>
            </a:r>
            <a:r>
              <a:rPr lang="sr-Latn-CS" sz="2400">
                <a:solidFill>
                  <a:srgbClr val="0066CC"/>
                </a:solidFill>
                <a:latin typeface="Arial" charset="0"/>
              </a:rPr>
              <a:t>&gt; V</a:t>
            </a:r>
            <a:r>
              <a:rPr lang="sr-Latn-CS" sz="2400" baseline="-25000">
                <a:solidFill>
                  <a:srgbClr val="0066CC"/>
                </a:solidFill>
                <a:latin typeface="Arial" charset="0"/>
              </a:rPr>
              <a:t>T</a:t>
            </a:r>
            <a:r>
              <a:rPr lang="sr-Latn-CS" sz="2400">
                <a:solidFill>
                  <a:srgbClr val="0066CC"/>
                </a:solidFill>
                <a:latin typeface="Arial" charset="0"/>
              </a:rPr>
              <a:t>)</a:t>
            </a:r>
          </a:p>
          <a:p>
            <a:pPr eaLnBrk="1" hangingPunct="1"/>
            <a:r>
              <a:rPr lang="sr-Latn-CS" sz="2400">
                <a:solidFill>
                  <a:srgbClr val="0066CC"/>
                </a:solidFill>
                <a:latin typeface="Arial" charset="0"/>
              </a:rPr>
              <a:t>	Struja </a:t>
            </a:r>
            <a:r>
              <a:rPr lang="sr-Latn-CS" sz="2400" b="1" i="1">
                <a:solidFill>
                  <a:srgbClr val="0066CC"/>
                </a:solidFill>
                <a:latin typeface="Arial" charset="0"/>
              </a:rPr>
              <a:t>I</a:t>
            </a:r>
            <a:r>
              <a:rPr lang="sr-Latn-CS" sz="2400" b="1" i="1" baseline="-25000">
                <a:solidFill>
                  <a:srgbClr val="0066CC"/>
                </a:solidFill>
                <a:latin typeface="Arial" charset="0"/>
              </a:rPr>
              <a:t>C</a:t>
            </a:r>
            <a:r>
              <a:rPr lang="sr-Latn-CS" sz="2400">
                <a:solidFill>
                  <a:srgbClr val="0066CC"/>
                </a:solidFill>
                <a:latin typeface="Arial" charset="0"/>
              </a:rPr>
              <a:t> zavisi od ostatka kola</a:t>
            </a:r>
          </a:p>
          <a:p>
            <a:pPr eaLnBrk="1" hangingPunct="1"/>
            <a:r>
              <a:rPr lang="sr-Latn-CS" sz="2400">
                <a:solidFill>
                  <a:srgbClr val="0066CC"/>
                </a:solidFill>
                <a:latin typeface="Arial" charset="0"/>
              </a:rPr>
              <a:t> 	Napon </a:t>
            </a:r>
            <a:r>
              <a:rPr lang="sr-Latn-CS" sz="2400" b="1" i="1">
                <a:solidFill>
                  <a:srgbClr val="0066CC"/>
                </a:solidFill>
                <a:latin typeface="Arial" charset="0"/>
              </a:rPr>
              <a:t>V</a:t>
            </a:r>
            <a:r>
              <a:rPr lang="sr-Latn-CS" sz="2400" b="1" i="1" baseline="-25000">
                <a:solidFill>
                  <a:srgbClr val="0066CC"/>
                </a:solidFill>
                <a:latin typeface="Arial" charset="0"/>
              </a:rPr>
              <a:t>CE </a:t>
            </a:r>
            <a:r>
              <a:rPr lang="sr-Latn-CS" sz="2400">
                <a:solidFill>
                  <a:srgbClr val="0066CC"/>
                </a:solidFill>
                <a:latin typeface="Arial" charset="0"/>
              </a:rPr>
              <a:t>= 0 </a:t>
            </a:r>
          </a:p>
          <a:p>
            <a:pPr eaLnBrk="1" hangingPunct="1"/>
            <a:r>
              <a:rPr lang="sr-Latn-CS" sz="2400">
                <a:solidFill>
                  <a:srgbClr val="0066CC"/>
                </a:solidFill>
                <a:latin typeface="Arial" charset="0"/>
              </a:rPr>
              <a:t>	</a:t>
            </a:r>
            <a:r>
              <a:rPr lang="sr-Latn-CS" sz="2400" b="1">
                <a:solidFill>
                  <a:srgbClr val="002060"/>
                </a:solidFill>
                <a:latin typeface="Arial" charset="0"/>
              </a:rPr>
              <a:t>Disipacija na prekidaču  </a:t>
            </a:r>
            <a:r>
              <a:rPr lang="sr-Latn-CS" sz="2400" b="1" i="1">
                <a:solidFill>
                  <a:srgbClr val="002060"/>
                </a:solidFill>
                <a:latin typeface="Arial" charset="0"/>
              </a:rPr>
              <a:t>V</a:t>
            </a:r>
            <a:r>
              <a:rPr lang="sr-Latn-CS" sz="2400" b="1" i="1" baseline="-25000">
                <a:solidFill>
                  <a:srgbClr val="002060"/>
                </a:solidFill>
                <a:latin typeface="Arial" charset="0"/>
              </a:rPr>
              <a:t>CE </a:t>
            </a:r>
            <a:r>
              <a:rPr lang="sr-Latn-CS" sz="2400" b="1">
                <a:solidFill>
                  <a:srgbClr val="002060"/>
                </a:solidFill>
                <a:latin typeface="Arial" charset="0"/>
                <a:sym typeface="Symbol" pitchFamily="18" charset="2"/>
              </a:rPr>
              <a:t></a:t>
            </a:r>
            <a:r>
              <a:rPr lang="sr-Latn-CS" sz="2400" b="1" i="1">
                <a:solidFill>
                  <a:srgbClr val="002060"/>
                </a:solidFill>
                <a:latin typeface="Arial" charset="0"/>
              </a:rPr>
              <a:t>I</a:t>
            </a:r>
            <a:r>
              <a:rPr lang="sr-Latn-CS" sz="2400" b="1" i="1" baseline="-25000">
                <a:solidFill>
                  <a:srgbClr val="002060"/>
                </a:solidFill>
                <a:latin typeface="Arial" charset="0"/>
              </a:rPr>
              <a:t>C</a:t>
            </a:r>
            <a:r>
              <a:rPr lang="sr-Latn-CS" sz="2000" b="1">
                <a:solidFill>
                  <a:srgbClr val="002060"/>
                </a:solidFill>
                <a:latin typeface="Arial" charset="0"/>
              </a:rPr>
              <a:t> = 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CD5CA3E1-A0D9-4107-BAAD-54D4D083D759}" type="slidenum">
              <a:rPr lang="en-US" smtClean="0">
                <a:solidFill>
                  <a:schemeClr val="tx1"/>
                </a:solidFill>
                <a:latin typeface="Times New Roman" pitchFamily="18" charset="0"/>
              </a:rPr>
              <a:pPr/>
              <a:t>8</a:t>
            </a:fld>
            <a:endParaRPr lang="en-US" smtClean="0">
              <a:solidFill>
                <a:schemeClr val="tx1"/>
              </a:solidFill>
              <a:latin typeface="Times New Roman" pitchFamily="18" charset="0"/>
            </a:endParaRPr>
          </a:p>
        </p:txBody>
      </p:sp>
      <p:sp>
        <p:nvSpPr>
          <p:cNvPr id="15363" name="TextBox 4"/>
          <p:cNvSpPr txBox="1">
            <a:spLocks noChangeArrowheads="1"/>
          </p:cNvSpPr>
          <p:nvPr/>
        </p:nvSpPr>
        <p:spPr bwMode="auto">
          <a:xfrm>
            <a:off x="0" y="0"/>
            <a:ext cx="89916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800" b="1">
                <a:solidFill>
                  <a:srgbClr val="0066CC"/>
                </a:solidFill>
                <a:latin typeface="Arial" charset="0"/>
              </a:rPr>
              <a:t>REALNI PREKIDAČ</a:t>
            </a:r>
          </a:p>
        </p:txBody>
      </p:sp>
      <p:sp>
        <p:nvSpPr>
          <p:cNvPr id="15364" name="Text Box 22"/>
          <p:cNvSpPr txBox="1">
            <a:spLocks noChangeArrowheads="1"/>
          </p:cNvSpPr>
          <p:nvPr/>
        </p:nvSpPr>
        <p:spPr bwMode="auto">
          <a:xfrm>
            <a:off x="285750" y="642938"/>
            <a:ext cx="885825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buFontTx/>
              <a:buChar char="•"/>
            </a:pPr>
            <a:r>
              <a:rPr lang="sr-Latn-CS" sz="2000">
                <a:solidFill>
                  <a:srgbClr val="0066CC"/>
                </a:solidFill>
                <a:latin typeface="Arial" charset="0"/>
              </a:rPr>
              <a:t> </a:t>
            </a:r>
            <a:r>
              <a:rPr lang="sr-Latn-CS" sz="2400">
                <a:solidFill>
                  <a:srgbClr val="0066CC"/>
                </a:solidFill>
                <a:latin typeface="Arial" charset="0"/>
              </a:rPr>
              <a:t>Kada je prekidač stalno </a:t>
            </a:r>
            <a:r>
              <a:rPr lang="sr-Latn-CS" sz="2400" b="1">
                <a:solidFill>
                  <a:srgbClr val="0066CC"/>
                </a:solidFill>
                <a:latin typeface="Arial" charset="0"/>
              </a:rPr>
              <a:t>isključen</a:t>
            </a:r>
            <a:r>
              <a:rPr lang="sr-Latn-CS" sz="2400">
                <a:solidFill>
                  <a:srgbClr val="0066CC"/>
                </a:solidFill>
                <a:latin typeface="Arial" charset="0"/>
              </a:rPr>
              <a:t>  gubici se mogu zanemarit.	</a:t>
            </a:r>
            <a:endParaRPr lang="sr-Latn-CS" sz="2000" b="1">
              <a:solidFill>
                <a:srgbClr val="002060"/>
              </a:solidFill>
              <a:latin typeface="Arial" charset="0"/>
            </a:endParaRPr>
          </a:p>
        </p:txBody>
      </p:sp>
      <p:sp>
        <p:nvSpPr>
          <p:cNvPr id="43" name="Text Box 22"/>
          <p:cNvSpPr txBox="1">
            <a:spLocks noChangeArrowheads="1"/>
          </p:cNvSpPr>
          <p:nvPr/>
        </p:nvSpPr>
        <p:spPr bwMode="auto">
          <a:xfrm>
            <a:off x="285750" y="1285875"/>
            <a:ext cx="8858250" cy="144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buFontTx/>
              <a:buChar char="•"/>
            </a:pPr>
            <a:r>
              <a:rPr lang="sr-Latn-CS" sz="2000">
                <a:solidFill>
                  <a:srgbClr val="0066CC"/>
                </a:solidFill>
                <a:latin typeface="Arial" charset="0"/>
              </a:rPr>
              <a:t> </a:t>
            </a:r>
            <a:r>
              <a:rPr lang="sr-Latn-CS" sz="2400">
                <a:solidFill>
                  <a:srgbClr val="0066CC"/>
                </a:solidFill>
                <a:latin typeface="Arial" charset="0"/>
              </a:rPr>
              <a:t>Kada je prekidač stalno </a:t>
            </a:r>
            <a:r>
              <a:rPr lang="sr-Latn-CS" sz="2400" b="1">
                <a:solidFill>
                  <a:srgbClr val="0066CC"/>
                </a:solidFill>
                <a:latin typeface="Arial" charset="0"/>
              </a:rPr>
              <a:t>uključen,</a:t>
            </a:r>
            <a:r>
              <a:rPr lang="sr-Latn-CS" sz="2400" b="1" i="1">
                <a:solidFill>
                  <a:srgbClr val="0066CC"/>
                </a:solidFill>
                <a:latin typeface="Arial" charset="0"/>
              </a:rPr>
              <a:t> V</a:t>
            </a:r>
            <a:r>
              <a:rPr lang="sr-Latn-CS" sz="2400" b="1" i="1" baseline="-25000">
                <a:solidFill>
                  <a:srgbClr val="0066CC"/>
                </a:solidFill>
                <a:latin typeface="Arial" charset="0"/>
              </a:rPr>
              <a:t>CE</a:t>
            </a:r>
            <a:r>
              <a:rPr lang="sr-Latn-CS" sz="2400" b="1" i="1">
                <a:solidFill>
                  <a:srgbClr val="0066CC"/>
                </a:solidFill>
                <a:latin typeface="Arial" charset="0"/>
              </a:rPr>
              <a:t> </a:t>
            </a:r>
            <a:r>
              <a:rPr lang="sr-Latn-CS" sz="2400">
                <a:solidFill>
                  <a:srgbClr val="0066CC"/>
                </a:solidFill>
                <a:latin typeface="Arial" charset="0"/>
              </a:rPr>
              <a:t>nije 0 pa postoje gubici provođenja  </a:t>
            </a:r>
            <a:r>
              <a:rPr lang="sr-Latn-CS" sz="2000" b="1" i="1">
                <a:solidFill>
                  <a:srgbClr val="002060"/>
                </a:solidFill>
                <a:latin typeface="Arial" charset="0"/>
              </a:rPr>
              <a:t>P</a:t>
            </a:r>
            <a:r>
              <a:rPr lang="sr-Latn-CS" sz="2000" b="1" i="1" baseline="-25000">
                <a:solidFill>
                  <a:srgbClr val="002060"/>
                </a:solidFill>
                <a:latin typeface="Arial" charset="0"/>
              </a:rPr>
              <a:t>dis</a:t>
            </a:r>
            <a:r>
              <a:rPr lang="sr-Latn-CS" sz="2000" b="1">
                <a:solidFill>
                  <a:srgbClr val="002060"/>
                </a:solidFill>
                <a:latin typeface="Arial" charset="0"/>
              </a:rPr>
              <a:t> = </a:t>
            </a:r>
            <a:r>
              <a:rPr lang="sr-Latn-CS" sz="2000" b="1" i="1">
                <a:solidFill>
                  <a:srgbClr val="002060"/>
                </a:solidFill>
                <a:latin typeface="Arial" charset="0"/>
              </a:rPr>
              <a:t>V</a:t>
            </a:r>
            <a:r>
              <a:rPr lang="sr-Latn-CS" sz="2000" b="1" i="1" baseline="-25000">
                <a:solidFill>
                  <a:srgbClr val="002060"/>
                </a:solidFill>
                <a:latin typeface="Arial" charset="0"/>
              </a:rPr>
              <a:t>CE </a:t>
            </a:r>
            <a:r>
              <a:rPr lang="sr-Latn-CS" sz="2000" b="1">
                <a:solidFill>
                  <a:srgbClr val="002060"/>
                </a:solidFill>
                <a:latin typeface="Arial" charset="0"/>
                <a:sym typeface="Symbol" pitchFamily="18" charset="2"/>
              </a:rPr>
              <a:t></a:t>
            </a:r>
            <a:r>
              <a:rPr lang="sr-Latn-CS" sz="2000" b="1" i="1">
                <a:solidFill>
                  <a:srgbClr val="002060"/>
                </a:solidFill>
                <a:latin typeface="Arial" charset="0"/>
              </a:rPr>
              <a:t>I</a:t>
            </a:r>
            <a:r>
              <a:rPr lang="sr-Latn-CS" sz="2000" b="1" i="1" baseline="-25000">
                <a:solidFill>
                  <a:srgbClr val="002060"/>
                </a:solidFill>
                <a:latin typeface="Arial" charset="0"/>
              </a:rPr>
              <a:t>C</a:t>
            </a:r>
            <a:r>
              <a:rPr lang="sr-Latn-CS" sz="2000" b="1">
                <a:solidFill>
                  <a:srgbClr val="002060"/>
                </a:solidFill>
                <a:latin typeface="Arial" charset="0"/>
              </a:rPr>
              <a:t>  </a:t>
            </a:r>
            <a:r>
              <a:rPr lang="sr-Latn-CS" sz="2400" b="1">
                <a:solidFill>
                  <a:srgbClr val="002060"/>
                </a:solidFill>
                <a:latin typeface="Arial" charset="0"/>
                <a:sym typeface="Symbol" pitchFamily="18" charset="2"/>
              </a:rPr>
              <a:t></a:t>
            </a:r>
            <a:r>
              <a:rPr lang="sr-Latn-CS" sz="2000" b="1">
                <a:solidFill>
                  <a:srgbClr val="002060"/>
                </a:solidFill>
                <a:latin typeface="Arial" charset="0"/>
                <a:sym typeface="Symbol" pitchFamily="18" charset="2"/>
              </a:rPr>
              <a:t> </a:t>
            </a:r>
            <a:r>
              <a:rPr lang="sr-Latn-CS" sz="2000" b="1">
                <a:solidFill>
                  <a:srgbClr val="002060"/>
                </a:solidFill>
                <a:latin typeface="Arial" charset="0"/>
              </a:rPr>
              <a:t> 0</a:t>
            </a:r>
          </a:p>
          <a:p>
            <a:pPr lvl="1" eaLnBrk="1" hangingPunct="1">
              <a:buFontTx/>
              <a:buChar char="•"/>
            </a:pPr>
            <a:r>
              <a:rPr lang="sr-Latn-CS" sz="2000" b="1">
                <a:solidFill>
                  <a:srgbClr val="0066CC"/>
                </a:solidFill>
                <a:latin typeface="Arial" charset="0"/>
              </a:rPr>
              <a:t> Ova snaga zagreva prekidač </a:t>
            </a:r>
            <a:r>
              <a:rPr lang="sr-Latn-CS" sz="2000" b="1" u="sng">
                <a:solidFill>
                  <a:srgbClr val="0066CC"/>
                </a:solidFill>
                <a:latin typeface="Arial" charset="0"/>
              </a:rPr>
              <a:t>sve vreme dok provodi </a:t>
            </a:r>
            <a:r>
              <a:rPr lang="sr-Latn-CS" sz="2000" b="1">
                <a:solidFill>
                  <a:srgbClr val="0066CC"/>
                </a:solidFill>
                <a:latin typeface="Arial" charset="0"/>
              </a:rPr>
              <a:t>!</a:t>
            </a:r>
          </a:p>
          <a:p>
            <a:pPr eaLnBrk="1" hangingPunct="1">
              <a:buFontTx/>
              <a:buChar char="•"/>
            </a:pPr>
            <a:endParaRPr lang="sr-Latn-CS" sz="2000" b="1">
              <a:solidFill>
                <a:srgbClr val="002060"/>
              </a:solidFill>
              <a:latin typeface="Arial" charset="0"/>
            </a:endParaRPr>
          </a:p>
        </p:txBody>
      </p:sp>
      <p:sp>
        <p:nvSpPr>
          <p:cNvPr id="53" name="Text Box 22"/>
          <p:cNvSpPr txBox="1">
            <a:spLocks noChangeArrowheads="1"/>
          </p:cNvSpPr>
          <p:nvPr/>
        </p:nvSpPr>
        <p:spPr bwMode="auto">
          <a:xfrm>
            <a:off x="285750" y="2571750"/>
            <a:ext cx="8858250" cy="421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buFontTx/>
              <a:buChar char="•"/>
            </a:pPr>
            <a:r>
              <a:rPr lang="sr-Latn-CS" sz="2000">
                <a:solidFill>
                  <a:srgbClr val="0066CC"/>
                </a:solidFill>
                <a:latin typeface="Arial" charset="0"/>
              </a:rPr>
              <a:t> </a:t>
            </a:r>
            <a:r>
              <a:rPr lang="sr-Latn-CS" sz="2400">
                <a:solidFill>
                  <a:srgbClr val="0066CC"/>
                </a:solidFill>
                <a:latin typeface="Arial" charset="0"/>
              </a:rPr>
              <a:t>Pored ovih, postoje i </a:t>
            </a:r>
            <a:r>
              <a:rPr lang="sr-Latn-CS" sz="2400" b="1">
                <a:solidFill>
                  <a:srgbClr val="0066CC"/>
                </a:solidFill>
                <a:latin typeface="Arial" charset="0"/>
              </a:rPr>
              <a:t>komutacioni gubici</a:t>
            </a:r>
            <a:r>
              <a:rPr lang="sr-Latn-CS" sz="2400">
                <a:solidFill>
                  <a:srgbClr val="0066CC"/>
                </a:solidFill>
                <a:latin typeface="Arial" charset="0"/>
              </a:rPr>
              <a:t>. </a:t>
            </a:r>
          </a:p>
          <a:p>
            <a:pPr eaLnBrk="1" hangingPunct="1">
              <a:buFontTx/>
              <a:buChar char="•"/>
            </a:pPr>
            <a:r>
              <a:rPr lang="sr-Latn-CS" sz="2400">
                <a:solidFill>
                  <a:srgbClr val="0066CC"/>
                </a:solidFill>
                <a:latin typeface="Arial" charset="0"/>
              </a:rPr>
              <a:t> U trenutku promene stanja, promena </a:t>
            </a:r>
            <a:r>
              <a:rPr lang="sr-Latn-CS" sz="2400" b="1" i="1">
                <a:solidFill>
                  <a:srgbClr val="0066CC"/>
                </a:solidFill>
                <a:latin typeface="Arial" charset="0"/>
              </a:rPr>
              <a:t>V</a:t>
            </a:r>
            <a:r>
              <a:rPr lang="sr-Latn-CS" sz="2400" b="1" i="1" baseline="-25000">
                <a:solidFill>
                  <a:srgbClr val="0066CC"/>
                </a:solidFill>
                <a:latin typeface="Arial" charset="0"/>
              </a:rPr>
              <a:t>CE</a:t>
            </a:r>
            <a:r>
              <a:rPr lang="sr-Latn-CS" sz="2400" b="1" i="1">
                <a:solidFill>
                  <a:srgbClr val="0066CC"/>
                </a:solidFill>
                <a:latin typeface="Arial" charset="0"/>
              </a:rPr>
              <a:t> </a:t>
            </a:r>
            <a:r>
              <a:rPr lang="sr-Latn-CS" sz="2400">
                <a:solidFill>
                  <a:srgbClr val="0066CC"/>
                </a:solidFill>
                <a:latin typeface="Arial" charset="0"/>
              </a:rPr>
              <a:t>i </a:t>
            </a:r>
            <a:r>
              <a:rPr lang="sr-Latn-CS" sz="2400" b="1" i="1">
                <a:solidFill>
                  <a:srgbClr val="0066CC"/>
                </a:solidFill>
                <a:latin typeface="Arial" charset="0"/>
              </a:rPr>
              <a:t>I</a:t>
            </a:r>
            <a:r>
              <a:rPr lang="sr-Latn-CS" sz="2400" b="1" i="1" baseline="-25000">
                <a:solidFill>
                  <a:srgbClr val="0066CC"/>
                </a:solidFill>
                <a:latin typeface="Arial" charset="0"/>
              </a:rPr>
              <a:t>C</a:t>
            </a:r>
            <a:r>
              <a:rPr lang="sr-Latn-CS" sz="2400">
                <a:solidFill>
                  <a:srgbClr val="0066CC"/>
                </a:solidFill>
                <a:latin typeface="Arial" charset="0"/>
              </a:rPr>
              <a:t> nije trenutna. </a:t>
            </a:r>
            <a:endParaRPr lang="sr-Latn-CS" sz="2000" b="1">
              <a:solidFill>
                <a:srgbClr val="002060"/>
              </a:solidFill>
              <a:latin typeface="Arial" charset="0"/>
            </a:endParaRPr>
          </a:p>
          <a:p>
            <a:pPr eaLnBrk="1" hangingPunct="1">
              <a:buFontTx/>
              <a:buChar char="•"/>
            </a:pPr>
            <a:endParaRPr lang="sr-Latn-CS" sz="2000" b="1">
              <a:solidFill>
                <a:srgbClr val="002060"/>
              </a:solidFill>
              <a:latin typeface="Arial" charset="0"/>
            </a:endParaRPr>
          </a:p>
          <a:p>
            <a:pPr eaLnBrk="1" hangingPunct="1">
              <a:buFontTx/>
              <a:buChar char="•"/>
            </a:pPr>
            <a:endParaRPr lang="sr-Latn-CS" sz="2000" b="1">
              <a:solidFill>
                <a:srgbClr val="002060"/>
              </a:solidFill>
              <a:latin typeface="Arial" charset="0"/>
            </a:endParaRPr>
          </a:p>
          <a:p>
            <a:pPr eaLnBrk="1" hangingPunct="1">
              <a:buFontTx/>
              <a:buChar char="•"/>
            </a:pPr>
            <a:endParaRPr lang="sr-Latn-CS" sz="2000" b="1">
              <a:solidFill>
                <a:srgbClr val="002060"/>
              </a:solidFill>
              <a:latin typeface="Arial" charset="0"/>
            </a:endParaRPr>
          </a:p>
          <a:p>
            <a:pPr eaLnBrk="1" hangingPunct="1">
              <a:buFontTx/>
              <a:buChar char="•"/>
            </a:pPr>
            <a:endParaRPr lang="sr-Latn-CS" sz="2000" b="1">
              <a:solidFill>
                <a:srgbClr val="002060"/>
              </a:solidFill>
              <a:latin typeface="Arial" charset="0"/>
            </a:endParaRPr>
          </a:p>
          <a:p>
            <a:pPr eaLnBrk="1" hangingPunct="1">
              <a:buFontTx/>
              <a:buChar char="•"/>
            </a:pPr>
            <a:endParaRPr lang="sr-Latn-CS" sz="2000" b="1">
              <a:solidFill>
                <a:srgbClr val="002060"/>
              </a:solidFill>
              <a:latin typeface="Arial" charset="0"/>
            </a:endParaRPr>
          </a:p>
          <a:p>
            <a:pPr eaLnBrk="1" hangingPunct="1">
              <a:buFontTx/>
              <a:buChar char="•"/>
            </a:pPr>
            <a:endParaRPr lang="sr-Latn-CS" sz="2000" b="1">
              <a:solidFill>
                <a:srgbClr val="002060"/>
              </a:solidFill>
              <a:latin typeface="Arial" charset="0"/>
            </a:endParaRPr>
          </a:p>
          <a:p>
            <a:pPr eaLnBrk="1" hangingPunct="1">
              <a:buFontTx/>
              <a:buChar char="•"/>
            </a:pPr>
            <a:endParaRPr lang="sr-Latn-CS" sz="2000" b="1">
              <a:solidFill>
                <a:srgbClr val="002060"/>
              </a:solidFill>
              <a:latin typeface="Arial" charset="0"/>
            </a:endParaRPr>
          </a:p>
          <a:p>
            <a:pPr eaLnBrk="1" hangingPunct="1">
              <a:buFontTx/>
              <a:buChar char="•"/>
            </a:pPr>
            <a:endParaRPr lang="sr-Latn-CS" sz="2000" b="1">
              <a:solidFill>
                <a:srgbClr val="002060"/>
              </a:solidFill>
              <a:latin typeface="Arial" charset="0"/>
            </a:endParaRPr>
          </a:p>
          <a:p>
            <a:pPr eaLnBrk="1" hangingPunct="1">
              <a:buFontTx/>
              <a:buChar char="•"/>
            </a:pPr>
            <a:endParaRPr lang="sr-Latn-CS" sz="2000" b="1">
              <a:solidFill>
                <a:srgbClr val="002060"/>
              </a:solidFill>
              <a:latin typeface="Arial" charset="0"/>
            </a:endParaRPr>
          </a:p>
          <a:p>
            <a:pPr lvl="1" eaLnBrk="1" hangingPunct="1">
              <a:buFontTx/>
              <a:buChar char="•"/>
            </a:pPr>
            <a:r>
              <a:rPr lang="sr-Latn-CS" sz="2000" b="1">
                <a:solidFill>
                  <a:srgbClr val="0066CC"/>
                </a:solidFill>
                <a:latin typeface="Arial" charset="0"/>
              </a:rPr>
              <a:t> Komutacioni gubici se javljaju </a:t>
            </a:r>
            <a:r>
              <a:rPr lang="sr-Latn-CS" sz="2000" b="1" u="sng">
                <a:solidFill>
                  <a:srgbClr val="0066CC"/>
                </a:solidFill>
                <a:latin typeface="Arial" charset="0"/>
              </a:rPr>
              <a:t>pri svakoj promeni stanja</a:t>
            </a:r>
          </a:p>
          <a:p>
            <a:pPr eaLnBrk="1" hangingPunct="1">
              <a:buFontTx/>
              <a:buChar char="•"/>
            </a:pPr>
            <a:endParaRPr lang="sr-Latn-CS" sz="2000" b="1">
              <a:solidFill>
                <a:srgbClr val="002060"/>
              </a:solidFill>
              <a:latin typeface="Arial" charset="0"/>
            </a:endParaRPr>
          </a:p>
        </p:txBody>
      </p:sp>
      <p:grpSp>
        <p:nvGrpSpPr>
          <p:cNvPr id="2" name="Group 138"/>
          <p:cNvGrpSpPr>
            <a:grpSpLocks/>
          </p:cNvGrpSpPr>
          <p:nvPr/>
        </p:nvGrpSpPr>
        <p:grpSpPr bwMode="auto">
          <a:xfrm>
            <a:off x="714375" y="3571875"/>
            <a:ext cx="7215188" cy="2419350"/>
            <a:chOff x="714348" y="3571876"/>
            <a:chExt cx="7215238" cy="2420139"/>
          </a:xfrm>
        </p:grpSpPr>
        <p:cxnSp>
          <p:nvCxnSpPr>
            <p:cNvPr id="15373" name="Straight Arrow Connector 57"/>
            <p:cNvCxnSpPr>
              <a:cxnSpLocks noChangeShapeType="1"/>
            </p:cNvCxnSpPr>
            <p:nvPr/>
          </p:nvCxnSpPr>
          <p:spPr bwMode="auto">
            <a:xfrm rot="5400000" flipH="1" flipV="1">
              <a:off x="679423" y="4036223"/>
              <a:ext cx="927900" cy="794"/>
            </a:xfrm>
            <a:prstGeom prst="straightConnector1">
              <a:avLst/>
            </a:prstGeom>
            <a:noFill/>
            <a:ln w="9525" algn="ctr">
              <a:solidFill>
                <a:schemeClr val="tx1"/>
              </a:solidFill>
              <a:round/>
              <a:headEnd type="none" w="sm" len="sm"/>
              <a:tailEnd type="arrow" w="med" len="med"/>
            </a:ln>
          </p:spPr>
        </p:cxnSp>
        <p:cxnSp>
          <p:nvCxnSpPr>
            <p:cNvPr id="15374" name="Straight Arrow Connector 62"/>
            <p:cNvCxnSpPr>
              <a:cxnSpLocks noChangeShapeType="1"/>
            </p:cNvCxnSpPr>
            <p:nvPr/>
          </p:nvCxnSpPr>
          <p:spPr bwMode="auto">
            <a:xfrm>
              <a:off x="1142976" y="4500570"/>
              <a:ext cx="6786610" cy="1588"/>
            </a:xfrm>
            <a:prstGeom prst="straightConnector1">
              <a:avLst/>
            </a:prstGeom>
            <a:noFill/>
            <a:ln w="9525" algn="ctr">
              <a:solidFill>
                <a:schemeClr val="tx1"/>
              </a:solidFill>
              <a:round/>
              <a:headEnd type="none" w="sm" len="sm"/>
              <a:tailEnd type="arrow" w="med" len="med"/>
            </a:ln>
          </p:spPr>
        </p:cxnSp>
        <p:cxnSp>
          <p:nvCxnSpPr>
            <p:cNvPr id="15375" name="Straight Arrow Connector 69"/>
            <p:cNvCxnSpPr>
              <a:cxnSpLocks noChangeShapeType="1"/>
            </p:cNvCxnSpPr>
            <p:nvPr/>
          </p:nvCxnSpPr>
          <p:spPr bwMode="auto">
            <a:xfrm rot="5400000" flipH="1" flipV="1">
              <a:off x="679423" y="5107793"/>
              <a:ext cx="927900" cy="794"/>
            </a:xfrm>
            <a:prstGeom prst="straightConnector1">
              <a:avLst/>
            </a:prstGeom>
            <a:noFill/>
            <a:ln w="9525" algn="ctr">
              <a:solidFill>
                <a:schemeClr val="tx1"/>
              </a:solidFill>
              <a:round/>
              <a:headEnd type="none" w="sm" len="sm"/>
              <a:tailEnd type="arrow" w="med" len="med"/>
            </a:ln>
          </p:spPr>
        </p:cxnSp>
        <p:cxnSp>
          <p:nvCxnSpPr>
            <p:cNvPr id="15376" name="Straight Arrow Connector 70"/>
            <p:cNvCxnSpPr>
              <a:cxnSpLocks noChangeShapeType="1"/>
            </p:cNvCxnSpPr>
            <p:nvPr/>
          </p:nvCxnSpPr>
          <p:spPr bwMode="auto">
            <a:xfrm>
              <a:off x="1142976" y="5572140"/>
              <a:ext cx="6786610" cy="1588"/>
            </a:xfrm>
            <a:prstGeom prst="straightConnector1">
              <a:avLst/>
            </a:prstGeom>
            <a:noFill/>
            <a:ln w="9525" algn="ctr">
              <a:solidFill>
                <a:schemeClr val="tx1"/>
              </a:solidFill>
              <a:round/>
              <a:headEnd type="none" w="sm" len="sm"/>
              <a:tailEnd type="arrow" w="med" len="med"/>
            </a:ln>
          </p:spPr>
        </p:cxnSp>
        <p:sp>
          <p:nvSpPr>
            <p:cNvPr id="15377" name="TextBox 71"/>
            <p:cNvSpPr txBox="1">
              <a:spLocks noChangeArrowheads="1"/>
            </p:cNvSpPr>
            <p:nvPr/>
          </p:nvSpPr>
          <p:spPr bwMode="auto">
            <a:xfrm>
              <a:off x="714348" y="3571876"/>
              <a:ext cx="42862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200" b="1" i="1">
                  <a:solidFill>
                    <a:srgbClr val="0066CC"/>
                  </a:solidFill>
                  <a:latin typeface="Arial" charset="0"/>
                </a:rPr>
                <a:t>V</a:t>
              </a:r>
              <a:r>
                <a:rPr lang="sr-Latn-CS" sz="1200" b="1" i="1" baseline="-25000">
                  <a:solidFill>
                    <a:srgbClr val="0066CC"/>
                  </a:solidFill>
                  <a:latin typeface="Arial" charset="0"/>
                </a:rPr>
                <a:t>CE</a:t>
              </a:r>
              <a:endParaRPr lang="en-US" sz="1200"/>
            </a:p>
          </p:txBody>
        </p:sp>
        <p:sp>
          <p:nvSpPr>
            <p:cNvPr id="15378" name="TextBox 72"/>
            <p:cNvSpPr txBox="1">
              <a:spLocks noChangeArrowheads="1"/>
            </p:cNvSpPr>
            <p:nvPr/>
          </p:nvSpPr>
          <p:spPr bwMode="auto">
            <a:xfrm>
              <a:off x="1142976" y="3571876"/>
              <a:ext cx="42862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200" b="1" i="1">
                  <a:solidFill>
                    <a:srgbClr val="FF0000"/>
                  </a:solidFill>
                  <a:latin typeface="Arial" charset="0"/>
                </a:rPr>
                <a:t>I</a:t>
              </a:r>
              <a:r>
                <a:rPr lang="sr-Latn-CS" sz="1200" b="1" i="1" baseline="-25000">
                  <a:solidFill>
                    <a:srgbClr val="FF0000"/>
                  </a:solidFill>
                  <a:latin typeface="Arial" charset="0"/>
                </a:rPr>
                <a:t>C</a:t>
              </a:r>
              <a:endParaRPr lang="en-US" sz="1200">
                <a:solidFill>
                  <a:srgbClr val="FF0000"/>
                </a:solidFill>
              </a:endParaRPr>
            </a:p>
          </p:txBody>
        </p:sp>
        <p:cxnSp>
          <p:nvCxnSpPr>
            <p:cNvPr id="15379" name="Straight Connector 74"/>
            <p:cNvCxnSpPr>
              <a:cxnSpLocks noChangeShapeType="1"/>
            </p:cNvCxnSpPr>
            <p:nvPr/>
          </p:nvCxnSpPr>
          <p:spPr bwMode="auto">
            <a:xfrm>
              <a:off x="1071538" y="4429132"/>
              <a:ext cx="1357322" cy="1588"/>
            </a:xfrm>
            <a:prstGeom prst="line">
              <a:avLst/>
            </a:prstGeom>
            <a:noFill/>
            <a:ln w="38100" algn="ctr">
              <a:solidFill>
                <a:srgbClr val="0066CC"/>
              </a:solidFill>
              <a:round/>
              <a:headEnd type="none" w="sm" len="sm"/>
              <a:tailEnd type="none" w="sm" len="sm"/>
            </a:ln>
          </p:spPr>
        </p:cxnSp>
        <p:cxnSp>
          <p:nvCxnSpPr>
            <p:cNvPr id="15380" name="Straight Connector 76"/>
            <p:cNvCxnSpPr>
              <a:cxnSpLocks noChangeShapeType="1"/>
            </p:cNvCxnSpPr>
            <p:nvPr/>
          </p:nvCxnSpPr>
          <p:spPr bwMode="auto">
            <a:xfrm>
              <a:off x="4143372" y="4429132"/>
              <a:ext cx="1000132" cy="1588"/>
            </a:xfrm>
            <a:prstGeom prst="line">
              <a:avLst/>
            </a:prstGeom>
            <a:noFill/>
            <a:ln w="38100" algn="ctr">
              <a:solidFill>
                <a:srgbClr val="0066CC"/>
              </a:solidFill>
              <a:round/>
              <a:headEnd type="none" w="sm" len="sm"/>
              <a:tailEnd type="none" w="sm" len="sm"/>
            </a:ln>
          </p:spPr>
        </p:cxnSp>
        <p:sp>
          <p:nvSpPr>
            <p:cNvPr id="15381" name="TextBox 77"/>
            <p:cNvSpPr txBox="1">
              <a:spLocks noChangeArrowheads="1"/>
            </p:cNvSpPr>
            <p:nvPr/>
          </p:nvSpPr>
          <p:spPr bwMode="auto">
            <a:xfrm>
              <a:off x="714348" y="4643446"/>
              <a:ext cx="50006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200" b="1" i="1">
                  <a:solidFill>
                    <a:srgbClr val="002060"/>
                  </a:solidFill>
                  <a:latin typeface="Arial" charset="0"/>
                </a:rPr>
                <a:t>P</a:t>
              </a:r>
              <a:r>
                <a:rPr lang="sr-Latn-CS" sz="1200" b="1" i="1" baseline="-25000">
                  <a:solidFill>
                    <a:srgbClr val="002060"/>
                  </a:solidFill>
                  <a:latin typeface="Arial" charset="0"/>
                </a:rPr>
                <a:t>dis</a:t>
              </a:r>
              <a:endParaRPr lang="en-US" sz="1200"/>
            </a:p>
          </p:txBody>
        </p:sp>
        <p:cxnSp>
          <p:nvCxnSpPr>
            <p:cNvPr id="15382" name="Straight Arrow Connector 78"/>
            <p:cNvCxnSpPr>
              <a:cxnSpLocks noChangeShapeType="1"/>
            </p:cNvCxnSpPr>
            <p:nvPr/>
          </p:nvCxnSpPr>
          <p:spPr bwMode="auto">
            <a:xfrm rot="5400000" flipH="1" flipV="1">
              <a:off x="1321968" y="4678768"/>
              <a:ext cx="2213784" cy="1588"/>
            </a:xfrm>
            <a:prstGeom prst="straightConnector1">
              <a:avLst/>
            </a:prstGeom>
            <a:noFill/>
            <a:ln w="9525" algn="ctr">
              <a:solidFill>
                <a:schemeClr val="tx1"/>
              </a:solidFill>
              <a:prstDash val="dash"/>
              <a:round/>
              <a:headEnd type="none" w="sm" len="sm"/>
              <a:tailEnd/>
            </a:ln>
          </p:spPr>
        </p:cxnSp>
        <p:cxnSp>
          <p:nvCxnSpPr>
            <p:cNvPr id="15383" name="Straight Arrow Connector 80"/>
            <p:cNvCxnSpPr>
              <a:cxnSpLocks noChangeShapeType="1"/>
            </p:cNvCxnSpPr>
            <p:nvPr/>
          </p:nvCxnSpPr>
          <p:spPr bwMode="auto">
            <a:xfrm rot="5400000" flipH="1" flipV="1">
              <a:off x="2751522" y="4677974"/>
              <a:ext cx="2213784" cy="1588"/>
            </a:xfrm>
            <a:prstGeom prst="straightConnector1">
              <a:avLst/>
            </a:prstGeom>
            <a:noFill/>
            <a:ln w="9525" algn="ctr">
              <a:solidFill>
                <a:schemeClr val="tx1"/>
              </a:solidFill>
              <a:prstDash val="dash"/>
              <a:round/>
              <a:headEnd type="none" w="sm" len="sm"/>
              <a:tailEnd/>
            </a:ln>
          </p:spPr>
        </p:cxnSp>
        <p:cxnSp>
          <p:nvCxnSpPr>
            <p:cNvPr id="15384" name="Straight Arrow Connector 81"/>
            <p:cNvCxnSpPr>
              <a:cxnSpLocks noChangeShapeType="1"/>
            </p:cNvCxnSpPr>
            <p:nvPr/>
          </p:nvCxnSpPr>
          <p:spPr bwMode="auto">
            <a:xfrm rot="5400000" flipH="1" flipV="1">
              <a:off x="4037406" y="4677974"/>
              <a:ext cx="2213784" cy="1588"/>
            </a:xfrm>
            <a:prstGeom prst="straightConnector1">
              <a:avLst/>
            </a:prstGeom>
            <a:noFill/>
            <a:ln w="9525" algn="ctr">
              <a:solidFill>
                <a:schemeClr val="tx1"/>
              </a:solidFill>
              <a:prstDash val="dash"/>
              <a:round/>
              <a:headEnd type="none" w="sm" len="sm"/>
              <a:tailEnd/>
            </a:ln>
          </p:spPr>
        </p:cxnSp>
        <p:cxnSp>
          <p:nvCxnSpPr>
            <p:cNvPr id="15385" name="Straight Arrow Connector 82"/>
            <p:cNvCxnSpPr>
              <a:cxnSpLocks noChangeShapeType="1"/>
            </p:cNvCxnSpPr>
            <p:nvPr/>
          </p:nvCxnSpPr>
          <p:spPr bwMode="auto">
            <a:xfrm rot="5400000" flipH="1" flipV="1">
              <a:off x="5466166" y="4677974"/>
              <a:ext cx="2213784" cy="1588"/>
            </a:xfrm>
            <a:prstGeom prst="straightConnector1">
              <a:avLst/>
            </a:prstGeom>
            <a:noFill/>
            <a:ln w="9525" algn="ctr">
              <a:solidFill>
                <a:schemeClr val="tx1"/>
              </a:solidFill>
              <a:prstDash val="dash"/>
              <a:round/>
              <a:headEnd type="none" w="sm" len="sm"/>
              <a:tailEnd/>
            </a:ln>
          </p:spPr>
        </p:cxnSp>
        <p:cxnSp>
          <p:nvCxnSpPr>
            <p:cNvPr id="15386" name="Straight Connector 84"/>
            <p:cNvCxnSpPr>
              <a:cxnSpLocks noChangeShapeType="1"/>
            </p:cNvCxnSpPr>
            <p:nvPr/>
          </p:nvCxnSpPr>
          <p:spPr bwMode="auto">
            <a:xfrm>
              <a:off x="1142976" y="3857628"/>
              <a:ext cx="1285884" cy="1588"/>
            </a:xfrm>
            <a:prstGeom prst="line">
              <a:avLst/>
            </a:prstGeom>
            <a:noFill/>
            <a:ln w="38100" algn="ctr">
              <a:solidFill>
                <a:srgbClr val="FF0000"/>
              </a:solidFill>
              <a:round/>
              <a:headEnd type="none" w="sm" len="sm"/>
              <a:tailEnd type="none" w="sm" len="sm"/>
            </a:ln>
          </p:spPr>
        </p:cxnSp>
        <p:cxnSp>
          <p:nvCxnSpPr>
            <p:cNvPr id="15387" name="Straight Connector 86"/>
            <p:cNvCxnSpPr>
              <a:cxnSpLocks noChangeShapeType="1"/>
            </p:cNvCxnSpPr>
            <p:nvPr/>
          </p:nvCxnSpPr>
          <p:spPr bwMode="auto">
            <a:xfrm>
              <a:off x="2714612" y="4500570"/>
              <a:ext cx="1143008" cy="1588"/>
            </a:xfrm>
            <a:prstGeom prst="line">
              <a:avLst/>
            </a:prstGeom>
            <a:noFill/>
            <a:ln w="38100" algn="ctr">
              <a:solidFill>
                <a:srgbClr val="FF0000"/>
              </a:solidFill>
              <a:round/>
              <a:headEnd type="none" w="sm" len="sm"/>
              <a:tailEnd type="none" w="sm" len="sm"/>
            </a:ln>
          </p:spPr>
        </p:cxnSp>
        <p:cxnSp>
          <p:nvCxnSpPr>
            <p:cNvPr id="15388" name="Straight Connector 88"/>
            <p:cNvCxnSpPr>
              <a:cxnSpLocks noChangeShapeType="1"/>
            </p:cNvCxnSpPr>
            <p:nvPr/>
          </p:nvCxnSpPr>
          <p:spPr bwMode="auto">
            <a:xfrm rot="16200000" flipH="1">
              <a:off x="2250265" y="4036223"/>
              <a:ext cx="642942" cy="285752"/>
            </a:xfrm>
            <a:prstGeom prst="line">
              <a:avLst/>
            </a:prstGeom>
            <a:noFill/>
            <a:ln w="38100" algn="ctr">
              <a:solidFill>
                <a:srgbClr val="FF0000"/>
              </a:solidFill>
              <a:round/>
              <a:headEnd type="none" w="sm" len="sm"/>
              <a:tailEnd type="none" w="sm" len="sm"/>
            </a:ln>
          </p:spPr>
        </p:cxnSp>
        <p:cxnSp>
          <p:nvCxnSpPr>
            <p:cNvPr id="15389" name="Straight Connector 92"/>
            <p:cNvCxnSpPr>
              <a:cxnSpLocks noChangeShapeType="1"/>
            </p:cNvCxnSpPr>
            <p:nvPr/>
          </p:nvCxnSpPr>
          <p:spPr bwMode="auto">
            <a:xfrm>
              <a:off x="2714612" y="3643314"/>
              <a:ext cx="1143008" cy="1588"/>
            </a:xfrm>
            <a:prstGeom prst="line">
              <a:avLst/>
            </a:prstGeom>
            <a:noFill/>
            <a:ln w="38100" algn="ctr">
              <a:solidFill>
                <a:srgbClr val="0066CC"/>
              </a:solidFill>
              <a:round/>
              <a:headEnd type="none" w="sm" len="sm"/>
              <a:tailEnd type="none" w="sm" len="sm"/>
            </a:ln>
          </p:spPr>
        </p:cxnSp>
        <p:cxnSp>
          <p:nvCxnSpPr>
            <p:cNvPr id="15390" name="Straight Connector 94"/>
            <p:cNvCxnSpPr>
              <a:cxnSpLocks noChangeShapeType="1"/>
            </p:cNvCxnSpPr>
            <p:nvPr/>
          </p:nvCxnSpPr>
          <p:spPr bwMode="auto">
            <a:xfrm rot="5400000" flipH="1" flipV="1">
              <a:off x="2178827" y="3893347"/>
              <a:ext cx="785818" cy="285752"/>
            </a:xfrm>
            <a:prstGeom prst="line">
              <a:avLst/>
            </a:prstGeom>
            <a:noFill/>
            <a:ln w="38100" algn="ctr">
              <a:solidFill>
                <a:srgbClr val="0066CC"/>
              </a:solidFill>
              <a:round/>
              <a:headEnd type="none" w="sm" len="sm"/>
              <a:tailEnd type="none" w="sm" len="sm"/>
            </a:ln>
          </p:spPr>
        </p:cxnSp>
        <p:cxnSp>
          <p:nvCxnSpPr>
            <p:cNvPr id="15391" name="Straight Connector 96"/>
            <p:cNvCxnSpPr>
              <a:cxnSpLocks noChangeShapeType="1"/>
            </p:cNvCxnSpPr>
            <p:nvPr/>
          </p:nvCxnSpPr>
          <p:spPr bwMode="auto">
            <a:xfrm rot="16200000" flipV="1">
              <a:off x="3607587" y="3893347"/>
              <a:ext cx="785818" cy="285752"/>
            </a:xfrm>
            <a:prstGeom prst="line">
              <a:avLst/>
            </a:prstGeom>
            <a:noFill/>
            <a:ln w="38100" algn="ctr">
              <a:solidFill>
                <a:srgbClr val="0066CC"/>
              </a:solidFill>
              <a:round/>
              <a:headEnd type="none" w="sm" len="sm"/>
              <a:tailEnd type="none" w="sm" len="sm"/>
            </a:ln>
          </p:spPr>
        </p:cxnSp>
        <p:cxnSp>
          <p:nvCxnSpPr>
            <p:cNvPr id="15392" name="Straight Connector 98"/>
            <p:cNvCxnSpPr>
              <a:cxnSpLocks noChangeShapeType="1"/>
            </p:cNvCxnSpPr>
            <p:nvPr/>
          </p:nvCxnSpPr>
          <p:spPr bwMode="auto">
            <a:xfrm rot="5400000">
              <a:off x="3643306" y="4071942"/>
              <a:ext cx="642942" cy="214314"/>
            </a:xfrm>
            <a:prstGeom prst="line">
              <a:avLst/>
            </a:prstGeom>
            <a:noFill/>
            <a:ln w="38100" algn="ctr">
              <a:solidFill>
                <a:srgbClr val="FF0000"/>
              </a:solidFill>
              <a:round/>
              <a:headEnd type="none" w="sm" len="sm"/>
              <a:tailEnd type="none" w="sm" len="sm"/>
            </a:ln>
          </p:spPr>
        </p:cxnSp>
        <p:cxnSp>
          <p:nvCxnSpPr>
            <p:cNvPr id="15393" name="Straight Connector 99"/>
            <p:cNvCxnSpPr>
              <a:cxnSpLocks noChangeShapeType="1"/>
            </p:cNvCxnSpPr>
            <p:nvPr/>
          </p:nvCxnSpPr>
          <p:spPr bwMode="auto">
            <a:xfrm>
              <a:off x="4071934" y="3857628"/>
              <a:ext cx="1071570" cy="1588"/>
            </a:xfrm>
            <a:prstGeom prst="line">
              <a:avLst/>
            </a:prstGeom>
            <a:noFill/>
            <a:ln w="38100" algn="ctr">
              <a:solidFill>
                <a:srgbClr val="FF0000"/>
              </a:solidFill>
              <a:round/>
              <a:headEnd type="none" w="sm" len="sm"/>
              <a:tailEnd type="none" w="sm" len="sm"/>
            </a:ln>
          </p:spPr>
        </p:cxnSp>
        <p:cxnSp>
          <p:nvCxnSpPr>
            <p:cNvPr id="15394" name="Straight Connector 102"/>
            <p:cNvCxnSpPr>
              <a:cxnSpLocks noChangeShapeType="1"/>
            </p:cNvCxnSpPr>
            <p:nvPr/>
          </p:nvCxnSpPr>
          <p:spPr bwMode="auto">
            <a:xfrm rot="5400000" flipH="1" flipV="1">
              <a:off x="4893471" y="3893347"/>
              <a:ext cx="785818" cy="285752"/>
            </a:xfrm>
            <a:prstGeom prst="line">
              <a:avLst/>
            </a:prstGeom>
            <a:noFill/>
            <a:ln w="38100" algn="ctr">
              <a:solidFill>
                <a:srgbClr val="0066CC"/>
              </a:solidFill>
              <a:round/>
              <a:headEnd type="none" w="sm" len="sm"/>
              <a:tailEnd type="none" w="sm" len="sm"/>
            </a:ln>
          </p:spPr>
        </p:cxnSp>
        <p:cxnSp>
          <p:nvCxnSpPr>
            <p:cNvPr id="15395" name="Straight Connector 103"/>
            <p:cNvCxnSpPr>
              <a:cxnSpLocks noChangeShapeType="1"/>
            </p:cNvCxnSpPr>
            <p:nvPr/>
          </p:nvCxnSpPr>
          <p:spPr bwMode="auto">
            <a:xfrm>
              <a:off x="5429256" y="3643314"/>
              <a:ext cx="1143008" cy="1588"/>
            </a:xfrm>
            <a:prstGeom prst="line">
              <a:avLst/>
            </a:prstGeom>
            <a:noFill/>
            <a:ln w="38100" algn="ctr">
              <a:solidFill>
                <a:srgbClr val="0066CC"/>
              </a:solidFill>
              <a:round/>
              <a:headEnd type="none" w="sm" len="sm"/>
              <a:tailEnd type="none" w="sm" len="sm"/>
            </a:ln>
          </p:spPr>
        </p:cxnSp>
        <p:cxnSp>
          <p:nvCxnSpPr>
            <p:cNvPr id="15396" name="Straight Connector 104"/>
            <p:cNvCxnSpPr>
              <a:cxnSpLocks noChangeShapeType="1"/>
            </p:cNvCxnSpPr>
            <p:nvPr/>
          </p:nvCxnSpPr>
          <p:spPr bwMode="auto">
            <a:xfrm rot="16200000" flipH="1">
              <a:off x="4964909" y="4036223"/>
              <a:ext cx="642942" cy="285752"/>
            </a:xfrm>
            <a:prstGeom prst="line">
              <a:avLst/>
            </a:prstGeom>
            <a:noFill/>
            <a:ln w="38100" algn="ctr">
              <a:solidFill>
                <a:srgbClr val="FF0000"/>
              </a:solidFill>
              <a:round/>
              <a:headEnd type="none" w="sm" len="sm"/>
              <a:tailEnd type="none" w="sm" len="sm"/>
            </a:ln>
          </p:spPr>
        </p:cxnSp>
        <p:cxnSp>
          <p:nvCxnSpPr>
            <p:cNvPr id="15397" name="Straight Connector 105"/>
            <p:cNvCxnSpPr>
              <a:cxnSpLocks noChangeShapeType="1"/>
            </p:cNvCxnSpPr>
            <p:nvPr/>
          </p:nvCxnSpPr>
          <p:spPr bwMode="auto">
            <a:xfrm>
              <a:off x="5429256" y="4500570"/>
              <a:ext cx="1143008" cy="1588"/>
            </a:xfrm>
            <a:prstGeom prst="line">
              <a:avLst/>
            </a:prstGeom>
            <a:noFill/>
            <a:ln w="38100" algn="ctr">
              <a:solidFill>
                <a:srgbClr val="FF0000"/>
              </a:solidFill>
              <a:round/>
              <a:headEnd type="none" w="sm" len="sm"/>
              <a:tailEnd type="none" w="sm" len="sm"/>
            </a:ln>
          </p:spPr>
        </p:cxnSp>
        <p:cxnSp>
          <p:nvCxnSpPr>
            <p:cNvPr id="15398" name="Straight Connector 106"/>
            <p:cNvCxnSpPr>
              <a:cxnSpLocks noChangeShapeType="1"/>
            </p:cNvCxnSpPr>
            <p:nvPr/>
          </p:nvCxnSpPr>
          <p:spPr bwMode="auto">
            <a:xfrm>
              <a:off x="6858016" y="4429132"/>
              <a:ext cx="1000132" cy="1588"/>
            </a:xfrm>
            <a:prstGeom prst="line">
              <a:avLst/>
            </a:prstGeom>
            <a:noFill/>
            <a:ln w="38100" algn="ctr">
              <a:solidFill>
                <a:srgbClr val="0066CC"/>
              </a:solidFill>
              <a:round/>
              <a:headEnd type="none" w="sm" len="sm"/>
              <a:tailEnd type="none" w="sm" len="sm"/>
            </a:ln>
          </p:spPr>
        </p:cxnSp>
        <p:cxnSp>
          <p:nvCxnSpPr>
            <p:cNvPr id="15399" name="Straight Connector 107"/>
            <p:cNvCxnSpPr>
              <a:cxnSpLocks noChangeShapeType="1"/>
            </p:cNvCxnSpPr>
            <p:nvPr/>
          </p:nvCxnSpPr>
          <p:spPr bwMode="auto">
            <a:xfrm rot="16200000" flipV="1">
              <a:off x="6322231" y="3893347"/>
              <a:ext cx="785818" cy="285752"/>
            </a:xfrm>
            <a:prstGeom prst="line">
              <a:avLst/>
            </a:prstGeom>
            <a:noFill/>
            <a:ln w="38100" algn="ctr">
              <a:solidFill>
                <a:srgbClr val="0066CC"/>
              </a:solidFill>
              <a:round/>
              <a:headEnd type="none" w="sm" len="sm"/>
              <a:tailEnd type="none" w="sm" len="sm"/>
            </a:ln>
          </p:spPr>
        </p:cxnSp>
        <p:cxnSp>
          <p:nvCxnSpPr>
            <p:cNvPr id="15400" name="Straight Connector 108"/>
            <p:cNvCxnSpPr>
              <a:cxnSpLocks noChangeShapeType="1"/>
            </p:cNvCxnSpPr>
            <p:nvPr/>
          </p:nvCxnSpPr>
          <p:spPr bwMode="auto">
            <a:xfrm rot="5400000">
              <a:off x="6357950" y="4071942"/>
              <a:ext cx="642942" cy="214314"/>
            </a:xfrm>
            <a:prstGeom prst="line">
              <a:avLst/>
            </a:prstGeom>
            <a:noFill/>
            <a:ln w="38100" algn="ctr">
              <a:solidFill>
                <a:srgbClr val="FF0000"/>
              </a:solidFill>
              <a:round/>
              <a:headEnd type="none" w="sm" len="sm"/>
              <a:tailEnd type="none" w="sm" len="sm"/>
            </a:ln>
          </p:spPr>
        </p:cxnSp>
        <p:cxnSp>
          <p:nvCxnSpPr>
            <p:cNvPr id="15401" name="Straight Connector 109"/>
            <p:cNvCxnSpPr>
              <a:cxnSpLocks noChangeShapeType="1"/>
            </p:cNvCxnSpPr>
            <p:nvPr/>
          </p:nvCxnSpPr>
          <p:spPr bwMode="auto">
            <a:xfrm>
              <a:off x="6786578" y="3857628"/>
              <a:ext cx="1071570" cy="1588"/>
            </a:xfrm>
            <a:prstGeom prst="line">
              <a:avLst/>
            </a:prstGeom>
            <a:noFill/>
            <a:ln w="38100" algn="ctr">
              <a:solidFill>
                <a:srgbClr val="FF0000"/>
              </a:solidFill>
              <a:round/>
              <a:headEnd type="none" w="sm" len="sm"/>
              <a:tailEnd type="none" w="sm" len="sm"/>
            </a:ln>
          </p:spPr>
        </p:cxnSp>
        <p:cxnSp>
          <p:nvCxnSpPr>
            <p:cNvPr id="15402" name="Straight Connector 111"/>
            <p:cNvCxnSpPr>
              <a:cxnSpLocks noChangeShapeType="1"/>
            </p:cNvCxnSpPr>
            <p:nvPr/>
          </p:nvCxnSpPr>
          <p:spPr bwMode="auto">
            <a:xfrm>
              <a:off x="1071538" y="5429264"/>
              <a:ext cx="1357322" cy="1588"/>
            </a:xfrm>
            <a:prstGeom prst="line">
              <a:avLst/>
            </a:prstGeom>
            <a:noFill/>
            <a:ln w="38100" algn="ctr">
              <a:solidFill>
                <a:schemeClr val="tx1"/>
              </a:solidFill>
              <a:round/>
              <a:headEnd type="none" w="sm" len="sm"/>
              <a:tailEnd type="none" w="sm" len="sm"/>
            </a:ln>
          </p:spPr>
        </p:cxnSp>
        <p:sp>
          <p:nvSpPr>
            <p:cNvPr id="15403" name="Freeform 112"/>
            <p:cNvSpPr>
              <a:spLocks noChangeArrowheads="1"/>
            </p:cNvSpPr>
            <p:nvPr/>
          </p:nvSpPr>
          <p:spPr bwMode="auto">
            <a:xfrm>
              <a:off x="2434588" y="4824730"/>
              <a:ext cx="236220" cy="737870"/>
            </a:xfrm>
            <a:custGeom>
              <a:avLst/>
              <a:gdLst>
                <a:gd name="T0" fmla="*/ 0 w 236220"/>
                <a:gd name="T1" fmla="*/ 608330 h 737870"/>
                <a:gd name="T2" fmla="*/ 38100 w 236220"/>
                <a:gd name="T3" fmla="*/ 173990 h 737870"/>
                <a:gd name="T4" fmla="*/ 114300 w 236220"/>
                <a:gd name="T5" fmla="*/ 59690 h 737870"/>
                <a:gd name="T6" fmla="*/ 175260 w 236220"/>
                <a:gd name="T7" fmla="*/ 113030 h 737870"/>
                <a:gd name="T8" fmla="*/ 236220 w 236220"/>
                <a:gd name="T9" fmla="*/ 737870 h 737870"/>
                <a:gd name="T10" fmla="*/ 236220 w 236220"/>
                <a:gd name="T11" fmla="*/ 737870 h 737870"/>
                <a:gd name="T12" fmla="*/ 0 60000 65536"/>
                <a:gd name="T13" fmla="*/ 0 60000 65536"/>
                <a:gd name="T14" fmla="*/ 0 60000 65536"/>
                <a:gd name="T15" fmla="*/ 0 60000 65536"/>
                <a:gd name="T16" fmla="*/ 0 60000 65536"/>
                <a:gd name="T17" fmla="*/ 0 60000 65536"/>
                <a:gd name="T18" fmla="*/ 0 w 236220"/>
                <a:gd name="T19" fmla="*/ 0 h 737870"/>
                <a:gd name="T20" fmla="*/ 236220 w 236220"/>
                <a:gd name="T21" fmla="*/ 737870 h 737870"/>
              </a:gdLst>
              <a:ahLst/>
              <a:cxnLst>
                <a:cxn ang="T12">
                  <a:pos x="T0" y="T1"/>
                </a:cxn>
                <a:cxn ang="T13">
                  <a:pos x="T2" y="T3"/>
                </a:cxn>
                <a:cxn ang="T14">
                  <a:pos x="T4" y="T5"/>
                </a:cxn>
                <a:cxn ang="T15">
                  <a:pos x="T6" y="T7"/>
                </a:cxn>
                <a:cxn ang="T16">
                  <a:pos x="T8" y="T9"/>
                </a:cxn>
                <a:cxn ang="T17">
                  <a:pos x="T10" y="T11"/>
                </a:cxn>
              </a:cxnLst>
              <a:rect l="T18" t="T19" r="T20" b="T21"/>
              <a:pathLst>
                <a:path w="236220" h="737870">
                  <a:moveTo>
                    <a:pt x="0" y="608330"/>
                  </a:moveTo>
                  <a:cubicBezTo>
                    <a:pt x="9525" y="436880"/>
                    <a:pt x="19050" y="265430"/>
                    <a:pt x="38100" y="173990"/>
                  </a:cubicBezTo>
                  <a:cubicBezTo>
                    <a:pt x="57150" y="82550"/>
                    <a:pt x="91440" y="69850"/>
                    <a:pt x="114300" y="59690"/>
                  </a:cubicBezTo>
                  <a:cubicBezTo>
                    <a:pt x="137160" y="49530"/>
                    <a:pt x="154940" y="0"/>
                    <a:pt x="175260" y="113030"/>
                  </a:cubicBezTo>
                  <a:cubicBezTo>
                    <a:pt x="195580" y="226060"/>
                    <a:pt x="236220" y="737870"/>
                    <a:pt x="236220" y="737870"/>
                  </a:cubicBezTo>
                </a:path>
              </a:pathLst>
            </a:custGeom>
            <a:noFill/>
            <a:ln w="38100" algn="ctr">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spAutoFit/>
            </a:bodyPr>
            <a:lstStyle/>
            <a:p>
              <a:endParaRPr lang="en-US"/>
            </a:p>
          </p:txBody>
        </p:sp>
        <p:cxnSp>
          <p:nvCxnSpPr>
            <p:cNvPr id="15404" name="Straight Connector 114"/>
            <p:cNvCxnSpPr>
              <a:cxnSpLocks noChangeShapeType="1"/>
            </p:cNvCxnSpPr>
            <p:nvPr/>
          </p:nvCxnSpPr>
          <p:spPr bwMode="auto">
            <a:xfrm>
              <a:off x="2657468" y="5570220"/>
              <a:ext cx="1200152" cy="1920"/>
            </a:xfrm>
            <a:prstGeom prst="line">
              <a:avLst/>
            </a:prstGeom>
            <a:noFill/>
            <a:ln w="38100" algn="ctr">
              <a:solidFill>
                <a:schemeClr val="tx1"/>
              </a:solidFill>
              <a:round/>
              <a:headEnd type="none" w="sm" len="sm"/>
              <a:tailEnd type="none" w="sm" len="sm"/>
            </a:ln>
          </p:spPr>
        </p:cxnSp>
        <p:sp>
          <p:nvSpPr>
            <p:cNvPr id="15405" name="Freeform 116"/>
            <p:cNvSpPr>
              <a:spLocks noChangeArrowheads="1"/>
            </p:cNvSpPr>
            <p:nvPr/>
          </p:nvSpPr>
          <p:spPr bwMode="auto">
            <a:xfrm flipH="1">
              <a:off x="3857620" y="4857760"/>
              <a:ext cx="236220" cy="737870"/>
            </a:xfrm>
            <a:custGeom>
              <a:avLst/>
              <a:gdLst>
                <a:gd name="T0" fmla="*/ 0 w 236220"/>
                <a:gd name="T1" fmla="*/ 608330 h 737870"/>
                <a:gd name="T2" fmla="*/ 38100 w 236220"/>
                <a:gd name="T3" fmla="*/ 173990 h 737870"/>
                <a:gd name="T4" fmla="*/ 114300 w 236220"/>
                <a:gd name="T5" fmla="*/ 59690 h 737870"/>
                <a:gd name="T6" fmla="*/ 175260 w 236220"/>
                <a:gd name="T7" fmla="*/ 113030 h 737870"/>
                <a:gd name="T8" fmla="*/ 236220 w 236220"/>
                <a:gd name="T9" fmla="*/ 737870 h 737870"/>
                <a:gd name="T10" fmla="*/ 236220 w 236220"/>
                <a:gd name="T11" fmla="*/ 737870 h 737870"/>
                <a:gd name="T12" fmla="*/ 0 60000 65536"/>
                <a:gd name="T13" fmla="*/ 0 60000 65536"/>
                <a:gd name="T14" fmla="*/ 0 60000 65536"/>
                <a:gd name="T15" fmla="*/ 0 60000 65536"/>
                <a:gd name="T16" fmla="*/ 0 60000 65536"/>
                <a:gd name="T17" fmla="*/ 0 60000 65536"/>
                <a:gd name="T18" fmla="*/ 0 w 236220"/>
                <a:gd name="T19" fmla="*/ 0 h 737870"/>
                <a:gd name="T20" fmla="*/ 236220 w 236220"/>
                <a:gd name="T21" fmla="*/ 737870 h 737870"/>
              </a:gdLst>
              <a:ahLst/>
              <a:cxnLst>
                <a:cxn ang="T12">
                  <a:pos x="T0" y="T1"/>
                </a:cxn>
                <a:cxn ang="T13">
                  <a:pos x="T2" y="T3"/>
                </a:cxn>
                <a:cxn ang="T14">
                  <a:pos x="T4" y="T5"/>
                </a:cxn>
                <a:cxn ang="T15">
                  <a:pos x="T6" y="T7"/>
                </a:cxn>
                <a:cxn ang="T16">
                  <a:pos x="T8" y="T9"/>
                </a:cxn>
                <a:cxn ang="T17">
                  <a:pos x="T10" y="T11"/>
                </a:cxn>
              </a:cxnLst>
              <a:rect l="T18" t="T19" r="T20" b="T21"/>
              <a:pathLst>
                <a:path w="236220" h="737870">
                  <a:moveTo>
                    <a:pt x="0" y="608330"/>
                  </a:moveTo>
                  <a:cubicBezTo>
                    <a:pt x="9525" y="436880"/>
                    <a:pt x="19050" y="265430"/>
                    <a:pt x="38100" y="173990"/>
                  </a:cubicBezTo>
                  <a:cubicBezTo>
                    <a:pt x="57150" y="82550"/>
                    <a:pt x="91440" y="69850"/>
                    <a:pt x="114300" y="59690"/>
                  </a:cubicBezTo>
                  <a:cubicBezTo>
                    <a:pt x="137160" y="49530"/>
                    <a:pt x="154940" y="0"/>
                    <a:pt x="175260" y="113030"/>
                  </a:cubicBezTo>
                  <a:cubicBezTo>
                    <a:pt x="195580" y="226060"/>
                    <a:pt x="236220" y="737870"/>
                    <a:pt x="236220" y="737870"/>
                  </a:cubicBezTo>
                </a:path>
              </a:pathLst>
            </a:custGeom>
            <a:noFill/>
            <a:ln w="38100" algn="ctr">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spAutoFit/>
            </a:bodyPr>
            <a:lstStyle/>
            <a:p>
              <a:endParaRPr lang="en-US"/>
            </a:p>
          </p:txBody>
        </p:sp>
        <p:cxnSp>
          <p:nvCxnSpPr>
            <p:cNvPr id="15406" name="Straight Connector 118"/>
            <p:cNvCxnSpPr>
              <a:cxnSpLocks noChangeShapeType="1"/>
            </p:cNvCxnSpPr>
            <p:nvPr/>
          </p:nvCxnSpPr>
          <p:spPr bwMode="auto">
            <a:xfrm>
              <a:off x="4071934" y="5429264"/>
              <a:ext cx="1071570" cy="1588"/>
            </a:xfrm>
            <a:prstGeom prst="line">
              <a:avLst/>
            </a:prstGeom>
            <a:noFill/>
            <a:ln w="38100" algn="ctr">
              <a:solidFill>
                <a:schemeClr val="tx1"/>
              </a:solidFill>
              <a:round/>
              <a:headEnd type="none" w="sm" len="sm"/>
              <a:tailEnd type="none" w="sm" len="sm"/>
            </a:ln>
          </p:spPr>
        </p:cxnSp>
        <p:sp>
          <p:nvSpPr>
            <p:cNvPr id="15407" name="Freeform 120"/>
            <p:cNvSpPr>
              <a:spLocks noChangeArrowheads="1"/>
            </p:cNvSpPr>
            <p:nvPr/>
          </p:nvSpPr>
          <p:spPr bwMode="auto">
            <a:xfrm>
              <a:off x="5146354" y="4818694"/>
              <a:ext cx="236220" cy="737870"/>
            </a:xfrm>
            <a:custGeom>
              <a:avLst/>
              <a:gdLst>
                <a:gd name="T0" fmla="*/ 0 w 236220"/>
                <a:gd name="T1" fmla="*/ 608330 h 737870"/>
                <a:gd name="T2" fmla="*/ 38100 w 236220"/>
                <a:gd name="T3" fmla="*/ 173990 h 737870"/>
                <a:gd name="T4" fmla="*/ 114300 w 236220"/>
                <a:gd name="T5" fmla="*/ 59690 h 737870"/>
                <a:gd name="T6" fmla="*/ 175260 w 236220"/>
                <a:gd name="T7" fmla="*/ 113030 h 737870"/>
                <a:gd name="T8" fmla="*/ 236220 w 236220"/>
                <a:gd name="T9" fmla="*/ 737870 h 737870"/>
                <a:gd name="T10" fmla="*/ 236220 w 236220"/>
                <a:gd name="T11" fmla="*/ 737870 h 737870"/>
                <a:gd name="T12" fmla="*/ 0 60000 65536"/>
                <a:gd name="T13" fmla="*/ 0 60000 65536"/>
                <a:gd name="T14" fmla="*/ 0 60000 65536"/>
                <a:gd name="T15" fmla="*/ 0 60000 65536"/>
                <a:gd name="T16" fmla="*/ 0 60000 65536"/>
                <a:gd name="T17" fmla="*/ 0 60000 65536"/>
                <a:gd name="T18" fmla="*/ 0 w 236220"/>
                <a:gd name="T19" fmla="*/ 0 h 737870"/>
                <a:gd name="T20" fmla="*/ 236220 w 236220"/>
                <a:gd name="T21" fmla="*/ 737870 h 737870"/>
              </a:gdLst>
              <a:ahLst/>
              <a:cxnLst>
                <a:cxn ang="T12">
                  <a:pos x="T0" y="T1"/>
                </a:cxn>
                <a:cxn ang="T13">
                  <a:pos x="T2" y="T3"/>
                </a:cxn>
                <a:cxn ang="T14">
                  <a:pos x="T4" y="T5"/>
                </a:cxn>
                <a:cxn ang="T15">
                  <a:pos x="T6" y="T7"/>
                </a:cxn>
                <a:cxn ang="T16">
                  <a:pos x="T8" y="T9"/>
                </a:cxn>
                <a:cxn ang="T17">
                  <a:pos x="T10" y="T11"/>
                </a:cxn>
              </a:cxnLst>
              <a:rect l="T18" t="T19" r="T20" b="T21"/>
              <a:pathLst>
                <a:path w="236220" h="737870">
                  <a:moveTo>
                    <a:pt x="0" y="608330"/>
                  </a:moveTo>
                  <a:cubicBezTo>
                    <a:pt x="9525" y="436880"/>
                    <a:pt x="19050" y="265430"/>
                    <a:pt x="38100" y="173990"/>
                  </a:cubicBezTo>
                  <a:cubicBezTo>
                    <a:pt x="57150" y="82550"/>
                    <a:pt x="91440" y="69850"/>
                    <a:pt x="114300" y="59690"/>
                  </a:cubicBezTo>
                  <a:cubicBezTo>
                    <a:pt x="137160" y="49530"/>
                    <a:pt x="154940" y="0"/>
                    <a:pt x="175260" y="113030"/>
                  </a:cubicBezTo>
                  <a:cubicBezTo>
                    <a:pt x="195580" y="226060"/>
                    <a:pt x="236220" y="737870"/>
                    <a:pt x="236220" y="737870"/>
                  </a:cubicBezTo>
                </a:path>
              </a:pathLst>
            </a:custGeom>
            <a:noFill/>
            <a:ln w="38100" algn="ctr">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spAutoFit/>
            </a:bodyPr>
            <a:lstStyle/>
            <a:p>
              <a:endParaRPr lang="en-US"/>
            </a:p>
          </p:txBody>
        </p:sp>
        <p:cxnSp>
          <p:nvCxnSpPr>
            <p:cNvPr id="15408" name="Straight Connector 121"/>
            <p:cNvCxnSpPr>
              <a:cxnSpLocks noChangeShapeType="1"/>
            </p:cNvCxnSpPr>
            <p:nvPr/>
          </p:nvCxnSpPr>
          <p:spPr bwMode="auto">
            <a:xfrm>
              <a:off x="5369234" y="5564184"/>
              <a:ext cx="1200152" cy="1920"/>
            </a:xfrm>
            <a:prstGeom prst="line">
              <a:avLst/>
            </a:prstGeom>
            <a:noFill/>
            <a:ln w="38100" algn="ctr">
              <a:solidFill>
                <a:schemeClr val="tx1"/>
              </a:solidFill>
              <a:round/>
              <a:headEnd type="none" w="sm" len="sm"/>
              <a:tailEnd type="none" w="sm" len="sm"/>
            </a:ln>
          </p:spPr>
        </p:cxnSp>
        <p:sp>
          <p:nvSpPr>
            <p:cNvPr id="15409" name="Freeform 122"/>
            <p:cNvSpPr>
              <a:spLocks noChangeArrowheads="1"/>
            </p:cNvSpPr>
            <p:nvPr/>
          </p:nvSpPr>
          <p:spPr bwMode="auto">
            <a:xfrm flipH="1">
              <a:off x="6572264" y="4857760"/>
              <a:ext cx="236220" cy="737870"/>
            </a:xfrm>
            <a:custGeom>
              <a:avLst/>
              <a:gdLst>
                <a:gd name="T0" fmla="*/ 0 w 236220"/>
                <a:gd name="T1" fmla="*/ 608330 h 737870"/>
                <a:gd name="T2" fmla="*/ 38100 w 236220"/>
                <a:gd name="T3" fmla="*/ 173990 h 737870"/>
                <a:gd name="T4" fmla="*/ 114300 w 236220"/>
                <a:gd name="T5" fmla="*/ 59690 h 737870"/>
                <a:gd name="T6" fmla="*/ 175260 w 236220"/>
                <a:gd name="T7" fmla="*/ 113030 h 737870"/>
                <a:gd name="T8" fmla="*/ 236220 w 236220"/>
                <a:gd name="T9" fmla="*/ 737870 h 737870"/>
                <a:gd name="T10" fmla="*/ 236220 w 236220"/>
                <a:gd name="T11" fmla="*/ 737870 h 737870"/>
                <a:gd name="T12" fmla="*/ 0 60000 65536"/>
                <a:gd name="T13" fmla="*/ 0 60000 65536"/>
                <a:gd name="T14" fmla="*/ 0 60000 65536"/>
                <a:gd name="T15" fmla="*/ 0 60000 65536"/>
                <a:gd name="T16" fmla="*/ 0 60000 65536"/>
                <a:gd name="T17" fmla="*/ 0 60000 65536"/>
                <a:gd name="T18" fmla="*/ 0 w 236220"/>
                <a:gd name="T19" fmla="*/ 0 h 737870"/>
                <a:gd name="T20" fmla="*/ 236220 w 236220"/>
                <a:gd name="T21" fmla="*/ 737870 h 737870"/>
              </a:gdLst>
              <a:ahLst/>
              <a:cxnLst>
                <a:cxn ang="T12">
                  <a:pos x="T0" y="T1"/>
                </a:cxn>
                <a:cxn ang="T13">
                  <a:pos x="T2" y="T3"/>
                </a:cxn>
                <a:cxn ang="T14">
                  <a:pos x="T4" y="T5"/>
                </a:cxn>
                <a:cxn ang="T15">
                  <a:pos x="T6" y="T7"/>
                </a:cxn>
                <a:cxn ang="T16">
                  <a:pos x="T8" y="T9"/>
                </a:cxn>
                <a:cxn ang="T17">
                  <a:pos x="T10" y="T11"/>
                </a:cxn>
              </a:cxnLst>
              <a:rect l="T18" t="T19" r="T20" b="T21"/>
              <a:pathLst>
                <a:path w="236220" h="737870">
                  <a:moveTo>
                    <a:pt x="0" y="608330"/>
                  </a:moveTo>
                  <a:cubicBezTo>
                    <a:pt x="9525" y="436880"/>
                    <a:pt x="19050" y="265430"/>
                    <a:pt x="38100" y="173990"/>
                  </a:cubicBezTo>
                  <a:cubicBezTo>
                    <a:pt x="57150" y="82550"/>
                    <a:pt x="91440" y="69850"/>
                    <a:pt x="114300" y="59690"/>
                  </a:cubicBezTo>
                  <a:cubicBezTo>
                    <a:pt x="137160" y="49530"/>
                    <a:pt x="154940" y="0"/>
                    <a:pt x="175260" y="113030"/>
                  </a:cubicBezTo>
                  <a:cubicBezTo>
                    <a:pt x="195580" y="226060"/>
                    <a:pt x="236220" y="737870"/>
                    <a:pt x="236220" y="737870"/>
                  </a:cubicBezTo>
                </a:path>
              </a:pathLst>
            </a:custGeom>
            <a:noFill/>
            <a:ln w="38100" algn="ctr">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spAutoFit/>
            </a:bodyPr>
            <a:lstStyle/>
            <a:p>
              <a:endParaRPr lang="en-US"/>
            </a:p>
          </p:txBody>
        </p:sp>
        <p:cxnSp>
          <p:nvCxnSpPr>
            <p:cNvPr id="15410" name="Straight Connector 124"/>
            <p:cNvCxnSpPr>
              <a:cxnSpLocks noChangeShapeType="1"/>
            </p:cNvCxnSpPr>
            <p:nvPr/>
          </p:nvCxnSpPr>
          <p:spPr bwMode="auto">
            <a:xfrm>
              <a:off x="6786578" y="5429264"/>
              <a:ext cx="1071570" cy="1588"/>
            </a:xfrm>
            <a:prstGeom prst="line">
              <a:avLst/>
            </a:prstGeom>
            <a:noFill/>
            <a:ln w="38100" algn="ctr">
              <a:solidFill>
                <a:schemeClr val="tx1"/>
              </a:solidFill>
              <a:round/>
              <a:headEnd type="none" w="sm" len="sm"/>
              <a:tailEnd type="none" w="sm" len="sm"/>
            </a:ln>
          </p:spPr>
        </p:cxnSp>
        <p:sp>
          <p:nvSpPr>
            <p:cNvPr id="15411" name="TextBox 125"/>
            <p:cNvSpPr txBox="1">
              <a:spLocks noChangeArrowheads="1"/>
            </p:cNvSpPr>
            <p:nvPr/>
          </p:nvSpPr>
          <p:spPr bwMode="auto">
            <a:xfrm>
              <a:off x="1285852" y="5715016"/>
              <a:ext cx="107157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200" b="1" i="1">
                  <a:solidFill>
                    <a:srgbClr val="0066CC"/>
                  </a:solidFill>
                  <a:latin typeface="Arial" charset="0"/>
                </a:rPr>
                <a:t>UKLJUČEN</a:t>
              </a:r>
              <a:endParaRPr lang="en-US" sz="1200"/>
            </a:p>
          </p:txBody>
        </p:sp>
        <p:sp>
          <p:nvSpPr>
            <p:cNvPr id="15412" name="TextBox 129"/>
            <p:cNvSpPr txBox="1">
              <a:spLocks noChangeArrowheads="1"/>
            </p:cNvSpPr>
            <p:nvPr/>
          </p:nvSpPr>
          <p:spPr bwMode="auto">
            <a:xfrm>
              <a:off x="2643174" y="5715016"/>
              <a:ext cx="107157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200" b="1" i="1">
                  <a:solidFill>
                    <a:srgbClr val="0066CC"/>
                  </a:solidFill>
                  <a:latin typeface="Arial" charset="0"/>
                </a:rPr>
                <a:t>ISKLJUČEN</a:t>
              </a:r>
              <a:endParaRPr lang="en-US" sz="1200"/>
            </a:p>
          </p:txBody>
        </p:sp>
      </p:grpSp>
      <p:grpSp>
        <p:nvGrpSpPr>
          <p:cNvPr id="3" name="Group 139"/>
          <p:cNvGrpSpPr>
            <a:grpSpLocks/>
          </p:cNvGrpSpPr>
          <p:nvPr/>
        </p:nvGrpSpPr>
        <p:grpSpPr bwMode="auto">
          <a:xfrm>
            <a:off x="6643688" y="4857750"/>
            <a:ext cx="2500312" cy="1062038"/>
            <a:chOff x="6643702" y="4857760"/>
            <a:chExt cx="2500298" cy="1062817"/>
          </a:xfrm>
        </p:grpSpPr>
        <p:sp>
          <p:nvSpPr>
            <p:cNvPr id="15369" name="TextBox 131"/>
            <p:cNvSpPr txBox="1">
              <a:spLocks noChangeArrowheads="1"/>
            </p:cNvSpPr>
            <p:nvPr/>
          </p:nvSpPr>
          <p:spPr bwMode="auto">
            <a:xfrm>
              <a:off x="7215174" y="4857760"/>
              <a:ext cx="192882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200" b="1" i="1">
                  <a:solidFill>
                    <a:schemeClr val="tx1"/>
                  </a:solidFill>
                  <a:latin typeface="Arial" charset="0"/>
                </a:rPr>
                <a:t>GUBICI PROVODJENJA</a:t>
              </a:r>
              <a:endParaRPr lang="en-US" sz="1200">
                <a:solidFill>
                  <a:schemeClr val="tx1"/>
                </a:solidFill>
              </a:endParaRPr>
            </a:p>
          </p:txBody>
        </p:sp>
        <p:cxnSp>
          <p:nvCxnSpPr>
            <p:cNvPr id="15370" name="Straight Arrow Connector 133"/>
            <p:cNvCxnSpPr>
              <a:cxnSpLocks noChangeShapeType="1"/>
              <a:stCxn id="15369" idx="1"/>
            </p:cNvCxnSpPr>
            <p:nvPr/>
          </p:nvCxnSpPr>
          <p:spPr bwMode="auto">
            <a:xfrm rot="10800000" flipV="1">
              <a:off x="7000894" y="4996260"/>
              <a:ext cx="214280" cy="361566"/>
            </a:xfrm>
            <a:prstGeom prst="straightConnector1">
              <a:avLst/>
            </a:prstGeom>
            <a:noFill/>
            <a:ln w="25400" algn="ctr">
              <a:solidFill>
                <a:schemeClr val="tx1"/>
              </a:solidFill>
              <a:round/>
              <a:headEnd type="none" w="sm" len="sm"/>
              <a:tailEnd type="arrow" w="med" len="med"/>
            </a:ln>
          </p:spPr>
        </p:cxnSp>
        <p:sp>
          <p:nvSpPr>
            <p:cNvPr id="15371" name="TextBox 135"/>
            <p:cNvSpPr txBox="1">
              <a:spLocks noChangeArrowheads="1"/>
            </p:cNvSpPr>
            <p:nvPr/>
          </p:nvSpPr>
          <p:spPr bwMode="auto">
            <a:xfrm>
              <a:off x="7215174" y="5643578"/>
              <a:ext cx="192882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200" b="1" i="1">
                  <a:solidFill>
                    <a:schemeClr val="tx1"/>
                  </a:solidFill>
                  <a:latin typeface="Arial" charset="0"/>
                </a:rPr>
                <a:t>KOMUTACIONI GUBICI</a:t>
              </a:r>
              <a:endParaRPr lang="en-US" sz="1200">
                <a:solidFill>
                  <a:schemeClr val="tx1"/>
                </a:solidFill>
              </a:endParaRPr>
            </a:p>
          </p:txBody>
        </p:sp>
        <p:cxnSp>
          <p:nvCxnSpPr>
            <p:cNvPr id="15372" name="Straight Arrow Connector 136"/>
            <p:cNvCxnSpPr>
              <a:cxnSpLocks noChangeShapeType="1"/>
            </p:cNvCxnSpPr>
            <p:nvPr/>
          </p:nvCxnSpPr>
          <p:spPr bwMode="auto">
            <a:xfrm rot="10800000">
              <a:off x="6643702" y="5429264"/>
              <a:ext cx="571470" cy="357190"/>
            </a:xfrm>
            <a:prstGeom prst="straightConnector1">
              <a:avLst/>
            </a:prstGeom>
            <a:noFill/>
            <a:ln w="25400" algn="ctr">
              <a:solidFill>
                <a:schemeClr val="tx1"/>
              </a:solidFill>
              <a:round/>
              <a:headEnd type="none" w="sm" len="sm"/>
              <a:tailEnd type="arrow" w="med" len="med"/>
            </a:ln>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41DFD0AB-68E6-4A1F-BEA3-5A00199B7160}" type="slidenum">
              <a:rPr lang="en-US" smtClean="0">
                <a:solidFill>
                  <a:schemeClr val="tx1"/>
                </a:solidFill>
                <a:latin typeface="Times New Roman" pitchFamily="18" charset="0"/>
              </a:rPr>
              <a:pPr/>
              <a:t>9</a:t>
            </a:fld>
            <a:endParaRPr lang="en-US" smtClean="0">
              <a:solidFill>
                <a:schemeClr val="tx1"/>
              </a:solidFill>
              <a:latin typeface="Times New Roman" pitchFamily="18" charset="0"/>
            </a:endParaRPr>
          </a:p>
        </p:txBody>
      </p:sp>
      <p:graphicFrame>
        <p:nvGraphicFramePr>
          <p:cNvPr id="2050" name="Object 2"/>
          <p:cNvGraphicFramePr>
            <a:graphicFrameLocks noChangeAspect="1"/>
          </p:cNvGraphicFramePr>
          <p:nvPr/>
        </p:nvGraphicFramePr>
        <p:xfrm>
          <a:off x="685800" y="1905000"/>
          <a:ext cx="7467600" cy="4151313"/>
        </p:xfrm>
        <a:graphic>
          <a:graphicData uri="http://schemas.openxmlformats.org/presentationml/2006/ole">
            <p:oleObj spid="_x0000_s2070" name="Document" r:id="rId4" imgW="6825478" imgH="2641390" progId="Word.Document.8">
              <p:embed/>
            </p:oleObj>
          </a:graphicData>
        </a:graphic>
      </p:graphicFrame>
      <p:sp>
        <p:nvSpPr>
          <p:cNvPr id="2052" name="Text Box 3"/>
          <p:cNvSpPr txBox="1">
            <a:spLocks noChangeArrowheads="1"/>
          </p:cNvSpPr>
          <p:nvPr/>
        </p:nvSpPr>
        <p:spPr bwMode="auto">
          <a:xfrm>
            <a:off x="3276600" y="1827213"/>
            <a:ext cx="24145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en-US" sz="2000" b="1">
                <a:solidFill>
                  <a:srgbClr val="0000CC"/>
                </a:solidFill>
                <a:latin typeface="Arial" charset="0"/>
                <a:cs typeface="Times New Roman" pitchFamily="18" charset="0"/>
              </a:rPr>
              <a:t>3300V/1200A IGBT</a:t>
            </a:r>
          </a:p>
        </p:txBody>
      </p:sp>
      <p:sp>
        <p:nvSpPr>
          <p:cNvPr id="2053" name="Text Box 4"/>
          <p:cNvSpPr txBox="1">
            <a:spLocks noChangeArrowheads="1"/>
          </p:cNvSpPr>
          <p:nvPr/>
        </p:nvSpPr>
        <p:spPr bwMode="auto">
          <a:xfrm>
            <a:off x="304800" y="914400"/>
            <a:ext cx="20510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buFontTx/>
              <a:buChar char="•"/>
            </a:pPr>
            <a:r>
              <a:rPr lang="sr-Latn-CS" sz="2400" b="1">
                <a:solidFill>
                  <a:srgbClr val="0000CC"/>
                </a:solidFill>
                <a:latin typeface="Arial" charset="0"/>
              </a:rPr>
              <a:t> </a:t>
            </a:r>
            <a:r>
              <a:rPr lang="en-US" sz="2400" b="1">
                <a:solidFill>
                  <a:srgbClr val="0000CC"/>
                </a:solidFill>
                <a:latin typeface="Arial" charset="0"/>
              </a:rPr>
              <a:t>Specifi</a:t>
            </a:r>
            <a:r>
              <a:rPr lang="sr-Latn-CS" sz="2400" b="1">
                <a:solidFill>
                  <a:srgbClr val="0000CC"/>
                </a:solidFill>
                <a:latin typeface="Arial" charset="0"/>
              </a:rPr>
              <a:t>acije</a:t>
            </a:r>
            <a:endParaRPr lang="en-US" sz="2400" b="1">
              <a:solidFill>
                <a:srgbClr val="0000CC"/>
              </a:solidFill>
              <a:latin typeface="Arial" charset="0"/>
            </a:endParaRPr>
          </a:p>
        </p:txBody>
      </p:sp>
      <p:sp>
        <p:nvSpPr>
          <p:cNvPr id="2054" name="Rectangle 7"/>
          <p:cNvSpPr>
            <a:spLocks noChangeArrowheads="1"/>
          </p:cNvSpPr>
          <p:nvPr/>
        </p:nvSpPr>
        <p:spPr bwMode="auto">
          <a:xfrm>
            <a:off x="1143000" y="2214563"/>
            <a:ext cx="6715125" cy="714375"/>
          </a:xfrm>
          <a:prstGeom prst="rect">
            <a:avLst/>
          </a:prstGeom>
          <a:solidFill>
            <a:schemeClr val="bg1">
              <a:alpha val="29019"/>
            </a:schemeClr>
          </a:solidFill>
          <a:ln w="44450" algn="ctr">
            <a:solidFill>
              <a:schemeClr val="tx1"/>
            </a:solidFill>
            <a:round/>
            <a:headEnd type="none" w="sm" len="sm"/>
            <a:tailEnd type="none" w="sm" len="sm"/>
          </a:ln>
        </p:spPr>
        <p:txBody>
          <a:bodyPr>
            <a:spAutoFit/>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raining_base">
  <a:themeElements>
    <a:clrScheme name="Training_ba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raining_bas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rgbClr val="333399"/>
            </a:solidFill>
            <a:effectLst/>
            <a:latin typeface="Comic Sans MS" pitchFamily="66" charset="0"/>
          </a:defRPr>
        </a:defPPr>
      </a:lstStyle>
    </a:spDef>
    <a:ln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rgbClr val="333399"/>
            </a:solidFill>
            <a:effectLst/>
            <a:latin typeface="Comic Sans MS" pitchFamily="66" charset="0"/>
          </a:defRPr>
        </a:defPPr>
      </a:lstStyle>
    </a:lnDef>
  </a:objectDefaults>
  <a:extraClrSchemeLst>
    <a:extraClrScheme>
      <a:clrScheme name="Training_ba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raining_bas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raining_bas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raining_bas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raining_bas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raining_bas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raining_bas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Office\Templates\Presentations\Training_base.pot</Template>
  <TotalTime>9696</TotalTime>
  <Words>11434</Words>
  <Application>Microsoft Office PowerPoint</Application>
  <PresentationFormat>On-screen Show (4:3)</PresentationFormat>
  <Paragraphs>884</Paragraphs>
  <Slides>54</Slides>
  <Notes>49</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54</vt:i4>
      </vt:variant>
    </vt:vector>
  </HeadingPairs>
  <TitlesOfParts>
    <vt:vector size="59" baseType="lpstr">
      <vt:lpstr>Training_base</vt:lpstr>
      <vt:lpstr>Worksheet</vt:lpstr>
      <vt:lpstr>Document</vt:lpstr>
      <vt:lpstr>Visio</vt:lpstr>
      <vt:lpstr>Equation</vt:lpstr>
      <vt:lpstr>Komponente el. pogona</vt:lpstr>
      <vt:lpstr>Slide 2</vt:lpstr>
      <vt:lpstr>Slide 3</vt:lpstr>
      <vt:lpstr>Slide 4</vt:lpstr>
      <vt:lpstr>Slide 5</vt:lpstr>
      <vt:lpstr>Slide 6</vt:lpstr>
      <vt:lpstr>Slide 7</vt:lpstr>
      <vt:lpstr>Slide 8</vt:lpstr>
      <vt:lpstr>Slide 9</vt:lpstr>
      <vt:lpstr>IGBT- prekidačke karakteristike</vt:lpstr>
      <vt:lpstr>IGBT- isključenje, snaber</vt:lpstr>
      <vt:lpstr>Slide 12</vt:lpstr>
      <vt:lpstr>Impulsno-širinska modulacija - PWM</vt:lpstr>
      <vt:lpstr>Kola za uključenje i isključenje (drajveri)</vt:lpstr>
      <vt:lpstr>Slide 15</vt:lpstr>
      <vt:lpstr>Slide 16</vt:lpstr>
      <vt:lpstr>Izbor učestanosti PWM-a</vt:lpstr>
      <vt:lpstr>Slide 18</vt:lpstr>
      <vt:lpstr>Mrtvo vreme</vt:lpstr>
      <vt:lpstr>Mrtvo vreme</vt:lpstr>
      <vt:lpstr>Slide 21</vt:lpstr>
      <vt:lpstr>Slide 22</vt:lpstr>
      <vt:lpstr>Pretvarači</vt:lpstr>
      <vt:lpstr>Slide 24</vt:lpstr>
      <vt:lpstr>Slide 25</vt:lpstr>
      <vt:lpstr>Slide 26</vt:lpstr>
      <vt:lpstr>Slide 27</vt:lpstr>
      <vt:lpstr>Powerex IPM 600V, 100A</vt:lpstr>
      <vt:lpstr>Slide 29</vt:lpstr>
      <vt:lpstr>Slide 30</vt:lpstr>
      <vt:lpstr>Slide 31</vt:lpstr>
      <vt:lpstr>Slide 32</vt:lpstr>
      <vt:lpstr>Priusov invertor  i baterija</vt:lpstr>
      <vt:lpstr>Upravljanje asinhronim i PMS motorima</vt:lpstr>
      <vt:lpstr>Pretvarač za pogon AC motora</vt:lpstr>
      <vt:lpstr>Jedna grana pretvarača</vt:lpstr>
      <vt:lpstr>Prirodna sinusna modulacija</vt:lpstr>
      <vt:lpstr>Prirodna sinusna modulacija (sve tri faze)</vt:lpstr>
      <vt:lpstr>Prirodna sinusna modulacija (sve tri faze)</vt:lpstr>
      <vt:lpstr>Fazni napon i struja</vt:lpstr>
      <vt:lpstr>Međufazni napon i struja</vt:lpstr>
      <vt:lpstr>Oblici struja u trofaznom sistemu</vt:lpstr>
      <vt:lpstr>Definicija prostornog vektora struje</vt:lpstr>
      <vt:lpstr>Prostorno-vektroska PWM</vt:lpstr>
      <vt:lpstr>Klarkova transformacija</vt:lpstr>
      <vt:lpstr>Slide 46</vt:lpstr>
      <vt:lpstr>Vektori u stacionarnom sistemu</vt:lpstr>
      <vt:lpstr>Vektori u rotacionom sistemu</vt:lpstr>
      <vt:lpstr>Vektori u rotacionom sistemu</vt:lpstr>
      <vt:lpstr>Parkova transformacija</vt:lpstr>
      <vt:lpstr>Transformacije u vektorskom uprav.</vt:lpstr>
      <vt:lpstr>Vektorsko upravljanje</vt:lpstr>
      <vt:lpstr>Vektorsko upravljanje</vt:lpstr>
      <vt:lpstr>Direktna kontrola momenta DTC</vt:lpstr>
    </vt:vector>
  </TitlesOfParts>
  <Company>OMRON ELECTRONICS 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CONCEPTS IN MECHATRONICS</dc:title>
  <dc:creator>Carlos Ruiz</dc:creator>
  <cp:lastModifiedBy>m_milan</cp:lastModifiedBy>
  <cp:revision>269</cp:revision>
  <cp:lastPrinted>2000-12-31T15:45:48Z</cp:lastPrinted>
  <dcterms:created xsi:type="dcterms:W3CDTF">2001-01-23T09:21:27Z</dcterms:created>
  <dcterms:modified xsi:type="dcterms:W3CDTF">2019-02-27T10:39:08Z</dcterms:modified>
</cp:coreProperties>
</file>