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381" r:id="rId2"/>
    <p:sldId id="395" r:id="rId3"/>
    <p:sldId id="382" r:id="rId4"/>
    <p:sldId id="416" r:id="rId5"/>
    <p:sldId id="417" r:id="rId6"/>
    <p:sldId id="396" r:id="rId7"/>
    <p:sldId id="388" r:id="rId8"/>
    <p:sldId id="399" r:id="rId9"/>
    <p:sldId id="400" r:id="rId10"/>
    <p:sldId id="401" r:id="rId11"/>
    <p:sldId id="387" r:id="rId12"/>
    <p:sldId id="406" r:id="rId13"/>
    <p:sldId id="397" r:id="rId14"/>
    <p:sldId id="398" r:id="rId15"/>
    <p:sldId id="403" r:id="rId16"/>
    <p:sldId id="404" r:id="rId17"/>
    <p:sldId id="405" r:id="rId18"/>
    <p:sldId id="409" r:id="rId19"/>
    <p:sldId id="410" r:id="rId20"/>
    <p:sldId id="407" r:id="rId21"/>
    <p:sldId id="408" r:id="rId22"/>
    <p:sldId id="412" r:id="rId23"/>
    <p:sldId id="413" r:id="rId24"/>
    <p:sldId id="414" r:id="rId25"/>
    <p:sldId id="419" r:id="rId26"/>
    <p:sldId id="421" r:id="rId27"/>
  </p:sldIdLst>
  <p:sldSz cx="9144000" cy="6858000" type="screen4x3"/>
  <p:notesSz cx="6877050" cy="91630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E4FF"/>
    <a:srgbClr val="CC0000"/>
    <a:srgbClr val="E7E7E7"/>
    <a:srgbClr val="48846A"/>
    <a:srgbClr val="3DBC10"/>
    <a:srgbClr val="000000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86772" autoAdjust="0"/>
  </p:normalViewPr>
  <p:slideViewPr>
    <p:cSldViewPr>
      <p:cViewPr>
        <p:scale>
          <a:sx n="71" d="100"/>
          <a:sy n="71" d="100"/>
        </p:scale>
        <p:origin x="-1140" y="-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4" tIns="45823" rIns="91644" bIns="45823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4" tIns="45823" rIns="91644" bIns="45823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5850"/>
            <a:ext cx="2979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4" tIns="45823" rIns="91644" bIns="45823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5850"/>
            <a:ext cx="2979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4" tIns="45823" rIns="91644" bIns="45823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u="none"/>
            </a:lvl1pPr>
          </a:lstStyle>
          <a:p>
            <a:pPr>
              <a:defRPr/>
            </a:pPr>
            <a:fld id="{D1C1CC8C-93BB-42C5-8E08-B6AA1824C9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499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8D3B716-10C0-49D6-AFB4-6AB2296390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4163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64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9F272-24DA-4B77-A96C-18944AB2CD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A60C8-04A3-43A4-974D-94CA48076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23A8B-CB87-47DE-B975-9DD906407F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7B57F-B811-4EB1-91F5-551DF64AC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048B6-2DDF-4E21-B0F6-249443BF0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DB2F6-4F7C-40A8-A52F-6B30F1525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D2E32-7F0A-4509-A20A-29EEDF21C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70576-9DC7-4D17-B2FF-76C3396EF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B49D-DD45-402E-8009-AC4FC5FFF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8FBCE-A0D0-457D-9267-4BDF8E56D3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5B20C-A157-4294-8D93-8F100F8E1B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EA366-A247-487A-927B-F59AB12F3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2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1027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1028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3077" name="Line 1029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78" name="Line 1030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79" name="Line 1031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80" name="Line 1032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81" name="Line 1033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82" name="Line 1034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83" name="Line 1035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84" name="Line 1036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85" name="Line 1037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86" name="Line 1038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87" name="Line 1039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88" name="Line 1040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89" name="Line 1041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90" name="Line 1042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91" name="Line 1043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92" name="Line 1044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93" name="Line 1045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94" name="Line 1046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95" name="Line 1047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96" name="Line 1048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97" name="Line 1049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98" name="Line 1050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040" name="Group 1051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3100" name="Line 1052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01" name="Line 1053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02" name="Line 1054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03" name="Line 1055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04" name="Line 1056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05" name="Line 1057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06" name="Line 1058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07" name="Line 1059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08" name="Line 1060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09" name="Line 1061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10" name="Line 1062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11" name="Line 1063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12" name="Line 1064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13" name="Line 1065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14" name="Line 1066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15" name="Line 1067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16" name="Line 1068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17" name="Line 1069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18" name="Line 1070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19" name="Line 1071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20" name="Line 1072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21" name="Line 1073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22" name="Line 1074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23" name="Line 1075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24" name="Line 1076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25" name="Line 1077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26" name="Line 1078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27" name="Line 1079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28" name="Line 1080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sp>
          <p:nvSpPr>
            <p:cNvPr id="3129" name="Rectangle 1081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30" name="Line 1082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1083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3132" name="Line 1084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33" name="Line 1085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34" name="Arc 1086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Rectangle 108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8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37" name="Rectangle 108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38" name="Rectangle 109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39" name="Rectangle 109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pPr>
              <a:defRPr/>
            </a:pPr>
            <a:fld id="{2A1A6EA8-8665-4150-817F-5AB662215E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177213" cy="1143000"/>
          </a:xfrm>
        </p:spPr>
        <p:txBody>
          <a:bodyPr/>
          <a:lstStyle/>
          <a:p>
            <a:pPr eaLnBrk="1" hangingPunct="1"/>
            <a:r>
              <a:rPr lang="sr-Latn-CS" smtClean="0"/>
              <a:t>Arhitekture hibridnih i el. vozila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</p:spPr>
        <p:txBody>
          <a:bodyPr/>
          <a:lstStyle/>
          <a:p>
            <a:pPr algn="ctr"/>
            <a:fld id="{8DBEF729-8A85-43A3-A097-9DD84FE27D3A}" type="slidenum">
              <a:rPr lang="en-US" smtClean="0"/>
              <a:pPr algn="ctr"/>
              <a:t>10</a:t>
            </a:fld>
            <a:endParaRPr lang="en-US" smtClean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11188" y="0"/>
            <a:ext cx="85328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l">
              <a:defRPr/>
            </a:pPr>
            <a:r>
              <a:rPr lang="sr-Latn-CS" sz="4400" u="none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Procenat HEV po modelima</a:t>
            </a:r>
            <a:endParaRPr lang="en-US" sz="4400" u="none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1643063"/>
            <a:ext cx="7732713" cy="4500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</p:spPr>
        <p:txBody>
          <a:bodyPr/>
          <a:lstStyle/>
          <a:p>
            <a:pPr algn="ctr"/>
            <a:fld id="{9A2B6006-6125-48B1-95DA-8DB72D81140B}" type="slidenum">
              <a:rPr lang="en-US" smtClean="0"/>
              <a:pPr algn="ctr"/>
              <a:t>11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7772400" cy="1143000"/>
          </a:xfrm>
        </p:spPr>
        <p:txBody>
          <a:bodyPr/>
          <a:lstStyle/>
          <a:p>
            <a:pPr eaLnBrk="1" hangingPunct="1"/>
            <a:r>
              <a:rPr lang="sr-Latn-CS" smtClean="0"/>
              <a:t>Serijski (redni) hibrid</a:t>
            </a:r>
            <a:endParaRPr lang="en-US" smtClean="0"/>
          </a:p>
        </p:txBody>
      </p:sp>
      <p:pic>
        <p:nvPicPr>
          <p:cNvPr id="1126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1862138"/>
            <a:ext cx="7870825" cy="3424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</p:spPr>
        <p:txBody>
          <a:bodyPr/>
          <a:lstStyle/>
          <a:p>
            <a:pPr algn="ctr"/>
            <a:fld id="{FDD27332-AB8F-4DFC-95AE-AC146F938DA0}" type="slidenum">
              <a:rPr lang="en-US" smtClean="0"/>
              <a:pPr algn="ctr"/>
              <a:t>12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7772400" cy="1143000"/>
          </a:xfrm>
        </p:spPr>
        <p:txBody>
          <a:bodyPr/>
          <a:lstStyle/>
          <a:p>
            <a:pPr eaLnBrk="1" hangingPunct="1"/>
            <a:r>
              <a:rPr lang="sr-Latn-CS" smtClean="0"/>
              <a:t>Serijski hibrid</a:t>
            </a:r>
            <a:r>
              <a:rPr lang="en-US" smtClean="0"/>
              <a:t>, </a:t>
            </a:r>
            <a:r>
              <a:rPr lang="sr-Latn-CS" smtClean="0"/>
              <a:t>jedno rešenje</a:t>
            </a:r>
            <a:endParaRPr lang="en-US" smtClean="0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1643063"/>
            <a:ext cx="7756525" cy="3551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</p:spPr>
        <p:txBody>
          <a:bodyPr/>
          <a:lstStyle/>
          <a:p>
            <a:pPr algn="ctr"/>
            <a:fld id="{E976F783-EA23-4B45-855B-888FB1A9F834}" type="slidenum">
              <a:rPr lang="en-US" smtClean="0"/>
              <a:pPr algn="ctr"/>
              <a:t>13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7772400" cy="1143000"/>
          </a:xfrm>
        </p:spPr>
        <p:txBody>
          <a:bodyPr/>
          <a:lstStyle/>
          <a:p>
            <a:pPr eaLnBrk="1" hangingPunct="1"/>
            <a:r>
              <a:rPr lang="sr-Latn-CS" smtClean="0"/>
              <a:t>Serijski hibrid - PREDNOSTI</a:t>
            </a:r>
            <a:endParaRPr lang="en-US" smtClean="0"/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685800" y="1614488"/>
            <a:ext cx="8077200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sr-Latn-CS" sz="3200" u="none" kern="0" dirty="0">
                <a:latin typeface="+mn-lt"/>
              </a:rPr>
              <a:t>Mehanički jednostavna sprega motora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sr-Latn-CS" sz="3200" u="none" kern="0" dirty="0">
                <a:latin typeface="+mn-lt"/>
              </a:rPr>
              <a:t>Jednostavno upravljanje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sr-Latn-CS" sz="3200" u="none" kern="0" dirty="0">
                <a:latin typeface="+mn-lt"/>
              </a:rPr>
              <a:t>Dobre karakteristike za kraća rastojanja</a:t>
            </a:r>
            <a:endParaRPr lang="en-US" sz="3200" u="none" kern="0" dirty="0">
              <a:latin typeface="+mn-lt"/>
            </a:endParaRP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sr-Latn-CS" sz="2800" u="none" kern="0" dirty="0">
                <a:latin typeface="+mn-lt"/>
              </a:rPr>
              <a:t>Naročito u “pođi-stani” uslovima vožnje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sr-Latn-CS" sz="2800" u="none" kern="0" dirty="0">
                <a:latin typeface="+mn-lt"/>
              </a:rPr>
              <a:t>Kod duže vožnje, baterija vrlo brzo gubi značaj pa se sva svaga napaja iz generatora</a:t>
            </a:r>
            <a:endParaRPr lang="en-US" sz="2800" u="none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</p:spPr>
        <p:txBody>
          <a:bodyPr/>
          <a:lstStyle/>
          <a:p>
            <a:pPr algn="ctr"/>
            <a:fld id="{2B55A292-5995-4CC4-A13E-6B5458246C50}" type="slidenum">
              <a:rPr lang="en-US" smtClean="0"/>
              <a:pPr algn="ctr"/>
              <a:t>14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7772400" cy="1143000"/>
          </a:xfrm>
        </p:spPr>
        <p:txBody>
          <a:bodyPr/>
          <a:lstStyle/>
          <a:p>
            <a:pPr eaLnBrk="1" hangingPunct="1"/>
            <a:r>
              <a:rPr lang="sr-Latn-CS" smtClean="0"/>
              <a:t>Serijski hibrid - NEDOSTACI</a:t>
            </a:r>
            <a:endParaRPr lang="en-US" smtClean="0"/>
          </a:p>
        </p:txBody>
      </p:sp>
      <p:sp>
        <p:nvSpPr>
          <p:cNvPr id="6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714375" y="1643063"/>
            <a:ext cx="7772400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110000"/>
              <a:buFontTx/>
              <a:buBlip>
                <a:blip r:embed="rId2"/>
              </a:buBlip>
              <a:defRPr/>
            </a:pPr>
            <a:r>
              <a:rPr lang="sr-Latn-CS" sz="3200" u="none" kern="0" dirty="0"/>
              <a:t>Potrebne čak tri pogonske komponente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sr-Latn-CS" sz="2800" u="none" kern="0" dirty="0">
                <a:latin typeface="+mn-lt"/>
              </a:rPr>
              <a:t>SUS motor, el. motor i el. generator</a:t>
            </a:r>
            <a:endParaRPr lang="en-US" sz="2800" u="none" kern="0" dirty="0">
              <a:latin typeface="+mn-lt"/>
            </a:endParaRP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110000"/>
              <a:buFontTx/>
              <a:buBlip>
                <a:blip r:embed="rId2"/>
              </a:buBlip>
              <a:defRPr/>
            </a:pPr>
            <a:r>
              <a:rPr lang="sr-Latn-CS" sz="3200" u="none" kern="0" dirty="0"/>
              <a:t>El. motor mora da bude dovoljne snage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sr-Latn-CS" sz="2800" u="none" kern="0" dirty="0">
                <a:latin typeface="+mn-lt"/>
              </a:rPr>
              <a:t>Dimenzionisan po vršnom opterećenju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sr-Latn-CS" sz="2800" u="none" kern="0" dirty="0"/>
              <a:t>Po maksimalnoj snazi i to za dugotrajnu vožnju.</a:t>
            </a:r>
            <a:endParaRPr lang="sr-Latn-CS" sz="2800" u="none" kern="0" dirty="0">
              <a:latin typeface="+mn-lt"/>
            </a:endParaRP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sr-Latn-CS" sz="2800" u="none" kern="0" dirty="0">
                <a:latin typeface="+mn-lt"/>
              </a:rPr>
              <a:t>Ipak vozilo većinu vremena zahteva snagu daleko manju od maksimalne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110000"/>
              <a:buFontTx/>
              <a:buBlip>
                <a:blip r:embed="rId2"/>
              </a:buBlip>
              <a:defRPr/>
            </a:pPr>
            <a:r>
              <a:rPr lang="sr-Latn-CS" sz="3200" u="none" kern="0" dirty="0"/>
              <a:t>Dvosruka konverzija energije M-El-M</a:t>
            </a:r>
            <a:endParaRPr lang="sr-Latn-CS" sz="2800" u="none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</p:spPr>
        <p:txBody>
          <a:bodyPr/>
          <a:lstStyle/>
          <a:p>
            <a:pPr algn="ctr"/>
            <a:fld id="{421043D6-7C8E-47A5-BAD6-2963F31B4C46}" type="slidenum">
              <a:rPr lang="en-US" smtClean="0"/>
              <a:pPr algn="ctr"/>
              <a:t>15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7772400" cy="1143000"/>
          </a:xfrm>
        </p:spPr>
        <p:txBody>
          <a:bodyPr/>
          <a:lstStyle/>
          <a:p>
            <a:pPr eaLnBrk="1" hangingPunct="1"/>
            <a:r>
              <a:rPr lang="sr-Latn-CS" smtClean="0"/>
              <a:t>Serijski hibrid – Režimi rada</a:t>
            </a:r>
            <a:endParaRPr lang="en-US" smtClean="0"/>
          </a:p>
        </p:txBody>
      </p:sp>
      <p:sp>
        <p:nvSpPr>
          <p:cNvPr id="6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714375" y="1643063"/>
            <a:ext cx="7772400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110000"/>
              <a:buFontTx/>
              <a:buBlip>
                <a:blip r:embed="rId2"/>
              </a:buBlip>
              <a:defRPr/>
            </a:pPr>
            <a:r>
              <a:rPr lang="sr-Latn-CS" sz="3600" u="none" kern="0" dirty="0"/>
              <a:t>Samo električni pogon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sr-Latn-CS" sz="2800" u="none" kern="0" dirty="0">
                <a:latin typeface="+mn-lt"/>
              </a:rPr>
              <a:t>Sva enrgija iz baterije, za mala opterećenja </a:t>
            </a:r>
            <a:endParaRPr lang="en-US" sz="2800" u="none" kern="0" dirty="0">
              <a:latin typeface="+mn-lt"/>
            </a:endParaRP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110000"/>
              <a:buFontTx/>
              <a:buBlip>
                <a:blip r:embed="rId2"/>
              </a:buBlip>
              <a:defRPr/>
            </a:pPr>
            <a:r>
              <a:rPr lang="sr-Latn-CS" sz="3600" u="none" kern="0" dirty="0"/>
              <a:t>Kombinovani pogon SUS+EL.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sr-Latn-CS" sz="2800" u="none" kern="0" dirty="0">
                <a:latin typeface="+mn-lt"/>
              </a:rPr>
              <a:t>Za veća opterećenja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110000"/>
              <a:buFontTx/>
              <a:buBlip>
                <a:blip r:embed="rId2"/>
              </a:buBlip>
              <a:defRPr/>
            </a:pPr>
            <a:r>
              <a:rPr lang="sr-Latn-CS" sz="3600" u="none" kern="0" dirty="0"/>
              <a:t>Samo SUS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sr-Latn-CS" sz="2800" u="none" kern="0" dirty="0"/>
              <a:t>Na dužim relacijama (autoput). Baterija “otkačena”, niti se prazni, niti puni.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sr-Latn-CS" sz="2800" u="none" kern="0" dirty="0"/>
              <a:t>Svu energiju daje SUS motor.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</p:spPr>
        <p:txBody>
          <a:bodyPr/>
          <a:lstStyle/>
          <a:p>
            <a:pPr algn="ctr"/>
            <a:fld id="{5BDB1C3B-BFA2-44F8-BB94-1CE21523021E}" type="slidenum">
              <a:rPr lang="en-US" smtClean="0"/>
              <a:pPr algn="ctr"/>
              <a:t>16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7772400" cy="1143000"/>
          </a:xfrm>
        </p:spPr>
        <p:txBody>
          <a:bodyPr/>
          <a:lstStyle/>
          <a:p>
            <a:pPr eaLnBrk="1" hangingPunct="1"/>
            <a:r>
              <a:rPr lang="sr-Latn-CS" smtClean="0"/>
              <a:t>Serijski hibrid – Režimi rada</a:t>
            </a:r>
            <a:endParaRPr lang="en-US" smtClean="0"/>
          </a:p>
        </p:txBody>
      </p:sp>
      <p:sp>
        <p:nvSpPr>
          <p:cNvPr id="6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714375" y="1643063"/>
            <a:ext cx="7772400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110000"/>
              <a:buFontTx/>
              <a:buBlip>
                <a:blip r:embed="rId2"/>
              </a:buBlip>
              <a:defRPr/>
            </a:pPr>
            <a:r>
              <a:rPr lang="sr-Latn-CS" sz="3600" u="none" kern="0" dirty="0"/>
              <a:t>Deljena snaga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sr-Latn-CS" sz="2800" u="none" kern="0" dirty="0">
                <a:latin typeface="+mn-lt"/>
              </a:rPr>
              <a:t>SUS motor radi, baterija se dopunjuje delom snage, a deo snage ide na kretanje </a:t>
            </a:r>
            <a:endParaRPr lang="en-US" sz="2800" u="none" kern="0" dirty="0">
              <a:latin typeface="+mn-lt"/>
            </a:endParaRP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110000"/>
              <a:buFontTx/>
              <a:buBlip>
                <a:blip r:embed="rId2"/>
              </a:buBlip>
              <a:defRPr/>
            </a:pPr>
            <a:r>
              <a:rPr lang="sr-Latn-CS" sz="3600" u="none" kern="0" dirty="0"/>
              <a:t>Dopunjavanje u mestu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110000"/>
              <a:buFontTx/>
              <a:buBlip>
                <a:blip r:embed="rId2"/>
              </a:buBlip>
              <a:defRPr/>
            </a:pPr>
            <a:r>
              <a:rPr lang="sr-Latn-CS" sz="3600" u="none" kern="0" dirty="0"/>
              <a:t>Regenerativno kočenje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sr-Latn-CS" sz="2800" u="none" kern="0" dirty="0"/>
              <a:t>Motor radi kao generator, pretvara mehaničku energiju u električnu  i puni bat.</a:t>
            </a:r>
          </a:p>
          <a:p>
            <a:pPr marL="742950" lvl="1" indent="-285750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sr-Latn-CS" sz="2800" u="none" kern="0" dirty="0"/>
              <a:t>Vozilo koči, srazmerno struju punjenja.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</p:spPr>
        <p:txBody>
          <a:bodyPr/>
          <a:lstStyle/>
          <a:p>
            <a:pPr algn="ctr"/>
            <a:fld id="{509B226E-9AE6-47A4-B495-DBA4AB7B7229}" type="slidenum">
              <a:rPr lang="en-US" smtClean="0"/>
              <a:pPr algn="ctr"/>
              <a:t>17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7772400" cy="1143000"/>
          </a:xfrm>
        </p:spPr>
        <p:txBody>
          <a:bodyPr/>
          <a:lstStyle/>
          <a:p>
            <a:pPr eaLnBrk="1" hangingPunct="1"/>
            <a:r>
              <a:rPr lang="sr-Latn-CS" smtClean="0"/>
              <a:t>Paralelni hibrid</a:t>
            </a:r>
            <a:endParaRPr lang="en-US" smtClean="0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1643063"/>
            <a:ext cx="7929563" cy="3070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</p:spPr>
        <p:txBody>
          <a:bodyPr/>
          <a:lstStyle/>
          <a:p>
            <a:pPr algn="ctr"/>
            <a:fld id="{FD951624-EBEB-4CE2-8341-1A6CE021393B}" type="slidenum">
              <a:rPr lang="en-US" smtClean="0"/>
              <a:pPr algn="ctr"/>
              <a:t>18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7772400" cy="1143000"/>
          </a:xfrm>
        </p:spPr>
        <p:txBody>
          <a:bodyPr/>
          <a:lstStyle/>
          <a:p>
            <a:pPr eaLnBrk="1" hangingPunct="1"/>
            <a:r>
              <a:rPr lang="sr-Latn-CS" smtClean="0"/>
              <a:t>Paralelni hibrid - PREDNOSTI</a:t>
            </a:r>
            <a:endParaRPr lang="en-US" smtClean="0"/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685800" y="1614488"/>
            <a:ext cx="8077200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sr-Latn-CS" sz="3200" u="none" kern="0" dirty="0">
                <a:latin typeface="+mn-lt"/>
              </a:rPr>
              <a:t>Samo neophodne pogonske komponrnte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sr-Latn-CS" sz="2800" u="none" kern="0" dirty="0"/>
              <a:t>SUS motor i jedan el. motor-generator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sr-Latn-CS" sz="2800" u="none" kern="0" dirty="0"/>
              <a:t>Ista eleltrična mašina radi obe konverzije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sr-Latn-CS" sz="3200" u="none" kern="0" dirty="0">
                <a:latin typeface="+mn-lt"/>
              </a:rPr>
              <a:t>Mogu se koristiti manje snage motora 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sr-Latn-CS" sz="2800" u="none" kern="0" dirty="0">
                <a:latin typeface="+mn-lt"/>
              </a:rPr>
              <a:t>Za istu nazivnu snagu automobila mogu se dopunjavati električni i SUS motor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sr-Latn-CS" sz="2800" u="none" kern="0" dirty="0">
                <a:latin typeface="+mn-lt"/>
              </a:rPr>
              <a:t>Obično je motor-generator upola nazivne snage, često i slabiji.</a:t>
            </a:r>
            <a:endParaRPr lang="en-US" sz="2800" u="none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</p:spPr>
        <p:txBody>
          <a:bodyPr/>
          <a:lstStyle/>
          <a:p>
            <a:pPr algn="ctr"/>
            <a:fld id="{7CF0D189-1908-49AD-9DDB-72AB8FDBA781}" type="slidenum">
              <a:rPr lang="en-US" smtClean="0"/>
              <a:pPr algn="ctr"/>
              <a:t>19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7772400" cy="1143000"/>
          </a:xfrm>
        </p:spPr>
        <p:txBody>
          <a:bodyPr/>
          <a:lstStyle/>
          <a:p>
            <a:pPr eaLnBrk="1" hangingPunct="1"/>
            <a:r>
              <a:rPr lang="sr-Latn-CS" smtClean="0"/>
              <a:t>Paralelni hibrid - NEDOSTACI</a:t>
            </a:r>
            <a:endParaRPr lang="en-US" smtClean="0"/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685800" y="1614488"/>
            <a:ext cx="8077200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sr-Latn-CS" sz="3200" u="none" kern="0" dirty="0">
                <a:latin typeface="+mn-lt"/>
              </a:rPr>
              <a:t>Mehanički složena sprega motora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sr-Latn-CS" sz="3200" u="none" kern="0" dirty="0">
                <a:latin typeface="+mn-lt"/>
              </a:rPr>
              <a:t>Komplikovano upravljanje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sr-Latn-CS" sz="3200" u="none" kern="0" dirty="0">
                <a:latin typeface="+mn-lt"/>
              </a:rPr>
              <a:t>Veliki broj mogućih režima</a:t>
            </a:r>
            <a:endParaRPr lang="en-US" sz="3200" u="none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sr-Latn-CS" sz="4000" smtClean="0"/>
              <a:t>Izvori, nosioci i potrošači energije</a:t>
            </a:r>
            <a:endParaRPr lang="en-US" sz="4000" smtClean="0"/>
          </a:p>
        </p:txBody>
      </p:sp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1571625"/>
            <a:ext cx="7572375" cy="4905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071563" y="2286000"/>
            <a:ext cx="1643062" cy="4619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sr-Latn-CS" u="none" dirty="0">
                <a:solidFill>
                  <a:schemeClr val="tx1">
                    <a:lumMod val="50000"/>
                  </a:schemeClr>
                </a:solidFill>
              </a:rPr>
              <a:t>Nafta</a:t>
            </a:r>
            <a:endParaRPr lang="en-US" u="none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1563" y="3181350"/>
            <a:ext cx="1714500" cy="4619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sr-Latn-CS" u="none" dirty="0">
                <a:solidFill>
                  <a:schemeClr val="tx1">
                    <a:lumMod val="50000"/>
                  </a:schemeClr>
                </a:solidFill>
              </a:rPr>
              <a:t>Ugalj</a:t>
            </a:r>
            <a:endParaRPr lang="en-US" u="none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1563" y="4071938"/>
            <a:ext cx="1714500" cy="4619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sr-Latn-CS" u="none" dirty="0">
                <a:solidFill>
                  <a:schemeClr val="tx1">
                    <a:lumMod val="50000"/>
                  </a:schemeClr>
                </a:solidFill>
              </a:rPr>
              <a:t>Gas</a:t>
            </a:r>
            <a:endParaRPr lang="en-US" u="none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1563" y="4967288"/>
            <a:ext cx="1714500" cy="400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sr-Latn-CS" sz="2000" u="none" dirty="0">
                <a:solidFill>
                  <a:schemeClr val="tx1">
                    <a:lumMod val="50000"/>
                  </a:schemeClr>
                </a:solidFill>
              </a:rPr>
              <a:t>Atomska en.</a:t>
            </a:r>
            <a:endParaRPr lang="en-US" sz="2000" u="none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1563" y="5929313"/>
            <a:ext cx="1714500" cy="3079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sr-Latn-CS" sz="2000" u="none" dirty="0">
                <a:solidFill>
                  <a:schemeClr val="tx1">
                    <a:lumMod val="50000"/>
                  </a:schemeClr>
                </a:solidFill>
              </a:rPr>
              <a:t>Obnovljiva en.</a:t>
            </a:r>
            <a:endParaRPr lang="en-US" sz="2000" u="none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86188" y="5857875"/>
            <a:ext cx="1714500" cy="4619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sr-Latn-CS" u="none" dirty="0">
                <a:solidFill>
                  <a:schemeClr val="tx1">
                    <a:lumMod val="50000"/>
                  </a:schemeClr>
                </a:solidFill>
              </a:rPr>
              <a:t>Vodonik</a:t>
            </a:r>
            <a:endParaRPr lang="en-US" u="none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14750" y="4143375"/>
            <a:ext cx="1714500" cy="3079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sr-Latn-CS" sz="2000" u="none" dirty="0">
                <a:solidFill>
                  <a:schemeClr val="tx1">
                    <a:lumMod val="50000"/>
                  </a:schemeClr>
                </a:solidFill>
              </a:rPr>
              <a:t>Elektricitet</a:t>
            </a:r>
            <a:endParaRPr lang="en-US" sz="2000" u="none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86188" y="2251075"/>
            <a:ext cx="1714500" cy="1016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sr-Latn-CS" sz="2200" u="none" dirty="0">
                <a:solidFill>
                  <a:schemeClr val="tx1">
                    <a:lumMod val="50000"/>
                  </a:schemeClr>
                </a:solidFill>
              </a:rPr>
              <a:t>Bezin,</a:t>
            </a:r>
          </a:p>
          <a:p>
            <a:pPr>
              <a:defRPr/>
            </a:pPr>
            <a:r>
              <a:rPr lang="sr-Latn-CS" sz="2200" u="none" dirty="0">
                <a:solidFill>
                  <a:schemeClr val="tx1">
                    <a:lumMod val="50000"/>
                  </a:schemeClr>
                </a:solidFill>
              </a:rPr>
              <a:t> dizel i prirodni gas</a:t>
            </a:r>
            <a:endParaRPr lang="en-US" sz="2200" u="none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91300" y="2286000"/>
            <a:ext cx="1714500" cy="4619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sr-Latn-CS" u="none" dirty="0">
                <a:solidFill>
                  <a:schemeClr val="tx1">
                    <a:lumMod val="50000"/>
                  </a:schemeClr>
                </a:solidFill>
              </a:rPr>
              <a:t>Standardni</a:t>
            </a:r>
            <a:endParaRPr lang="en-US" u="none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43688" y="3214688"/>
            <a:ext cx="1643062" cy="4619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sr-Latn-CS" u="none" dirty="0">
                <a:solidFill>
                  <a:schemeClr val="tx1">
                    <a:lumMod val="50000"/>
                  </a:schemeClr>
                </a:solidFill>
              </a:rPr>
              <a:t>Hibridni</a:t>
            </a:r>
            <a:endParaRPr lang="en-US" u="none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43688" y="4071938"/>
            <a:ext cx="1643062" cy="4619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sr-Latn-CS" u="none" dirty="0">
                <a:solidFill>
                  <a:schemeClr val="tx1">
                    <a:lumMod val="50000"/>
                  </a:schemeClr>
                </a:solidFill>
              </a:rPr>
              <a:t>Punivi</a:t>
            </a:r>
            <a:endParaRPr lang="en-US" u="none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43688" y="5000625"/>
            <a:ext cx="1643062" cy="4619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sr-Latn-CS" u="none" dirty="0">
                <a:solidFill>
                  <a:schemeClr val="tx1">
                    <a:lumMod val="50000"/>
                  </a:schemeClr>
                </a:solidFill>
              </a:rPr>
              <a:t>Električni</a:t>
            </a:r>
            <a:endParaRPr lang="en-US" u="none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04000" y="5929313"/>
            <a:ext cx="1716088" cy="3079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sr-Latn-CS" sz="2000" u="none" dirty="0">
                <a:solidFill>
                  <a:schemeClr val="tx1">
                    <a:lumMod val="50000"/>
                  </a:schemeClr>
                </a:solidFill>
              </a:rPr>
              <a:t>Na gorive ćel.</a:t>
            </a:r>
            <a:endParaRPr lang="en-US" sz="2000" u="none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28688" y="1620838"/>
            <a:ext cx="2000250" cy="307975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sr-Latn-CS" sz="2000" u="none" dirty="0">
                <a:solidFill>
                  <a:schemeClr val="tx1">
                    <a:lumMod val="50000"/>
                  </a:schemeClr>
                </a:solidFill>
              </a:rPr>
              <a:t>Izvor energije</a:t>
            </a:r>
            <a:endParaRPr lang="en-US" sz="2000" u="none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71875" y="1611313"/>
            <a:ext cx="2000250" cy="307975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sr-Latn-CS" sz="2000" u="none" dirty="0">
                <a:solidFill>
                  <a:schemeClr val="tx1">
                    <a:lumMod val="50000"/>
                  </a:schemeClr>
                </a:solidFill>
              </a:rPr>
              <a:t>Nosilac energije</a:t>
            </a:r>
            <a:endParaRPr lang="en-US" sz="2000" u="none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29375" y="1571625"/>
            <a:ext cx="2000250" cy="307975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sr-Latn-CS" sz="2000" u="none" dirty="0">
                <a:solidFill>
                  <a:schemeClr val="tx1">
                    <a:lumMod val="50000"/>
                  </a:schemeClr>
                </a:solidFill>
              </a:rPr>
              <a:t>Tip vozila</a:t>
            </a:r>
            <a:endParaRPr lang="en-US" sz="2000" u="none" dirty="0">
              <a:solidFill>
                <a:schemeClr val="tx1">
                  <a:lumMod val="50000"/>
                </a:schemeClr>
              </a:solidFill>
            </a:endParaRPr>
          </a:p>
        </p:txBody>
      </p:sp>
      <p:cxnSp>
        <p:nvCxnSpPr>
          <p:cNvPr id="23" name="Straight Connector 22"/>
          <p:cNvCxnSpPr>
            <a:cxnSpLocks noChangeShapeType="1"/>
          </p:cNvCxnSpPr>
          <p:nvPr/>
        </p:nvCxnSpPr>
        <p:spPr bwMode="auto">
          <a:xfrm rot="16200000" flipH="1">
            <a:off x="1428750" y="3929063"/>
            <a:ext cx="3571875" cy="714375"/>
          </a:xfrm>
          <a:prstGeom prst="line">
            <a:avLst/>
          </a:prstGeom>
          <a:noFill/>
          <a:ln w="15875" algn="ctr">
            <a:solidFill>
              <a:srgbClr val="CC0000"/>
            </a:solidFill>
            <a:round/>
            <a:headEnd/>
            <a:tailEnd/>
          </a:ln>
        </p:spPr>
      </p:cxnSp>
      <p:cxnSp>
        <p:nvCxnSpPr>
          <p:cNvPr id="25" name="Straight Connector 24"/>
          <p:cNvCxnSpPr>
            <a:cxnSpLocks noChangeShapeType="1"/>
          </p:cNvCxnSpPr>
          <p:nvPr/>
        </p:nvCxnSpPr>
        <p:spPr bwMode="auto">
          <a:xfrm rot="5400000">
            <a:off x="4358482" y="3894931"/>
            <a:ext cx="3536950" cy="890587"/>
          </a:xfrm>
          <a:prstGeom prst="line">
            <a:avLst/>
          </a:prstGeom>
          <a:noFill/>
          <a:ln w="15875" algn="ctr">
            <a:solidFill>
              <a:srgbClr val="CC0000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</p:spPr>
        <p:txBody>
          <a:bodyPr/>
          <a:lstStyle/>
          <a:p>
            <a:pPr algn="ctr"/>
            <a:fld id="{B56F9A2C-E85D-498D-ABE6-57634AFB9072}" type="slidenum">
              <a:rPr lang="en-US" smtClean="0"/>
              <a:pPr algn="ctr"/>
              <a:t>20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7772400" cy="1143000"/>
          </a:xfrm>
        </p:spPr>
        <p:txBody>
          <a:bodyPr/>
          <a:lstStyle/>
          <a:p>
            <a:pPr eaLnBrk="1" hangingPunct="1"/>
            <a:r>
              <a:rPr lang="sr-Latn-CS" smtClean="0"/>
              <a:t>Serijsko-paralelni hibrid</a:t>
            </a:r>
            <a:endParaRPr lang="en-US" smtClean="0"/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1643063"/>
            <a:ext cx="8015287" cy="36052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</p:spPr>
        <p:txBody>
          <a:bodyPr/>
          <a:lstStyle/>
          <a:p>
            <a:pPr algn="ctr"/>
            <a:fld id="{C69F8A45-E4DC-4824-83AE-CED59421884F}" type="slidenum">
              <a:rPr lang="en-US" smtClean="0"/>
              <a:pPr algn="ctr"/>
              <a:t>21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7772400" cy="1143000"/>
          </a:xfrm>
        </p:spPr>
        <p:txBody>
          <a:bodyPr/>
          <a:lstStyle/>
          <a:p>
            <a:pPr eaLnBrk="1" hangingPunct="1"/>
            <a:r>
              <a:rPr lang="sr-Latn-CS" smtClean="0"/>
              <a:t>Serijsko-paralelni hibrid</a:t>
            </a:r>
            <a:endParaRPr lang="en-US" smtClean="0"/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1714500"/>
            <a:ext cx="7953375" cy="2568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</p:spPr>
        <p:txBody>
          <a:bodyPr/>
          <a:lstStyle/>
          <a:p>
            <a:pPr algn="ctr"/>
            <a:fld id="{70C38313-43A0-4ADE-A54B-6A279BB797DD}" type="slidenum">
              <a:rPr lang="en-US" smtClean="0"/>
              <a:pPr algn="ctr"/>
              <a:t>22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7772400" cy="1143000"/>
          </a:xfrm>
        </p:spPr>
        <p:txBody>
          <a:bodyPr/>
          <a:lstStyle/>
          <a:p>
            <a:pPr eaLnBrk="1" hangingPunct="1"/>
            <a:r>
              <a:rPr lang="sr-Latn-CS" sz="4000" smtClean="0"/>
              <a:t>Podela hibrida po učešću el. mot.</a:t>
            </a:r>
            <a:endParaRPr lang="en-US" sz="4000" smtClean="0"/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685800" y="1614488"/>
            <a:ext cx="7958138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sr-Latn-CS" sz="3200" u="none" kern="0" dirty="0">
                <a:latin typeface="+mn-lt"/>
              </a:rPr>
              <a:t> Mikro-hibridi (start-stop vozila) </a:t>
            </a:r>
            <a:r>
              <a:rPr lang="sr-Latn-CS" sz="3200" u="none" kern="0" dirty="0">
                <a:sym typeface="Symbol"/>
              </a:rPr>
              <a:t>–</a:t>
            </a:r>
            <a:r>
              <a:rPr lang="sr-Latn-CS" sz="3200" u="none" kern="0" dirty="0">
                <a:latin typeface="+mn-lt"/>
              </a:rPr>
              <a:t> </a:t>
            </a:r>
            <a:r>
              <a:rPr lang="sr-Latn-CS" sz="3200" b="1" u="none" kern="0" dirty="0">
                <a:solidFill>
                  <a:srgbClr val="7030A0"/>
                </a:solidFill>
                <a:latin typeface="+mn-lt"/>
                <a:sym typeface="Symbol"/>
              </a:rPr>
              <a:t></a:t>
            </a:r>
            <a:r>
              <a:rPr lang="sr-Latn-CS" sz="3200" u="none" kern="0" dirty="0">
                <a:solidFill>
                  <a:srgbClr val="7030A0"/>
                </a:solidFill>
                <a:latin typeface="+mn-lt"/>
                <a:sym typeface="Symbol"/>
              </a:rPr>
              <a:t>HEV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sr-Latn-CS" sz="3200" u="none" kern="0" dirty="0">
                <a:latin typeface="+mn-lt"/>
                <a:sym typeface="Symbol"/>
              </a:rPr>
              <a:t> Delimični hibridi </a:t>
            </a:r>
            <a:r>
              <a:rPr lang="sr-Latn-CS" sz="3200" i="1" u="none" kern="0" dirty="0">
                <a:latin typeface="+mn-lt"/>
                <a:sym typeface="Symbol"/>
              </a:rPr>
              <a:t>(mild)</a:t>
            </a:r>
            <a:r>
              <a:rPr lang="sr-Latn-CS" sz="3200" u="none" kern="0" dirty="0">
                <a:latin typeface="+mn-lt"/>
                <a:sym typeface="Symbol"/>
              </a:rPr>
              <a:t> – </a:t>
            </a:r>
            <a:r>
              <a:rPr lang="sr-Latn-CS" sz="3200" u="none" kern="0" dirty="0">
                <a:solidFill>
                  <a:srgbClr val="7030A0"/>
                </a:solidFill>
                <a:latin typeface="+mn-lt"/>
                <a:sym typeface="Symbol"/>
              </a:rPr>
              <a:t>mHEV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sr-Latn-CS" sz="3200" u="none" kern="0" dirty="0">
                <a:latin typeface="+mn-lt"/>
                <a:sym typeface="Symbol"/>
              </a:rPr>
              <a:t> Potpuni hibridi </a:t>
            </a:r>
            <a:r>
              <a:rPr lang="sr-Latn-CS" sz="3200" i="1" u="none" kern="0" dirty="0">
                <a:latin typeface="+mn-lt"/>
                <a:sym typeface="Symbol"/>
              </a:rPr>
              <a:t>(full) </a:t>
            </a:r>
            <a:r>
              <a:rPr lang="sr-Latn-CS" sz="3200" u="none" kern="0" dirty="0">
                <a:latin typeface="+mn-lt"/>
                <a:sym typeface="Symbol"/>
              </a:rPr>
              <a:t>– </a:t>
            </a:r>
            <a:r>
              <a:rPr lang="sr-Latn-CS" sz="3200" u="none" kern="0" dirty="0">
                <a:solidFill>
                  <a:srgbClr val="7030A0"/>
                </a:solidFill>
                <a:latin typeface="+mn-lt"/>
                <a:sym typeface="Symbol"/>
              </a:rPr>
              <a:t>fHEV</a:t>
            </a:r>
            <a:r>
              <a:rPr lang="sr-Latn-CS" sz="3200" u="none" kern="0" dirty="0">
                <a:latin typeface="+mn-lt"/>
                <a:sym typeface="Symbol"/>
              </a:rPr>
              <a:t> ili </a:t>
            </a:r>
            <a:r>
              <a:rPr lang="sr-Latn-CS" sz="3200" u="none" kern="0" dirty="0">
                <a:solidFill>
                  <a:srgbClr val="7030A0"/>
                </a:solidFill>
                <a:latin typeface="+mn-lt"/>
                <a:sym typeface="Symbol"/>
              </a:rPr>
              <a:t>HEV</a:t>
            </a:r>
            <a:endParaRPr lang="sr-Latn-CS" sz="3200" u="none" kern="0" dirty="0">
              <a:solidFill>
                <a:srgbClr val="7030A0"/>
              </a:solidFill>
              <a:latin typeface="+mn-lt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sr-Latn-CS" sz="3200" u="none" kern="0" dirty="0">
                <a:latin typeface="+mn-lt"/>
              </a:rPr>
              <a:t> Punivi (plug-in) </a:t>
            </a:r>
            <a:r>
              <a:rPr lang="sr-Latn-CS" sz="3200" u="none" kern="0" dirty="0">
                <a:sym typeface="Symbol"/>
              </a:rPr>
              <a:t>– </a:t>
            </a:r>
            <a:r>
              <a:rPr lang="sr-Latn-CS" sz="3200" u="none" kern="0" dirty="0">
                <a:solidFill>
                  <a:srgbClr val="7030A0"/>
                </a:solidFill>
                <a:latin typeface="+mn-lt"/>
              </a:rPr>
              <a:t>pHEV</a:t>
            </a:r>
            <a:r>
              <a:rPr lang="sr-Latn-CS" sz="3200" u="none" kern="0" dirty="0">
                <a:latin typeface="+mn-lt"/>
              </a:rPr>
              <a:t> 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sr-Latn-CS" sz="2800" u="none" kern="0" dirty="0"/>
              <a:t>pHEV-20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sr-Latn-CS" sz="2800" u="none" kern="0" dirty="0"/>
              <a:t>pHEV-40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F89F7"/>
              </a:buClr>
              <a:buSzPct val="110000"/>
              <a:buFontTx/>
              <a:buBlip>
                <a:blip r:embed="rId2"/>
              </a:buBlip>
              <a:defRPr/>
            </a:pPr>
            <a:r>
              <a:rPr lang="sr-Latn-CS" sz="3200" u="none" kern="0" dirty="0">
                <a:solidFill>
                  <a:srgbClr val="40458C"/>
                </a:solidFill>
                <a:latin typeface="Tahoma"/>
                <a:sym typeface="Symbol"/>
              </a:rPr>
              <a:t> Čisto električni – </a:t>
            </a:r>
            <a:r>
              <a:rPr lang="sr-Latn-CS" sz="3200" u="none" kern="0" dirty="0">
                <a:solidFill>
                  <a:srgbClr val="7030A0"/>
                </a:solidFill>
                <a:latin typeface="Tahoma"/>
                <a:sym typeface="Symbol"/>
              </a:rPr>
              <a:t>EV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defRPr/>
            </a:pPr>
            <a:endParaRPr lang="sr-Latn-CS" sz="2800" u="none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11188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>
              <a:defRPr/>
            </a:pPr>
            <a:r>
              <a:rPr lang="sr-Latn-CS" sz="4000" u="none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Podela hibrida po učešću </a:t>
            </a:r>
            <a:r>
              <a:rPr lang="en-US" sz="4000" u="none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</a:t>
            </a:r>
            <a:r>
              <a:rPr lang="sr-Latn-CS" sz="4000" u="none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</a:t>
            </a:r>
            <a:r>
              <a:rPr lang="sr-Latn-CS" sz="4000" u="none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mot.</a:t>
            </a:r>
            <a:endParaRPr lang="en-US" sz="4000" u="none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57224" y="1857364"/>
          <a:ext cx="7786742" cy="4063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1750"/>
                <a:gridCol w="1298328"/>
                <a:gridCol w="1586844"/>
                <a:gridCol w="1442586"/>
                <a:gridCol w="1367234"/>
              </a:tblGrid>
              <a:tr h="6196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b="0" u="none" kern="0" dirty="0" smtClean="0">
                          <a:solidFill>
                            <a:srgbClr val="7030A0"/>
                          </a:solidFill>
                          <a:latin typeface="+mn-lt"/>
                          <a:sym typeface="Symbol"/>
                        </a:rPr>
                        <a:t>Mikro-hibrid</a:t>
                      </a:r>
                    </a:p>
                    <a:p>
                      <a:pPr algn="ctr"/>
                      <a:r>
                        <a:rPr lang="sr-Latn-CS" sz="1800" b="1" u="none" kern="0" dirty="0" smtClean="0">
                          <a:solidFill>
                            <a:srgbClr val="7030A0"/>
                          </a:solidFill>
                          <a:latin typeface="+mn-lt"/>
                          <a:sym typeface="Symbol"/>
                        </a:rPr>
                        <a:t></a:t>
                      </a:r>
                      <a:r>
                        <a:rPr lang="sr-Latn-CS" sz="1800" u="none" kern="0" dirty="0" smtClean="0">
                          <a:solidFill>
                            <a:srgbClr val="7030A0"/>
                          </a:solidFill>
                          <a:latin typeface="+mn-lt"/>
                          <a:sym typeface="Symbol"/>
                        </a:rPr>
                        <a:t>HEV</a:t>
                      </a:r>
                      <a:endParaRPr 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b="0" u="none" kern="0" dirty="0" smtClean="0">
                          <a:solidFill>
                            <a:srgbClr val="7030A0"/>
                          </a:solidFill>
                          <a:latin typeface="+mn-lt"/>
                          <a:sym typeface="Symbol"/>
                        </a:rPr>
                        <a:t>Delimični hibrid</a:t>
                      </a:r>
                    </a:p>
                    <a:p>
                      <a:pPr algn="ctr"/>
                      <a:r>
                        <a:rPr lang="sr-Latn-CS" sz="1800" u="none" kern="0" dirty="0" smtClean="0">
                          <a:solidFill>
                            <a:srgbClr val="7030A0"/>
                          </a:solidFill>
                          <a:latin typeface="+mn-lt"/>
                          <a:sym typeface="Symbol"/>
                        </a:rPr>
                        <a:t>mHEV</a:t>
                      </a:r>
                      <a:endParaRPr 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b="0" u="none" kern="0" dirty="0" smtClean="0">
                          <a:solidFill>
                            <a:srgbClr val="7030A0"/>
                          </a:solidFill>
                          <a:latin typeface="+mn-lt"/>
                          <a:sym typeface="Symbol"/>
                        </a:rPr>
                        <a:t>Potpuni hibrid</a:t>
                      </a:r>
                    </a:p>
                    <a:p>
                      <a:pPr algn="ctr"/>
                      <a:r>
                        <a:rPr lang="sr-Latn-CS" sz="1800" u="none" kern="0" dirty="0" smtClean="0">
                          <a:solidFill>
                            <a:srgbClr val="7030A0"/>
                          </a:solidFill>
                          <a:latin typeface="+mn-lt"/>
                          <a:sym typeface="Symbol"/>
                        </a:rPr>
                        <a:t>fHEV</a:t>
                      </a:r>
                      <a:endParaRPr 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b="0" u="none" kern="0" dirty="0" smtClean="0">
                          <a:solidFill>
                            <a:srgbClr val="7030A0"/>
                          </a:solidFill>
                          <a:latin typeface="+mn-lt"/>
                        </a:rPr>
                        <a:t>Punivi hibrid</a:t>
                      </a:r>
                    </a:p>
                    <a:p>
                      <a:pPr algn="ctr"/>
                      <a:r>
                        <a:rPr lang="sr-Latn-CS" sz="1800" u="none" kern="0" dirty="0" smtClean="0">
                          <a:solidFill>
                            <a:srgbClr val="7030A0"/>
                          </a:solidFill>
                          <a:latin typeface="+mn-lt"/>
                        </a:rPr>
                        <a:t>pHEV</a:t>
                      </a:r>
                      <a:endParaRPr 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396155">
                <a:tc>
                  <a:txBody>
                    <a:bodyPr/>
                    <a:lstStyle/>
                    <a:p>
                      <a:r>
                        <a:rPr lang="sr-Latn-CS" sz="1600" b="1" dirty="0" smtClean="0"/>
                        <a:t>Stop SUS motora</a:t>
                      </a:r>
                    </a:p>
                    <a:p>
                      <a:r>
                        <a:rPr lang="sr-Latn-CS" sz="1600" b="1" smtClean="0"/>
                        <a:t>po potrebi</a:t>
                      </a:r>
                      <a:endParaRPr lang="en-US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ym typeface="Wingdings"/>
                        </a:rPr>
                        <a:t></a:t>
                      </a:r>
                      <a:endParaRPr lang="en-US" sz="2800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kumimoji="0" lang="en-U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0458C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kumimoji="0" lang="en-U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0458C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US" sz="28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396155">
                <a:tc>
                  <a:txBody>
                    <a:bodyPr/>
                    <a:lstStyle/>
                    <a:p>
                      <a:r>
                        <a:rPr lang="sr-Latn-CS" sz="1600" b="1" dirty="0" smtClean="0"/>
                        <a:t>Dopuna momenta elektro-motorom</a:t>
                      </a:r>
                      <a:endParaRPr lang="en-US" sz="1600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US" sz="28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US" sz="28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US" sz="28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396155">
                <a:tc>
                  <a:txBody>
                    <a:bodyPr/>
                    <a:lstStyle/>
                    <a:p>
                      <a:r>
                        <a:rPr lang="sr-Latn-CS" sz="1600" b="1" dirty="0" smtClean="0"/>
                        <a:t>Rekuperacija </a:t>
                      </a:r>
                      <a:r>
                        <a:rPr lang="sr-Latn-CS" sz="1400" dirty="0" smtClean="0"/>
                        <a:t>(regenerativno kočenje)</a:t>
                      </a:r>
                      <a:endParaRPr lang="en-US" sz="16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US" sz="28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US" sz="28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US" sz="28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US" sz="28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3961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1600" b="1" dirty="0" smtClean="0"/>
                        <a:t>Pogon samo</a:t>
                      </a:r>
                      <a:r>
                        <a:rPr lang="sr-Latn-CS" sz="1600" b="1" baseline="0" dirty="0" smtClean="0"/>
                        <a:t> </a:t>
                      </a:r>
                      <a:r>
                        <a:rPr kumimoji="0" lang="sr-Latn-C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elektro-motorom</a:t>
                      </a:r>
                      <a:endParaRPr lang="en-US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US" sz="28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US" sz="28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396155">
                <a:tc>
                  <a:txBody>
                    <a:bodyPr/>
                    <a:lstStyle/>
                    <a:p>
                      <a:r>
                        <a:rPr lang="sr-Latn-CS" sz="1600" b="1" dirty="0" smtClean="0"/>
                        <a:t>Punjenje baterije u vožnji</a:t>
                      </a:r>
                      <a:endParaRPr lang="en-US" sz="1600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US" sz="28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US" sz="28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3961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1600" b="1" dirty="0" smtClean="0"/>
                        <a:t>Punjenje baterije iz mreže</a:t>
                      </a:r>
                      <a:endParaRPr lang="en-US" sz="1600" b="1" dirty="0" smtClean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en-US" sz="28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7772400" cy="1143000"/>
          </a:xfrm>
        </p:spPr>
        <p:txBody>
          <a:bodyPr/>
          <a:lstStyle/>
          <a:p>
            <a:pPr eaLnBrk="1" hangingPunct="1"/>
            <a:r>
              <a:rPr lang="sr-Latn-CS" sz="4000" dirty="0" smtClean="0"/>
              <a:t>Podela hibrida po učešću </a:t>
            </a:r>
            <a:r>
              <a:rPr lang="en-US" sz="4000" dirty="0" smtClean="0"/>
              <a:t>e</a:t>
            </a:r>
            <a:r>
              <a:rPr lang="sr-Latn-CS" sz="4000" dirty="0" smtClean="0"/>
              <a:t>l. mot.</a:t>
            </a:r>
            <a:endParaRPr lang="en-US" sz="40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57224" y="1857364"/>
          <a:ext cx="7786742" cy="2356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1750"/>
                <a:gridCol w="1298328"/>
                <a:gridCol w="1586844"/>
                <a:gridCol w="1442586"/>
                <a:gridCol w="1367234"/>
              </a:tblGrid>
              <a:tr h="6196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b="0" u="none" kern="0" dirty="0" smtClean="0">
                          <a:solidFill>
                            <a:srgbClr val="7030A0"/>
                          </a:solidFill>
                          <a:latin typeface="+mn-lt"/>
                          <a:sym typeface="Symbol"/>
                        </a:rPr>
                        <a:t>Mikro-hibrid</a:t>
                      </a:r>
                    </a:p>
                    <a:p>
                      <a:pPr algn="ctr"/>
                      <a:r>
                        <a:rPr lang="sr-Latn-CS" sz="1800" b="1" u="none" kern="0" dirty="0" smtClean="0">
                          <a:solidFill>
                            <a:srgbClr val="7030A0"/>
                          </a:solidFill>
                          <a:latin typeface="+mn-lt"/>
                          <a:sym typeface="Symbol"/>
                        </a:rPr>
                        <a:t></a:t>
                      </a:r>
                      <a:r>
                        <a:rPr lang="sr-Latn-CS" sz="1800" u="none" kern="0" dirty="0" smtClean="0">
                          <a:solidFill>
                            <a:srgbClr val="7030A0"/>
                          </a:solidFill>
                          <a:latin typeface="+mn-lt"/>
                          <a:sym typeface="Symbol"/>
                        </a:rPr>
                        <a:t>HEV</a:t>
                      </a:r>
                      <a:endParaRPr 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b="0" u="none" kern="0" dirty="0" smtClean="0">
                          <a:solidFill>
                            <a:srgbClr val="7030A0"/>
                          </a:solidFill>
                          <a:latin typeface="+mn-lt"/>
                          <a:sym typeface="Symbol"/>
                        </a:rPr>
                        <a:t>Delimični hibrid</a:t>
                      </a:r>
                    </a:p>
                    <a:p>
                      <a:pPr algn="ctr"/>
                      <a:r>
                        <a:rPr lang="sr-Latn-CS" sz="1800" u="none" kern="0" dirty="0" smtClean="0">
                          <a:solidFill>
                            <a:srgbClr val="7030A0"/>
                          </a:solidFill>
                          <a:latin typeface="+mn-lt"/>
                          <a:sym typeface="Symbol"/>
                        </a:rPr>
                        <a:t>mHEV</a:t>
                      </a:r>
                      <a:endParaRPr 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b="0" u="none" kern="0" dirty="0" smtClean="0">
                          <a:solidFill>
                            <a:srgbClr val="7030A0"/>
                          </a:solidFill>
                          <a:latin typeface="+mn-lt"/>
                          <a:sym typeface="Symbol"/>
                        </a:rPr>
                        <a:t>Potpuni hibrid</a:t>
                      </a:r>
                    </a:p>
                    <a:p>
                      <a:pPr algn="ctr"/>
                      <a:r>
                        <a:rPr lang="sr-Latn-CS" sz="1800" u="none" kern="0" dirty="0" smtClean="0">
                          <a:solidFill>
                            <a:srgbClr val="7030A0"/>
                          </a:solidFill>
                          <a:latin typeface="+mn-lt"/>
                          <a:sym typeface="Symbol"/>
                        </a:rPr>
                        <a:t>fHEV</a:t>
                      </a:r>
                      <a:endParaRPr 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b="0" u="none" kern="0" dirty="0" smtClean="0">
                          <a:solidFill>
                            <a:srgbClr val="7030A0"/>
                          </a:solidFill>
                          <a:latin typeface="+mn-lt"/>
                        </a:rPr>
                        <a:t>Punivi hibrid</a:t>
                      </a:r>
                    </a:p>
                    <a:p>
                      <a:pPr algn="ctr"/>
                      <a:r>
                        <a:rPr lang="sr-Latn-CS" sz="1800" u="none" kern="0" dirty="0" smtClean="0">
                          <a:solidFill>
                            <a:srgbClr val="7030A0"/>
                          </a:solidFill>
                          <a:latin typeface="+mn-lt"/>
                        </a:rPr>
                        <a:t>pHEV</a:t>
                      </a:r>
                      <a:endParaRPr 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396155">
                <a:tc>
                  <a:txBody>
                    <a:bodyPr/>
                    <a:lstStyle/>
                    <a:p>
                      <a:r>
                        <a:rPr lang="sr-Latn-CS" sz="1600" b="1" dirty="0" smtClean="0"/>
                        <a:t>Minimalna</a:t>
                      </a:r>
                      <a:r>
                        <a:rPr lang="sr-Latn-CS" sz="1600" b="1" baseline="0" dirty="0" smtClean="0"/>
                        <a:t> napu-njenost baterije</a:t>
                      </a:r>
                      <a:endParaRPr lang="en-US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1600" b="0" dirty="0" smtClean="0">
                          <a:sym typeface="Wingdings"/>
                        </a:rPr>
                        <a:t>80-90%</a:t>
                      </a:r>
                      <a:endParaRPr lang="en-US" sz="1600" b="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40-60%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0458C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30-50%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0458C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r-Latn-C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10-20%</a:t>
                      </a:r>
                      <a:endParaRPr lang="en-US" sz="1600" b="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396155">
                <a:tc>
                  <a:txBody>
                    <a:bodyPr/>
                    <a:lstStyle/>
                    <a:p>
                      <a:r>
                        <a:rPr lang="sr-Latn-CS" sz="1600" b="1" dirty="0" smtClean="0"/>
                        <a:t>Uobičajeni </a:t>
                      </a:r>
                    </a:p>
                    <a:p>
                      <a:r>
                        <a:rPr lang="sr-Latn-CS" sz="1600" b="1" dirty="0" smtClean="0"/>
                        <a:t>napon baterije</a:t>
                      </a:r>
                      <a:endParaRPr lang="en-US" sz="1600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r-Latn-C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12V</a:t>
                      </a:r>
                      <a:endParaRPr lang="en-US" sz="1600" b="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r-Latn-C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48-160V</a:t>
                      </a:r>
                      <a:endParaRPr lang="en-US" sz="1600" b="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r-Latn-C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200-300V</a:t>
                      </a:r>
                      <a:endParaRPr lang="en-US" sz="1600" b="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r-Latn-C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300-400V</a:t>
                      </a:r>
                      <a:endParaRPr lang="en-US" sz="1600" b="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3961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1600" b="1" dirty="0" smtClean="0"/>
                        <a:t>Uobičajeni </a:t>
                      </a:r>
                    </a:p>
                    <a:p>
                      <a:r>
                        <a:rPr lang="sr-Latn-CS" sz="1600" b="1" dirty="0" smtClean="0"/>
                        <a:t>tip baterije</a:t>
                      </a:r>
                      <a:endParaRPr lang="en-US" sz="1600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r-Latn-C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Olovna</a:t>
                      </a:r>
                      <a:endParaRPr lang="en-US" sz="1600" b="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r-Latn-C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NiMH ili Li-jon</a:t>
                      </a:r>
                      <a:endParaRPr lang="en-US" sz="1600" b="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r-Latn-C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Li-jon</a:t>
                      </a:r>
                      <a:endParaRPr lang="en-US" sz="1600" b="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r-Latn-C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Li-jon</a:t>
                      </a:r>
                      <a:endParaRPr lang="en-US" sz="1600" b="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7772400" cy="1143000"/>
          </a:xfrm>
        </p:spPr>
        <p:txBody>
          <a:bodyPr/>
          <a:lstStyle/>
          <a:p>
            <a:pPr eaLnBrk="1" hangingPunct="1"/>
            <a:r>
              <a:rPr lang="sr-Latn-CS" sz="4000" dirty="0" smtClean="0"/>
              <a:t>Audi A7 – 2017.</a:t>
            </a:r>
            <a:endParaRPr lang="en-US" sz="4000" dirty="0" smtClean="0"/>
          </a:p>
        </p:txBody>
      </p:sp>
      <p:sp>
        <p:nvSpPr>
          <p:cNvPr id="7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467544" y="4365104"/>
            <a:ext cx="85344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514350" algn="l">
              <a:spcBef>
                <a:spcPct val="20000"/>
              </a:spcBef>
              <a:buClr>
                <a:schemeClr val="hlink"/>
              </a:buClr>
              <a:buSzPct val="110000"/>
              <a:defRPr/>
            </a:pPr>
            <a:r>
              <a:rPr lang="en-US" sz="2800" u="none" kern="0" dirty="0" smtClean="0">
                <a:latin typeface="+mn-lt"/>
              </a:rPr>
              <a:t>Audi A7 </a:t>
            </a:r>
            <a:r>
              <a:rPr lang="en-US" sz="2800" u="none" kern="0" dirty="0" err="1" smtClean="0">
                <a:latin typeface="+mn-lt"/>
              </a:rPr>
              <a:t>delimi</a:t>
            </a:r>
            <a:r>
              <a:rPr lang="sr-Latn-CS" sz="2800" u="none" kern="0" dirty="0" smtClean="0">
                <a:latin typeface="+mn-lt"/>
              </a:rPr>
              <a:t>č</a:t>
            </a:r>
            <a:r>
              <a:rPr lang="en-US" sz="2800" u="none" kern="0" dirty="0" err="1" smtClean="0">
                <a:latin typeface="+mn-lt"/>
              </a:rPr>
              <a:t>ni</a:t>
            </a:r>
            <a:r>
              <a:rPr lang="en-US" sz="2800" u="none" kern="0" dirty="0" smtClean="0">
                <a:latin typeface="+mn-lt"/>
              </a:rPr>
              <a:t> </a:t>
            </a:r>
            <a:r>
              <a:rPr lang="en-US" sz="2800" u="none" kern="0" dirty="0" err="1" smtClean="0">
                <a:latin typeface="+mn-lt"/>
              </a:rPr>
              <a:t>hibrid</a:t>
            </a:r>
            <a:r>
              <a:rPr lang="sr-Latn-CS" sz="2800" u="none" kern="0" dirty="0" smtClean="0">
                <a:latin typeface="+mn-lt"/>
              </a:rPr>
              <a:t>.</a:t>
            </a:r>
          </a:p>
          <a:p>
            <a:pPr indent="-514350" algn="l">
              <a:spcBef>
                <a:spcPct val="20000"/>
              </a:spcBef>
              <a:buClr>
                <a:schemeClr val="hlink"/>
              </a:buClr>
              <a:buSzPct val="110000"/>
              <a:defRPr/>
            </a:pPr>
            <a:r>
              <a:rPr lang="sr-Latn-CS" sz="2800" u="none" kern="0" dirty="0" smtClean="0">
                <a:latin typeface="+mn-lt"/>
              </a:rPr>
              <a:t>48 V LiJon baterija, 12 kW generator,</a:t>
            </a:r>
          </a:p>
          <a:p>
            <a:pPr indent="-514350" algn="l">
              <a:spcBef>
                <a:spcPct val="20000"/>
              </a:spcBef>
              <a:buClr>
                <a:schemeClr val="hlink"/>
              </a:buClr>
              <a:buSzPct val="110000"/>
              <a:defRPr/>
            </a:pPr>
            <a:r>
              <a:rPr lang="sr-Latn-CS" sz="2800" u="none" kern="0" dirty="0" smtClean="0">
                <a:latin typeface="+mn-lt"/>
              </a:rPr>
              <a:t>Pri krstarenju između 55 i 160km/h pali i gasi motor po potrebi</a:t>
            </a:r>
          </a:p>
          <a:p>
            <a:pPr indent="-514350" algn="l">
              <a:spcBef>
                <a:spcPct val="20000"/>
              </a:spcBef>
              <a:buClr>
                <a:schemeClr val="hlink"/>
              </a:buClr>
              <a:buSzPct val="110000"/>
              <a:defRPr/>
            </a:pPr>
            <a:r>
              <a:rPr lang="sr-Latn-CS" sz="2800" u="none" kern="0" dirty="0" smtClean="0">
                <a:latin typeface="+mn-lt"/>
              </a:rPr>
              <a:t>340 KS, 500Nm V6, 0 do 100 za 5s</a:t>
            </a:r>
          </a:p>
          <a:p>
            <a:pPr indent="-514350" algn="l">
              <a:spcBef>
                <a:spcPct val="20000"/>
              </a:spcBef>
              <a:buClr>
                <a:schemeClr val="hlink"/>
              </a:buClr>
              <a:buSzPct val="110000"/>
              <a:defRPr/>
            </a:pPr>
            <a:endParaRPr lang="sr-Latn-CS" sz="2800" u="none" kern="0" dirty="0">
              <a:latin typeface="+mn-lt"/>
            </a:endParaRPr>
          </a:p>
        </p:txBody>
      </p:sp>
      <p:pic>
        <p:nvPicPr>
          <p:cNvPr id="5" name="Picture 4" descr="Audi A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3" y="1473523"/>
            <a:ext cx="5112569" cy="29559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ntitle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12537" b="3464"/>
          <a:stretch>
            <a:fillRect/>
          </a:stretch>
        </p:blipFill>
        <p:spPr>
          <a:xfrm>
            <a:off x="683568" y="1204887"/>
            <a:ext cx="7488832" cy="5032425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7772400" cy="1143000"/>
          </a:xfrm>
        </p:spPr>
        <p:txBody>
          <a:bodyPr/>
          <a:lstStyle/>
          <a:p>
            <a:pPr eaLnBrk="1" hangingPunct="1"/>
            <a:r>
              <a:rPr lang="sr-Latn-CS" sz="4000" dirty="0" smtClean="0"/>
              <a:t>Chevy Volt</a:t>
            </a:r>
            <a:r>
              <a:rPr lang="sr-Latn-CS" sz="4000" smtClean="0"/>
              <a:t>– 2018.</a:t>
            </a:r>
            <a:endParaRPr lang="en-US" sz="4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sz="4000" smtClean="0"/>
              <a:t>Porast proizvodnje nafte broja prodatih automobila u svetu</a:t>
            </a:r>
            <a:endParaRPr lang="en-US" sz="4000" smtClean="0"/>
          </a:p>
        </p:txBody>
      </p:sp>
      <p:pic>
        <p:nvPicPr>
          <p:cNvPr id="512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013" y="1714500"/>
            <a:ext cx="7908925" cy="2500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7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609600" y="4392613"/>
            <a:ext cx="85344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l">
              <a:spcBef>
                <a:spcPct val="20000"/>
              </a:spcBef>
              <a:buClr>
                <a:schemeClr val="hlink"/>
              </a:buClr>
              <a:buSzPct val="110000"/>
              <a:buFontTx/>
              <a:buAutoNum type="alphaLcParenR"/>
              <a:defRPr/>
            </a:pPr>
            <a:r>
              <a:rPr lang="sr-Latn-CS" sz="2800" u="none" kern="0" dirty="0">
                <a:latin typeface="+mn-lt"/>
              </a:rPr>
              <a:t>Proizvodnja nafte u milijrdama barela</a:t>
            </a:r>
          </a:p>
          <a:p>
            <a:pPr marL="514350" indent="-514350" algn="l">
              <a:spcBef>
                <a:spcPct val="20000"/>
              </a:spcBef>
              <a:buClr>
                <a:schemeClr val="hlink"/>
              </a:buClr>
              <a:buSzPct val="110000"/>
              <a:buFontTx/>
              <a:buAutoNum type="alphaLcParenR"/>
              <a:defRPr/>
            </a:pPr>
            <a:r>
              <a:rPr lang="sr-Latn-CS" sz="2800" u="none" kern="0" dirty="0">
                <a:latin typeface="+mn-lt"/>
              </a:rPr>
              <a:t>Broj prodatih automaobila </a:t>
            </a:r>
            <a:r>
              <a:rPr lang="sr-Latn-CS" sz="2800" kern="0" dirty="0">
                <a:latin typeface="+mn-lt"/>
              </a:rPr>
              <a:t>godišnje</a:t>
            </a:r>
            <a:r>
              <a:rPr lang="sr-Latn-CS" sz="2800" u="none" kern="0" dirty="0">
                <a:latin typeface="+mn-lt"/>
              </a:rPr>
              <a:t> (u milionima)</a:t>
            </a:r>
            <a:endParaRPr lang="en-US" sz="2800" u="none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sz="4000" smtClean="0"/>
              <a:t>Odnos proizvodnje i potreba nafte u svetu</a:t>
            </a:r>
            <a:endParaRPr lang="en-US" sz="4000" smtClean="0"/>
          </a:p>
        </p:txBody>
      </p:sp>
      <p:sp>
        <p:nvSpPr>
          <p:cNvPr id="7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428625" y="5429250"/>
            <a:ext cx="85344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514350" algn="l">
              <a:spcBef>
                <a:spcPct val="20000"/>
              </a:spcBef>
              <a:buClr>
                <a:schemeClr val="hlink"/>
              </a:buClr>
              <a:buSzPct val="110000"/>
              <a:defRPr/>
            </a:pPr>
            <a:r>
              <a:rPr lang="sr-Latn-CS" sz="2800" u="none" kern="0" dirty="0">
                <a:latin typeface="+mn-lt"/>
              </a:rPr>
              <a:t>Proizvodnja i potreba (ili procena potrebe) nafte u milijrdama barela u svetu.</a:t>
            </a:r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0" y="1419225"/>
            <a:ext cx="5715000" cy="4019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sz="4000" smtClean="0"/>
              <a:t>Odnos proizvodnje i potreba nafte u svetu</a:t>
            </a:r>
            <a:endParaRPr lang="en-US" sz="4000" smtClean="0"/>
          </a:p>
        </p:txBody>
      </p:sp>
      <p:sp>
        <p:nvSpPr>
          <p:cNvPr id="7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428625" y="5429250"/>
            <a:ext cx="85344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514350" algn="l">
              <a:spcBef>
                <a:spcPct val="20000"/>
              </a:spcBef>
              <a:buClr>
                <a:schemeClr val="hlink"/>
              </a:buClr>
              <a:buSzPct val="110000"/>
              <a:defRPr/>
            </a:pPr>
            <a:r>
              <a:rPr lang="sr-Latn-CS" sz="2800" u="none" kern="0" dirty="0">
                <a:latin typeface="+mn-lt"/>
              </a:rPr>
              <a:t>Proizvodnja i potreba (ili procena potrebe) nafte u milijrdama barela u svetu.</a:t>
            </a:r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0" y="1419225"/>
            <a:ext cx="5715000" cy="4019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sr-Latn-CS" sz="4000" smtClean="0"/>
              <a:t>CAFE zahtev iz 2009. za SAD</a:t>
            </a:r>
            <a:endParaRPr lang="en-US" sz="4000" smtClean="0"/>
          </a:p>
        </p:txBody>
      </p:sp>
      <p:sp>
        <p:nvSpPr>
          <p:cNvPr id="7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609600" y="5786438"/>
            <a:ext cx="8534400" cy="89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l">
              <a:spcBef>
                <a:spcPct val="20000"/>
              </a:spcBef>
              <a:buClr>
                <a:schemeClr val="hlink"/>
              </a:buClr>
              <a:buSzPct val="110000"/>
              <a:defRPr/>
            </a:pPr>
            <a:r>
              <a:rPr lang="sr-Latn-CS" sz="2800" u="none" kern="0" dirty="0">
                <a:latin typeface="+mn-lt"/>
              </a:rPr>
              <a:t>Zahtevana efikasnost u SAD u miljama po galonu</a:t>
            </a:r>
          </a:p>
          <a:p>
            <a:pPr marL="514350" indent="-514350" algn="l">
              <a:spcBef>
                <a:spcPct val="20000"/>
              </a:spcBef>
              <a:buClr>
                <a:schemeClr val="hlink"/>
              </a:buClr>
              <a:buSzPct val="110000"/>
              <a:defRPr/>
            </a:pPr>
            <a:r>
              <a:rPr lang="sr-Latn-CS" sz="2800" u="none" kern="0" dirty="0">
                <a:latin typeface="+mn-lt"/>
              </a:rPr>
              <a:t>(za putnička vozila) </a:t>
            </a: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2" cstate="print"/>
          <a:srcRect t="3288"/>
          <a:stretch>
            <a:fillRect/>
          </a:stretch>
        </p:blipFill>
        <p:spPr bwMode="auto">
          <a:xfrm>
            <a:off x="785813" y="1571625"/>
            <a:ext cx="7181850" cy="4200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9" name="TextBox 5"/>
          <p:cNvSpPr txBox="1">
            <a:spLocks noChangeArrowheads="1"/>
          </p:cNvSpPr>
          <p:nvPr/>
        </p:nvSpPr>
        <p:spPr bwMode="auto">
          <a:xfrm>
            <a:off x="7786688" y="3500438"/>
            <a:ext cx="9286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sr-Latn-CS" sz="1400" b="1" u="none"/>
              <a:t>10</a:t>
            </a:r>
            <a:r>
              <a:rPr lang="sr-Latn-CS" sz="1400" u="none"/>
              <a:t> l/100km</a:t>
            </a:r>
            <a:endParaRPr lang="en-US" sz="1400" u="none"/>
          </a:p>
        </p:txBody>
      </p:sp>
      <p:sp>
        <p:nvSpPr>
          <p:cNvPr id="6150" name="TextBox 7"/>
          <p:cNvSpPr txBox="1">
            <a:spLocks noChangeArrowheads="1"/>
          </p:cNvSpPr>
          <p:nvPr/>
        </p:nvSpPr>
        <p:spPr bwMode="auto">
          <a:xfrm>
            <a:off x="7786688" y="2500313"/>
            <a:ext cx="9842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sr-Latn-CS" sz="1400" b="1" u="none"/>
              <a:t>8,8</a:t>
            </a:r>
            <a:r>
              <a:rPr lang="sr-Latn-CS" sz="1400" u="none"/>
              <a:t> l/100km</a:t>
            </a:r>
            <a:endParaRPr lang="en-US" sz="1400" u="none"/>
          </a:p>
        </p:txBody>
      </p:sp>
      <p:sp>
        <p:nvSpPr>
          <p:cNvPr id="6151" name="TextBox 8"/>
          <p:cNvSpPr txBox="1">
            <a:spLocks noChangeArrowheads="1"/>
          </p:cNvSpPr>
          <p:nvPr/>
        </p:nvSpPr>
        <p:spPr bwMode="auto">
          <a:xfrm>
            <a:off x="7786688" y="1571625"/>
            <a:ext cx="9842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sr-Latn-CS" sz="1400" b="1" u="none"/>
              <a:t>7,8</a:t>
            </a:r>
            <a:r>
              <a:rPr lang="sr-Latn-CS" sz="1400" u="none"/>
              <a:t> l/100km</a:t>
            </a:r>
            <a:endParaRPr lang="en-US" sz="1400" u="non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</p:spPr>
        <p:txBody>
          <a:bodyPr/>
          <a:lstStyle/>
          <a:p>
            <a:pPr algn="ctr"/>
            <a:fld id="{A861C96C-5BF8-4981-ADF2-28C63C5DF0D2}" type="slidenum">
              <a:rPr lang="en-US" smtClean="0"/>
              <a:pPr algn="ctr"/>
              <a:t>7</a:t>
            </a:fld>
            <a:endParaRPr lang="en-US" smtClean="0"/>
          </a:p>
        </p:txBody>
      </p:sp>
      <p:sp>
        <p:nvSpPr>
          <p:cNvPr id="71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14375" y="1643063"/>
            <a:ext cx="8077200" cy="33385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dirty="0" smtClean="0"/>
              <a:t>			Broj modela	     Broj vozila</a:t>
            </a: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dirty="0" smtClean="0"/>
              <a:t>2004.		4			88.000</a:t>
            </a: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dirty="0" smtClean="0"/>
              <a:t>2005.		10			200.000</a:t>
            </a: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dirty="0" smtClean="0"/>
              <a:t>2006.		18			260.000</a:t>
            </a: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dirty="0" smtClean="0"/>
              <a:t>2010.		30			500.000</a:t>
            </a: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dirty="0" smtClean="0"/>
              <a:t>2014.		39			780.000</a:t>
            </a:r>
            <a:endParaRPr lang="en-US" dirty="0" smtClean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11188" y="357188"/>
            <a:ext cx="82470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l">
              <a:defRPr/>
            </a:pPr>
            <a:r>
              <a:rPr lang="sr-Latn-CS" sz="4400" u="none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Broj modela i prodatih HEV u SAD*</a:t>
            </a:r>
            <a:endParaRPr lang="en-US" sz="4400" u="none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500063" y="5715000"/>
            <a:ext cx="3071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CS" sz="1400">
                <a:latin typeface="Arial" charset="0"/>
                <a:cs typeface="Arial" charset="0"/>
              </a:rPr>
              <a:t>* Izvor</a:t>
            </a:r>
            <a:r>
              <a:rPr lang="en-US" sz="1400">
                <a:latin typeface="Arial" charset="0"/>
                <a:cs typeface="Arial" charset="0"/>
              </a:rPr>
              <a:t>: J. D. Power and Associates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</p:spPr>
        <p:txBody>
          <a:bodyPr/>
          <a:lstStyle/>
          <a:p>
            <a:pPr algn="ctr"/>
            <a:fld id="{E64F4CDA-59BA-4701-9304-B27938D7916F}" type="slidenum">
              <a:rPr lang="en-US" smtClean="0"/>
              <a:pPr algn="ctr"/>
              <a:t>8</a:t>
            </a:fld>
            <a:endParaRPr lang="en-US" smtClean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11188" y="0"/>
            <a:ext cx="85328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l">
              <a:defRPr/>
            </a:pPr>
            <a:r>
              <a:rPr lang="sr-Latn-CS" sz="4400" u="none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Broj prodatih Tojota HEV u SAD*</a:t>
            </a:r>
            <a:endParaRPr lang="en-US" sz="4400" u="none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 cstate="print"/>
          <a:srcRect t="2425"/>
          <a:stretch>
            <a:fillRect/>
          </a:stretch>
        </p:blipFill>
        <p:spPr bwMode="auto">
          <a:xfrm>
            <a:off x="1285875" y="1571625"/>
            <a:ext cx="6786563" cy="4786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347788" y="4143375"/>
            <a:ext cx="3071812" cy="214313"/>
          </a:xfrm>
          <a:prstGeom prst="rect">
            <a:avLst/>
          </a:prstGeom>
          <a:solidFill>
            <a:srgbClr val="FFFF00">
              <a:alpha val="34117"/>
            </a:srgbClr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347788" y="3724275"/>
            <a:ext cx="3071812" cy="214313"/>
          </a:xfrm>
          <a:prstGeom prst="rect">
            <a:avLst/>
          </a:prstGeom>
          <a:solidFill>
            <a:srgbClr val="FFFF00">
              <a:alpha val="34117"/>
            </a:srgbClr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88024" y="5157192"/>
            <a:ext cx="40799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none" dirty="0" smtClean="0"/>
              <a:t> </a:t>
            </a:r>
            <a:r>
              <a:rPr lang="en-US" b="1" u="none" dirty="0" err="1" smtClean="0"/>
              <a:t>Samo</a:t>
            </a:r>
            <a:r>
              <a:rPr lang="en-US" b="1" u="none" dirty="0" smtClean="0"/>
              <a:t> </a:t>
            </a:r>
            <a:r>
              <a:rPr lang="en-US" b="1" u="none" dirty="0" err="1" smtClean="0"/>
              <a:t>Tojota</a:t>
            </a:r>
            <a:r>
              <a:rPr lang="en-US" b="1" u="none" dirty="0" smtClean="0"/>
              <a:t>:</a:t>
            </a:r>
          </a:p>
          <a:p>
            <a:r>
              <a:rPr lang="en-US" b="1" u="none" dirty="0" smtClean="0"/>
              <a:t>1,52 </a:t>
            </a:r>
            <a:r>
              <a:rPr lang="en-US" b="1" u="none" dirty="0" err="1" smtClean="0"/>
              <a:t>miliona</a:t>
            </a:r>
            <a:r>
              <a:rPr lang="en-US" b="1" u="none" dirty="0" smtClean="0"/>
              <a:t> HEV u 2017.</a:t>
            </a:r>
          </a:p>
          <a:p>
            <a:r>
              <a:rPr lang="en-US" b="1" u="none" dirty="0" smtClean="0"/>
              <a:t>5,5 mil. </a:t>
            </a:r>
            <a:r>
              <a:rPr lang="en-US" b="1" u="none" dirty="0" err="1" smtClean="0"/>
              <a:t>cilj</a:t>
            </a:r>
            <a:r>
              <a:rPr lang="en-US" b="1" u="none" dirty="0" smtClean="0"/>
              <a:t> </a:t>
            </a:r>
            <a:r>
              <a:rPr lang="en-US" b="1" u="none" dirty="0" err="1" smtClean="0"/>
              <a:t>za</a:t>
            </a:r>
            <a:r>
              <a:rPr lang="en-US" b="1" u="none" dirty="0" smtClean="0"/>
              <a:t> 2030.</a:t>
            </a:r>
            <a:endParaRPr lang="en-US" b="1" u="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</p:spPr>
        <p:txBody>
          <a:bodyPr/>
          <a:lstStyle/>
          <a:p>
            <a:pPr algn="ctr"/>
            <a:fld id="{2DBA32A4-F96F-4F12-B867-50866F7CF434}" type="slidenum">
              <a:rPr lang="en-US" smtClean="0"/>
              <a:pPr algn="ctr"/>
              <a:t>9</a:t>
            </a:fld>
            <a:endParaRPr lang="en-US" smtClean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11188" y="0"/>
            <a:ext cx="85328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l">
              <a:defRPr/>
            </a:pPr>
            <a:r>
              <a:rPr lang="sr-Latn-CS" sz="4400" u="none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Procenat HEV</a:t>
            </a:r>
            <a:endParaRPr lang="en-US" sz="4400" u="none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1643063"/>
            <a:ext cx="7258050" cy="3438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642938" y="5500688"/>
            <a:ext cx="62150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CS" u="none">
                <a:latin typeface="Arial" charset="0"/>
                <a:cs typeface="Arial" charset="0"/>
              </a:rPr>
              <a:t>Jula 2005. u SAD         </a:t>
            </a:r>
            <a:r>
              <a:rPr lang="sr-Latn-CS" sz="1400">
                <a:latin typeface="Arial" charset="0"/>
                <a:cs typeface="Arial" charset="0"/>
              </a:rPr>
              <a:t> Izvor</a:t>
            </a:r>
            <a:r>
              <a:rPr lang="en-US" sz="1400">
                <a:latin typeface="Arial" charset="0"/>
                <a:cs typeface="Arial" charset="0"/>
              </a:rPr>
              <a:t>: J. D. Power and Associates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8000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8000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9238</TotalTime>
  <Words>689</Words>
  <Application>Microsoft Office PowerPoint</Application>
  <PresentationFormat>On-screen Show (4:3)</PresentationFormat>
  <Paragraphs>180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Blueprint</vt:lpstr>
      <vt:lpstr>Arhitekture hibridnih i el. vozila</vt:lpstr>
      <vt:lpstr>Izvori, nosioci i potrošači energije</vt:lpstr>
      <vt:lpstr>Porast proizvodnje nafte broja prodatih automobila u svetu</vt:lpstr>
      <vt:lpstr>Odnos proizvodnje i potreba nafte u svetu</vt:lpstr>
      <vt:lpstr>Odnos proizvodnje i potreba nafte u svetu</vt:lpstr>
      <vt:lpstr>CAFE zahtev iz 2009. za SAD</vt:lpstr>
      <vt:lpstr>Slide 7</vt:lpstr>
      <vt:lpstr>Slide 8</vt:lpstr>
      <vt:lpstr>Slide 9</vt:lpstr>
      <vt:lpstr>Slide 10</vt:lpstr>
      <vt:lpstr>Serijski (redni) hibrid</vt:lpstr>
      <vt:lpstr>Serijski hibrid, jedno rešenje</vt:lpstr>
      <vt:lpstr>Serijski hibrid - PREDNOSTI</vt:lpstr>
      <vt:lpstr>Serijski hibrid - NEDOSTACI</vt:lpstr>
      <vt:lpstr>Serijski hibrid – Režimi rada</vt:lpstr>
      <vt:lpstr>Serijski hibrid – Režimi rada</vt:lpstr>
      <vt:lpstr>Paralelni hibrid</vt:lpstr>
      <vt:lpstr>Paralelni hibrid - PREDNOSTI</vt:lpstr>
      <vt:lpstr>Paralelni hibrid - NEDOSTACI</vt:lpstr>
      <vt:lpstr>Serijsko-paralelni hibrid</vt:lpstr>
      <vt:lpstr>Serijsko-paralelni hibrid</vt:lpstr>
      <vt:lpstr>Podela hibrida po učešću el. mot.</vt:lpstr>
      <vt:lpstr>Slide 23</vt:lpstr>
      <vt:lpstr>Podela hibrida po učešću el. mot.</vt:lpstr>
      <vt:lpstr>Audi A7 – 2017.</vt:lpstr>
      <vt:lpstr>Chevy Volt– 2018.</vt:lpstr>
    </vt:vector>
  </TitlesOfParts>
  <Company>ECE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Robust and Adaptive Control of Induction Motor Drives in Automotive Applications</dc:title>
  <dc:creator>Milan Mijalkovic</dc:creator>
  <cp:lastModifiedBy>m_milan</cp:lastModifiedBy>
  <cp:revision>193</cp:revision>
  <cp:lastPrinted>2001-11-15T19:40:15Z</cp:lastPrinted>
  <dcterms:created xsi:type="dcterms:W3CDTF">2001-09-26T18:20:11Z</dcterms:created>
  <dcterms:modified xsi:type="dcterms:W3CDTF">2019-02-27T09:50:01Z</dcterms:modified>
</cp:coreProperties>
</file>