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0" r:id="rId1"/>
  </p:sldMasterIdLst>
  <p:notesMasterIdLst>
    <p:notesMasterId r:id="rId38"/>
  </p:notesMasterIdLst>
  <p:handoutMasterIdLst>
    <p:handoutMasterId r:id="rId39"/>
  </p:handoutMasterIdLst>
  <p:sldIdLst>
    <p:sldId id="258" r:id="rId2"/>
    <p:sldId id="353" r:id="rId3"/>
    <p:sldId id="354" r:id="rId4"/>
    <p:sldId id="355" r:id="rId5"/>
    <p:sldId id="366" r:id="rId6"/>
    <p:sldId id="356" r:id="rId7"/>
    <p:sldId id="367" r:id="rId8"/>
    <p:sldId id="368" r:id="rId9"/>
    <p:sldId id="369" r:id="rId10"/>
    <p:sldId id="370" r:id="rId11"/>
    <p:sldId id="372" r:id="rId12"/>
    <p:sldId id="371" r:id="rId13"/>
    <p:sldId id="373" r:id="rId14"/>
    <p:sldId id="386" r:id="rId15"/>
    <p:sldId id="385" r:id="rId16"/>
    <p:sldId id="374" r:id="rId17"/>
    <p:sldId id="375" r:id="rId18"/>
    <p:sldId id="376" r:id="rId19"/>
    <p:sldId id="377" r:id="rId20"/>
    <p:sldId id="378" r:id="rId21"/>
    <p:sldId id="379" r:id="rId22"/>
    <p:sldId id="380" r:id="rId23"/>
    <p:sldId id="389" r:id="rId24"/>
    <p:sldId id="382" r:id="rId25"/>
    <p:sldId id="384" r:id="rId26"/>
    <p:sldId id="388" r:id="rId27"/>
    <p:sldId id="387" r:id="rId28"/>
    <p:sldId id="358" r:id="rId29"/>
    <p:sldId id="359" r:id="rId30"/>
    <p:sldId id="360" r:id="rId31"/>
    <p:sldId id="361" r:id="rId32"/>
    <p:sldId id="363" r:id="rId33"/>
    <p:sldId id="362" r:id="rId34"/>
    <p:sldId id="357" r:id="rId35"/>
    <p:sldId id="364" r:id="rId36"/>
    <p:sldId id="365" r:id="rId37"/>
  </p:sldIdLst>
  <p:sldSz cx="9144000" cy="6858000" type="screen4x3"/>
  <p:notesSz cx="6858000" cy="9144000"/>
  <p:defaultTextStyle>
    <a:defPPr>
      <a:defRPr lang="en-GB"/>
    </a:defPPr>
    <a:lvl1pPr algn="l" rtl="0" eaLnBrk="0" fontAlgn="base" hangingPunct="0">
      <a:spcBef>
        <a:spcPct val="0"/>
      </a:spcBef>
      <a:spcAft>
        <a:spcPct val="0"/>
      </a:spcAft>
      <a:defRPr kern="1200">
        <a:solidFill>
          <a:srgbClr val="333399"/>
        </a:solidFill>
        <a:latin typeface="Comic Sans MS" pitchFamily="66" charset="0"/>
        <a:ea typeface="+mn-ea"/>
        <a:cs typeface="+mn-cs"/>
      </a:defRPr>
    </a:lvl1pPr>
    <a:lvl2pPr marL="457200" algn="l" rtl="0" eaLnBrk="0" fontAlgn="base" hangingPunct="0">
      <a:spcBef>
        <a:spcPct val="0"/>
      </a:spcBef>
      <a:spcAft>
        <a:spcPct val="0"/>
      </a:spcAft>
      <a:defRPr kern="1200">
        <a:solidFill>
          <a:srgbClr val="333399"/>
        </a:solidFill>
        <a:latin typeface="Comic Sans MS" pitchFamily="66" charset="0"/>
        <a:ea typeface="+mn-ea"/>
        <a:cs typeface="+mn-cs"/>
      </a:defRPr>
    </a:lvl2pPr>
    <a:lvl3pPr marL="914400" algn="l" rtl="0" eaLnBrk="0" fontAlgn="base" hangingPunct="0">
      <a:spcBef>
        <a:spcPct val="0"/>
      </a:spcBef>
      <a:spcAft>
        <a:spcPct val="0"/>
      </a:spcAft>
      <a:defRPr kern="1200">
        <a:solidFill>
          <a:srgbClr val="333399"/>
        </a:solidFill>
        <a:latin typeface="Comic Sans MS" pitchFamily="66" charset="0"/>
        <a:ea typeface="+mn-ea"/>
        <a:cs typeface="+mn-cs"/>
      </a:defRPr>
    </a:lvl3pPr>
    <a:lvl4pPr marL="1371600" algn="l" rtl="0" eaLnBrk="0" fontAlgn="base" hangingPunct="0">
      <a:spcBef>
        <a:spcPct val="0"/>
      </a:spcBef>
      <a:spcAft>
        <a:spcPct val="0"/>
      </a:spcAft>
      <a:defRPr kern="1200">
        <a:solidFill>
          <a:srgbClr val="333399"/>
        </a:solidFill>
        <a:latin typeface="Comic Sans MS" pitchFamily="66" charset="0"/>
        <a:ea typeface="+mn-ea"/>
        <a:cs typeface="+mn-cs"/>
      </a:defRPr>
    </a:lvl4pPr>
    <a:lvl5pPr marL="1828800" algn="l" rtl="0" eaLnBrk="0" fontAlgn="base" hangingPunct="0">
      <a:spcBef>
        <a:spcPct val="0"/>
      </a:spcBef>
      <a:spcAft>
        <a:spcPct val="0"/>
      </a:spcAft>
      <a:defRPr kern="1200">
        <a:solidFill>
          <a:srgbClr val="333399"/>
        </a:solidFill>
        <a:latin typeface="Comic Sans MS" pitchFamily="66" charset="0"/>
        <a:ea typeface="+mn-ea"/>
        <a:cs typeface="+mn-cs"/>
      </a:defRPr>
    </a:lvl5pPr>
    <a:lvl6pPr marL="2286000" algn="l" defTabSz="914400" rtl="0" eaLnBrk="1" latinLnBrk="0" hangingPunct="1">
      <a:defRPr kern="1200">
        <a:solidFill>
          <a:srgbClr val="333399"/>
        </a:solidFill>
        <a:latin typeface="Comic Sans MS" pitchFamily="66" charset="0"/>
        <a:ea typeface="+mn-ea"/>
        <a:cs typeface="+mn-cs"/>
      </a:defRPr>
    </a:lvl6pPr>
    <a:lvl7pPr marL="2743200" algn="l" defTabSz="914400" rtl="0" eaLnBrk="1" latinLnBrk="0" hangingPunct="1">
      <a:defRPr kern="1200">
        <a:solidFill>
          <a:srgbClr val="333399"/>
        </a:solidFill>
        <a:latin typeface="Comic Sans MS" pitchFamily="66" charset="0"/>
        <a:ea typeface="+mn-ea"/>
        <a:cs typeface="+mn-cs"/>
      </a:defRPr>
    </a:lvl7pPr>
    <a:lvl8pPr marL="3200400" algn="l" defTabSz="914400" rtl="0" eaLnBrk="1" latinLnBrk="0" hangingPunct="1">
      <a:defRPr kern="1200">
        <a:solidFill>
          <a:srgbClr val="333399"/>
        </a:solidFill>
        <a:latin typeface="Comic Sans MS" pitchFamily="66" charset="0"/>
        <a:ea typeface="+mn-ea"/>
        <a:cs typeface="+mn-cs"/>
      </a:defRPr>
    </a:lvl8pPr>
    <a:lvl9pPr marL="3657600" algn="l" defTabSz="914400" rtl="0" eaLnBrk="1" latinLnBrk="0" hangingPunct="1">
      <a:defRPr kern="1200">
        <a:solidFill>
          <a:srgbClr val="333399"/>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A50021"/>
    <a:srgbClr val="FFFF00"/>
    <a:srgbClr val="FF3399"/>
    <a:srgbClr val="FF0000"/>
    <a:srgbClr val="333399"/>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265" autoAdjust="0"/>
    <p:restoredTop sz="78446" autoAdjust="0"/>
  </p:normalViewPr>
  <p:slideViewPr>
    <p:cSldViewPr>
      <p:cViewPr>
        <p:scale>
          <a:sx n="66" d="100"/>
          <a:sy n="66" d="100"/>
        </p:scale>
        <p:origin x="-576" y="-5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1048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5"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076"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3077"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1B1B05AB-36CD-49CF-A363-53C415C83D6C}"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3" name="Rectangle 1027"/>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Times New Roman" pitchFamily="18" charset="0"/>
              </a:defRPr>
            </a:lvl1pPr>
          </a:lstStyle>
          <a:p>
            <a:pPr>
              <a:defRPr/>
            </a:pPr>
            <a:endParaRPr lang="en-GB"/>
          </a:p>
        </p:txBody>
      </p:sp>
      <p:sp>
        <p:nvSpPr>
          <p:cNvPr id="37892" name="Rectangle 1028"/>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1029"/>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0"/>
            <a:r>
              <a:rPr lang="en-GB" noProof="0" smtClean="0"/>
              <a:t>Second level</a:t>
            </a:r>
          </a:p>
          <a:p>
            <a:pPr lvl="0"/>
            <a:r>
              <a:rPr lang="en-GB" noProof="0" smtClean="0"/>
              <a:t>Third level</a:t>
            </a:r>
          </a:p>
          <a:p>
            <a:pPr lvl="0"/>
            <a:r>
              <a:rPr lang="en-GB" noProof="0" smtClean="0"/>
              <a:t>Fourth level</a:t>
            </a:r>
          </a:p>
          <a:p>
            <a:pPr lvl="0"/>
            <a:r>
              <a:rPr lang="en-GB" noProof="0" smtClean="0"/>
              <a:t>Fifth level</a:t>
            </a:r>
          </a:p>
        </p:txBody>
      </p:sp>
      <p:sp>
        <p:nvSpPr>
          <p:cNvPr id="5126" name="Rectangle 1030"/>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solidFill>
                  <a:schemeClr val="tx1"/>
                </a:solidFill>
                <a:latin typeface="Times New Roman" pitchFamily="18" charset="0"/>
              </a:defRPr>
            </a:lvl1pPr>
          </a:lstStyle>
          <a:p>
            <a:pPr>
              <a:defRPr/>
            </a:pPr>
            <a:endParaRPr lang="en-GB"/>
          </a:p>
        </p:txBody>
      </p:sp>
      <p:sp>
        <p:nvSpPr>
          <p:cNvPr id="5127" name="Rectangle 1031"/>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Times New Roman" pitchFamily="18" charset="0"/>
              </a:defRPr>
            </a:lvl1pPr>
          </a:lstStyle>
          <a:p>
            <a:pPr>
              <a:defRPr/>
            </a:pPr>
            <a:fld id="{D1CDC0DC-961D-4E30-A938-9EA21E517559}"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p:spPr>
        <p:txBody>
          <a:bodyPr/>
          <a:lstStyle/>
          <a:p>
            <a:pPr eaLnBrk="1" hangingPunct="1"/>
            <a:r>
              <a:rPr lang="en-US" smtClean="0"/>
              <a:t>Specifi</a:t>
            </a:r>
            <a:r>
              <a:rPr lang="sr-Latn-CS" smtClean="0"/>
              <a:t>čna gustina energije predstavlja teorijsku, maksimalnu količinu energije koju je moguće dobiti iz kilograma materijala. Praktične vrednosti se mogu značajno razlikovati od ovih. Tako, na primer, SUS motori po pravilu koriste </a:t>
            </a:r>
            <a:r>
              <a:rPr lang="en-US" smtClean="0"/>
              <a:t>svega do </a:t>
            </a:r>
            <a:r>
              <a:rPr lang="sr-Latn-CS" smtClean="0"/>
              <a:t>tridesetak procenata raspoložive energije.</a:t>
            </a:r>
          </a:p>
          <a:p>
            <a:pPr eaLnBrk="1" hangingPunct="1"/>
            <a:endParaRPr lang="sr-Latn-CS" smtClean="0"/>
          </a:p>
          <a:p>
            <a:pPr eaLnBrk="1" hangingPunct="1"/>
            <a:r>
              <a:rPr lang="sr-Latn-CS" smtClean="0"/>
              <a:t>Kada su baterije i zamajac u pitanju, vrednost predstavlja teorijsku vrednost maksimalne količine energije koju je moguće akumulisati po kilogramu. Stvarna, trenutno praktično ostvariva vrednost, na primer, za olovne akumulatore je do 50 Wh po kilogramu u odnosu na 108 Wh koliko bi, teorijski, kilogram materijala mogao da prihvati. Ovaj odnos ne treba mešati sa efikasnošću skladištenja (odnosom uložene energije prilikom akumulisanja i iskoristive energije) koja, po pravilu, prelazi </a:t>
            </a:r>
            <a:r>
              <a:rPr lang="en-US" smtClean="0"/>
              <a:t>75</a:t>
            </a:r>
            <a:r>
              <a:rPr lang="sr-Latn-CS" smtClean="0"/>
              <a:t>%</a:t>
            </a:r>
            <a:r>
              <a:rPr lang="en-US" smtClean="0"/>
              <a:t> a kod nekih litijumskih baterija i 95%</a:t>
            </a:r>
            <a:r>
              <a:rPr lang="sr-Latn-CS" smtClean="0"/>
              <a:t>.</a:t>
            </a:r>
          </a:p>
          <a:p>
            <a:pPr eaLnBrk="1" hangingPunct="1"/>
            <a:endParaRPr lang="sr-Latn-CS" smtClean="0"/>
          </a:p>
          <a:p>
            <a:pPr eaLnBrk="1" hangingPunct="1"/>
            <a:r>
              <a:rPr lang="sr-Latn-CS" smtClean="0"/>
              <a:t>Podaci se razlikuju u različitoj literaturi i vrednosti treba shvatiti kao okvirne, tek za sticanje predstave o redu veličine.</a:t>
            </a:r>
            <a:endParaRPr lang="en-US" smtClean="0"/>
          </a:p>
        </p:txBody>
      </p:sp>
      <p:sp>
        <p:nvSpPr>
          <p:cNvPr id="38916" name="Slide Number Placeholder 3"/>
          <p:cNvSpPr>
            <a:spLocks noGrp="1"/>
          </p:cNvSpPr>
          <p:nvPr>
            <p:ph type="sldNum" sz="quarter" idx="5"/>
          </p:nvPr>
        </p:nvSpPr>
        <p:spPr>
          <a:noFill/>
        </p:spPr>
        <p:txBody>
          <a:bodyPr/>
          <a:lstStyle/>
          <a:p>
            <a:fld id="{2BBF5BCD-DB81-470E-9EAC-A1BCD553A0FD}" type="slidenum">
              <a:rPr lang="en-GB" smtClean="0"/>
              <a:pPr/>
              <a:t>3</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p:spPr>
        <p:txBody>
          <a:bodyPr/>
          <a:lstStyle/>
          <a:p>
            <a:pPr eaLnBrk="1" hangingPunct="1"/>
            <a:r>
              <a:rPr lang="sr-Latn-CS" smtClean="0"/>
              <a:t>Američki konzorcijum za baterije USABC definisao je 2007. vrednosti parametara koje bi baterije za hibridna i električna vozila trebalo da dostignu ne obazirući se tehnologiju izrade baterije. Tih godina se desio zanačajan napredak u tehnologiji izrade baterija na bazi litijuma tako da su neki od ciljeva za komercijalizaciju već dostignuti</a:t>
            </a:r>
            <a:endParaRPr lang="en-US" smtClean="0"/>
          </a:p>
        </p:txBody>
      </p:sp>
      <p:sp>
        <p:nvSpPr>
          <p:cNvPr id="48132" name="Slide Number Placeholder 3"/>
          <p:cNvSpPr>
            <a:spLocks noGrp="1"/>
          </p:cNvSpPr>
          <p:nvPr>
            <p:ph type="sldNum" sz="quarter" idx="5"/>
          </p:nvPr>
        </p:nvSpPr>
        <p:spPr>
          <a:noFill/>
        </p:spPr>
        <p:txBody>
          <a:bodyPr/>
          <a:lstStyle/>
          <a:p>
            <a:fld id="{BDD3055C-79B2-4308-922B-301652012B95}" type="slidenum">
              <a:rPr lang="en-GB" smtClean="0"/>
              <a:pPr/>
              <a:t>13</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p:spPr>
        <p:txBody>
          <a:bodyPr/>
          <a:lstStyle/>
          <a:p>
            <a:endParaRPr lang="en-US" smtClean="0"/>
          </a:p>
        </p:txBody>
      </p:sp>
      <p:sp>
        <p:nvSpPr>
          <p:cNvPr id="49156" name="Slide Number Placeholder 3"/>
          <p:cNvSpPr>
            <a:spLocks noGrp="1"/>
          </p:cNvSpPr>
          <p:nvPr>
            <p:ph type="sldNum" sz="quarter" idx="5"/>
          </p:nvPr>
        </p:nvSpPr>
        <p:spPr>
          <a:noFill/>
        </p:spPr>
        <p:txBody>
          <a:bodyPr/>
          <a:lstStyle/>
          <a:p>
            <a:fld id="{0282A131-FF14-452B-BD1A-1DB70087EA53}" type="slidenum">
              <a:rPr lang="en-GB" smtClean="0"/>
              <a:pPr/>
              <a:t>14</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p:spPr>
        <p:txBody>
          <a:bodyPr/>
          <a:lstStyle/>
          <a:p>
            <a:r>
              <a:rPr lang="sr-Latn-CS" smtClean="0"/>
              <a:t>Očekuje se da sa porastom proizvodnje cena Li-jon padne ispod cene NiMH </a:t>
            </a:r>
            <a:endParaRPr lang="en-US" smtClean="0"/>
          </a:p>
        </p:txBody>
      </p:sp>
      <p:sp>
        <p:nvSpPr>
          <p:cNvPr id="50180" name="Slide Number Placeholder 3"/>
          <p:cNvSpPr>
            <a:spLocks noGrp="1"/>
          </p:cNvSpPr>
          <p:nvPr>
            <p:ph type="sldNum" sz="quarter" idx="5"/>
          </p:nvPr>
        </p:nvSpPr>
        <p:spPr>
          <a:noFill/>
        </p:spPr>
        <p:txBody>
          <a:bodyPr/>
          <a:lstStyle/>
          <a:p>
            <a:fld id="{7EA81B5B-710A-429F-A979-A9A01B185FA6}" type="slidenum">
              <a:rPr lang="en-GB" smtClean="0"/>
              <a:pPr/>
              <a:t>15</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sr-Latn-CS" smtClean="0"/>
              <a:t>Glavna karakteristika super-kondenzatora je da se mogu puniti znatno većom strujom nego baterije kao i da su u stanju da u kratkom vremenskom intervalu proizvedu značajno veću struju (strujni pik) nego baterije. Zbog toga se u nekim primenama u HEV i EV povezuju (preko DC-DC konvertora) paralelno bateriji i služe da pokriju nagle potrebe potrošača za strujom (koje prevazilaze maksimalnu struju baterije) kao i da u trenucima naglog kočenja prihvate energiju koje bi se inače morala da odbaci jer baterija nije u stanju da primi toliku struju. </a:t>
            </a:r>
          </a:p>
          <a:p>
            <a:endParaRPr lang="sr-Latn-CS" smtClean="0"/>
          </a:p>
          <a:p>
            <a:r>
              <a:rPr lang="sr-Latn-CS" smtClean="0"/>
              <a:t>Kondenzatori imaju veliku specifičnu snagu (mogu da proizvedu veliku struju, puno veću nego hemijski izvori struje), ali im je kapacitet (količina naelektrisanja koju mogu da akumuliraju), značajno manja u odnosu na hemijske izvore struje.</a:t>
            </a:r>
            <a:endParaRPr lang="en-US" smtClean="0"/>
          </a:p>
        </p:txBody>
      </p:sp>
      <p:sp>
        <p:nvSpPr>
          <p:cNvPr id="51204" name="Slide Number Placeholder 3"/>
          <p:cNvSpPr>
            <a:spLocks noGrp="1"/>
          </p:cNvSpPr>
          <p:nvPr>
            <p:ph type="sldNum" sz="quarter" idx="5"/>
          </p:nvPr>
        </p:nvSpPr>
        <p:spPr>
          <a:noFill/>
        </p:spPr>
        <p:txBody>
          <a:bodyPr/>
          <a:lstStyle/>
          <a:p>
            <a:fld id="{69C3A4D0-3A6A-405D-803A-87FBBA276D34}" type="slidenum">
              <a:rPr lang="en-GB" smtClean="0"/>
              <a:pPr/>
              <a:t>17</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r>
              <a:rPr lang="sr-Latn-CS" smtClean="0"/>
              <a:t>Karakteristike jednog super-kondenzatora korišćenog kao osnovna ćelija i dva modula dobijena vezivanjem na red 17, odnosno šest ćelija. Tako su dobijeni moduli super-kondenzatori kapaciteta 145F i probojnog napona 42V, dok je drugi modul kapaciteta 435F i ima probojni napon 14V </a:t>
            </a:r>
            <a:endParaRPr lang="en-US" smtClean="0"/>
          </a:p>
        </p:txBody>
      </p:sp>
      <p:sp>
        <p:nvSpPr>
          <p:cNvPr id="52228" name="Slide Number Placeholder 3"/>
          <p:cNvSpPr>
            <a:spLocks noGrp="1"/>
          </p:cNvSpPr>
          <p:nvPr>
            <p:ph type="sldNum" sz="quarter" idx="5"/>
          </p:nvPr>
        </p:nvSpPr>
        <p:spPr>
          <a:noFill/>
        </p:spPr>
        <p:txBody>
          <a:bodyPr/>
          <a:lstStyle/>
          <a:p>
            <a:fld id="{B37704A8-6A52-4076-9DFE-453467A0B559}" type="slidenum">
              <a:rPr lang="en-GB" smtClean="0"/>
              <a:pPr/>
              <a:t>18</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p:spPr>
        <p:txBody>
          <a:bodyPr/>
          <a:lstStyle/>
          <a:p>
            <a:r>
              <a:rPr lang="sr-Latn-CS" smtClean="0"/>
              <a:t>Odnos specifične snage i energije za hemijake izvore struje (</a:t>
            </a:r>
            <a:r>
              <a:rPr lang="sr-Latn-CS" i="1" smtClean="0"/>
              <a:t>Battery</a:t>
            </a:r>
            <a:r>
              <a:rPr lang="sr-Latn-CS" smtClean="0"/>
              <a:t>), super-kondenzatore (</a:t>
            </a:r>
            <a:r>
              <a:rPr lang="sr-Latn-CS" i="1" smtClean="0"/>
              <a:t>EC</a:t>
            </a:r>
            <a:r>
              <a:rPr lang="sr-Latn-CS" smtClean="0"/>
              <a:t>) i kombinaciju ove označenu sa </a:t>
            </a:r>
            <a:r>
              <a:rPr lang="sr-Latn-CS" i="1" smtClean="0"/>
              <a:t>Hybrid. </a:t>
            </a:r>
            <a:r>
              <a:rPr lang="sr-Latn-CS" smtClean="0"/>
              <a:t>Ovde se pojam “Hibrid” ne odnosi na vozila već na kombinaciju baterije (hemijskog izvora struje) i super-kondenzatora koji mogu da dopune snagu koja nedostaje baterijama.</a:t>
            </a:r>
            <a:endParaRPr lang="en-US" smtClean="0"/>
          </a:p>
        </p:txBody>
      </p:sp>
      <p:sp>
        <p:nvSpPr>
          <p:cNvPr id="53252" name="Slide Number Placeholder 3"/>
          <p:cNvSpPr>
            <a:spLocks noGrp="1"/>
          </p:cNvSpPr>
          <p:nvPr>
            <p:ph type="sldNum" sz="quarter" idx="5"/>
          </p:nvPr>
        </p:nvSpPr>
        <p:spPr>
          <a:noFill/>
        </p:spPr>
        <p:txBody>
          <a:bodyPr/>
          <a:lstStyle/>
          <a:p>
            <a:fld id="{9FB04A7F-27D8-47FE-98F2-5E59D7C4D5B4}" type="slidenum">
              <a:rPr lang="en-GB" smtClean="0"/>
              <a:pPr/>
              <a:t>19</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p:spPr>
        <p:txBody>
          <a:bodyPr/>
          <a:lstStyle/>
          <a:p>
            <a:r>
              <a:rPr lang="sr-Latn-CS" dirty="0" smtClean="0"/>
              <a:t>Konkretan primer veze baterije sa super-kondenzatorom u pogonu jednog električnog dostavnog vozila. Opterećenje je s jedne strane vezano direktno za bateriju, a s druge, preko čopera (T1, T2, C i L), označenog sa </a:t>
            </a:r>
            <a:r>
              <a:rPr lang="sr-Latn-CS" i="1" dirty="0" smtClean="0"/>
              <a:t>Buck-Bust Converter</a:t>
            </a:r>
            <a:r>
              <a:rPr lang="sr-Latn-CS" dirty="0" smtClean="0"/>
              <a:t>, za super-kondenzator kapaciteta 20 F. Čoper može da spusti ili podigne napon potrošača i tako održava napon super-kondenzatora u željenom opsegu. Time se može upravljati odnosom struja koju potrošaču daje baterija  i one koju potrošaču daje super-kondenzator (struja suprotnog smera u odnosu na I</a:t>
            </a:r>
            <a:r>
              <a:rPr lang="sr-Latn-CS" baseline="-25000" dirty="0" smtClean="0"/>
              <a:t>COMP</a:t>
            </a:r>
            <a:r>
              <a:rPr lang="sr-Latn-CS" dirty="0" smtClean="0"/>
              <a:t> na slici). Takođe, kada motor koči i radi kao generator, struja dobijena od kočenja (I</a:t>
            </a:r>
            <a:r>
              <a:rPr lang="sr-Latn-CS" baseline="-25000" dirty="0" smtClean="0"/>
              <a:t>LOAD</a:t>
            </a:r>
            <a:r>
              <a:rPr lang="sr-Latn-CS" dirty="0" smtClean="0"/>
              <a:t>, samo suprotnog smera) se pod kontrolom čopera raspodeljuje na struju koja ide ka super-kondenzatoru (I</a:t>
            </a:r>
            <a:r>
              <a:rPr lang="sr-Latn-CS" baseline="-25000" dirty="0" smtClean="0"/>
              <a:t>COMP</a:t>
            </a:r>
            <a:r>
              <a:rPr lang="sr-Latn-CS" dirty="0" smtClean="0"/>
              <a:t>) i struju koja ide ka bateriji  (I</a:t>
            </a:r>
            <a:r>
              <a:rPr lang="sr-Latn-CS" baseline="-25000" dirty="0" smtClean="0"/>
              <a:t>BATT</a:t>
            </a:r>
            <a:r>
              <a:rPr lang="sr-Latn-CS" dirty="0" smtClean="0"/>
              <a:t>, samo suprotnog smera). Ako je baterija u stanju da prihvati svu struju, sva ide ka bateriji; ako je struja kočenja veća od maksimalne struje baterije, deo se vodi ka super-kondenzatoru. Slično je i kada potrošač naglo treba da povuče struju veću od maksimalne koju baterija može da isporuči. Tada deo struje obezbeđuje super-kondenzator. </a:t>
            </a:r>
          </a:p>
        </p:txBody>
      </p:sp>
      <p:sp>
        <p:nvSpPr>
          <p:cNvPr id="54276" name="Slide Number Placeholder 3"/>
          <p:cNvSpPr>
            <a:spLocks noGrp="1"/>
          </p:cNvSpPr>
          <p:nvPr>
            <p:ph type="sldNum" sz="quarter" idx="5"/>
          </p:nvPr>
        </p:nvSpPr>
        <p:spPr>
          <a:noFill/>
        </p:spPr>
        <p:txBody>
          <a:bodyPr/>
          <a:lstStyle/>
          <a:p>
            <a:fld id="{4D40A2B5-D9EE-4507-B1BB-0EBC89757E5B}" type="slidenum">
              <a:rPr lang="en-GB" smtClean="0"/>
              <a:pPr/>
              <a:t>20</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r>
              <a:rPr lang="sr-Latn-CS" smtClean="0"/>
              <a:t>Slika dostavnog vozila sa koje se mogu videti dimenzije super-kondenzatora i induktivnosti L i prostor koji je nužno zauzeti da bi se koristilo ovakvo rešenje. Pored prostora, i cena predstavlja značajno ograničenje primenljivosti ove tehnologije.</a:t>
            </a:r>
            <a:endParaRPr lang="en-US" smtClean="0"/>
          </a:p>
        </p:txBody>
      </p:sp>
      <p:sp>
        <p:nvSpPr>
          <p:cNvPr id="55300" name="Slide Number Placeholder 3"/>
          <p:cNvSpPr>
            <a:spLocks noGrp="1"/>
          </p:cNvSpPr>
          <p:nvPr>
            <p:ph type="sldNum" sz="quarter" idx="5"/>
          </p:nvPr>
        </p:nvSpPr>
        <p:spPr>
          <a:noFill/>
        </p:spPr>
        <p:txBody>
          <a:bodyPr/>
          <a:lstStyle/>
          <a:p>
            <a:fld id="{1D021AC1-B138-4D4B-9623-4EA8400A2FAC}" type="slidenum">
              <a:rPr lang="en-GB" smtClean="0"/>
              <a:pPr/>
              <a:t>21</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sr-Latn-CS" smtClean="0"/>
              <a:t>Jedna laboratorijska  eksperimentalna postavka sa super-kondenzatorima. </a:t>
            </a:r>
            <a:endParaRPr lang="en-US" smtClean="0"/>
          </a:p>
        </p:txBody>
      </p:sp>
      <p:sp>
        <p:nvSpPr>
          <p:cNvPr id="56324" name="Slide Number Placeholder 3"/>
          <p:cNvSpPr>
            <a:spLocks noGrp="1"/>
          </p:cNvSpPr>
          <p:nvPr>
            <p:ph type="sldNum" sz="quarter" idx="5"/>
          </p:nvPr>
        </p:nvSpPr>
        <p:spPr>
          <a:noFill/>
        </p:spPr>
        <p:txBody>
          <a:bodyPr/>
          <a:lstStyle/>
          <a:p>
            <a:fld id="{0DEC1D56-0F70-48AA-A468-70082CAE9318}" type="slidenum">
              <a:rPr lang="en-GB" smtClean="0"/>
              <a:pPr/>
              <a:t>22</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p:spPr>
        <p:txBody>
          <a:bodyPr/>
          <a:lstStyle/>
          <a:p>
            <a:r>
              <a:rPr lang="sr-Latn-CS" smtClean="0"/>
              <a:t>Jedna laboratorijska  eksperimentalna postavka sa super-kondenzatorima. </a:t>
            </a:r>
            <a:endParaRPr lang="en-US" smtClean="0"/>
          </a:p>
        </p:txBody>
      </p:sp>
      <p:sp>
        <p:nvSpPr>
          <p:cNvPr id="56324" name="Slide Number Placeholder 3"/>
          <p:cNvSpPr>
            <a:spLocks noGrp="1"/>
          </p:cNvSpPr>
          <p:nvPr>
            <p:ph type="sldNum" sz="quarter" idx="5"/>
          </p:nvPr>
        </p:nvSpPr>
        <p:spPr>
          <a:noFill/>
        </p:spPr>
        <p:txBody>
          <a:bodyPr/>
          <a:lstStyle/>
          <a:p>
            <a:fld id="{0DEC1D56-0F70-48AA-A468-70082CAE9318}" type="slidenum">
              <a:rPr lang="en-GB" smtClean="0"/>
              <a:pPr/>
              <a:t>23</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p:spPr>
        <p:txBody>
          <a:bodyPr/>
          <a:lstStyle/>
          <a:p>
            <a:r>
              <a:rPr lang="en-US" smtClean="0"/>
              <a:t>Tri naj</a:t>
            </a:r>
            <a:r>
              <a:rPr lang="sr-Latn-CS" smtClean="0"/>
              <a:t>zastupljenija tipa u HEV i EV primeni: olovne, NiMH i na bazi litijuma. NiMH – trenutno najprodavanije, puno bolje karakteristike od olovnih, a još uvek dosta jeftinije od baterija na bazi litijuma koje su u svakom pogledu superiorne u odnosu na NiMH, ali skuplje.</a:t>
            </a:r>
          </a:p>
          <a:p>
            <a:endParaRPr lang="sr-Latn-CS" smtClean="0"/>
          </a:p>
          <a:p>
            <a:r>
              <a:rPr lang="sr-Latn-CS" smtClean="0"/>
              <a:t>Olovne imaju puno manju degradaciju karakteristika na niskim temperaturama u odnosu na sve ostale. To je ilustrovano na slajdovima u okviru uvodnog predavanja.  </a:t>
            </a:r>
            <a:endParaRPr lang="en-US" smtClean="0"/>
          </a:p>
        </p:txBody>
      </p:sp>
      <p:sp>
        <p:nvSpPr>
          <p:cNvPr id="39940" name="Slide Number Placeholder 3"/>
          <p:cNvSpPr>
            <a:spLocks noGrp="1"/>
          </p:cNvSpPr>
          <p:nvPr>
            <p:ph type="sldNum" sz="quarter" idx="5"/>
          </p:nvPr>
        </p:nvSpPr>
        <p:spPr>
          <a:noFill/>
        </p:spPr>
        <p:txBody>
          <a:bodyPr/>
          <a:lstStyle/>
          <a:p>
            <a:fld id="{3A0C2405-98E6-4DB1-A4D1-77F1856FD3AC}" type="slidenum">
              <a:rPr lang="en-GB" smtClean="0"/>
              <a:pPr/>
              <a:t>4</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a:ln/>
        </p:spPr>
      </p:sp>
      <p:sp>
        <p:nvSpPr>
          <p:cNvPr id="57347" name="Notes Placeholder 2"/>
          <p:cNvSpPr>
            <a:spLocks noGrp="1"/>
          </p:cNvSpPr>
          <p:nvPr>
            <p:ph type="body" idx="1"/>
          </p:nvPr>
        </p:nvSpPr>
        <p:spPr>
          <a:noFill/>
          <a:ln/>
        </p:spPr>
        <p:txBody>
          <a:bodyPr/>
          <a:lstStyle/>
          <a:p>
            <a:r>
              <a:rPr lang="sr-Latn-CS" smtClean="0"/>
              <a:t>Primer korišćenja super-kondenzatora (EC) za pogon škollskog autobusa sa motorom snage 220 kW. Iz primera se vidi značajan dobitak na težini izvora struje kada se koristi EC zajedno sa baterijom i ako se koristi samo baterija koja bi sama bila u stanju da ostvari zahtevanu snagu.</a:t>
            </a:r>
          </a:p>
          <a:p>
            <a:endParaRPr lang="sr-Latn-CS" smtClean="0"/>
          </a:p>
          <a:p>
            <a:r>
              <a:rPr lang="sr-Latn-CS" smtClean="0"/>
              <a:t>S druge strane cena rešenja “baterija +EC” je značajno veća, kao i prostor u kabini koji ovo rešenje zauzima.  </a:t>
            </a:r>
            <a:endParaRPr lang="en-US" smtClean="0"/>
          </a:p>
        </p:txBody>
      </p:sp>
      <p:sp>
        <p:nvSpPr>
          <p:cNvPr id="57348" name="Slide Number Placeholder 3"/>
          <p:cNvSpPr>
            <a:spLocks noGrp="1"/>
          </p:cNvSpPr>
          <p:nvPr>
            <p:ph type="sldNum" sz="quarter" idx="5"/>
          </p:nvPr>
        </p:nvSpPr>
        <p:spPr>
          <a:noFill/>
        </p:spPr>
        <p:txBody>
          <a:bodyPr/>
          <a:lstStyle/>
          <a:p>
            <a:fld id="{9AC7E930-F099-4F78-A27C-1CDA25933F8C}" type="slidenum">
              <a:rPr lang="en-GB" smtClean="0"/>
              <a:pPr/>
              <a:t>24</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r>
              <a:rPr lang="sr-Latn-CS" smtClean="0"/>
              <a:t>Odnos specifične snage (po horizontali) i specifične energije (po vertikali) za različite tehnologije izvora struje. Grubo, snaga baterije ograničava ubrzanje dok energija (kapacitet) batreije definiše koliko vozilo može da pređe jednim punjenjem. Obratiti pažnju da su obe ose u logaritamskoj razmeri.</a:t>
            </a:r>
          </a:p>
          <a:p>
            <a:endParaRPr lang="sr-Latn-CS" smtClean="0"/>
          </a:p>
          <a:p>
            <a:r>
              <a:rPr lang="sr-Latn-CS" smtClean="0"/>
              <a:t>Na slici su plavom zvezdom označene i pozicije izvora struje koji bi zadovoljili potrebe HEV i EV, kao i pozicija gde se na ovom dijagramu nalaze gorive ćelije (</a:t>
            </a:r>
            <a:r>
              <a:rPr lang="sr-Latn-CS" i="1" smtClean="0"/>
              <a:t>Fuel Cells</a:t>
            </a:r>
            <a:r>
              <a:rPr lang="sr-Latn-CS" smtClean="0"/>
              <a:t>) i SUS motori (</a:t>
            </a:r>
            <a:r>
              <a:rPr lang="sr-Latn-CS" i="1" smtClean="0"/>
              <a:t>IC Engine</a:t>
            </a:r>
            <a:r>
              <a:rPr lang="sr-Latn-CS" smtClean="0"/>
              <a:t>)</a:t>
            </a:r>
            <a:endParaRPr lang="en-US" smtClean="0"/>
          </a:p>
        </p:txBody>
      </p:sp>
      <p:sp>
        <p:nvSpPr>
          <p:cNvPr id="58372" name="Slide Number Placeholder 3"/>
          <p:cNvSpPr>
            <a:spLocks noGrp="1"/>
          </p:cNvSpPr>
          <p:nvPr>
            <p:ph type="sldNum" sz="quarter" idx="5"/>
          </p:nvPr>
        </p:nvSpPr>
        <p:spPr>
          <a:noFill/>
        </p:spPr>
        <p:txBody>
          <a:bodyPr/>
          <a:lstStyle/>
          <a:p>
            <a:fld id="{502B353F-F369-46D7-A01D-560B1F7B91E3}" type="slidenum">
              <a:rPr lang="en-GB" smtClean="0"/>
              <a:pPr/>
              <a:t>25</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sr-Latn-CS" smtClean="0"/>
              <a:t>Podatak iz 2013. o zaradi od prodaje baterija za HEV i EV. Podaci za 2013. do 2015. su procenjeni.</a:t>
            </a:r>
            <a:endParaRPr lang="en-US" smtClean="0"/>
          </a:p>
        </p:txBody>
      </p:sp>
      <p:sp>
        <p:nvSpPr>
          <p:cNvPr id="59396" name="Slide Number Placeholder 3"/>
          <p:cNvSpPr>
            <a:spLocks noGrp="1"/>
          </p:cNvSpPr>
          <p:nvPr>
            <p:ph type="sldNum" sz="quarter" idx="5"/>
          </p:nvPr>
        </p:nvSpPr>
        <p:spPr>
          <a:noFill/>
        </p:spPr>
        <p:txBody>
          <a:bodyPr/>
          <a:lstStyle/>
          <a:p>
            <a:fld id="{E24868A6-33D7-47B1-9EC8-1DDDA07CFECA}" type="slidenum">
              <a:rPr lang="en-GB" smtClean="0"/>
              <a:pPr/>
              <a:t>26</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r>
              <a:rPr lang="sr-Latn-CS" smtClean="0"/>
              <a:t>Ovaj dijagram je isti kao onaj na prethodnom slajdu i odnosi se samo na baterije zasnovane na litijumu. Obratiti pažnju da je uloga horizontalne i vertikalne ose obrnuta u odnosu na prethodni dijagram. </a:t>
            </a:r>
          </a:p>
          <a:p>
            <a:endParaRPr lang="sr-Latn-CS" smtClean="0"/>
          </a:p>
          <a:p>
            <a:r>
              <a:rPr lang="sr-Latn-CS" smtClean="0"/>
              <a:t>Dijagram je iz literature iz 2011. u odnosu na prethodni, koji je iz 2007. Treba primetiti da je gustina snage litijumskih baterija značajno povećana u tom periodu. Na slici se vidi i trend daljeg razvoja litijumskih baterija.</a:t>
            </a:r>
            <a:endParaRPr lang="en-US" smtClean="0"/>
          </a:p>
        </p:txBody>
      </p:sp>
      <p:sp>
        <p:nvSpPr>
          <p:cNvPr id="60420" name="Slide Number Placeholder 3"/>
          <p:cNvSpPr>
            <a:spLocks noGrp="1"/>
          </p:cNvSpPr>
          <p:nvPr>
            <p:ph type="sldNum" sz="quarter" idx="5"/>
          </p:nvPr>
        </p:nvSpPr>
        <p:spPr>
          <a:noFill/>
        </p:spPr>
        <p:txBody>
          <a:bodyPr/>
          <a:lstStyle/>
          <a:p>
            <a:fld id="{2AA1D1C5-794D-4967-9F5E-EAD6AA08AF37}" type="slidenum">
              <a:rPr lang="en-GB" smtClean="0"/>
              <a:pPr/>
              <a:t>27</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sr-Latn-CS" smtClean="0"/>
              <a:t>Specifična gustina energije za neke, ređe korišćene tehnologije za izradu baterija za HEV.</a:t>
            </a:r>
            <a:endParaRPr lang="en-US" smtClean="0"/>
          </a:p>
        </p:txBody>
      </p:sp>
      <p:sp>
        <p:nvSpPr>
          <p:cNvPr id="40964" name="Slide Number Placeholder 3"/>
          <p:cNvSpPr>
            <a:spLocks noGrp="1"/>
          </p:cNvSpPr>
          <p:nvPr>
            <p:ph type="sldNum" sz="quarter" idx="5"/>
          </p:nvPr>
        </p:nvSpPr>
        <p:spPr>
          <a:noFill/>
        </p:spPr>
        <p:txBody>
          <a:bodyPr/>
          <a:lstStyle/>
          <a:p>
            <a:fld id="{78F0D697-143B-439E-B13D-0DCA1A983ACB}" type="slidenum">
              <a:rPr lang="en-GB" smtClean="0"/>
              <a:pPr/>
              <a:t>5</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a:lstStyle/>
          <a:p>
            <a:pPr eaLnBrk="1" hangingPunct="1"/>
            <a:r>
              <a:rPr lang="sr-Latn-CS" smtClean="0"/>
              <a:t>Precizna definicija kapaciteta baterije je da je to količina naelektrisanja (u kulonima) koju je moguće akumulisati u bateriji  i  kasnije “izvući” iz baterije. 1 kulon predstavlja količinu naelektrisanja koji struja od 1A prenese za jednu sekundu, odnosno, kulon je 1As. Češće korišćena jedinica je 1Ah koja sadrži 3600 kulona.</a:t>
            </a:r>
          </a:p>
          <a:p>
            <a:pPr eaLnBrk="1" hangingPunct="1"/>
            <a:endParaRPr lang="sr-Latn-CS" smtClean="0"/>
          </a:p>
          <a:p>
            <a:pPr eaLnBrk="1" hangingPunct="1"/>
            <a:r>
              <a:rPr lang="sr-Latn-CS" smtClean="0"/>
              <a:t>Karakteristična konstanta  </a:t>
            </a:r>
            <a:r>
              <a:rPr lang="sr-Latn-CS" b="1" i="1" smtClean="0"/>
              <a:t>C</a:t>
            </a:r>
            <a:r>
              <a:rPr lang="sr-Latn-CS" smtClean="0"/>
              <a:t>, na primer, za bateriju kapaciteta 180 Ah iznosi 180A. Ako se kaže da se ta baterija, na primer, puni strujom </a:t>
            </a:r>
            <a:r>
              <a:rPr lang="en-US" b="1" i="1" smtClean="0"/>
              <a:t>C</a:t>
            </a:r>
            <a:r>
              <a:rPr lang="en-US" smtClean="0"/>
              <a:t>/10, to </a:t>
            </a:r>
            <a:r>
              <a:rPr lang="sr-Latn-CS" smtClean="0"/>
              <a:t>z</a:t>
            </a:r>
            <a:r>
              <a:rPr lang="en-US" smtClean="0"/>
              <a:t>na</a:t>
            </a:r>
            <a:r>
              <a:rPr lang="sr-Latn-CS" smtClean="0"/>
              <a:t>č</a:t>
            </a:r>
            <a:r>
              <a:rPr lang="en-US" smtClean="0"/>
              <a:t>i da je struja punjenja 18A</a:t>
            </a:r>
            <a:r>
              <a:rPr lang="sr-Latn-CS" smtClean="0"/>
              <a:t>. Parametri baterija se često izražavaju u funkciji ove konstante.</a:t>
            </a:r>
            <a:endParaRPr lang="en-US" smtClean="0"/>
          </a:p>
        </p:txBody>
      </p:sp>
      <p:sp>
        <p:nvSpPr>
          <p:cNvPr id="41988" name="Slide Number Placeholder 3"/>
          <p:cNvSpPr>
            <a:spLocks noGrp="1"/>
          </p:cNvSpPr>
          <p:nvPr>
            <p:ph type="sldNum" sz="quarter" idx="5"/>
          </p:nvPr>
        </p:nvSpPr>
        <p:spPr>
          <a:noFill/>
        </p:spPr>
        <p:txBody>
          <a:bodyPr/>
          <a:lstStyle/>
          <a:p>
            <a:fld id="{899D7B86-049D-4C65-8E20-F9F54993BA16}" type="slidenum">
              <a:rPr lang="en-GB" smtClean="0"/>
              <a:pPr/>
              <a:t>7</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ln/>
        </p:spPr>
        <p:txBody>
          <a:bodyPr/>
          <a:lstStyle/>
          <a:p>
            <a:pPr eaLnBrk="1" hangingPunct="1"/>
            <a:r>
              <a:rPr lang="sr-Latn-CS" smtClean="0"/>
              <a:t>Maksimalna struja pražnjenja (i maksimalna struja punjenja) je struja kojom baterija sme da se prazni, odnosno, puni bez negativnih posledica po bateriju i njen vek trajanja. Ova struja se nikada ne bi smela prekoračiti i uređaji (invertori, pogoni, punjači), po pravilu, imaju ograničavače koji ne dozvoljavaju potrošaču da povuče veću struju niti generatoru za punjenje da ubaci veću struju u batreiju. Sama baterija nema tu vrstu ograničenja i ako bi, na primer, potrošač povukao veću struju, baterija bi bila u stanju da je isporuči, ali sa posledicama, bilo po bateriju direktno, bilo po trajnost baterije.</a:t>
            </a:r>
          </a:p>
          <a:p>
            <a:pPr eaLnBrk="1" hangingPunct="1"/>
            <a:endParaRPr lang="sr-Latn-CS" smtClean="0"/>
          </a:p>
          <a:p>
            <a:pPr eaLnBrk="1" hangingPunct="1"/>
            <a:r>
              <a:rPr lang="sr-Latn-CS" smtClean="0"/>
              <a:t>Maksimalna raspoloživa snaga baterije je u direktnoj vezi sa </a:t>
            </a:r>
            <a:r>
              <a:rPr lang="sr-Latn-CS" b="1" smtClean="0"/>
              <a:t>I</a:t>
            </a:r>
            <a:r>
              <a:rPr lang="sr-Latn-CS" b="1" baseline="-25000" smtClean="0"/>
              <a:t>max</a:t>
            </a:r>
            <a:r>
              <a:rPr lang="sr-Latn-CS" smtClean="0"/>
              <a:t>. To je proizvod napona baterije i maksimalne struje i često se izražava u kW, mada bi preciznije bilo da je u kVA.</a:t>
            </a:r>
          </a:p>
          <a:p>
            <a:pPr eaLnBrk="1" hangingPunct="1"/>
            <a:endParaRPr lang="sr-Latn-CS" smtClean="0"/>
          </a:p>
          <a:p>
            <a:pPr eaLnBrk="1" hangingPunct="1"/>
            <a:r>
              <a:rPr lang="sr-Latn-CS" smtClean="0"/>
              <a:t>Stanje napunjenosti </a:t>
            </a:r>
            <a:r>
              <a:rPr lang="sr-Latn-CS" b="1" i="1" smtClean="0"/>
              <a:t>SoC</a:t>
            </a:r>
            <a:r>
              <a:rPr lang="sr-Latn-CS" smtClean="0"/>
              <a:t> (</a:t>
            </a:r>
            <a:r>
              <a:rPr lang="sr-Latn-CS" i="1" smtClean="0"/>
              <a:t>State of Charge</a:t>
            </a:r>
            <a:r>
              <a:rPr lang="sr-Latn-CS" smtClean="0"/>
              <a:t>) je za konstantnu stuju pražnjenja </a:t>
            </a:r>
            <a:r>
              <a:rPr lang="sr-Latn-CS" b="1" i="1" smtClean="0"/>
              <a:t>SoC = Q</a:t>
            </a:r>
            <a:r>
              <a:rPr lang="sr-Latn-CS" b="1" i="1" baseline="-25000" smtClean="0"/>
              <a:t>T</a:t>
            </a:r>
            <a:r>
              <a:rPr lang="sr-Latn-CS" b="1" i="1" smtClean="0"/>
              <a:t> – It</a:t>
            </a:r>
            <a:r>
              <a:rPr lang="sr-Latn-CS" b="1" i="1" baseline="-25000" smtClean="0"/>
              <a:t>0  </a:t>
            </a:r>
            <a:r>
              <a:rPr lang="sr-Latn-CS" smtClean="0"/>
              <a:t>, gde je </a:t>
            </a:r>
            <a:r>
              <a:rPr lang="sr-Latn-CS" b="1" i="1" smtClean="0"/>
              <a:t>I </a:t>
            </a:r>
            <a:r>
              <a:rPr lang="sr-Latn-CS" smtClean="0"/>
              <a:t> konstantna struja pražnjenja, a </a:t>
            </a:r>
            <a:r>
              <a:rPr lang="sr-Latn-CS" b="1" i="1" smtClean="0"/>
              <a:t>t</a:t>
            </a:r>
            <a:r>
              <a:rPr lang="sr-Latn-CS" b="1" i="1" baseline="-25000" smtClean="0"/>
              <a:t>0</a:t>
            </a:r>
            <a:r>
              <a:rPr lang="sr-Latn-CS" smtClean="0"/>
              <a:t> vreme koliko se baterija praznila. Ako je struja pražnjenja promenljiva, “potrošena”  količina naelektrisanja nije jednostavan proizvod </a:t>
            </a:r>
            <a:r>
              <a:rPr lang="sr-Latn-CS" b="1" i="1" smtClean="0"/>
              <a:t>It</a:t>
            </a:r>
            <a:r>
              <a:rPr lang="sr-Latn-CS" b="1" i="1" baseline="-25000" smtClean="0"/>
              <a:t>0</a:t>
            </a:r>
            <a:r>
              <a:rPr lang="sr-Latn-CS" smtClean="0"/>
              <a:t>  već integral struje po vremenu, kako je dato na slajdu.</a:t>
            </a:r>
            <a:endParaRPr lang="en-US" smtClean="0"/>
          </a:p>
        </p:txBody>
      </p:sp>
      <p:sp>
        <p:nvSpPr>
          <p:cNvPr id="43012" name="Slide Number Placeholder 3"/>
          <p:cNvSpPr>
            <a:spLocks noGrp="1"/>
          </p:cNvSpPr>
          <p:nvPr>
            <p:ph type="sldNum" sz="quarter" idx="5"/>
          </p:nvPr>
        </p:nvSpPr>
        <p:spPr>
          <a:noFill/>
        </p:spPr>
        <p:txBody>
          <a:bodyPr/>
          <a:lstStyle/>
          <a:p>
            <a:fld id="{EA70FD86-F052-4858-98D2-628B0E023393}" type="slidenum">
              <a:rPr lang="en-GB" smtClean="0"/>
              <a:pPr/>
              <a:t>8</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a:spLocks noGrp="1"/>
          </p:cNvSpPr>
          <p:nvPr>
            <p:ph type="body" idx="1"/>
          </p:nvPr>
        </p:nvSpPr>
        <p:spPr>
          <a:noFill/>
          <a:ln/>
        </p:spPr>
        <p:txBody>
          <a:bodyPr/>
          <a:lstStyle/>
          <a:p>
            <a:pPr eaLnBrk="1" hangingPunct="1"/>
            <a:r>
              <a:rPr lang="sr-Latn-CS" smtClean="0"/>
              <a:t>Potrošena  količina naelektrisanja </a:t>
            </a:r>
            <a:r>
              <a:rPr lang="sr-Latn-CS" b="1" i="1" smtClean="0"/>
              <a:t>SoD</a:t>
            </a:r>
            <a:r>
              <a:rPr lang="sr-Latn-CS" smtClean="0"/>
              <a:t> (</a:t>
            </a:r>
            <a:r>
              <a:rPr lang="sr-Latn-CS" i="1" smtClean="0"/>
              <a:t>State of Discarge</a:t>
            </a:r>
            <a:r>
              <a:rPr lang="sr-Latn-CS" smtClean="0"/>
              <a:t>) je količina naelektrisanja koja je potršena iz baterije. Za konstantnu stuju pražnjenja </a:t>
            </a:r>
            <a:r>
              <a:rPr lang="sr-Latn-CS" b="1" i="1" smtClean="0"/>
              <a:t>SoD = It</a:t>
            </a:r>
            <a:r>
              <a:rPr lang="sr-Latn-CS" b="1" i="1" baseline="-25000" smtClean="0"/>
              <a:t>0  </a:t>
            </a:r>
            <a:r>
              <a:rPr lang="sr-Latn-CS" smtClean="0"/>
              <a:t>, gde je </a:t>
            </a:r>
            <a:r>
              <a:rPr lang="sr-Latn-CS" b="1" i="1" smtClean="0"/>
              <a:t>I </a:t>
            </a:r>
            <a:r>
              <a:rPr lang="sr-Latn-CS" smtClean="0"/>
              <a:t> konstantna struja pražnjenja, a </a:t>
            </a:r>
            <a:r>
              <a:rPr lang="sr-Latn-CS" b="1" i="1" smtClean="0"/>
              <a:t>t</a:t>
            </a:r>
            <a:r>
              <a:rPr lang="sr-Latn-CS" b="1" i="1" baseline="-25000" smtClean="0"/>
              <a:t>0</a:t>
            </a:r>
            <a:r>
              <a:rPr lang="sr-Latn-CS" smtClean="0"/>
              <a:t> vreme koliko se baterija praznila. Ako je struja pražnjenja promenljiva, potrošena  količina naelektrisanja nije jednostavan proizvod </a:t>
            </a:r>
            <a:r>
              <a:rPr lang="sr-Latn-CS" b="1" i="1" smtClean="0"/>
              <a:t>It</a:t>
            </a:r>
            <a:r>
              <a:rPr lang="sr-Latn-CS" b="1" i="1" baseline="-25000" smtClean="0"/>
              <a:t>0</a:t>
            </a:r>
            <a:r>
              <a:rPr lang="sr-Latn-CS" smtClean="0"/>
              <a:t>  već integral struje po vremenu, kako je dato na slajdu.</a:t>
            </a:r>
          </a:p>
          <a:p>
            <a:pPr eaLnBrk="1" hangingPunct="1"/>
            <a:endParaRPr lang="sr-Latn-CS" smtClean="0"/>
          </a:p>
          <a:p>
            <a:pPr eaLnBrk="1" hangingPunct="1"/>
            <a:r>
              <a:rPr lang="sr-Latn-CS" smtClean="0"/>
              <a:t>Kada je </a:t>
            </a:r>
            <a:r>
              <a:rPr lang="sr-Latn-CS" b="1" i="1" smtClean="0"/>
              <a:t>SoD </a:t>
            </a:r>
            <a:r>
              <a:rPr lang="sr-Latn-CS" smtClean="0"/>
              <a:t>izražena u procentima u odnosu na kapacitet baterije, ta veličina se obično naziva dubinom ispražnjenosti </a:t>
            </a:r>
            <a:r>
              <a:rPr lang="sr-Latn-CS" b="1" i="1" smtClean="0"/>
              <a:t>DoD </a:t>
            </a:r>
            <a:r>
              <a:rPr lang="sr-Latn-CS" i="1" smtClean="0"/>
              <a:t>(Depth of Discharge).</a:t>
            </a:r>
            <a:endParaRPr lang="en-US" smtClean="0"/>
          </a:p>
        </p:txBody>
      </p:sp>
      <p:sp>
        <p:nvSpPr>
          <p:cNvPr id="44036" name="Slide Number Placeholder 3"/>
          <p:cNvSpPr>
            <a:spLocks noGrp="1"/>
          </p:cNvSpPr>
          <p:nvPr>
            <p:ph type="sldNum" sz="quarter" idx="5"/>
          </p:nvPr>
        </p:nvSpPr>
        <p:spPr>
          <a:noFill/>
        </p:spPr>
        <p:txBody>
          <a:bodyPr/>
          <a:lstStyle/>
          <a:p>
            <a:fld id="{4339BDAD-200E-4AA1-B570-85A0BA4A6650}" type="slidenum">
              <a:rPr lang="en-GB" smtClean="0"/>
              <a:pPr/>
              <a:t>9</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p:spPr>
        <p:txBody>
          <a:bodyPr/>
          <a:lstStyle/>
          <a:p>
            <a:r>
              <a:rPr lang="sr-Latn-CS" smtClean="0"/>
              <a:t>Elektromotorna sila </a:t>
            </a:r>
            <a:r>
              <a:rPr lang="sr-Latn-CS" b="1" i="1" smtClean="0"/>
              <a:t>E</a:t>
            </a:r>
            <a:r>
              <a:rPr lang="sr-Latn-CS" b="1" i="1" baseline="-25000" smtClean="0"/>
              <a:t>v</a:t>
            </a:r>
            <a:r>
              <a:rPr lang="sr-Latn-CS" smtClean="0"/>
              <a:t> je unutrašnji napon baterije koji nije dostupan spolja zbog redne otpornosti </a:t>
            </a:r>
            <a:r>
              <a:rPr lang="sr-Latn-CS" b="1" i="1" smtClean="0"/>
              <a:t>R</a:t>
            </a:r>
            <a:r>
              <a:rPr lang="sr-Latn-CS" b="1" i="1" baseline="-25000" smtClean="0"/>
              <a:t>i</a:t>
            </a:r>
            <a:r>
              <a:rPr lang="sr-Latn-CS" b="1" i="1" smtClean="0"/>
              <a:t>  </a:t>
            </a:r>
            <a:r>
              <a:rPr lang="sr-Latn-CS" smtClean="0"/>
              <a:t>koja je sastavni deo baterije. Napon na potrošaču, onaj koji bi bio izmeren na priključcima baterije je </a:t>
            </a:r>
            <a:r>
              <a:rPr lang="sr-Latn-CS" b="1" i="1" smtClean="0"/>
              <a:t>E</a:t>
            </a:r>
            <a:r>
              <a:rPr lang="sr-Latn-CS" b="1" i="1" baseline="-25000" smtClean="0"/>
              <a:t>v</a:t>
            </a:r>
            <a:r>
              <a:rPr lang="sr-Latn-CS" smtClean="0"/>
              <a:t> umanjen za pad napona na </a:t>
            </a:r>
            <a:r>
              <a:rPr lang="sr-Latn-CS" b="1" i="1" smtClean="0"/>
              <a:t>R</a:t>
            </a:r>
            <a:r>
              <a:rPr lang="sr-Latn-CS" b="1" i="1" baseline="-25000" smtClean="0"/>
              <a:t>i</a:t>
            </a:r>
            <a:r>
              <a:rPr lang="sr-Latn-CS" b="1" i="1" smtClean="0"/>
              <a:t> </a:t>
            </a:r>
            <a:r>
              <a:rPr lang="sr-Latn-CS" smtClean="0"/>
              <a:t>. Napon na potrošaču </a:t>
            </a:r>
            <a:r>
              <a:rPr lang="sr-Latn-CS" b="1" i="1" smtClean="0"/>
              <a:t>V</a:t>
            </a:r>
            <a:r>
              <a:rPr lang="sr-Latn-CS" b="1" i="1" baseline="-25000" smtClean="0"/>
              <a:t>t</a:t>
            </a:r>
            <a:r>
              <a:rPr lang="sr-Latn-CS" b="1" i="1" smtClean="0"/>
              <a:t> </a:t>
            </a:r>
            <a:r>
              <a:rPr lang="sr-Latn-CS" smtClean="0"/>
              <a:t>= </a:t>
            </a:r>
            <a:r>
              <a:rPr lang="sr-Latn-CS" b="1" i="1" smtClean="0"/>
              <a:t>E</a:t>
            </a:r>
            <a:r>
              <a:rPr lang="sr-Latn-CS" b="1" i="1" baseline="-25000" smtClean="0"/>
              <a:t>v</a:t>
            </a:r>
            <a:r>
              <a:rPr lang="sr-Latn-CS" smtClean="0"/>
              <a:t> - </a:t>
            </a:r>
            <a:r>
              <a:rPr lang="sr-Latn-CS" b="1" i="1" smtClean="0"/>
              <a:t>R</a:t>
            </a:r>
            <a:r>
              <a:rPr lang="sr-Latn-CS" b="1" i="1" baseline="-25000" smtClean="0"/>
              <a:t>i</a:t>
            </a:r>
            <a:r>
              <a:rPr lang="sr-Latn-CS" b="1" i="1" smtClean="0"/>
              <a:t> I  </a:t>
            </a:r>
            <a:r>
              <a:rPr lang="sr-Latn-CS" smtClean="0"/>
              <a:t>, gde je </a:t>
            </a:r>
            <a:r>
              <a:rPr lang="sr-Latn-CS" b="1" i="1" smtClean="0"/>
              <a:t>I</a:t>
            </a:r>
            <a:r>
              <a:rPr lang="sr-Latn-CS" smtClean="0"/>
              <a:t> struja koju vuče potrošač.</a:t>
            </a:r>
          </a:p>
          <a:p>
            <a:endParaRPr lang="sr-Latn-CS" smtClean="0"/>
          </a:p>
          <a:p>
            <a:r>
              <a:rPr lang="sr-Latn-CS" smtClean="0"/>
              <a:t>Kako se baterija troši (SoD raste) elektromotorna sila baterije opada  kao na slici levo. Pri kraju ciklusa, kada se Sod približava kapacitetu </a:t>
            </a:r>
            <a:r>
              <a:rPr lang="sr-Latn-CS" b="1" i="1" smtClean="0"/>
              <a:t>E</a:t>
            </a:r>
            <a:r>
              <a:rPr lang="sr-Latn-CS" b="1" i="1" baseline="-25000" smtClean="0"/>
              <a:t>v</a:t>
            </a:r>
            <a:r>
              <a:rPr lang="sr-Latn-CS" smtClean="0"/>
              <a:t> opada brže i kada napon na potrošaču padne ispod unapred definisanog napona </a:t>
            </a:r>
            <a:r>
              <a:rPr lang="sr-Latn-CS" b="1" i="1" smtClean="0"/>
              <a:t>V</a:t>
            </a:r>
            <a:r>
              <a:rPr lang="sr-Latn-CS" b="1" i="1" baseline="-25000" smtClean="0"/>
              <a:t>cut</a:t>
            </a:r>
            <a:r>
              <a:rPr lang="sr-Latn-CS" smtClean="0"/>
              <a:t> (slika desno), baterija se isključuje Količina naelektrisanja potrošena do trenutka isključenja predstavlja praktični kapacitet baterije </a:t>
            </a:r>
            <a:r>
              <a:rPr lang="sr-Latn-CS" b="1" i="1" smtClean="0"/>
              <a:t>Q</a:t>
            </a:r>
            <a:r>
              <a:rPr lang="sr-Latn-CS" b="1" i="1" baseline="-25000" smtClean="0"/>
              <a:t>P </a:t>
            </a:r>
            <a:r>
              <a:rPr lang="sr-Latn-CS" smtClean="0"/>
              <a:t>. Napon punog kapaciteta </a:t>
            </a:r>
            <a:r>
              <a:rPr lang="sr-Latn-CS" b="1" i="1" smtClean="0"/>
              <a:t>V</a:t>
            </a:r>
            <a:r>
              <a:rPr lang="sr-Latn-CS" b="1" i="1" baseline="-25000" smtClean="0"/>
              <a:t>FC</a:t>
            </a:r>
            <a:r>
              <a:rPr lang="sr-Latn-CS" b="1" i="1" smtClean="0"/>
              <a:t> </a:t>
            </a:r>
            <a:r>
              <a:rPr lang="sr-Latn-CS" smtClean="0"/>
              <a:t>je napon na potrošaču kada je baterija potpuno puna.</a:t>
            </a:r>
          </a:p>
          <a:p>
            <a:endParaRPr lang="sr-Latn-CS" smtClean="0"/>
          </a:p>
          <a:p>
            <a:endParaRPr lang="en-US" smtClean="0"/>
          </a:p>
        </p:txBody>
      </p:sp>
      <p:sp>
        <p:nvSpPr>
          <p:cNvPr id="45060" name="Slide Number Placeholder 3"/>
          <p:cNvSpPr>
            <a:spLocks noGrp="1"/>
          </p:cNvSpPr>
          <p:nvPr>
            <p:ph type="sldNum" sz="quarter" idx="5"/>
          </p:nvPr>
        </p:nvSpPr>
        <p:spPr>
          <a:noFill/>
        </p:spPr>
        <p:txBody>
          <a:bodyPr/>
          <a:lstStyle/>
          <a:p>
            <a:fld id="{81FB19D7-CE02-4E23-AAFD-140839CD18D8}" type="slidenum">
              <a:rPr lang="en-GB" smtClean="0"/>
              <a:pPr/>
              <a:t>10</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ln/>
        </p:spPr>
        <p:txBody>
          <a:bodyPr/>
          <a:lstStyle/>
          <a:p>
            <a:r>
              <a:rPr lang="sr-Latn-CS" smtClean="0"/>
              <a:t>Vreme pražnjenja zavisi od intenzitete i oblika struje pražnjenja. Slika ilustruje dva ciklusa pražnjenja baterije pri čemu je struja pražnjenja </a:t>
            </a:r>
            <a:r>
              <a:rPr lang="sr-Latn-CS" b="1" i="1" smtClean="0"/>
              <a:t>I</a:t>
            </a:r>
            <a:r>
              <a:rPr lang="sr-Latn-CS" b="1" i="1" baseline="-25000" smtClean="0"/>
              <a:t>1</a:t>
            </a:r>
            <a:r>
              <a:rPr lang="sr-Latn-CS" smtClean="0"/>
              <a:t> veća od </a:t>
            </a:r>
            <a:r>
              <a:rPr lang="sr-Latn-CS" b="1" i="1" smtClean="0"/>
              <a:t>I</a:t>
            </a:r>
            <a:r>
              <a:rPr lang="sr-Latn-CS" b="1" i="1" baseline="-25000" smtClean="0"/>
              <a:t>2</a:t>
            </a:r>
            <a:endParaRPr lang="en-US" b="1" i="1" baseline="-25000" smtClean="0"/>
          </a:p>
        </p:txBody>
      </p:sp>
      <p:sp>
        <p:nvSpPr>
          <p:cNvPr id="46084" name="Slide Number Placeholder 3"/>
          <p:cNvSpPr>
            <a:spLocks noGrp="1"/>
          </p:cNvSpPr>
          <p:nvPr>
            <p:ph type="sldNum" sz="quarter" idx="5"/>
          </p:nvPr>
        </p:nvSpPr>
        <p:spPr>
          <a:noFill/>
        </p:spPr>
        <p:txBody>
          <a:bodyPr/>
          <a:lstStyle/>
          <a:p>
            <a:fld id="{D6CE7843-BB26-4856-BAE7-74797AEC5A20}" type="slidenum">
              <a:rPr lang="en-GB" smtClean="0"/>
              <a:pPr/>
              <a:t>11</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eaLnBrk="1" hangingPunct="1"/>
            <a:r>
              <a:rPr lang="en-US" smtClean="0"/>
              <a:t>Tabela predstavlja</a:t>
            </a:r>
            <a:r>
              <a:rPr lang="sr-Latn-CS" smtClean="0"/>
              <a:t> sledeće parametre za različite tehnologije izrade baterija:</a:t>
            </a:r>
          </a:p>
          <a:p>
            <a:pPr eaLnBrk="1" hangingPunct="1">
              <a:buFontTx/>
              <a:buChar char="•"/>
            </a:pPr>
            <a:r>
              <a:rPr lang="en-US" smtClean="0"/>
              <a:t> </a:t>
            </a:r>
            <a:r>
              <a:rPr lang="sr-Latn-CS" smtClean="0"/>
              <a:t>Praktično ostvarivu električnu </a:t>
            </a:r>
            <a:r>
              <a:rPr lang="en-US" smtClean="0"/>
              <a:t>energiju koja se mo</a:t>
            </a:r>
            <a:r>
              <a:rPr lang="sr-Latn-CS" smtClean="0"/>
              <a:t>ž</a:t>
            </a:r>
            <a:r>
              <a:rPr lang="en-US" smtClean="0"/>
              <a:t>e</a:t>
            </a:r>
            <a:r>
              <a:rPr lang="sr-Latn-CS" smtClean="0"/>
              <a:t> a kumulisati po kilogramu (</a:t>
            </a:r>
            <a:r>
              <a:rPr lang="sr-Latn-CS" b="1" i="1" smtClean="0"/>
              <a:t>Specific energy</a:t>
            </a:r>
            <a:r>
              <a:rPr lang="sr-Latn-CS" b="1" smtClean="0"/>
              <a:t>   Wh</a:t>
            </a:r>
            <a:r>
              <a:rPr lang="en-US" b="1" smtClean="0"/>
              <a:t>/</a:t>
            </a:r>
            <a:r>
              <a:rPr lang="sr-Latn-CS" b="1" smtClean="0"/>
              <a:t>kg</a:t>
            </a:r>
            <a:r>
              <a:rPr lang="sr-Latn-CS" smtClean="0"/>
              <a:t>).</a:t>
            </a:r>
          </a:p>
          <a:p>
            <a:pPr eaLnBrk="1" hangingPunct="1">
              <a:buFontTx/>
              <a:buChar char="•"/>
            </a:pPr>
            <a:r>
              <a:rPr lang="sr-Latn-CS" smtClean="0"/>
              <a:t> Praktično ostvarivu maksimalnu snagu</a:t>
            </a:r>
            <a:r>
              <a:rPr lang="en-US" smtClean="0"/>
              <a:t> koja se mo</a:t>
            </a:r>
            <a:r>
              <a:rPr lang="sr-Latn-CS" smtClean="0"/>
              <a:t>ž</a:t>
            </a:r>
            <a:r>
              <a:rPr lang="en-US" smtClean="0"/>
              <a:t>e</a:t>
            </a:r>
            <a:r>
              <a:rPr lang="sr-Latn-CS" smtClean="0"/>
              <a:t> “izvući” iz baterije po kilogramu (</a:t>
            </a:r>
            <a:r>
              <a:rPr lang="sr-Latn-CS" b="1" i="1" smtClean="0"/>
              <a:t>Peac power   </a:t>
            </a:r>
            <a:r>
              <a:rPr lang="sr-Latn-CS" b="1" smtClean="0"/>
              <a:t>W</a:t>
            </a:r>
            <a:r>
              <a:rPr lang="en-US" b="1" smtClean="0"/>
              <a:t>/</a:t>
            </a:r>
            <a:r>
              <a:rPr lang="sr-Latn-CS" b="1" smtClean="0"/>
              <a:t>kg</a:t>
            </a:r>
            <a:r>
              <a:rPr lang="sr-Latn-CS" smtClean="0"/>
              <a:t>).</a:t>
            </a:r>
          </a:p>
          <a:p>
            <a:pPr eaLnBrk="1" hangingPunct="1">
              <a:buFontTx/>
              <a:buChar char="•"/>
            </a:pPr>
            <a:r>
              <a:rPr lang="sr-Latn-CS" smtClean="0"/>
              <a:t> Odnos uložene i iskoristive energije (</a:t>
            </a:r>
            <a:r>
              <a:rPr lang="sr-Latn-CS" b="1" i="1" smtClean="0"/>
              <a:t>Energy efficiency   </a:t>
            </a:r>
            <a:r>
              <a:rPr lang="sr-Latn-CS" b="1" smtClean="0"/>
              <a:t>%</a:t>
            </a:r>
            <a:r>
              <a:rPr lang="sr-Latn-CS" smtClean="0"/>
              <a:t>).</a:t>
            </a:r>
          </a:p>
          <a:p>
            <a:pPr eaLnBrk="1" hangingPunct="1">
              <a:buFontTx/>
              <a:buChar char="•"/>
            </a:pPr>
            <a:r>
              <a:rPr lang="sr-Latn-CS" smtClean="0"/>
              <a:t> Broj punjenja i pražnjenja uz prihvatljiv gubitak kapaciteta (</a:t>
            </a:r>
            <a:r>
              <a:rPr lang="sr-Latn-CS" b="1" i="1" smtClean="0"/>
              <a:t>Cycle life</a:t>
            </a:r>
            <a:r>
              <a:rPr lang="sr-Latn-CS" smtClean="0"/>
              <a:t>).</a:t>
            </a:r>
          </a:p>
          <a:p>
            <a:pPr eaLnBrk="1" hangingPunct="1">
              <a:buFontTx/>
              <a:buChar char="•"/>
            </a:pPr>
            <a:r>
              <a:rPr lang="sr-Latn-CS" smtClean="0"/>
              <a:t> Procenat samopražnjenja u toku dva dana (48 sati) (</a:t>
            </a:r>
            <a:r>
              <a:rPr lang="sr-Latn-CS" b="1" smtClean="0"/>
              <a:t>Self discharge</a:t>
            </a:r>
            <a:r>
              <a:rPr lang="sr-Latn-CS" smtClean="0"/>
              <a:t>).</a:t>
            </a:r>
          </a:p>
          <a:p>
            <a:pPr eaLnBrk="1" hangingPunct="1">
              <a:buFontTx/>
              <a:buChar char="•"/>
            </a:pPr>
            <a:r>
              <a:rPr lang="sr-Latn-CS" smtClean="0"/>
              <a:t> Cenu koštanja u američkim dolarima po kilovat satu (</a:t>
            </a:r>
            <a:r>
              <a:rPr lang="sr-Latn-CS" b="1" i="1" smtClean="0"/>
              <a:t>Cost</a:t>
            </a:r>
            <a:r>
              <a:rPr lang="sr-Latn-CS" smtClean="0"/>
              <a:t>).</a:t>
            </a:r>
          </a:p>
          <a:p>
            <a:pPr eaLnBrk="1" hangingPunct="1">
              <a:buFontTx/>
              <a:buChar char="•"/>
            </a:pPr>
            <a:endParaRPr lang="sr-Latn-CS" smtClean="0"/>
          </a:p>
          <a:p>
            <a:pPr eaLnBrk="1" hangingPunct="1"/>
            <a:r>
              <a:rPr lang="sr-Latn-CS" smtClean="0"/>
              <a:t>Tabela je preuzeta iz “Batries for Hibryd and Elecrical vehicle review” objavljene 2011.</a:t>
            </a:r>
            <a:endParaRPr lang="en-US" smtClean="0"/>
          </a:p>
        </p:txBody>
      </p:sp>
      <p:sp>
        <p:nvSpPr>
          <p:cNvPr id="47108" name="Slide Number Placeholder 3"/>
          <p:cNvSpPr>
            <a:spLocks noGrp="1"/>
          </p:cNvSpPr>
          <p:nvPr>
            <p:ph type="sldNum" sz="quarter" idx="5"/>
          </p:nvPr>
        </p:nvSpPr>
        <p:spPr>
          <a:noFill/>
        </p:spPr>
        <p:txBody>
          <a:bodyPr/>
          <a:lstStyle/>
          <a:p>
            <a:fld id="{45A4CF72-C682-43B2-9EDE-4EE0D40DDD7B}" type="slidenum">
              <a:rPr lang="en-GB" smtClean="0"/>
              <a:pPr/>
              <a:t>12</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34DCE8-4903-4431-9C85-BD78DEB2062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DCE7D0-2FE6-4762-80D6-79E75FD7B1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476250"/>
            <a:ext cx="1943100" cy="5483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476250"/>
            <a:ext cx="5676900" cy="5483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E15E1A-3E10-4E19-A384-92EC0AEE7F78}"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42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9E9837-0508-4D07-A0D0-649295918060}"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47625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4213" y="1844675"/>
            <a:ext cx="77724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BE34439-6A4A-4278-9778-DD8C2A8A2C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8D045CF-CDCD-4D4A-87DA-F84D9D6BD6F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412167-B023-4F43-A643-A9D169A5190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A367C58-DBC2-42AF-9492-80E017C843B9}"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E9E14EF-7DBC-43A1-850D-87488BBEDE0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4FC43E6-1CCE-4746-B5AC-F69211A8183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47FC52FB-6821-40EB-9E3D-072D0616C27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9C663C-A9BC-4887-BA67-A2D33BCC49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803C2B-AB02-4B67-B9A1-C8B5881609F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tile tx="0" ty="0" sx="100000" sy="100000" flip="none" algn="tl"/>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84213" y="47625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684213" y="1844675"/>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Times New Roman" pitchFamily="18" charset="0"/>
              </a:defRPr>
            </a:lvl1pPr>
          </a:lstStyle>
          <a:p>
            <a:pPr>
              <a:defRPr/>
            </a:pPr>
            <a:endParaRPr lang="en-US"/>
          </a:p>
        </p:txBody>
      </p:sp>
      <p:sp>
        <p:nvSpPr>
          <p:cNvPr id="1331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Times New Roman" pitchFamily="18" charset="0"/>
              </a:defRPr>
            </a:lvl1pPr>
          </a:lstStyle>
          <a:p>
            <a:pPr>
              <a:defRPr/>
            </a:pPr>
            <a:endParaRPr lang="en-US"/>
          </a:p>
        </p:txBody>
      </p:sp>
      <p:sp>
        <p:nvSpPr>
          <p:cNvPr id="1331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Times New Roman" pitchFamily="18" charset="0"/>
              </a:defRPr>
            </a:lvl1pPr>
          </a:lstStyle>
          <a:p>
            <a:pPr>
              <a:defRPr/>
            </a:pPr>
            <a:fld id="{A7B20575-D080-4842-A81A-A68466084EC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Lst>
  <p:hf hdr="0" ftr="0" dt="0"/>
  <p:txStyles>
    <p:titleStyle>
      <a:lvl1pPr algn="ctr" rtl="0" eaLnBrk="0" fontAlgn="base" hangingPunct="0">
        <a:spcBef>
          <a:spcPct val="0"/>
        </a:spcBef>
        <a:spcAft>
          <a:spcPct val="0"/>
        </a:spcAft>
        <a:defRPr sz="4000">
          <a:solidFill>
            <a:srgbClr val="333399"/>
          </a:solidFill>
          <a:latin typeface="+mj-lt"/>
          <a:ea typeface="+mj-ea"/>
          <a:cs typeface="+mj-cs"/>
        </a:defRPr>
      </a:lvl1pPr>
      <a:lvl2pPr algn="ctr" rtl="0" eaLnBrk="0" fontAlgn="base" hangingPunct="0">
        <a:spcBef>
          <a:spcPct val="0"/>
        </a:spcBef>
        <a:spcAft>
          <a:spcPct val="0"/>
        </a:spcAft>
        <a:defRPr sz="4000">
          <a:solidFill>
            <a:srgbClr val="333399"/>
          </a:solidFill>
          <a:latin typeface="Comic Sans MS" pitchFamily="66" charset="0"/>
        </a:defRPr>
      </a:lvl2pPr>
      <a:lvl3pPr algn="ctr" rtl="0" eaLnBrk="0" fontAlgn="base" hangingPunct="0">
        <a:spcBef>
          <a:spcPct val="0"/>
        </a:spcBef>
        <a:spcAft>
          <a:spcPct val="0"/>
        </a:spcAft>
        <a:defRPr sz="4000">
          <a:solidFill>
            <a:srgbClr val="333399"/>
          </a:solidFill>
          <a:latin typeface="Comic Sans MS" pitchFamily="66" charset="0"/>
        </a:defRPr>
      </a:lvl3pPr>
      <a:lvl4pPr algn="ctr" rtl="0" eaLnBrk="0" fontAlgn="base" hangingPunct="0">
        <a:spcBef>
          <a:spcPct val="0"/>
        </a:spcBef>
        <a:spcAft>
          <a:spcPct val="0"/>
        </a:spcAft>
        <a:defRPr sz="4000">
          <a:solidFill>
            <a:srgbClr val="333399"/>
          </a:solidFill>
          <a:latin typeface="Comic Sans MS" pitchFamily="66" charset="0"/>
        </a:defRPr>
      </a:lvl4pPr>
      <a:lvl5pPr algn="ctr" rtl="0" eaLnBrk="0" fontAlgn="base" hangingPunct="0">
        <a:spcBef>
          <a:spcPct val="0"/>
        </a:spcBef>
        <a:spcAft>
          <a:spcPct val="0"/>
        </a:spcAft>
        <a:defRPr sz="4000">
          <a:solidFill>
            <a:srgbClr val="333399"/>
          </a:solidFill>
          <a:latin typeface="Comic Sans MS" pitchFamily="66" charset="0"/>
        </a:defRPr>
      </a:lvl5pPr>
      <a:lvl6pPr marL="457200" algn="ctr" rtl="0" eaLnBrk="0" fontAlgn="base" hangingPunct="0">
        <a:spcBef>
          <a:spcPct val="0"/>
        </a:spcBef>
        <a:spcAft>
          <a:spcPct val="0"/>
        </a:spcAft>
        <a:defRPr sz="4000">
          <a:solidFill>
            <a:srgbClr val="333399"/>
          </a:solidFill>
          <a:latin typeface="Comic Sans MS" pitchFamily="66" charset="0"/>
        </a:defRPr>
      </a:lvl6pPr>
      <a:lvl7pPr marL="914400" algn="ctr" rtl="0" eaLnBrk="0" fontAlgn="base" hangingPunct="0">
        <a:spcBef>
          <a:spcPct val="0"/>
        </a:spcBef>
        <a:spcAft>
          <a:spcPct val="0"/>
        </a:spcAft>
        <a:defRPr sz="4000">
          <a:solidFill>
            <a:srgbClr val="333399"/>
          </a:solidFill>
          <a:latin typeface="Comic Sans MS" pitchFamily="66" charset="0"/>
        </a:defRPr>
      </a:lvl7pPr>
      <a:lvl8pPr marL="1371600" algn="ctr" rtl="0" eaLnBrk="0" fontAlgn="base" hangingPunct="0">
        <a:spcBef>
          <a:spcPct val="0"/>
        </a:spcBef>
        <a:spcAft>
          <a:spcPct val="0"/>
        </a:spcAft>
        <a:defRPr sz="4000">
          <a:solidFill>
            <a:srgbClr val="333399"/>
          </a:solidFill>
          <a:latin typeface="Comic Sans MS" pitchFamily="66" charset="0"/>
        </a:defRPr>
      </a:lvl8pPr>
      <a:lvl9pPr marL="1828800" algn="ctr" rtl="0" eaLnBrk="0" fontAlgn="base" hangingPunct="0">
        <a:spcBef>
          <a:spcPct val="0"/>
        </a:spcBef>
        <a:spcAft>
          <a:spcPct val="0"/>
        </a:spcAft>
        <a:defRPr sz="4000">
          <a:solidFill>
            <a:srgbClr val="333399"/>
          </a:solidFill>
          <a:latin typeface="Comic Sans MS" pitchFamily="66" charset="0"/>
        </a:defRPr>
      </a:lvl9pPr>
    </p:titleStyle>
    <p:bodyStyle>
      <a:lvl1pPr marL="342900" indent="-342900" algn="l" rtl="0" eaLnBrk="0" fontAlgn="base" hangingPunct="0">
        <a:spcBef>
          <a:spcPct val="20000"/>
        </a:spcBef>
        <a:spcAft>
          <a:spcPct val="0"/>
        </a:spcAft>
        <a:buChar char="•"/>
        <a:defRPr sz="3200">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b="1">
          <a:solidFill>
            <a:srgbClr val="333399"/>
          </a:solidFill>
          <a:latin typeface="+mn-lt"/>
        </a:defRPr>
      </a:lvl3pPr>
      <a:lvl4pPr marL="1600200" indent="-228600" algn="l" rtl="0" eaLnBrk="0" fontAlgn="base" hangingPunct="0">
        <a:spcBef>
          <a:spcPct val="20000"/>
        </a:spcBef>
        <a:spcAft>
          <a:spcPct val="0"/>
        </a:spcAft>
        <a:buChar char="–"/>
        <a:defRPr sz="2000" b="1">
          <a:solidFill>
            <a:srgbClr val="333399"/>
          </a:solidFill>
          <a:latin typeface="+mn-lt"/>
        </a:defRPr>
      </a:lvl4pPr>
      <a:lvl5pPr marL="2057400" indent="-228600" algn="l" rtl="0" eaLnBrk="0" fontAlgn="base" hangingPunct="0">
        <a:spcBef>
          <a:spcPct val="20000"/>
        </a:spcBef>
        <a:spcAft>
          <a:spcPct val="0"/>
        </a:spcAft>
        <a:buChar char="»"/>
        <a:defRPr sz="2000" b="1">
          <a:solidFill>
            <a:srgbClr val="333399"/>
          </a:solidFill>
          <a:latin typeface="+mn-lt"/>
        </a:defRPr>
      </a:lvl5pPr>
      <a:lvl6pPr marL="2514600" indent="-228600" algn="l" rtl="0" eaLnBrk="0" fontAlgn="base" hangingPunct="0">
        <a:spcBef>
          <a:spcPct val="20000"/>
        </a:spcBef>
        <a:spcAft>
          <a:spcPct val="0"/>
        </a:spcAft>
        <a:buChar char="»"/>
        <a:defRPr sz="2000" b="1">
          <a:solidFill>
            <a:srgbClr val="333399"/>
          </a:solidFill>
          <a:latin typeface="+mn-lt"/>
        </a:defRPr>
      </a:lvl6pPr>
      <a:lvl7pPr marL="2971800" indent="-228600" algn="l" rtl="0" eaLnBrk="0" fontAlgn="base" hangingPunct="0">
        <a:spcBef>
          <a:spcPct val="20000"/>
        </a:spcBef>
        <a:spcAft>
          <a:spcPct val="0"/>
        </a:spcAft>
        <a:buChar char="»"/>
        <a:defRPr sz="2000" b="1">
          <a:solidFill>
            <a:srgbClr val="333399"/>
          </a:solidFill>
          <a:latin typeface="+mn-lt"/>
        </a:defRPr>
      </a:lvl7pPr>
      <a:lvl8pPr marL="3429000" indent="-228600" algn="l" rtl="0" eaLnBrk="0" fontAlgn="base" hangingPunct="0">
        <a:spcBef>
          <a:spcPct val="20000"/>
        </a:spcBef>
        <a:spcAft>
          <a:spcPct val="0"/>
        </a:spcAft>
        <a:buChar char="»"/>
        <a:defRPr sz="2000" b="1">
          <a:solidFill>
            <a:srgbClr val="333399"/>
          </a:solidFill>
          <a:latin typeface="+mn-lt"/>
        </a:defRPr>
      </a:lvl8pPr>
      <a:lvl9pPr marL="3886200" indent="-228600" algn="l" rtl="0" eaLnBrk="0" fontAlgn="base" hangingPunct="0">
        <a:spcBef>
          <a:spcPct val="20000"/>
        </a:spcBef>
        <a:spcAft>
          <a:spcPct val="0"/>
        </a:spcAft>
        <a:buChar char="»"/>
        <a:defRPr sz="2000" b="1">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5"/>
          <p:cNvSpPr>
            <a:spLocks noGrp="1"/>
          </p:cNvSpPr>
          <p:nvPr>
            <p:ph type="sldNum" sz="quarter" idx="12"/>
          </p:nvPr>
        </p:nvSpPr>
        <p:spPr>
          <a:noFill/>
        </p:spPr>
        <p:txBody>
          <a:bodyPr/>
          <a:lstStyle/>
          <a:p>
            <a:fld id="{2D029E0C-9A5E-40E6-8C63-D3A7545CD39A}" type="slidenum">
              <a:rPr lang="en-US" smtClean="0"/>
              <a:pPr/>
              <a:t>1</a:t>
            </a:fld>
            <a:endParaRPr lang="en-US" smtClean="0"/>
          </a:p>
        </p:txBody>
      </p:sp>
      <p:sp>
        <p:nvSpPr>
          <p:cNvPr id="4099" name="Rectangle 4"/>
          <p:cNvSpPr>
            <a:spLocks noChangeArrowheads="1"/>
          </p:cNvSpPr>
          <p:nvPr/>
        </p:nvSpPr>
        <p:spPr bwMode="auto">
          <a:xfrm>
            <a:off x="395288" y="476250"/>
            <a:ext cx="8280400" cy="1143000"/>
          </a:xfrm>
          <a:prstGeom prst="rect">
            <a:avLst/>
          </a:prstGeom>
          <a:noFill/>
          <a:ln w="9525">
            <a:noFill/>
            <a:miter lim="800000"/>
            <a:headEnd/>
            <a:tailEnd/>
          </a:ln>
        </p:spPr>
        <p:txBody>
          <a:bodyPr anchor="ctr"/>
          <a:lstStyle/>
          <a:p>
            <a:pPr algn="ctr"/>
            <a:endParaRPr lang="en-US" sz="4400"/>
          </a:p>
        </p:txBody>
      </p:sp>
      <p:sp>
        <p:nvSpPr>
          <p:cNvPr id="4100" name="Rectangle 5"/>
          <p:cNvSpPr>
            <a:spLocks noGrp="1" noChangeArrowheads="1"/>
          </p:cNvSpPr>
          <p:nvPr>
            <p:ph type="ctrTitle"/>
          </p:nvPr>
        </p:nvSpPr>
        <p:spPr>
          <a:xfrm>
            <a:off x="539750" y="2130425"/>
            <a:ext cx="8064500" cy="1470025"/>
          </a:xfrm>
        </p:spPr>
        <p:txBody>
          <a:bodyPr/>
          <a:lstStyle/>
          <a:p>
            <a:r>
              <a:rPr lang="sr-Latn-CS" sz="4400" smtClean="0"/>
              <a:t>Izvori el. energije u HEV i EV</a:t>
            </a:r>
            <a:endParaRPr lang="en-US" sz="440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7C97C3FB-5B8C-4A41-8316-1C53CFDBE48B}" type="slidenum">
              <a:rPr lang="en-US" smtClean="0"/>
              <a:pPr/>
              <a:t>10</a:t>
            </a:fld>
            <a:endParaRPr lang="en-US" smtClean="0"/>
          </a:p>
        </p:txBody>
      </p:sp>
      <p:sp>
        <p:nvSpPr>
          <p:cNvPr id="11267" name="Rectangle 2"/>
          <p:cNvSpPr>
            <a:spLocks noGrp="1" noChangeArrowheads="1"/>
          </p:cNvSpPr>
          <p:nvPr>
            <p:ph type="title"/>
          </p:nvPr>
        </p:nvSpPr>
        <p:spPr/>
        <p:txBody>
          <a:bodyPr/>
          <a:lstStyle/>
          <a:p>
            <a:r>
              <a:rPr lang="sr-Latn-CS" smtClean="0"/>
              <a:t>Karakteristike baterija</a:t>
            </a:r>
            <a:endParaRPr lang="en-US" smtClean="0"/>
          </a:p>
        </p:txBody>
      </p:sp>
      <p:sp>
        <p:nvSpPr>
          <p:cNvPr id="11268" name="Rectangle 3"/>
          <p:cNvSpPr>
            <a:spLocks noGrp="1" noChangeArrowheads="1"/>
          </p:cNvSpPr>
          <p:nvPr>
            <p:ph type="body" sz="half" idx="1"/>
          </p:nvPr>
        </p:nvSpPr>
        <p:spPr>
          <a:xfrm>
            <a:off x="684213" y="1844675"/>
            <a:ext cx="7920037" cy="4114800"/>
          </a:xfrm>
        </p:spPr>
        <p:txBody>
          <a:bodyPr/>
          <a:lstStyle/>
          <a:p>
            <a:r>
              <a:rPr lang="sr-Latn-CS" sz="2800" smtClean="0"/>
              <a:t>Baterija se može predstaviti:</a:t>
            </a:r>
            <a:endParaRPr lang="sr-Latn-CS" sz="2800" b="1" smtClean="0"/>
          </a:p>
          <a:p>
            <a:pPr lvl="1"/>
            <a:r>
              <a:rPr lang="sr-Latn-CS" sz="2400" smtClean="0"/>
              <a:t>Elektromotornom silom baterije </a:t>
            </a:r>
            <a:r>
              <a:rPr lang="sr-Latn-CS" sz="2400" b="1" smtClean="0"/>
              <a:t>E</a:t>
            </a:r>
            <a:r>
              <a:rPr lang="sr-Latn-CS" sz="2400" b="1" baseline="-25000" smtClean="0"/>
              <a:t>v</a:t>
            </a:r>
            <a:r>
              <a:rPr lang="sr-Latn-CS" sz="2400" smtClean="0"/>
              <a:t> i</a:t>
            </a:r>
          </a:p>
          <a:p>
            <a:pPr lvl="1"/>
            <a:r>
              <a:rPr lang="sr-Latn-CS" sz="2400" smtClean="0"/>
              <a:t>Rednom otpornošću </a:t>
            </a:r>
            <a:r>
              <a:rPr lang="sr-Latn-CS" sz="2400" b="1" smtClean="0"/>
              <a:t>R</a:t>
            </a:r>
            <a:r>
              <a:rPr lang="sr-Latn-CS" sz="2400" b="1" baseline="-25000" smtClean="0"/>
              <a:t>i</a:t>
            </a:r>
          </a:p>
        </p:txBody>
      </p:sp>
      <p:pic>
        <p:nvPicPr>
          <p:cNvPr id="11269" name="Picture 6"/>
          <p:cNvPicPr>
            <a:picLocks noChangeAspect="1" noChangeArrowheads="1"/>
          </p:cNvPicPr>
          <p:nvPr/>
        </p:nvPicPr>
        <p:blipFill>
          <a:blip r:embed="rId3"/>
          <a:srcRect/>
          <a:stretch>
            <a:fillRect/>
          </a:stretch>
        </p:blipFill>
        <p:spPr bwMode="auto">
          <a:xfrm>
            <a:off x="1042988" y="3213100"/>
            <a:ext cx="6732587" cy="3262313"/>
          </a:xfrm>
          <a:prstGeom prst="rect">
            <a:avLst/>
          </a:prstGeom>
          <a:noFill/>
          <a:ln w="25400">
            <a:noFill/>
            <a:miter lim="800000"/>
            <a:headEnd type="none" w="sm" len="sm"/>
            <a:tailEnd type="none" w="sm" len="sm"/>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12"/>
          </p:nvPr>
        </p:nvSpPr>
        <p:spPr>
          <a:noFill/>
        </p:spPr>
        <p:txBody>
          <a:bodyPr/>
          <a:lstStyle/>
          <a:p>
            <a:fld id="{77E432D2-474D-4611-BE83-50D942726585}" type="slidenum">
              <a:rPr lang="en-US" smtClean="0"/>
              <a:pPr/>
              <a:t>11</a:t>
            </a:fld>
            <a:endParaRPr lang="en-US" smtClean="0"/>
          </a:p>
        </p:txBody>
      </p:sp>
      <p:sp>
        <p:nvSpPr>
          <p:cNvPr id="12291" name="Rectangle 2"/>
          <p:cNvSpPr>
            <a:spLocks noGrp="1" noChangeArrowheads="1"/>
          </p:cNvSpPr>
          <p:nvPr>
            <p:ph type="title"/>
          </p:nvPr>
        </p:nvSpPr>
        <p:spPr/>
        <p:txBody>
          <a:bodyPr/>
          <a:lstStyle/>
          <a:p>
            <a:r>
              <a:rPr lang="sr-Latn-CS" smtClean="0"/>
              <a:t>Karakteristike baterija</a:t>
            </a:r>
            <a:endParaRPr lang="en-US" smtClean="0"/>
          </a:p>
        </p:txBody>
      </p:sp>
      <p:sp>
        <p:nvSpPr>
          <p:cNvPr id="12292" name="Rectangle 3"/>
          <p:cNvSpPr>
            <a:spLocks noGrp="1" noChangeArrowheads="1"/>
          </p:cNvSpPr>
          <p:nvPr>
            <p:ph type="body" sz="half" idx="1"/>
          </p:nvPr>
        </p:nvSpPr>
        <p:spPr>
          <a:xfrm>
            <a:off x="684213" y="1844675"/>
            <a:ext cx="7920037" cy="4114800"/>
          </a:xfrm>
        </p:spPr>
        <p:txBody>
          <a:bodyPr/>
          <a:lstStyle/>
          <a:p>
            <a:r>
              <a:rPr lang="sr-Latn-CS" sz="2800" smtClean="0"/>
              <a:t>U praksi, kapacitet zavisi od struje pražnjejna</a:t>
            </a:r>
            <a:endParaRPr lang="sr-Latn-CS" sz="2800" b="1" smtClean="0"/>
          </a:p>
        </p:txBody>
      </p:sp>
      <p:pic>
        <p:nvPicPr>
          <p:cNvPr id="12293" name="Picture 5"/>
          <p:cNvPicPr>
            <a:picLocks noChangeAspect="1" noChangeArrowheads="1"/>
          </p:cNvPicPr>
          <p:nvPr/>
        </p:nvPicPr>
        <p:blipFill>
          <a:blip r:embed="rId3"/>
          <a:srcRect/>
          <a:stretch>
            <a:fillRect/>
          </a:stretch>
        </p:blipFill>
        <p:spPr bwMode="auto">
          <a:xfrm>
            <a:off x="1403350" y="3141663"/>
            <a:ext cx="5943600" cy="2876550"/>
          </a:xfrm>
          <a:prstGeom prst="rect">
            <a:avLst/>
          </a:prstGeom>
          <a:noFill/>
          <a:ln w="25400">
            <a:noFill/>
            <a:miter lim="800000"/>
            <a:headEnd type="none" w="sm" len="sm"/>
            <a:tailEnd type="none" w="sm" len="sm"/>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7BFCA15C-0E5E-415F-AEDC-0B54077C326F}" type="slidenum">
              <a:rPr lang="en-US" smtClean="0"/>
              <a:pPr/>
              <a:t>12</a:t>
            </a:fld>
            <a:endParaRPr lang="en-US" smtClean="0"/>
          </a:p>
        </p:txBody>
      </p:sp>
      <p:grpSp>
        <p:nvGrpSpPr>
          <p:cNvPr id="13315" name="Group 6"/>
          <p:cNvGrpSpPr>
            <a:grpSpLocks/>
          </p:cNvGrpSpPr>
          <p:nvPr/>
        </p:nvGrpSpPr>
        <p:grpSpPr bwMode="auto">
          <a:xfrm>
            <a:off x="611188" y="0"/>
            <a:ext cx="7489825" cy="6881813"/>
            <a:chOff x="611188" y="0"/>
            <a:chExt cx="7489825" cy="6881813"/>
          </a:xfrm>
        </p:grpSpPr>
        <p:pic>
          <p:nvPicPr>
            <p:cNvPr id="13316" name="Picture 4"/>
            <p:cNvPicPr>
              <a:picLocks noChangeAspect="1" noChangeArrowheads="1"/>
            </p:cNvPicPr>
            <p:nvPr/>
          </p:nvPicPr>
          <p:blipFill>
            <a:blip r:embed="rId3"/>
            <a:srcRect/>
            <a:stretch>
              <a:fillRect/>
            </a:stretch>
          </p:blipFill>
          <p:spPr bwMode="auto">
            <a:xfrm>
              <a:off x="611188" y="0"/>
              <a:ext cx="7489825" cy="6881813"/>
            </a:xfrm>
            <a:prstGeom prst="rect">
              <a:avLst/>
            </a:prstGeom>
            <a:noFill/>
            <a:ln w="25400">
              <a:noFill/>
              <a:miter lim="800000"/>
              <a:headEnd type="none" w="sm" len="sm"/>
              <a:tailEnd type="none" w="sm" len="sm"/>
            </a:ln>
          </p:spPr>
        </p:pic>
        <p:sp>
          <p:nvSpPr>
            <p:cNvPr id="13317" name="TextBox 5"/>
            <p:cNvSpPr txBox="1">
              <a:spLocks noChangeArrowheads="1"/>
            </p:cNvSpPr>
            <p:nvPr/>
          </p:nvSpPr>
          <p:spPr bwMode="auto">
            <a:xfrm>
              <a:off x="6734944" y="6466334"/>
              <a:ext cx="576064" cy="338554"/>
            </a:xfrm>
            <a:prstGeom prst="rect">
              <a:avLst/>
            </a:prstGeom>
            <a:solidFill>
              <a:schemeClr val="bg1"/>
            </a:solidFill>
            <a:ln w="9525">
              <a:noFill/>
              <a:miter lim="800000"/>
              <a:headEnd/>
              <a:tailEnd/>
            </a:ln>
          </p:spPr>
          <p:txBody>
            <a:bodyPr>
              <a:spAutoFit/>
            </a:bodyPr>
            <a:lstStyle/>
            <a:p>
              <a:r>
                <a:rPr lang="sr-Latn-CS" sz="1600" b="1">
                  <a:solidFill>
                    <a:schemeClr val="tx1"/>
                  </a:solidFill>
                  <a:latin typeface="Times New Roman" pitchFamily="18" charset="0"/>
                  <a:cs typeface="Times New Roman" pitchFamily="18" charset="0"/>
                </a:rPr>
                <a:t>45</a:t>
              </a:r>
              <a:r>
                <a:rPr lang="en-US" sz="1600" b="1">
                  <a:solidFill>
                    <a:schemeClr val="tx1"/>
                  </a:solidFill>
                  <a:latin typeface="Times New Roman" pitchFamily="18" charset="0"/>
                  <a:cs typeface="Times New Roman" pitchFamily="18" charset="0"/>
                </a:rPr>
                <a:t>0</a:t>
              </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2"/>
          </p:nvPr>
        </p:nvSpPr>
        <p:spPr>
          <a:noFill/>
        </p:spPr>
        <p:txBody>
          <a:bodyPr/>
          <a:lstStyle/>
          <a:p>
            <a:fld id="{15A3DC3A-EC2F-4475-BBF0-95513C45AA59}" type="slidenum">
              <a:rPr lang="en-US" smtClean="0"/>
              <a:pPr/>
              <a:t>13</a:t>
            </a:fld>
            <a:endParaRPr lang="en-US" smtClean="0"/>
          </a:p>
        </p:txBody>
      </p:sp>
      <p:pic>
        <p:nvPicPr>
          <p:cNvPr id="14339" name="Picture 5"/>
          <p:cNvPicPr>
            <a:picLocks noChangeAspect="1" noChangeArrowheads="1"/>
          </p:cNvPicPr>
          <p:nvPr/>
        </p:nvPicPr>
        <p:blipFill>
          <a:blip r:embed="rId3"/>
          <a:srcRect/>
          <a:stretch>
            <a:fillRect/>
          </a:stretch>
        </p:blipFill>
        <p:spPr bwMode="auto">
          <a:xfrm>
            <a:off x="250825" y="25400"/>
            <a:ext cx="8785225" cy="6832600"/>
          </a:xfrm>
          <a:prstGeom prst="rect">
            <a:avLst/>
          </a:prstGeom>
          <a:noFill/>
          <a:ln w="25400">
            <a:noFill/>
            <a:miter lim="800000"/>
            <a:headEnd type="none" w="sm" len="sm"/>
            <a:tailEnd type="none" w="sm" len="sm"/>
          </a:ln>
        </p:spPr>
      </p:pic>
      <p:sp>
        <p:nvSpPr>
          <p:cNvPr id="4" name="TextBox 3"/>
          <p:cNvSpPr txBox="1"/>
          <p:nvPr/>
        </p:nvSpPr>
        <p:spPr>
          <a:xfrm>
            <a:off x="4179888" y="4086225"/>
            <a:ext cx="320675" cy="338138"/>
          </a:xfrm>
          <a:prstGeom prst="rect">
            <a:avLst/>
          </a:prstGeom>
          <a:solidFill>
            <a:schemeClr val="bg1"/>
          </a:solidFill>
        </p:spPr>
        <p:txBody>
          <a:bodyPr lIns="0" tIns="0" rIns="0" bIns="0">
            <a:spAutoFit/>
          </a:bodyPr>
          <a:lstStyle/>
          <a:p>
            <a:pPr>
              <a:defRPr/>
            </a:pPr>
            <a:r>
              <a:rPr lang="sr-Latn-CS" sz="2200" dirty="0">
                <a:solidFill>
                  <a:schemeClr val="tx1">
                    <a:lumMod val="65000"/>
                    <a:lumOff val="35000"/>
                  </a:schemeClr>
                </a:solidFill>
                <a:latin typeface="Times New Roman" pitchFamily="18" charset="0"/>
                <a:cs typeface="Times New Roman" pitchFamily="18" charset="0"/>
              </a:rPr>
              <a:t>45</a:t>
            </a:r>
            <a:endParaRPr lang="en-US" sz="2200" dirty="0">
              <a:solidFill>
                <a:schemeClr val="tx1">
                  <a:lumMod val="65000"/>
                  <a:lumOff val="35000"/>
                </a:schemeClr>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014378E5-2773-4D16-9097-3570D8F1AADF}" type="slidenum">
              <a:rPr lang="en-US" smtClean="0"/>
              <a:pPr/>
              <a:t>14</a:t>
            </a:fld>
            <a:endParaRPr lang="en-US" smtClean="0"/>
          </a:p>
        </p:txBody>
      </p:sp>
      <p:sp>
        <p:nvSpPr>
          <p:cNvPr id="15363" name="Rectangle 2"/>
          <p:cNvSpPr>
            <a:spLocks noGrp="1" noChangeArrowheads="1"/>
          </p:cNvSpPr>
          <p:nvPr>
            <p:ph type="title"/>
          </p:nvPr>
        </p:nvSpPr>
        <p:spPr>
          <a:xfrm>
            <a:off x="684213" y="0"/>
            <a:ext cx="7772400" cy="1143000"/>
          </a:xfrm>
        </p:spPr>
        <p:txBody>
          <a:bodyPr/>
          <a:lstStyle/>
          <a:p>
            <a:r>
              <a:rPr lang="sr-Latn-CS" smtClean="0"/>
              <a:t>Poređenje baterija</a:t>
            </a:r>
            <a:endParaRPr lang="en-US" smtClean="0"/>
          </a:p>
        </p:txBody>
      </p:sp>
      <p:graphicFrame>
        <p:nvGraphicFramePr>
          <p:cNvPr id="212031" name="Group 63"/>
          <p:cNvGraphicFramePr>
            <a:graphicFrameLocks noGrp="1"/>
          </p:cNvGraphicFramePr>
          <p:nvPr>
            <p:ph idx="1"/>
          </p:nvPr>
        </p:nvGraphicFramePr>
        <p:xfrm>
          <a:off x="684213" y="1196975"/>
          <a:ext cx="7772400" cy="4384613"/>
        </p:xfrm>
        <a:graphic>
          <a:graphicData uri="http://schemas.openxmlformats.org/drawingml/2006/table">
            <a:tbl>
              <a:tblPr/>
              <a:tblGrid>
                <a:gridCol w="3311525"/>
                <a:gridCol w="1368425"/>
                <a:gridCol w="1368425"/>
                <a:gridCol w="1724025"/>
              </a:tblGrid>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1" i="0" u="none" strike="noStrike" cap="none" normalizeH="0" baseline="0" dirty="0" err="1" smtClean="0">
                          <a:ln>
                            <a:noFill/>
                          </a:ln>
                          <a:solidFill>
                            <a:schemeClr val="tx1"/>
                          </a:solidFill>
                          <a:effectLst/>
                          <a:latin typeface="Comic Sans MS" pitchFamily="66" charset="0"/>
                        </a:rPr>
                        <a:t>Bater</a:t>
                      </a:r>
                      <a:r>
                        <a:rPr kumimoji="0" lang="sr-Latn-CS" sz="2000" b="1" i="0" u="none" strike="noStrike" cap="none" normalizeH="0" baseline="0" dirty="0" smtClean="0">
                          <a:ln>
                            <a:noFill/>
                          </a:ln>
                          <a:solidFill>
                            <a:schemeClr val="tx1"/>
                          </a:solidFill>
                          <a:effectLst/>
                          <a:latin typeface="Comic Sans MS" pitchFamily="66" charset="0"/>
                        </a:rPr>
                        <a:t>ija</a:t>
                      </a:r>
                      <a:endParaRPr kumimoji="0" lang="en-US" sz="2000" b="1" i="0" u="none" strike="noStrike" cap="none" normalizeH="0" baseline="0" dirty="0" smtClean="0">
                        <a:ln>
                          <a:noFill/>
                        </a:ln>
                        <a:solidFill>
                          <a:schemeClr val="tx1"/>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0" i="0" u="none" strike="noStrike" cap="none" normalizeH="0" baseline="0" dirty="0" smtClean="0">
                          <a:ln>
                            <a:noFill/>
                          </a:ln>
                          <a:solidFill>
                            <a:schemeClr val="tx1"/>
                          </a:solidFill>
                          <a:effectLst/>
                          <a:latin typeface="Comic Sans MS" pitchFamily="66" charset="0"/>
                        </a:rPr>
                        <a:t>Olovni</a:t>
                      </a:r>
                      <a:endParaRPr kumimoji="0" lang="en-US" sz="2000" b="0" i="0" u="none" strike="noStrike" cap="none" normalizeH="0" baseline="0" dirty="0" smtClean="0">
                        <a:ln>
                          <a:noFill/>
                        </a:ln>
                        <a:solidFill>
                          <a:schemeClr val="tx1"/>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chemeClr val="tx1"/>
                          </a:solidFill>
                          <a:effectLst/>
                          <a:latin typeface="Comic Sans MS" pitchFamily="66" charset="0"/>
                        </a:rPr>
                        <a:t>Ni-MH</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chemeClr val="tx1"/>
                          </a:solidFill>
                          <a:effectLst/>
                          <a:latin typeface="Comic Sans MS" pitchFamily="66" charset="0"/>
                        </a:rPr>
                        <a:t>Li-Ion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Gustina energije</a:t>
                      </a:r>
                      <a:r>
                        <a:rPr kumimoji="0" lang="en-US" sz="2000" b="1" i="0" u="none" strike="noStrike" cap="none" normalizeH="0" baseline="0" dirty="0" smtClean="0">
                          <a:ln>
                            <a:noFill/>
                          </a:ln>
                          <a:solidFill>
                            <a:srgbClr val="333399"/>
                          </a:solidFill>
                          <a:effectLst/>
                          <a:latin typeface="Comic Sans MS" pitchFamily="66" charset="0"/>
                        </a:rPr>
                        <a:t> (</a:t>
                      </a:r>
                      <a:r>
                        <a:rPr kumimoji="0" lang="en-US" sz="2000" b="1" i="0" u="none" strike="noStrike" cap="none" normalizeH="0" baseline="0" dirty="0" err="1" smtClean="0">
                          <a:ln>
                            <a:noFill/>
                          </a:ln>
                          <a:solidFill>
                            <a:srgbClr val="333399"/>
                          </a:solidFill>
                          <a:effectLst/>
                          <a:latin typeface="Comic Sans MS" pitchFamily="66" charset="0"/>
                        </a:rPr>
                        <a:t>Wh</a:t>
                      </a:r>
                      <a:r>
                        <a:rPr kumimoji="0" lang="en-US" sz="2000" b="1" i="0" u="none" strike="noStrike" cap="none" normalizeH="0" baseline="0" dirty="0" smtClean="0">
                          <a:ln>
                            <a:noFill/>
                          </a:ln>
                          <a:solidFill>
                            <a:srgbClr val="333399"/>
                          </a:solidFill>
                          <a:effectLst/>
                          <a:latin typeface="Comic Sans MS" pitchFamily="66" charset="0"/>
                        </a:rPr>
                        <a:t>/kg)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40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1</a:t>
                      </a:r>
                      <a:r>
                        <a:rPr kumimoji="0" lang="sr-Latn-CS" sz="2000" b="0" i="0" u="none" strike="noStrike" cap="none" normalizeH="0" baseline="0" dirty="0" smtClean="0">
                          <a:ln>
                            <a:noFill/>
                          </a:ln>
                          <a:solidFill>
                            <a:srgbClr val="333399"/>
                          </a:solidFill>
                          <a:effectLst/>
                          <a:latin typeface="Comic Sans MS" pitchFamily="66" charset="0"/>
                        </a:rPr>
                        <a:t>3</a:t>
                      </a:r>
                      <a:r>
                        <a:rPr kumimoji="0" lang="en-US" sz="2000" b="0" i="0" u="none" strike="noStrike" cap="none" normalizeH="0" baseline="0" dirty="0" smtClean="0">
                          <a:ln>
                            <a:noFill/>
                          </a:ln>
                          <a:solidFill>
                            <a:srgbClr val="333399"/>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1" i="0" u="none" strike="noStrike" cap="none" normalizeH="0" baseline="0" dirty="0" err="1" smtClean="0">
                          <a:ln>
                            <a:noFill/>
                          </a:ln>
                          <a:solidFill>
                            <a:srgbClr val="333399"/>
                          </a:solidFill>
                          <a:effectLst/>
                          <a:latin typeface="Comic Sans MS" pitchFamily="66" charset="0"/>
                        </a:rPr>
                        <a:t>Energ</a:t>
                      </a:r>
                      <a:r>
                        <a:rPr kumimoji="0" lang="sr-Latn-CS" sz="2000" b="1" i="0" u="none" strike="noStrike" cap="none" normalizeH="0" baseline="0" dirty="0" smtClean="0">
                          <a:ln>
                            <a:noFill/>
                          </a:ln>
                          <a:solidFill>
                            <a:srgbClr val="333399"/>
                          </a:solidFill>
                          <a:effectLst/>
                          <a:latin typeface="Comic Sans MS" pitchFamily="66" charset="0"/>
                        </a:rPr>
                        <a:t>ija</a:t>
                      </a:r>
                      <a:r>
                        <a:rPr kumimoji="0" lang="en-US" sz="2000" b="1" i="0" u="none" strike="noStrike" cap="none" normalizeH="0" baseline="0" dirty="0" smtClean="0">
                          <a:ln>
                            <a:noFill/>
                          </a:ln>
                          <a:solidFill>
                            <a:srgbClr val="333399"/>
                          </a:solidFill>
                          <a:effectLst/>
                          <a:latin typeface="Comic Sans MS" pitchFamily="66" charset="0"/>
                        </a:rPr>
                        <a:t>/</a:t>
                      </a:r>
                      <a:r>
                        <a:rPr kumimoji="0" lang="sr-Latn-CS" sz="2000" b="1" i="0" u="none" strike="noStrike" cap="none" normalizeH="0" baseline="0" dirty="0" smtClean="0">
                          <a:ln>
                            <a:noFill/>
                          </a:ln>
                          <a:solidFill>
                            <a:srgbClr val="333399"/>
                          </a:solidFill>
                          <a:effectLst/>
                          <a:latin typeface="Comic Sans MS" pitchFamily="66" charset="0"/>
                        </a:rPr>
                        <a:t>veličina</a:t>
                      </a:r>
                      <a:r>
                        <a:rPr kumimoji="0" lang="en-US" sz="2000" b="1" i="0" u="none" strike="noStrike" cap="none" normalizeH="0" baseline="0" dirty="0" smtClean="0">
                          <a:ln>
                            <a:noFill/>
                          </a:ln>
                          <a:solidFill>
                            <a:srgbClr val="333399"/>
                          </a:solidFill>
                          <a:effectLst/>
                          <a:latin typeface="Comic Sans MS" pitchFamily="66" charset="0"/>
                        </a:rPr>
                        <a:t> (</a:t>
                      </a:r>
                      <a:r>
                        <a:rPr kumimoji="0" lang="en-US" sz="2000" b="1" i="0" u="none" strike="noStrike" cap="none" normalizeH="0" baseline="0" dirty="0" err="1" smtClean="0">
                          <a:ln>
                            <a:noFill/>
                          </a:ln>
                          <a:solidFill>
                            <a:srgbClr val="333399"/>
                          </a:solidFill>
                          <a:effectLst/>
                          <a:latin typeface="Comic Sans MS" pitchFamily="66" charset="0"/>
                        </a:rPr>
                        <a:t>Wh</a:t>
                      </a:r>
                      <a:r>
                        <a:rPr kumimoji="0" lang="en-US" sz="2000" b="1" i="0" u="none" strike="noStrike" cap="none" normalizeH="0" baseline="0" dirty="0" smtClean="0">
                          <a:ln>
                            <a:noFill/>
                          </a:ln>
                          <a:solidFill>
                            <a:srgbClr val="333399"/>
                          </a:solidFill>
                          <a:effectLst/>
                          <a:latin typeface="Comic Sans MS" pitchFamily="66" charset="0"/>
                        </a:rPr>
                        <a:t>/l)</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300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Gustina snage</a:t>
                      </a:r>
                      <a:r>
                        <a:rPr kumimoji="0" lang="en-US" sz="2000" b="1" i="0" u="none" strike="noStrike" cap="none" normalizeH="0" baseline="0" dirty="0" smtClean="0">
                          <a:ln>
                            <a:noFill/>
                          </a:ln>
                          <a:solidFill>
                            <a:srgbClr val="333399"/>
                          </a:solidFill>
                          <a:effectLst/>
                          <a:latin typeface="Comic Sans MS" pitchFamily="66" charset="0"/>
                        </a:rPr>
                        <a:t> (W/kg)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1</a:t>
                      </a:r>
                      <a:r>
                        <a:rPr kumimoji="0" lang="sr-Latn-CS" sz="2000" b="0" i="0" u="none" strike="noStrike" cap="none" normalizeH="0" baseline="0" dirty="0" smtClean="0">
                          <a:ln>
                            <a:noFill/>
                          </a:ln>
                          <a:solidFill>
                            <a:srgbClr val="333399"/>
                          </a:solidFill>
                          <a:effectLst/>
                          <a:latin typeface="Comic Sans MS" pitchFamily="66" charset="0"/>
                        </a:rPr>
                        <a:t>5</a:t>
                      </a:r>
                      <a:r>
                        <a:rPr kumimoji="0" lang="en-US" sz="2000" b="0" i="0" u="none" strike="noStrike" cap="none" normalizeH="0" baseline="0" dirty="0" smtClean="0">
                          <a:ln>
                            <a:noFill/>
                          </a:ln>
                          <a:solidFill>
                            <a:srgbClr val="333399"/>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0" i="0" u="none" strike="noStrike" cap="none" normalizeH="0" baseline="0" dirty="0" smtClean="0">
                          <a:ln>
                            <a:noFill/>
                          </a:ln>
                          <a:solidFill>
                            <a:srgbClr val="333399"/>
                          </a:solidFill>
                          <a:effectLst/>
                          <a:latin typeface="Comic Sans MS" pitchFamily="66" charset="0"/>
                        </a:rPr>
                        <a:t>200</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0" i="0" u="none" strike="noStrike" cap="none" normalizeH="0" baseline="0" dirty="0" smtClean="0">
                          <a:ln>
                            <a:noFill/>
                          </a:ln>
                          <a:solidFill>
                            <a:srgbClr val="333399"/>
                          </a:solidFill>
                          <a:effectLst/>
                          <a:latin typeface="Comic Sans MS" pitchFamily="66" charset="0"/>
                        </a:rPr>
                        <a:t>30</a:t>
                      </a:r>
                      <a:r>
                        <a:rPr kumimoji="0" lang="en-US" sz="2000" b="0" i="0" u="none" strike="noStrike" cap="none" normalizeH="0" baseline="0" dirty="0" smtClean="0">
                          <a:ln>
                            <a:noFill/>
                          </a:ln>
                          <a:solidFill>
                            <a:srgbClr val="333399"/>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Efikasnost</a:t>
                      </a:r>
                      <a:r>
                        <a:rPr kumimoji="0" lang="en-US" sz="2000" b="1" i="0" u="none" strike="noStrike" cap="none" normalizeH="0" baseline="0" dirty="0" smtClean="0">
                          <a:ln>
                            <a:noFill/>
                          </a:ln>
                          <a:solidFill>
                            <a:srgbClr val="333399"/>
                          </a:solidFill>
                          <a:effectLst/>
                          <a:latin typeface="Comic Sans MS" pitchFamily="66" charset="0"/>
                        </a:rPr>
                        <a:t>(%)</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99.9%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Cena</a:t>
                      </a:r>
                      <a:r>
                        <a:rPr kumimoji="0" lang="en-US" sz="2000" b="1" i="0" u="none" strike="noStrike" cap="none" normalizeH="0" baseline="0" dirty="0" smtClean="0">
                          <a:ln>
                            <a:noFill/>
                          </a:ln>
                          <a:solidFill>
                            <a:srgbClr val="333399"/>
                          </a:solidFill>
                          <a:effectLst/>
                          <a:latin typeface="Comic Sans MS" pitchFamily="66" charset="0"/>
                        </a:rPr>
                        <a:t> ($/kWh)</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0" i="0" u="none" strike="noStrike" cap="none" normalizeH="0" baseline="0" dirty="0" smtClean="0">
                          <a:ln>
                            <a:noFill/>
                          </a:ln>
                          <a:solidFill>
                            <a:srgbClr val="333399"/>
                          </a:solidFill>
                          <a:effectLst/>
                          <a:latin typeface="Comic Sans MS" pitchFamily="66" charset="0"/>
                        </a:rPr>
                        <a:t>350</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0" i="0" u="none" strike="noStrike" cap="none" normalizeH="0" baseline="0" dirty="0" smtClean="0">
                          <a:ln>
                            <a:noFill/>
                          </a:ln>
                          <a:solidFill>
                            <a:srgbClr val="333399"/>
                          </a:solidFill>
                          <a:effectLst/>
                          <a:latin typeface="Comic Sans MS" pitchFamily="66" charset="0"/>
                        </a:rPr>
                        <a:t>45</a:t>
                      </a:r>
                      <a:r>
                        <a:rPr kumimoji="0" lang="en-US" sz="2000" b="0" i="0" u="none" strike="noStrike" cap="none" normalizeH="0" baseline="0" dirty="0" smtClean="0">
                          <a:ln>
                            <a:noFill/>
                          </a:ln>
                          <a:solidFill>
                            <a:srgbClr val="333399"/>
                          </a:solidFill>
                          <a:effectLst/>
                          <a:latin typeface="Comic Sans MS" pitchFamily="66"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5613">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Samopražnjenje </a:t>
                      </a:r>
                      <a:r>
                        <a:rPr kumimoji="0" lang="en-US" sz="2000" b="1" i="0" u="none" strike="noStrike" cap="none" normalizeH="0" baseline="0" dirty="0" smtClean="0">
                          <a:ln>
                            <a:noFill/>
                          </a:ln>
                          <a:solidFill>
                            <a:srgbClr val="333399"/>
                          </a:solidFill>
                          <a:effectLst/>
                          <a:latin typeface="Comic Sans MS" pitchFamily="66" charset="0"/>
                        </a:rPr>
                        <a:t>(%</a:t>
                      </a:r>
                      <a:r>
                        <a:rPr kumimoji="0" lang="sr-Latn-CS" sz="2000" b="1" i="0" u="none" strike="noStrike" cap="none" normalizeH="0" baseline="0" dirty="0" smtClean="0">
                          <a:ln>
                            <a:noFill/>
                          </a:ln>
                          <a:solidFill>
                            <a:srgbClr val="333399"/>
                          </a:solidFill>
                          <a:effectLst/>
                          <a:latin typeface="Comic Sans MS" pitchFamily="66" charset="0"/>
                        </a:rPr>
                        <a:t> za </a:t>
                      </a:r>
                      <a:r>
                        <a:rPr kumimoji="0" lang="en-US" sz="2000" b="1" i="0" u="none" strike="noStrike" cap="none" normalizeH="0" baseline="0" dirty="0" smtClean="0">
                          <a:ln>
                            <a:noFill/>
                          </a:ln>
                          <a:solidFill>
                            <a:srgbClr val="333399"/>
                          </a:solidFill>
                          <a:effectLst/>
                          <a:latin typeface="Comic Sans MS" pitchFamily="66" charset="0"/>
                        </a:rPr>
                        <a:t>m</a:t>
                      </a:r>
                      <a:r>
                        <a:rPr kumimoji="0" lang="sr-Latn-CS" sz="2000" b="1" i="0" u="none" strike="noStrike" cap="none" normalizeH="0" baseline="0" dirty="0" smtClean="0">
                          <a:ln>
                            <a:noFill/>
                          </a:ln>
                          <a:solidFill>
                            <a:srgbClr val="333399"/>
                          </a:solidFill>
                          <a:effectLst/>
                          <a:latin typeface="Comic Sans MS" pitchFamily="66" charset="0"/>
                        </a:rPr>
                        <a:t>esec dana</a:t>
                      </a:r>
                      <a:r>
                        <a:rPr kumimoji="0" lang="en-US" sz="2000" b="1" i="0" u="none" strike="noStrike" cap="none" normalizeH="0" baseline="0" dirty="0" smtClean="0">
                          <a:ln>
                            <a:noFill/>
                          </a:ln>
                          <a:solidFill>
                            <a:srgbClr val="333399"/>
                          </a:solidFill>
                          <a:effectLst/>
                          <a:latin typeface="Comic Sans MS" pitchFamily="66" charset="0"/>
                        </a:rPr>
                        <a:t>)</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3</a:t>
                      </a:r>
                      <a:r>
                        <a:rPr kumimoji="0" lang="en-US" sz="2000" b="0" i="0" u="none" strike="noStrike" cap="none" normalizeH="0" baseline="0" dirty="0" smtClean="0">
                          <a:ln>
                            <a:noFill/>
                          </a:ln>
                          <a:solidFill>
                            <a:srgbClr val="333399"/>
                          </a:solidFill>
                          <a:effectLst/>
                          <a:latin typeface="Comic Sans MS" pitchFamily="66" charset="0"/>
                        </a:rPr>
                        <a:t>%</a:t>
                      </a:r>
                      <a:endParaRPr kumimoji="0" lang="sr-Latn-CS" sz="2000" b="0" i="0" u="none" strike="noStrike" cap="none" normalizeH="0" baseline="0" dirty="0" smtClean="0">
                        <a:ln>
                          <a:noFill/>
                        </a:ln>
                        <a:solidFill>
                          <a:srgbClr val="333399"/>
                        </a:solidFill>
                        <a:effectLst/>
                        <a:latin typeface="Comic Sans MS" pitchFamily="66" charset="0"/>
                      </a:endParaRPr>
                    </a:p>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1800" b="0" i="0" u="none" strike="noStrike" cap="none" normalizeH="0" baseline="0" dirty="0" smtClean="0">
                          <a:ln>
                            <a:noFill/>
                          </a:ln>
                          <a:solidFill>
                            <a:srgbClr val="333399"/>
                          </a:solidFill>
                          <a:effectLst/>
                          <a:latin typeface="Comic Sans MS" pitchFamily="66" charset="0"/>
                        </a:rPr>
                        <a:t>oko 30% za 1g</a:t>
                      </a:r>
                      <a:endParaRPr kumimoji="0" lang="en-US" sz="1800" b="0" i="0" u="none" strike="noStrike" cap="none" normalizeH="0" baseline="0" dirty="0" smtClean="0">
                        <a:ln>
                          <a:noFill/>
                        </a:ln>
                        <a:solidFill>
                          <a:srgbClr val="333399"/>
                        </a:solidFill>
                        <a:effectLst/>
                        <a:latin typeface="Comic Sans MS" pitchFamily="66"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sr-Latn-CS" sz="2000" b="1" i="0" u="none" strike="noStrike" cap="none" normalizeH="0" baseline="0" dirty="0" smtClean="0">
                          <a:ln>
                            <a:noFill/>
                          </a:ln>
                          <a:solidFill>
                            <a:srgbClr val="333399"/>
                          </a:solidFill>
                          <a:effectLst/>
                          <a:latin typeface="Comic Sans MS" pitchFamily="66" charset="0"/>
                        </a:rPr>
                        <a:t>Životni vek </a:t>
                      </a:r>
                      <a:r>
                        <a:rPr kumimoji="0" lang="en-US" sz="2000" b="1" i="0" u="none" strike="noStrike" cap="none" normalizeH="0" baseline="0" dirty="0" smtClean="0">
                          <a:ln>
                            <a:noFill/>
                          </a:ln>
                          <a:solidFill>
                            <a:srgbClr val="333399"/>
                          </a:solidFill>
                          <a:effectLst/>
                          <a:latin typeface="Comic Sans MS" pitchFamily="66" charset="0"/>
                        </a:rPr>
                        <a:t>(80% c</a:t>
                      </a:r>
                      <a:r>
                        <a:rPr kumimoji="0" lang="sr-Latn-CS" sz="2000" b="1" i="0" u="none" strike="noStrike" cap="none" normalizeH="0" baseline="0" dirty="0" smtClean="0">
                          <a:ln>
                            <a:noFill/>
                          </a:ln>
                          <a:solidFill>
                            <a:srgbClr val="333399"/>
                          </a:solidFill>
                          <a:effectLst/>
                          <a:latin typeface="Comic Sans MS" pitchFamily="66" charset="0"/>
                        </a:rPr>
                        <a:t>iklusi</a:t>
                      </a:r>
                      <a:r>
                        <a:rPr kumimoji="0" lang="en-US" sz="2000" b="1" i="0" u="none" strike="noStrike" cap="none" normalizeH="0" baseline="0" dirty="0" smtClean="0">
                          <a:ln>
                            <a:noFill/>
                          </a:ln>
                          <a:solidFill>
                            <a:srgbClr val="333399"/>
                          </a:solidFill>
                          <a:effectLst/>
                          <a:latin typeface="Comic Sans MS" pitchFamily="66" charset="0"/>
                        </a:rPr>
                        <a:t>)</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a:t>
                      </a:r>
                      <a:r>
                        <a:rPr kumimoji="0" lang="sr-Latn-CS" sz="2000" b="0" i="0" u="none" strike="noStrike" cap="none" normalizeH="0" baseline="0" dirty="0" smtClean="0">
                          <a:ln>
                            <a:noFill/>
                          </a:ln>
                          <a:solidFill>
                            <a:srgbClr val="333399"/>
                          </a:solidFill>
                          <a:effectLst/>
                          <a:latin typeface="Comic Sans MS" pitchFamily="66" charset="0"/>
                        </a:rPr>
                        <a:t>6</a:t>
                      </a:r>
                      <a:r>
                        <a:rPr kumimoji="0" lang="en-US" sz="2000" b="0" i="0" u="none" strike="noStrike" cap="none" normalizeH="0" baseline="0" dirty="0" smtClean="0">
                          <a:ln>
                            <a:noFill/>
                          </a:ln>
                          <a:solidFill>
                            <a:srgbClr val="333399"/>
                          </a:solidFill>
                          <a:effectLst/>
                          <a:latin typeface="Comic Sans MS" pitchFamily="66"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a:t>
                      </a:r>
                      <a:r>
                        <a:rPr kumimoji="0" lang="sr-Latn-CS" sz="2000" b="0" i="0" u="none" strike="noStrike" cap="none" normalizeH="0" baseline="0" dirty="0" smtClean="0">
                          <a:ln>
                            <a:noFill/>
                          </a:ln>
                          <a:solidFill>
                            <a:srgbClr val="333399"/>
                          </a:solidFill>
                          <a:effectLst/>
                          <a:latin typeface="Comic Sans MS" pitchFamily="66" charset="0"/>
                        </a:rPr>
                        <a:t>1</a:t>
                      </a:r>
                      <a:r>
                        <a:rPr kumimoji="0" lang="en-US" sz="2000" b="0" i="0" u="none" strike="noStrike" cap="none" normalizeH="0" baseline="0" dirty="0" smtClean="0">
                          <a:ln>
                            <a:noFill/>
                          </a:ln>
                          <a:solidFill>
                            <a:srgbClr val="333399"/>
                          </a:solidFill>
                          <a:effectLst/>
                          <a:latin typeface="Comic Sans MS" pitchFamily="66" charset="0"/>
                        </a:rPr>
                        <a:t>,</a:t>
                      </a:r>
                      <a:r>
                        <a:rPr kumimoji="0" lang="sr-Latn-CS" sz="2000" b="0" i="0" u="none" strike="noStrike" cap="none" normalizeH="0" baseline="0" dirty="0" smtClean="0">
                          <a:ln>
                            <a:noFill/>
                          </a:ln>
                          <a:solidFill>
                            <a:srgbClr val="333399"/>
                          </a:solidFill>
                          <a:effectLst/>
                          <a:latin typeface="Comic Sans MS" pitchFamily="66" charset="0"/>
                        </a:rPr>
                        <a:t>5</a:t>
                      </a:r>
                      <a:r>
                        <a:rPr kumimoji="0" lang="en-US" sz="2000" b="0" i="0" u="none" strike="noStrike" cap="none" normalizeH="0" baseline="0" dirty="0" smtClean="0">
                          <a:ln>
                            <a:noFill/>
                          </a:ln>
                          <a:solidFill>
                            <a:srgbClr val="333399"/>
                          </a:solidFill>
                          <a:effectLst/>
                          <a:latin typeface="Comic Sans MS" pitchFamily="66"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dirty="0" smtClean="0">
                          <a:ln>
                            <a:noFill/>
                          </a:ln>
                          <a:solidFill>
                            <a:srgbClr val="333399"/>
                          </a:solidFill>
                          <a:effectLst/>
                          <a:latin typeface="Comic Sans MS" pitchFamily="66" charset="0"/>
                        </a:rPr>
                        <a:t>~</a:t>
                      </a:r>
                      <a:r>
                        <a:rPr kumimoji="0" lang="sr-Latn-CS" sz="2000" b="0" i="0" u="none" strike="noStrike" cap="none" normalizeH="0" baseline="0" dirty="0" smtClean="0">
                          <a:ln>
                            <a:noFill/>
                          </a:ln>
                          <a:solidFill>
                            <a:srgbClr val="333399"/>
                          </a:solidFill>
                          <a:effectLst/>
                          <a:latin typeface="Comic Sans MS" pitchFamily="66" charset="0"/>
                        </a:rPr>
                        <a:t>2</a:t>
                      </a:r>
                      <a:r>
                        <a:rPr kumimoji="0" lang="en-US" sz="2000" b="0" i="0" u="none" strike="noStrike" cap="none" normalizeH="0" baseline="0" dirty="0" smtClean="0">
                          <a:ln>
                            <a:noFill/>
                          </a:ln>
                          <a:solidFill>
                            <a:srgbClr val="333399"/>
                          </a:solidFill>
                          <a:effectLst/>
                          <a:latin typeface="Comic Sans MS" pitchFamily="66" charset="0"/>
                        </a:rPr>
                        <a:t>,</a:t>
                      </a:r>
                      <a:r>
                        <a:rPr kumimoji="0" lang="sr-Latn-CS" sz="2000" b="0" i="0" u="none" strike="noStrike" cap="none" normalizeH="0" baseline="0" dirty="0" smtClean="0">
                          <a:ln>
                            <a:noFill/>
                          </a:ln>
                          <a:solidFill>
                            <a:srgbClr val="333399"/>
                          </a:solidFill>
                          <a:effectLst/>
                          <a:latin typeface="Comic Sans MS" pitchFamily="66" charset="0"/>
                        </a:rPr>
                        <a:t>2</a:t>
                      </a:r>
                      <a:r>
                        <a:rPr kumimoji="0" lang="en-US" sz="2000" b="0" i="0" u="none" strike="noStrike" cap="none" normalizeH="0" baseline="0" dirty="0" smtClean="0">
                          <a:ln>
                            <a:noFill/>
                          </a:ln>
                          <a:solidFill>
                            <a:srgbClr val="333399"/>
                          </a:solidFill>
                          <a:effectLst/>
                          <a:latin typeface="Comic Sans MS" pitchFamily="66"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7200">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1" i="0" u="none" strike="noStrike" cap="none" normalizeH="0" baseline="0" dirty="0" smtClean="0">
                          <a:ln>
                            <a:noFill/>
                          </a:ln>
                          <a:solidFill>
                            <a:srgbClr val="333399"/>
                          </a:solidFill>
                          <a:effectLst/>
                          <a:latin typeface="Comic Sans MS" pitchFamily="66" charset="0"/>
                        </a:rPr>
                        <a:t>Nominal</a:t>
                      </a:r>
                      <a:r>
                        <a:rPr kumimoji="0" lang="sr-Latn-CS" sz="2000" b="1" i="0" u="none" strike="noStrike" cap="none" normalizeH="0" baseline="0" dirty="0" smtClean="0">
                          <a:ln>
                            <a:noFill/>
                          </a:ln>
                          <a:solidFill>
                            <a:srgbClr val="333399"/>
                          </a:solidFill>
                          <a:effectLst/>
                          <a:latin typeface="Comic Sans MS" pitchFamily="66" charset="0"/>
                        </a:rPr>
                        <a:t>ni napon ćelije</a:t>
                      </a:r>
                      <a:r>
                        <a:rPr kumimoji="0" lang="en-US" sz="2000" b="1" i="0" u="none" strike="noStrike" cap="none" normalizeH="0" baseline="0" dirty="0" smtClean="0">
                          <a:ln>
                            <a:noFill/>
                          </a:ln>
                          <a:solidFill>
                            <a:srgbClr val="333399"/>
                          </a:solidFill>
                          <a:effectLst/>
                          <a:latin typeface="Comic Sans MS" pitchFamily="66" charset="0"/>
                        </a:rPr>
                        <a:t>(V)</a:t>
                      </a:r>
                      <a:endParaRPr kumimoji="0" lang="en-US" sz="2000" b="0" i="0" u="none" strike="noStrike" cap="none" normalizeH="0" baseline="0" dirty="0" smtClean="0">
                        <a:ln>
                          <a:noFill/>
                        </a:ln>
                        <a:solidFill>
                          <a:srgbClr val="333399"/>
                        </a:solidFill>
                        <a:effectLst/>
                        <a:latin typeface="Comic Sans MS" pitchFamily="66"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3" pitchFamily="18" charset="2"/>
                        <a:buNone/>
                        <a:tabLst/>
                      </a:pPr>
                      <a:r>
                        <a:rPr kumimoji="0" lang="en-US" sz="2000" b="0" i="0" u="none" strike="noStrike" cap="none" normalizeH="0" baseline="0" smtClean="0">
                          <a:ln>
                            <a:noFill/>
                          </a:ln>
                          <a:solidFill>
                            <a:srgbClr val="333399"/>
                          </a:solidFill>
                          <a:effectLst/>
                          <a:latin typeface="Comic Sans MS" pitchFamily="66" charset="0"/>
                        </a:rPr>
                        <a:t>3.6/ 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3"/>
          <p:cNvPicPr>
            <a:picLocks noChangeAspect="1" noChangeArrowheads="1"/>
          </p:cNvPicPr>
          <p:nvPr/>
        </p:nvPicPr>
        <p:blipFill>
          <a:blip r:embed="rId3"/>
          <a:srcRect/>
          <a:stretch>
            <a:fillRect/>
          </a:stretch>
        </p:blipFill>
        <p:spPr bwMode="auto">
          <a:xfrm>
            <a:off x="419100" y="1285875"/>
            <a:ext cx="7950200" cy="4667250"/>
          </a:xfrm>
          <a:prstGeom prst="rect">
            <a:avLst/>
          </a:prstGeom>
          <a:noFill/>
          <a:ln w="9525">
            <a:noFill/>
            <a:miter lim="800000"/>
            <a:headEnd/>
            <a:tailEnd/>
          </a:ln>
        </p:spPr>
      </p:pic>
      <p:cxnSp>
        <p:nvCxnSpPr>
          <p:cNvPr id="7" name="Straight Connector 6"/>
          <p:cNvCxnSpPr/>
          <p:nvPr/>
        </p:nvCxnSpPr>
        <p:spPr bwMode="auto">
          <a:xfrm rot="5400000">
            <a:off x="250795" y="3679033"/>
            <a:ext cx="3071834" cy="1588"/>
          </a:xfrm>
          <a:prstGeom prst="line">
            <a:avLst/>
          </a:prstGeom>
          <a:solidFill>
            <a:schemeClr val="bg1"/>
          </a:solidFill>
          <a:ln w="25400" cap="flat" cmpd="sng" algn="ctr">
            <a:solidFill>
              <a:schemeClr val="accent6">
                <a:lumMod val="60000"/>
                <a:lumOff val="40000"/>
              </a:schemeClr>
            </a:solidFill>
            <a:prstDash val="solid"/>
            <a:round/>
            <a:headEnd type="none" w="sm" len="sm"/>
            <a:tailEnd type="none" w="sm" len="sm"/>
          </a:ln>
          <a:effectLst/>
        </p:spPr>
      </p:cxnSp>
      <p:sp>
        <p:nvSpPr>
          <p:cNvPr id="16386" name="Slide Number Placeholder 5"/>
          <p:cNvSpPr>
            <a:spLocks noGrp="1"/>
          </p:cNvSpPr>
          <p:nvPr>
            <p:ph type="sldNum" sz="quarter" idx="12"/>
          </p:nvPr>
        </p:nvSpPr>
        <p:spPr>
          <a:noFill/>
        </p:spPr>
        <p:txBody>
          <a:bodyPr/>
          <a:lstStyle/>
          <a:p>
            <a:fld id="{BE09CA52-94B4-48E7-A909-00F9CDB288DD}" type="slidenum">
              <a:rPr lang="en-US" smtClean="0"/>
              <a:pPr/>
              <a:t>15</a:t>
            </a:fld>
            <a:endParaRPr lang="en-US" smtClean="0"/>
          </a:p>
        </p:txBody>
      </p:sp>
      <p:sp>
        <p:nvSpPr>
          <p:cNvPr id="16387" name="Rectangle 2"/>
          <p:cNvSpPr>
            <a:spLocks noGrp="1" noChangeArrowheads="1"/>
          </p:cNvSpPr>
          <p:nvPr>
            <p:ph type="title"/>
          </p:nvPr>
        </p:nvSpPr>
        <p:spPr>
          <a:xfrm>
            <a:off x="684213" y="188913"/>
            <a:ext cx="7772400" cy="1143000"/>
          </a:xfrm>
        </p:spPr>
        <p:txBody>
          <a:bodyPr/>
          <a:lstStyle/>
          <a:p>
            <a:r>
              <a:rPr lang="sr-Latn-CS" smtClean="0"/>
              <a:t>Cena baterija</a:t>
            </a:r>
            <a:endParaRPr lang="en-US" smtClean="0"/>
          </a:p>
        </p:txBody>
      </p:sp>
      <p:sp>
        <p:nvSpPr>
          <p:cNvPr id="5" name="TextBox 4"/>
          <p:cNvSpPr txBox="1"/>
          <p:nvPr/>
        </p:nvSpPr>
        <p:spPr>
          <a:xfrm>
            <a:off x="1714480" y="1928802"/>
            <a:ext cx="4012637" cy="369332"/>
          </a:xfrm>
          <a:prstGeom prst="rect">
            <a:avLst/>
          </a:prstGeom>
          <a:solidFill>
            <a:schemeClr val="bg1">
              <a:lumMod val="95000"/>
            </a:schemeClr>
          </a:solidFill>
        </p:spPr>
        <p:txBody>
          <a:bodyPr wrap="none" rtlCol="0">
            <a:spAutoFit/>
          </a:bodyPr>
          <a:lstStyle/>
          <a:p>
            <a:r>
              <a:rPr lang="sr-Latn-CS" dirty="0" smtClean="0"/>
              <a:t>2017. – 147k komada (SAD+Evropa)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5F106149-5ADA-46DF-845A-C666B411BDC6}" type="slidenum">
              <a:rPr lang="en-US" smtClean="0"/>
              <a:pPr/>
              <a:t>16</a:t>
            </a:fld>
            <a:endParaRPr lang="en-US" smtClean="0"/>
          </a:p>
        </p:txBody>
      </p:sp>
      <p:sp>
        <p:nvSpPr>
          <p:cNvPr id="17411" name="Rectangle 2"/>
          <p:cNvSpPr>
            <a:spLocks noGrp="1" noChangeArrowheads="1"/>
          </p:cNvSpPr>
          <p:nvPr>
            <p:ph type="title"/>
          </p:nvPr>
        </p:nvSpPr>
        <p:spPr>
          <a:xfrm>
            <a:off x="755650" y="115888"/>
            <a:ext cx="7772400" cy="1143000"/>
          </a:xfrm>
        </p:spPr>
        <p:txBody>
          <a:bodyPr/>
          <a:lstStyle/>
          <a:p>
            <a:r>
              <a:rPr lang="sr-Latn-CS" smtClean="0"/>
              <a:t>Gorive ćelije</a:t>
            </a:r>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E5DCC88F-E6CE-4A66-98CA-99326BDE24C1}" type="slidenum">
              <a:rPr lang="en-US" smtClean="0"/>
              <a:pPr/>
              <a:t>17</a:t>
            </a:fld>
            <a:endParaRPr lang="en-US" smtClean="0"/>
          </a:p>
        </p:txBody>
      </p:sp>
      <p:sp>
        <p:nvSpPr>
          <p:cNvPr id="18435" name="Rectangle 2"/>
          <p:cNvSpPr>
            <a:spLocks noGrp="1" noChangeArrowheads="1"/>
          </p:cNvSpPr>
          <p:nvPr>
            <p:ph type="title"/>
          </p:nvPr>
        </p:nvSpPr>
        <p:spPr/>
        <p:txBody>
          <a:bodyPr/>
          <a:lstStyle/>
          <a:p>
            <a:r>
              <a:rPr lang="sr-Latn-CS" smtClean="0"/>
              <a:t>Super kondenzatori</a:t>
            </a:r>
            <a:endParaRPr lang="en-US" smtClean="0"/>
          </a:p>
        </p:txBody>
      </p:sp>
      <p:sp>
        <p:nvSpPr>
          <p:cNvPr id="18436" name="Rectangle 3"/>
          <p:cNvSpPr>
            <a:spLocks noGrp="1" noChangeArrowheads="1"/>
          </p:cNvSpPr>
          <p:nvPr>
            <p:ph type="body" idx="1"/>
          </p:nvPr>
        </p:nvSpPr>
        <p:spPr>
          <a:xfrm>
            <a:off x="468313" y="1844675"/>
            <a:ext cx="8207375" cy="4114800"/>
          </a:xfrm>
        </p:spPr>
        <p:txBody>
          <a:bodyPr/>
          <a:lstStyle/>
          <a:p>
            <a:r>
              <a:rPr lang="sr-Latn-CS" smtClean="0"/>
              <a:t>Kondenzatori ogromnog kapaciteta</a:t>
            </a:r>
          </a:p>
          <a:p>
            <a:pPr lvl="1"/>
            <a:r>
              <a:rPr lang="sr-Latn-CS" smtClean="0"/>
              <a:t>Do nekoliko hiljada F.</a:t>
            </a:r>
          </a:p>
          <a:p>
            <a:pPr lvl="1"/>
            <a:r>
              <a:rPr lang="sr-Latn-CS" smtClean="0"/>
              <a:t>Relativno mali radni napon po pravilu do 3V.</a:t>
            </a:r>
          </a:p>
          <a:p>
            <a:pPr lvl="1"/>
            <a:r>
              <a:rPr lang="sr-Latn-CS" smtClean="0"/>
              <a:t>Vezuju se u baterije kondenzatora.</a:t>
            </a:r>
          </a:p>
          <a:p>
            <a:r>
              <a:rPr lang="sr-Latn-CS" smtClean="0"/>
              <a:t>Moguće je ostvariti veliku spec. snagu</a:t>
            </a:r>
          </a:p>
          <a:p>
            <a:pPr lvl="1"/>
            <a:r>
              <a:rPr lang="sr-Latn-CS" smtClean="0"/>
              <a:t>Trenutni cilj: </a:t>
            </a:r>
            <a:r>
              <a:rPr lang="sr-Latn-CS" b="1" smtClean="0"/>
              <a:t>4000</a:t>
            </a:r>
            <a:r>
              <a:rPr lang="sr-Latn-CS" smtClean="0"/>
              <a:t>W/kg uz </a:t>
            </a:r>
            <a:r>
              <a:rPr lang="sr-Latn-CS" b="1" smtClean="0"/>
              <a:t>15</a:t>
            </a:r>
            <a:r>
              <a:rPr lang="sr-Latn-CS" smtClean="0"/>
              <a:t> Wh/kg</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3B78B89F-F49A-43AB-BBDE-FF241D4103D8}" type="slidenum">
              <a:rPr lang="en-US" smtClean="0"/>
              <a:pPr/>
              <a:t>18</a:t>
            </a:fld>
            <a:endParaRPr lang="en-US" smtClean="0"/>
          </a:p>
        </p:txBody>
      </p:sp>
      <p:sp>
        <p:nvSpPr>
          <p:cNvPr id="19459" name="Rectangle 2"/>
          <p:cNvSpPr>
            <a:spLocks noGrp="1" noChangeArrowheads="1"/>
          </p:cNvSpPr>
          <p:nvPr>
            <p:ph type="title"/>
          </p:nvPr>
        </p:nvSpPr>
        <p:spPr/>
        <p:txBody>
          <a:bodyPr/>
          <a:lstStyle/>
          <a:p>
            <a:r>
              <a:rPr lang="sr-Latn-CS" smtClean="0"/>
              <a:t>Super kondenzatori</a:t>
            </a:r>
            <a:endParaRPr lang="en-US" smtClean="0"/>
          </a:p>
        </p:txBody>
      </p:sp>
      <p:pic>
        <p:nvPicPr>
          <p:cNvPr id="19460" name="Picture 4"/>
          <p:cNvPicPr>
            <a:picLocks noChangeAspect="1" noChangeArrowheads="1"/>
          </p:cNvPicPr>
          <p:nvPr/>
        </p:nvPicPr>
        <p:blipFill>
          <a:blip r:embed="rId3"/>
          <a:srcRect/>
          <a:stretch>
            <a:fillRect/>
          </a:stretch>
        </p:blipFill>
        <p:spPr bwMode="auto">
          <a:xfrm>
            <a:off x="0" y="1412875"/>
            <a:ext cx="9144000" cy="4668838"/>
          </a:xfrm>
          <a:prstGeom prst="rect">
            <a:avLst/>
          </a:prstGeom>
          <a:noFill/>
          <a:ln w="25400">
            <a:noFill/>
            <a:miter lim="800000"/>
            <a:headEnd type="none" w="sm" len="sm"/>
            <a:tailEnd type="none" w="sm" len="sm"/>
          </a:ln>
        </p:spPr>
      </p:pic>
      <p:sp>
        <p:nvSpPr>
          <p:cNvPr id="19461" name="TextBox 4"/>
          <p:cNvSpPr txBox="1">
            <a:spLocks noChangeArrowheads="1"/>
          </p:cNvSpPr>
          <p:nvPr/>
        </p:nvSpPr>
        <p:spPr bwMode="auto">
          <a:xfrm>
            <a:off x="6442075" y="2235200"/>
            <a:ext cx="1022350" cy="307975"/>
          </a:xfrm>
          <a:prstGeom prst="rect">
            <a:avLst/>
          </a:prstGeom>
          <a:noFill/>
          <a:ln w="9525">
            <a:noFill/>
            <a:miter lim="800000"/>
            <a:headEnd/>
            <a:tailEnd/>
          </a:ln>
        </p:spPr>
        <p:txBody>
          <a:bodyPr wrap="none">
            <a:spAutoFit/>
          </a:bodyPr>
          <a:lstStyle/>
          <a:p>
            <a:r>
              <a:rPr lang="sr-Latn-CS" sz="1400" b="1"/>
              <a:t>(18 kom.)</a:t>
            </a:r>
            <a:endParaRPr lang="en-US" sz="1400" b="1"/>
          </a:p>
        </p:txBody>
      </p:sp>
      <p:sp>
        <p:nvSpPr>
          <p:cNvPr id="19462" name="TextBox 5"/>
          <p:cNvSpPr txBox="1">
            <a:spLocks noChangeArrowheads="1"/>
          </p:cNvSpPr>
          <p:nvPr/>
        </p:nvSpPr>
        <p:spPr bwMode="auto">
          <a:xfrm>
            <a:off x="8302625" y="2214563"/>
            <a:ext cx="912813" cy="307975"/>
          </a:xfrm>
          <a:prstGeom prst="rect">
            <a:avLst/>
          </a:prstGeom>
          <a:noFill/>
          <a:ln w="9525">
            <a:noFill/>
            <a:miter lim="800000"/>
            <a:headEnd/>
            <a:tailEnd/>
          </a:ln>
        </p:spPr>
        <p:txBody>
          <a:bodyPr wrap="none">
            <a:spAutoFit/>
          </a:bodyPr>
          <a:lstStyle/>
          <a:p>
            <a:r>
              <a:rPr lang="sr-Latn-CS" sz="1400" b="1"/>
              <a:t>(6 kom.)</a:t>
            </a:r>
            <a:endParaRPr lang="en-US" sz="1400" b="1"/>
          </a:p>
        </p:txBody>
      </p:sp>
      <p:sp>
        <p:nvSpPr>
          <p:cNvPr id="19463" name="TextBox 6"/>
          <p:cNvSpPr txBox="1">
            <a:spLocks noChangeArrowheads="1"/>
          </p:cNvSpPr>
          <p:nvPr/>
        </p:nvSpPr>
        <p:spPr bwMode="auto">
          <a:xfrm>
            <a:off x="3286125" y="5715000"/>
            <a:ext cx="2376488" cy="307975"/>
          </a:xfrm>
          <a:prstGeom prst="rect">
            <a:avLst/>
          </a:prstGeom>
          <a:noFill/>
          <a:ln w="9525">
            <a:noFill/>
            <a:miter lim="800000"/>
            <a:headEnd/>
            <a:tailEnd/>
          </a:ln>
        </p:spPr>
        <p:txBody>
          <a:bodyPr wrap="none">
            <a:spAutoFit/>
          </a:bodyPr>
          <a:lstStyle/>
          <a:p>
            <a:r>
              <a:rPr lang="sr-Latn-CS" sz="1400" b="1"/>
              <a:t>Qmax = 6500C = 1,8 Ah</a:t>
            </a:r>
            <a:endParaRPr lang="en-US" sz="1400" b="1"/>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5"/>
          <p:cNvSpPr>
            <a:spLocks noGrp="1"/>
          </p:cNvSpPr>
          <p:nvPr>
            <p:ph type="sldNum" sz="quarter" idx="12"/>
          </p:nvPr>
        </p:nvSpPr>
        <p:spPr>
          <a:noFill/>
        </p:spPr>
        <p:txBody>
          <a:bodyPr/>
          <a:lstStyle/>
          <a:p>
            <a:fld id="{65182921-4F3A-4B80-97AF-5B19D077CD16}" type="slidenum">
              <a:rPr lang="en-US" smtClean="0"/>
              <a:pPr/>
              <a:t>19</a:t>
            </a:fld>
            <a:endParaRPr lang="en-US" smtClean="0"/>
          </a:p>
        </p:txBody>
      </p:sp>
      <p:sp>
        <p:nvSpPr>
          <p:cNvPr id="20483" name="Rectangle 2"/>
          <p:cNvSpPr>
            <a:spLocks noGrp="1" noChangeArrowheads="1"/>
          </p:cNvSpPr>
          <p:nvPr>
            <p:ph type="title"/>
          </p:nvPr>
        </p:nvSpPr>
        <p:spPr/>
        <p:txBody>
          <a:bodyPr/>
          <a:lstStyle/>
          <a:p>
            <a:r>
              <a:rPr lang="sr-Latn-CS" smtClean="0"/>
              <a:t>Super kondenzatori</a:t>
            </a:r>
            <a:endParaRPr lang="en-US" smtClean="0"/>
          </a:p>
        </p:txBody>
      </p:sp>
      <p:pic>
        <p:nvPicPr>
          <p:cNvPr id="20484" name="Picture 4" descr="test3"/>
          <p:cNvPicPr>
            <a:picLocks noChangeAspect="1" noChangeArrowheads="1"/>
          </p:cNvPicPr>
          <p:nvPr/>
        </p:nvPicPr>
        <p:blipFill>
          <a:blip r:embed="rId3"/>
          <a:srcRect/>
          <a:stretch>
            <a:fillRect/>
          </a:stretch>
        </p:blipFill>
        <p:spPr bwMode="auto">
          <a:xfrm>
            <a:off x="1763713" y="1628775"/>
            <a:ext cx="5689600" cy="4629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5"/>
          <p:cNvSpPr>
            <a:spLocks noGrp="1"/>
          </p:cNvSpPr>
          <p:nvPr>
            <p:ph type="sldNum" sz="quarter" idx="12"/>
          </p:nvPr>
        </p:nvSpPr>
        <p:spPr>
          <a:noFill/>
        </p:spPr>
        <p:txBody>
          <a:bodyPr/>
          <a:lstStyle/>
          <a:p>
            <a:fld id="{3EEBEE3B-0F4A-4611-9B85-2A826D061B57}" type="slidenum">
              <a:rPr lang="en-US" smtClean="0"/>
              <a:pPr/>
              <a:t>2</a:t>
            </a:fld>
            <a:endParaRPr lang="en-US" smtClean="0"/>
          </a:p>
        </p:txBody>
      </p:sp>
      <p:sp>
        <p:nvSpPr>
          <p:cNvPr id="5123" name="Rectangle 2"/>
          <p:cNvSpPr>
            <a:spLocks noGrp="1" noChangeArrowheads="1"/>
          </p:cNvSpPr>
          <p:nvPr>
            <p:ph type="title"/>
          </p:nvPr>
        </p:nvSpPr>
        <p:spPr>
          <a:xfrm>
            <a:off x="395288" y="476250"/>
            <a:ext cx="8280400" cy="1143000"/>
          </a:xfrm>
        </p:spPr>
        <p:txBody>
          <a:bodyPr/>
          <a:lstStyle/>
          <a:p>
            <a:r>
              <a:rPr lang="sr-Latn-CS" sz="4400" smtClean="0"/>
              <a:t>Izvori el. energije u HEV i EV</a:t>
            </a:r>
            <a:endParaRPr lang="en-US" sz="4400" smtClean="0"/>
          </a:p>
        </p:txBody>
      </p:sp>
      <p:sp>
        <p:nvSpPr>
          <p:cNvPr id="5124" name="Rectangle 3"/>
          <p:cNvSpPr>
            <a:spLocks noGrp="1" noChangeArrowheads="1"/>
          </p:cNvSpPr>
          <p:nvPr>
            <p:ph type="body" idx="1"/>
          </p:nvPr>
        </p:nvSpPr>
        <p:spPr/>
        <p:txBody>
          <a:bodyPr/>
          <a:lstStyle/>
          <a:p>
            <a:pPr>
              <a:lnSpc>
                <a:spcPct val="90000"/>
              </a:lnSpc>
            </a:pPr>
            <a:r>
              <a:rPr lang="sr-Latn-CS" b="1" smtClean="0"/>
              <a:t>Baterije</a:t>
            </a:r>
            <a:r>
              <a:rPr lang="sr-Latn-CS" smtClean="0"/>
              <a:t> (hemijski izvori struje i akumulatori energije)</a:t>
            </a:r>
          </a:p>
          <a:p>
            <a:pPr>
              <a:lnSpc>
                <a:spcPct val="90000"/>
              </a:lnSpc>
            </a:pPr>
            <a:r>
              <a:rPr lang="sr-Latn-CS" b="1" smtClean="0"/>
              <a:t>Gorive ćelije</a:t>
            </a:r>
            <a:r>
              <a:rPr lang="sr-Latn-CS" smtClean="0"/>
              <a:t> (hemijski izvori struje) </a:t>
            </a:r>
          </a:p>
          <a:p>
            <a:pPr>
              <a:lnSpc>
                <a:spcPct val="90000"/>
              </a:lnSpc>
            </a:pPr>
            <a:r>
              <a:rPr lang="sr-Latn-CS" b="1" smtClean="0"/>
              <a:t>Super-kondenzatori</a:t>
            </a:r>
            <a:r>
              <a:rPr lang="sr-Latn-CS" smtClean="0"/>
              <a:t> (akumulatori električne energije sa velikom specifičnom snagom)</a:t>
            </a:r>
          </a:p>
          <a:p>
            <a:pPr>
              <a:lnSpc>
                <a:spcPct val="90000"/>
              </a:lnSpc>
            </a:pPr>
            <a:r>
              <a:rPr lang="sr-Latn-CS" b="1" smtClean="0"/>
              <a:t>Zamajci</a:t>
            </a:r>
            <a:r>
              <a:rPr lang="sr-Latn-CS" smtClean="0"/>
              <a:t> (mehanički aku</a:t>
            </a:r>
            <a:r>
              <a:rPr lang="en-US" smtClean="0"/>
              <a:t>m</a:t>
            </a:r>
            <a:r>
              <a:rPr lang="sr-Latn-CS" smtClean="0"/>
              <a:t>ulatori električne energije)</a:t>
            </a:r>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9AB46D86-2597-4554-B37F-5BDFC58EBADE}" type="slidenum">
              <a:rPr lang="en-US" smtClean="0"/>
              <a:pPr/>
              <a:t>20</a:t>
            </a:fld>
            <a:endParaRPr lang="en-US" smtClean="0"/>
          </a:p>
        </p:txBody>
      </p:sp>
      <p:sp>
        <p:nvSpPr>
          <p:cNvPr id="21507" name="Rectangle 2"/>
          <p:cNvSpPr>
            <a:spLocks noGrp="1" noChangeArrowheads="1"/>
          </p:cNvSpPr>
          <p:nvPr>
            <p:ph type="title"/>
          </p:nvPr>
        </p:nvSpPr>
        <p:spPr/>
        <p:txBody>
          <a:bodyPr/>
          <a:lstStyle/>
          <a:p>
            <a:r>
              <a:rPr lang="sr-Latn-CS" smtClean="0"/>
              <a:t>Super kondenzatori</a:t>
            </a:r>
            <a:endParaRPr lang="en-US" smtClean="0"/>
          </a:p>
        </p:txBody>
      </p:sp>
      <p:pic>
        <p:nvPicPr>
          <p:cNvPr id="21508" name="Picture 4"/>
          <p:cNvPicPr>
            <a:picLocks noChangeAspect="1" noChangeArrowheads="1"/>
          </p:cNvPicPr>
          <p:nvPr/>
        </p:nvPicPr>
        <p:blipFill>
          <a:blip r:embed="rId3"/>
          <a:srcRect/>
          <a:stretch>
            <a:fillRect/>
          </a:stretch>
        </p:blipFill>
        <p:spPr bwMode="auto">
          <a:xfrm>
            <a:off x="0" y="1773238"/>
            <a:ext cx="9144000" cy="4252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8D09A894-C855-4E35-8874-F32347261F10}" type="slidenum">
              <a:rPr lang="en-US" smtClean="0"/>
              <a:pPr/>
              <a:t>21</a:t>
            </a:fld>
            <a:endParaRPr lang="en-US" smtClean="0"/>
          </a:p>
        </p:txBody>
      </p:sp>
      <p:sp>
        <p:nvSpPr>
          <p:cNvPr id="22531" name="Rectangle 2"/>
          <p:cNvSpPr>
            <a:spLocks noGrp="1" noChangeArrowheads="1"/>
          </p:cNvSpPr>
          <p:nvPr>
            <p:ph type="title"/>
          </p:nvPr>
        </p:nvSpPr>
        <p:spPr/>
        <p:txBody>
          <a:bodyPr/>
          <a:lstStyle/>
          <a:p>
            <a:endParaRPr lang="en-US" smtClean="0"/>
          </a:p>
        </p:txBody>
      </p:sp>
      <p:sp>
        <p:nvSpPr>
          <p:cNvPr id="22532" name="Rectangle 3"/>
          <p:cNvSpPr>
            <a:spLocks noGrp="1" noChangeArrowheads="1"/>
          </p:cNvSpPr>
          <p:nvPr>
            <p:ph type="body" idx="1"/>
          </p:nvPr>
        </p:nvSpPr>
        <p:spPr/>
        <p:txBody>
          <a:bodyPr/>
          <a:lstStyle/>
          <a:p>
            <a:endParaRPr lang="en-US" smtClean="0"/>
          </a:p>
        </p:txBody>
      </p:sp>
      <p:pic>
        <p:nvPicPr>
          <p:cNvPr id="22533" name="Picture 4"/>
          <p:cNvPicPr>
            <a:picLocks noChangeAspect="1" noChangeArrowheads="1"/>
          </p:cNvPicPr>
          <p:nvPr/>
        </p:nvPicPr>
        <p:blipFill>
          <a:blip r:embed="rId3"/>
          <a:srcRect/>
          <a:stretch>
            <a:fillRect/>
          </a:stretch>
        </p:blipFill>
        <p:spPr bwMode="auto">
          <a:xfrm>
            <a:off x="-1050925" y="-485775"/>
            <a:ext cx="10379075" cy="7831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21E75E4A-CD32-4B7E-A528-7632B203486C}" type="slidenum">
              <a:rPr lang="en-US" smtClean="0"/>
              <a:pPr/>
              <a:t>22</a:t>
            </a:fld>
            <a:endParaRPr lang="en-US" smtClean="0"/>
          </a:p>
        </p:txBody>
      </p:sp>
      <p:sp>
        <p:nvSpPr>
          <p:cNvPr id="23555" name="Rectangle 2"/>
          <p:cNvSpPr>
            <a:spLocks noGrp="1" noChangeArrowheads="1"/>
          </p:cNvSpPr>
          <p:nvPr>
            <p:ph type="title"/>
          </p:nvPr>
        </p:nvSpPr>
        <p:spPr>
          <a:xfrm>
            <a:off x="598488" y="228600"/>
            <a:ext cx="7772400" cy="1143000"/>
          </a:xfrm>
        </p:spPr>
        <p:txBody>
          <a:bodyPr/>
          <a:lstStyle/>
          <a:p>
            <a:r>
              <a:rPr lang="en-GB" dirty="0" smtClean="0">
                <a:solidFill>
                  <a:srgbClr val="0033CC"/>
                </a:solidFill>
              </a:rPr>
              <a:t> </a:t>
            </a:r>
            <a:r>
              <a:rPr lang="sr-Latn-CS" b="1" dirty="0" smtClean="0">
                <a:solidFill>
                  <a:srgbClr val="0033CC"/>
                </a:solidFill>
              </a:rPr>
              <a:t>Eksperimenti</a:t>
            </a:r>
            <a:endParaRPr lang="en-GB" dirty="0" smtClean="0">
              <a:solidFill>
                <a:srgbClr val="0033CC"/>
              </a:solidFill>
            </a:endParaRPr>
          </a:p>
        </p:txBody>
      </p:sp>
      <p:sp>
        <p:nvSpPr>
          <p:cNvPr id="23556" name="Rectangle 4"/>
          <p:cNvSpPr>
            <a:spLocks noGrp="1" noChangeArrowheads="1"/>
          </p:cNvSpPr>
          <p:nvPr>
            <p:ph type="body" idx="1"/>
          </p:nvPr>
        </p:nvSpPr>
        <p:spPr>
          <a:xfrm>
            <a:off x="211138" y="1447800"/>
            <a:ext cx="2813050" cy="4838720"/>
          </a:xfrm>
          <a:noFill/>
        </p:spPr>
        <p:txBody>
          <a:bodyPr/>
          <a:lstStyle/>
          <a:p>
            <a:r>
              <a:rPr lang="sr-Latn-CS" sz="2000" dirty="0" smtClean="0">
                <a:solidFill>
                  <a:srgbClr val="0033CC"/>
                </a:solidFill>
              </a:rPr>
              <a:t>Kondenzatori</a:t>
            </a:r>
            <a:r>
              <a:rPr lang="en-GB" sz="2000" dirty="0" smtClean="0">
                <a:solidFill>
                  <a:srgbClr val="0033CC"/>
                </a:solidFill>
              </a:rPr>
              <a:t/>
            </a:r>
            <a:br>
              <a:rPr lang="en-GB" sz="2000" dirty="0" smtClean="0">
                <a:solidFill>
                  <a:srgbClr val="0033CC"/>
                </a:solidFill>
              </a:rPr>
            </a:br>
            <a:r>
              <a:rPr lang="en-GB" sz="2000" dirty="0" smtClean="0">
                <a:solidFill>
                  <a:srgbClr val="0033CC"/>
                </a:solidFill>
              </a:rPr>
              <a:t>10 </a:t>
            </a:r>
            <a:r>
              <a:rPr lang="sr-Latn-CS" sz="2000" dirty="0" smtClean="0">
                <a:solidFill>
                  <a:srgbClr val="0033CC"/>
                </a:solidFill>
              </a:rPr>
              <a:t>kom.</a:t>
            </a:r>
            <a:r>
              <a:rPr lang="en-GB" sz="2000" dirty="0" smtClean="0">
                <a:solidFill>
                  <a:srgbClr val="0033CC"/>
                </a:solidFill>
              </a:rPr>
              <a:t> </a:t>
            </a:r>
            <a:r>
              <a:rPr lang="en-GB" sz="2000" dirty="0" smtClean="0">
                <a:solidFill>
                  <a:srgbClr val="0033CC"/>
                </a:solidFill>
              </a:rPr>
              <a:t>2.5V, 2600F /</a:t>
            </a:r>
            <a:br>
              <a:rPr lang="en-GB" sz="2000" dirty="0" smtClean="0">
                <a:solidFill>
                  <a:srgbClr val="0033CC"/>
                </a:solidFill>
              </a:rPr>
            </a:br>
            <a:r>
              <a:rPr lang="en-GB" sz="2000" dirty="0" smtClean="0">
                <a:solidFill>
                  <a:srgbClr val="0033CC"/>
                </a:solidFill>
              </a:rPr>
              <a:t>28 </a:t>
            </a:r>
            <a:r>
              <a:rPr lang="sr-Latn-CS" sz="2000" dirty="0" smtClean="0">
                <a:solidFill>
                  <a:srgbClr val="0033CC"/>
                </a:solidFill>
              </a:rPr>
              <a:t>kom.</a:t>
            </a:r>
            <a:r>
              <a:rPr lang="en-GB" sz="2000" dirty="0" smtClean="0">
                <a:solidFill>
                  <a:srgbClr val="0033CC"/>
                </a:solidFill>
              </a:rPr>
              <a:t> </a:t>
            </a:r>
            <a:r>
              <a:rPr lang="en-GB" sz="2000" dirty="0" smtClean="0">
                <a:solidFill>
                  <a:srgbClr val="0033CC"/>
                </a:solidFill>
              </a:rPr>
              <a:t>2.0V, 2700F</a:t>
            </a:r>
          </a:p>
          <a:p>
            <a:pPr>
              <a:buFontTx/>
              <a:buNone/>
            </a:pPr>
            <a:endParaRPr lang="en-GB" sz="2000" dirty="0" smtClean="0">
              <a:solidFill>
                <a:srgbClr val="0033CC"/>
              </a:solidFill>
            </a:endParaRPr>
          </a:p>
          <a:p>
            <a:r>
              <a:rPr lang="en-GB" sz="2000" dirty="0" err="1" smtClean="0">
                <a:solidFill>
                  <a:srgbClr val="0033CC"/>
                </a:solidFill>
              </a:rPr>
              <a:t>Bater</a:t>
            </a:r>
            <a:r>
              <a:rPr lang="sr-Latn-CS" sz="2000" dirty="0" smtClean="0">
                <a:solidFill>
                  <a:srgbClr val="0033CC"/>
                </a:solidFill>
              </a:rPr>
              <a:t>ije</a:t>
            </a:r>
            <a:r>
              <a:rPr lang="en-GB" sz="2000" dirty="0" smtClean="0">
                <a:solidFill>
                  <a:srgbClr val="0033CC"/>
                </a:solidFill>
              </a:rPr>
              <a:t> </a:t>
            </a:r>
            <a:r>
              <a:rPr lang="en-GB" sz="2000" dirty="0" smtClean="0">
                <a:solidFill>
                  <a:srgbClr val="0033CC"/>
                </a:solidFill>
              </a:rPr>
              <a:t/>
            </a:r>
            <a:br>
              <a:rPr lang="en-GB" sz="2000" dirty="0" smtClean="0">
                <a:solidFill>
                  <a:srgbClr val="0033CC"/>
                </a:solidFill>
              </a:rPr>
            </a:br>
            <a:r>
              <a:rPr lang="en-GB" sz="2000" dirty="0" smtClean="0">
                <a:solidFill>
                  <a:srgbClr val="0033CC"/>
                </a:solidFill>
              </a:rPr>
              <a:t>50V / 100V, 60Ah  </a:t>
            </a:r>
            <a:r>
              <a:rPr lang="en-GB" sz="2000" dirty="0" err="1" smtClean="0">
                <a:solidFill>
                  <a:srgbClr val="0033CC"/>
                </a:solidFill>
              </a:rPr>
              <a:t>NiMH</a:t>
            </a:r>
            <a:endParaRPr lang="en-GB" sz="2000" dirty="0" smtClean="0">
              <a:solidFill>
                <a:srgbClr val="0033CC"/>
              </a:solidFill>
            </a:endParaRPr>
          </a:p>
          <a:p>
            <a:pPr>
              <a:buFontTx/>
              <a:buNone/>
            </a:pPr>
            <a:endParaRPr lang="en-GB" sz="2000" dirty="0" smtClean="0">
              <a:solidFill>
                <a:srgbClr val="0033CC"/>
              </a:solidFill>
            </a:endParaRPr>
          </a:p>
          <a:p>
            <a:r>
              <a:rPr lang="en-GB" sz="2000" dirty="0" smtClean="0">
                <a:solidFill>
                  <a:srgbClr val="0033CC"/>
                </a:solidFill>
              </a:rPr>
              <a:t>DC/DC</a:t>
            </a:r>
            <a:br>
              <a:rPr lang="en-GB" sz="2000" dirty="0" smtClean="0">
                <a:solidFill>
                  <a:srgbClr val="0033CC"/>
                </a:solidFill>
              </a:rPr>
            </a:br>
            <a:r>
              <a:rPr lang="en-GB" sz="2000" dirty="0" smtClean="0">
                <a:solidFill>
                  <a:srgbClr val="0033CC"/>
                </a:solidFill>
              </a:rPr>
              <a:t>160 kW, 330A </a:t>
            </a:r>
            <a:br>
              <a:rPr lang="en-GB" sz="2000" dirty="0" smtClean="0">
                <a:solidFill>
                  <a:srgbClr val="0033CC"/>
                </a:solidFill>
              </a:rPr>
            </a:br>
            <a:r>
              <a:rPr lang="en-GB" sz="2000" dirty="0" smtClean="0">
                <a:solidFill>
                  <a:srgbClr val="0033CC"/>
                </a:solidFill>
              </a:rPr>
              <a:t>2-</a:t>
            </a:r>
            <a:r>
              <a:rPr lang="sr-Latn-CS" sz="2000" dirty="0" smtClean="0">
                <a:solidFill>
                  <a:srgbClr val="0033CC"/>
                </a:solidFill>
              </a:rPr>
              <a:t>kvadranta</a:t>
            </a:r>
          </a:p>
          <a:p>
            <a:r>
              <a:rPr lang="en-GB" sz="2000" dirty="0" smtClean="0">
                <a:solidFill>
                  <a:srgbClr val="0033CC"/>
                </a:solidFill>
              </a:rPr>
              <a:t>DC/DC </a:t>
            </a:r>
            <a:r>
              <a:rPr lang="sr-Latn-CS" sz="2000" dirty="0" smtClean="0">
                <a:solidFill>
                  <a:srgbClr val="0033CC"/>
                </a:solidFill>
              </a:rPr>
              <a:t>ko</a:t>
            </a:r>
            <a:r>
              <a:rPr lang="en-GB" sz="2000" dirty="0" err="1" smtClean="0">
                <a:solidFill>
                  <a:srgbClr val="0033CC"/>
                </a:solidFill>
              </a:rPr>
              <a:t>nvert</a:t>
            </a:r>
            <a:r>
              <a:rPr lang="sr-Latn-CS" sz="2000" dirty="0" smtClean="0">
                <a:solidFill>
                  <a:srgbClr val="0033CC"/>
                </a:solidFill>
              </a:rPr>
              <a:t>o</a:t>
            </a:r>
            <a:r>
              <a:rPr lang="en-GB" sz="2000" dirty="0" smtClean="0">
                <a:solidFill>
                  <a:srgbClr val="0033CC"/>
                </a:solidFill>
              </a:rPr>
              <a:t>r</a:t>
            </a:r>
            <a:endParaRPr lang="en-GB" sz="2400" dirty="0" smtClean="0">
              <a:solidFill>
                <a:srgbClr val="0033CC"/>
              </a:solidFill>
            </a:endParaRPr>
          </a:p>
        </p:txBody>
      </p:sp>
      <p:pic>
        <p:nvPicPr>
          <p:cNvPr id="23557" name="Picture 6" descr="helasys3"/>
          <p:cNvPicPr>
            <a:picLocks noChangeAspect="1" noChangeArrowheads="1"/>
          </p:cNvPicPr>
          <p:nvPr/>
        </p:nvPicPr>
        <p:blipFill>
          <a:blip r:embed="rId3"/>
          <a:srcRect/>
          <a:stretch>
            <a:fillRect/>
          </a:stretch>
        </p:blipFill>
        <p:spPr bwMode="auto">
          <a:xfrm>
            <a:off x="3165475" y="1550988"/>
            <a:ext cx="5767388" cy="4168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21E75E4A-CD32-4B7E-A528-7632B203486C}" type="slidenum">
              <a:rPr lang="en-US" smtClean="0"/>
              <a:pPr/>
              <a:t>23</a:t>
            </a:fld>
            <a:endParaRPr lang="en-US" smtClean="0"/>
          </a:p>
        </p:txBody>
      </p:sp>
      <p:pic>
        <p:nvPicPr>
          <p:cNvPr id="6" name="Picture 15" descr="power_compare"/>
          <p:cNvPicPr>
            <a:picLocks noChangeAspect="1" noChangeArrowheads="1"/>
          </p:cNvPicPr>
          <p:nvPr/>
        </p:nvPicPr>
        <p:blipFill>
          <a:blip r:embed="rId3"/>
          <a:srcRect/>
          <a:stretch>
            <a:fillRect/>
          </a:stretch>
        </p:blipFill>
        <p:spPr bwMode="auto">
          <a:xfrm>
            <a:off x="714348" y="1214422"/>
            <a:ext cx="8058176" cy="4629150"/>
          </a:xfrm>
          <a:prstGeom prst="rect">
            <a:avLst/>
          </a:prstGeom>
          <a:noFill/>
        </p:spPr>
      </p:pic>
      <p:sp>
        <p:nvSpPr>
          <p:cNvPr id="10" name="Rectangle 2"/>
          <p:cNvSpPr>
            <a:spLocks noGrp="1" noChangeArrowheads="1"/>
          </p:cNvSpPr>
          <p:nvPr>
            <p:ph type="title"/>
          </p:nvPr>
        </p:nvSpPr>
        <p:spPr>
          <a:xfrm>
            <a:off x="598488" y="228600"/>
            <a:ext cx="7772400" cy="1143000"/>
          </a:xfrm>
        </p:spPr>
        <p:txBody>
          <a:bodyPr/>
          <a:lstStyle/>
          <a:p>
            <a:r>
              <a:rPr lang="en-GB" dirty="0" smtClean="0">
                <a:solidFill>
                  <a:srgbClr val="0033CC"/>
                </a:solidFill>
              </a:rPr>
              <a:t> </a:t>
            </a:r>
            <a:r>
              <a:rPr lang="sr-Latn-CS" b="1" dirty="0" smtClean="0">
                <a:solidFill>
                  <a:srgbClr val="0033CC"/>
                </a:solidFill>
              </a:rPr>
              <a:t>Eksperiment</a:t>
            </a:r>
            <a:endParaRPr lang="en-GB" dirty="0" smtClean="0">
              <a:solidFill>
                <a:srgbClr val="0033CC"/>
              </a:solidFill>
            </a:endParaRPr>
          </a:p>
        </p:txBody>
      </p:sp>
      <p:cxnSp>
        <p:nvCxnSpPr>
          <p:cNvPr id="13" name="Straight Connector 12"/>
          <p:cNvCxnSpPr/>
          <p:nvPr/>
        </p:nvCxnSpPr>
        <p:spPr bwMode="auto">
          <a:xfrm>
            <a:off x="1785918" y="3000372"/>
            <a:ext cx="6215106" cy="1588"/>
          </a:xfrm>
          <a:prstGeom prst="line">
            <a:avLst/>
          </a:prstGeom>
          <a:solidFill>
            <a:schemeClr val="bg1"/>
          </a:solidFill>
          <a:ln w="6350" cap="flat" cmpd="sng" algn="ctr">
            <a:solidFill>
              <a:schemeClr val="tx1"/>
            </a:solidFill>
            <a:prstDash val="lgDash"/>
            <a:round/>
            <a:headEnd type="none" w="sm" len="sm"/>
            <a:tailEnd type="none" w="sm" len="sm"/>
          </a:ln>
          <a:effectLst/>
        </p:spPr>
      </p:cxnSp>
      <p:sp>
        <p:nvSpPr>
          <p:cNvPr id="11" name="Rectangle 10"/>
          <p:cNvSpPr/>
          <p:nvPr/>
        </p:nvSpPr>
        <p:spPr>
          <a:xfrm>
            <a:off x="6429388" y="1714488"/>
            <a:ext cx="1500198" cy="1938992"/>
          </a:xfrm>
          <a:prstGeom prst="rect">
            <a:avLst/>
          </a:prstGeom>
          <a:solidFill>
            <a:schemeClr val="bg1">
              <a:lumMod val="95000"/>
            </a:schemeClr>
          </a:solidFill>
        </p:spPr>
        <p:txBody>
          <a:bodyPr wrap="square">
            <a:spAutoFit/>
          </a:bodyPr>
          <a:lstStyle/>
          <a:p>
            <a:r>
              <a:rPr lang="en-GB" sz="2400" dirty="0" err="1" smtClean="0">
                <a:solidFill>
                  <a:srgbClr val="0033CC"/>
                </a:solidFill>
              </a:rPr>
              <a:t>Bater</a:t>
            </a:r>
            <a:r>
              <a:rPr lang="sr-Latn-CS" sz="2400" dirty="0" smtClean="0">
                <a:solidFill>
                  <a:srgbClr val="0033CC"/>
                </a:solidFill>
              </a:rPr>
              <a:t>ija: </a:t>
            </a:r>
            <a:r>
              <a:rPr lang="en-GB" sz="2400" b="1" dirty="0" smtClean="0">
                <a:solidFill>
                  <a:srgbClr val="0033CC"/>
                </a:solidFill>
              </a:rPr>
              <a:t>100V</a:t>
            </a:r>
            <a:r>
              <a:rPr lang="en-GB" sz="2400" dirty="0" smtClean="0">
                <a:solidFill>
                  <a:srgbClr val="0033CC"/>
                </a:solidFill>
              </a:rPr>
              <a:t>,</a:t>
            </a:r>
            <a:endParaRPr lang="sr-Latn-CS" sz="2400" dirty="0" smtClean="0">
              <a:solidFill>
                <a:srgbClr val="0033CC"/>
              </a:solidFill>
            </a:endParaRPr>
          </a:p>
          <a:p>
            <a:r>
              <a:rPr lang="sr-Latn-CS" sz="2400" dirty="0" smtClean="0">
                <a:solidFill>
                  <a:srgbClr val="0033CC"/>
                </a:solidFill>
              </a:rPr>
              <a:t>Super C:  </a:t>
            </a:r>
            <a:r>
              <a:rPr lang="sr-Latn-CS" sz="2400" b="1" dirty="0" smtClean="0">
                <a:solidFill>
                  <a:srgbClr val="0033CC"/>
                </a:solidFill>
              </a:rPr>
              <a:t>56V</a:t>
            </a:r>
            <a:r>
              <a:rPr lang="sr-Latn-CS" sz="2400" dirty="0" smtClean="0">
                <a:solidFill>
                  <a:srgbClr val="0033CC"/>
                </a:solidFill>
              </a:rPr>
              <a:t>;  </a:t>
            </a:r>
            <a:r>
              <a:rPr lang="sr-Latn-CS" sz="2400" b="1" dirty="0" smtClean="0">
                <a:solidFill>
                  <a:srgbClr val="0033CC"/>
                </a:solidFill>
              </a:rPr>
              <a:t>96.4 F</a:t>
            </a:r>
            <a:endParaRPr lang="en-GB" sz="2400" b="1" dirty="0" smtClean="0">
              <a:solidFill>
                <a:srgbClr val="0033CC"/>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a:noFill/>
        </p:spPr>
        <p:txBody>
          <a:bodyPr/>
          <a:lstStyle/>
          <a:p>
            <a:fld id="{4367FC85-84C0-41A9-BA3E-E4061ACBE3A6}" type="slidenum">
              <a:rPr lang="en-US" smtClean="0"/>
              <a:pPr/>
              <a:t>24</a:t>
            </a:fld>
            <a:endParaRPr lang="en-US" smtClean="0"/>
          </a:p>
        </p:txBody>
      </p:sp>
      <p:sp>
        <p:nvSpPr>
          <p:cNvPr id="24579" name="Oval 2"/>
          <p:cNvSpPr>
            <a:spLocks noChangeArrowheads="1"/>
          </p:cNvSpPr>
          <p:nvPr/>
        </p:nvSpPr>
        <p:spPr bwMode="auto">
          <a:xfrm>
            <a:off x="2181225" y="5105400"/>
            <a:ext cx="4852988" cy="1219200"/>
          </a:xfrm>
          <a:prstGeom prst="ellipse">
            <a:avLst/>
          </a:prstGeom>
          <a:solidFill>
            <a:schemeClr val="bg1"/>
          </a:solidFill>
          <a:ln w="9525">
            <a:solidFill>
              <a:schemeClr val="tx1"/>
            </a:solidFill>
            <a:round/>
            <a:headEnd/>
            <a:tailEnd/>
          </a:ln>
        </p:spPr>
        <p:txBody>
          <a:bodyPr wrap="none" anchor="ctr"/>
          <a:lstStyle/>
          <a:p>
            <a:endParaRPr lang="en-US"/>
          </a:p>
        </p:txBody>
      </p:sp>
      <p:sp>
        <p:nvSpPr>
          <p:cNvPr id="24580" name="AutoShape 3"/>
          <p:cNvSpPr>
            <a:spLocks noChangeArrowheads="1"/>
          </p:cNvSpPr>
          <p:nvPr/>
        </p:nvSpPr>
        <p:spPr bwMode="auto">
          <a:xfrm>
            <a:off x="4994275" y="1828800"/>
            <a:ext cx="3376613" cy="31242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4581" name="AutoShape 4"/>
          <p:cNvSpPr>
            <a:spLocks noChangeArrowheads="1"/>
          </p:cNvSpPr>
          <p:nvPr/>
        </p:nvSpPr>
        <p:spPr bwMode="auto">
          <a:xfrm>
            <a:off x="703263" y="1828800"/>
            <a:ext cx="3376612" cy="3124200"/>
          </a:xfrm>
          <a:prstGeom prst="roundRect">
            <a:avLst>
              <a:gd name="adj" fmla="val 16667"/>
            </a:avLst>
          </a:prstGeom>
          <a:solidFill>
            <a:schemeClr val="bg1"/>
          </a:solidFill>
          <a:ln w="9525">
            <a:solidFill>
              <a:schemeClr val="tx1"/>
            </a:solidFill>
            <a:round/>
            <a:headEnd/>
            <a:tailEnd/>
          </a:ln>
        </p:spPr>
        <p:txBody>
          <a:bodyPr wrap="none" anchor="ctr"/>
          <a:lstStyle/>
          <a:p>
            <a:endParaRPr lang="en-US"/>
          </a:p>
        </p:txBody>
      </p:sp>
      <p:sp>
        <p:nvSpPr>
          <p:cNvPr id="24582" name="Rectangle 5"/>
          <p:cNvSpPr>
            <a:spLocks noGrp="1" noChangeArrowheads="1"/>
          </p:cNvSpPr>
          <p:nvPr>
            <p:ph type="title"/>
          </p:nvPr>
        </p:nvSpPr>
        <p:spPr>
          <a:xfrm>
            <a:off x="1758950" y="381000"/>
            <a:ext cx="4994275" cy="685800"/>
          </a:xfrm>
        </p:spPr>
        <p:txBody>
          <a:bodyPr/>
          <a:lstStyle/>
          <a:p>
            <a:r>
              <a:rPr lang="en-GB" sz="3600" b="1" smtClean="0">
                <a:solidFill>
                  <a:srgbClr val="0033CC"/>
                </a:solidFill>
              </a:rPr>
              <a:t>Example</a:t>
            </a:r>
            <a:endParaRPr lang="en-GB" smtClean="0">
              <a:solidFill>
                <a:srgbClr val="0033CC"/>
              </a:solidFill>
            </a:endParaRPr>
          </a:p>
        </p:txBody>
      </p:sp>
      <p:sp>
        <p:nvSpPr>
          <p:cNvPr id="24583" name="Rectangle 8"/>
          <p:cNvSpPr>
            <a:spLocks noChangeArrowheads="1"/>
          </p:cNvSpPr>
          <p:nvPr/>
        </p:nvSpPr>
        <p:spPr bwMode="auto">
          <a:xfrm>
            <a:off x="984250" y="1143000"/>
            <a:ext cx="6542088" cy="304800"/>
          </a:xfrm>
          <a:prstGeom prst="rect">
            <a:avLst/>
          </a:prstGeom>
          <a:noFill/>
          <a:ln w="9525">
            <a:noFill/>
            <a:miter lim="800000"/>
            <a:headEnd/>
            <a:tailEnd/>
          </a:ln>
        </p:spPr>
        <p:txBody>
          <a:bodyPr anchor="ctr"/>
          <a:lstStyle/>
          <a:p>
            <a:pPr algn="ctr" eaLnBrk="1" hangingPunct="1"/>
            <a:r>
              <a:rPr lang="en-GB" sz="2400">
                <a:solidFill>
                  <a:srgbClr val="0033CC"/>
                </a:solidFill>
                <a:latin typeface="Times New Roman" pitchFamily="18" charset="0"/>
              </a:rPr>
              <a:t>-Simplified system for a city bus, 220kW </a:t>
            </a:r>
          </a:p>
        </p:txBody>
      </p:sp>
      <p:sp>
        <p:nvSpPr>
          <p:cNvPr id="24584" name="Rectangle 9"/>
          <p:cNvSpPr>
            <a:spLocks noChangeArrowheads="1"/>
          </p:cNvSpPr>
          <p:nvPr/>
        </p:nvSpPr>
        <p:spPr bwMode="auto">
          <a:xfrm>
            <a:off x="1055688" y="2590800"/>
            <a:ext cx="2940050" cy="2209800"/>
          </a:xfrm>
          <a:prstGeom prst="rect">
            <a:avLst/>
          </a:prstGeom>
          <a:noFill/>
          <a:ln w="9525">
            <a:noFill/>
            <a:miter lim="800000"/>
            <a:headEnd/>
            <a:tailEnd/>
          </a:ln>
        </p:spPr>
        <p:txBody>
          <a:bodyPr anchor="ctr"/>
          <a:lstStyle/>
          <a:p>
            <a:r>
              <a:rPr lang="en-GB" sz="2000"/>
              <a:t>Battery	310 kg</a:t>
            </a:r>
            <a:br>
              <a:rPr lang="en-GB" sz="2000"/>
            </a:br>
            <a:r>
              <a:rPr lang="en-GB" sz="2000"/>
              <a:t>EC		280kg</a:t>
            </a:r>
            <a:br>
              <a:rPr lang="en-GB" sz="2000"/>
            </a:br>
            <a:r>
              <a:rPr lang="en-GB" sz="2000"/>
              <a:t>DC/DC	  </a:t>
            </a:r>
            <a:r>
              <a:rPr lang="sr-Latn-CS" sz="2000"/>
              <a:t>           </a:t>
            </a:r>
            <a:r>
              <a:rPr lang="en-GB" sz="2000"/>
              <a:t>90 kg</a:t>
            </a:r>
            <a:br>
              <a:rPr lang="en-GB" sz="2000"/>
            </a:br>
            <a:r>
              <a:rPr lang="en-GB" sz="2000"/>
              <a:t/>
            </a:r>
            <a:br>
              <a:rPr lang="en-GB" sz="2000"/>
            </a:br>
            <a:r>
              <a:rPr lang="en-GB" sz="2000" b="1"/>
              <a:t>Total weight	680 kg</a:t>
            </a:r>
            <a:endParaRPr lang="en-GB" sz="4000">
              <a:solidFill>
                <a:schemeClr val="bg1"/>
              </a:solidFill>
            </a:endParaRPr>
          </a:p>
        </p:txBody>
      </p:sp>
      <p:sp>
        <p:nvSpPr>
          <p:cNvPr id="24585" name="Rectangle 10"/>
          <p:cNvSpPr>
            <a:spLocks noChangeArrowheads="1"/>
          </p:cNvSpPr>
          <p:nvPr/>
        </p:nvSpPr>
        <p:spPr bwMode="auto">
          <a:xfrm>
            <a:off x="914400" y="1905000"/>
            <a:ext cx="3024188" cy="685800"/>
          </a:xfrm>
          <a:prstGeom prst="rect">
            <a:avLst/>
          </a:prstGeom>
          <a:noFill/>
          <a:ln w="9525">
            <a:noFill/>
            <a:miter lim="800000"/>
            <a:headEnd/>
            <a:tailEnd/>
          </a:ln>
        </p:spPr>
        <p:txBody>
          <a:bodyPr anchor="ctr"/>
          <a:lstStyle/>
          <a:p>
            <a:r>
              <a:rPr lang="en-GB" sz="2400"/>
              <a:t>NiMH-battery + EC</a:t>
            </a:r>
            <a:endParaRPr lang="en-GB" sz="4000">
              <a:solidFill>
                <a:schemeClr val="bg1"/>
              </a:solidFill>
            </a:endParaRPr>
          </a:p>
        </p:txBody>
      </p:sp>
      <p:sp>
        <p:nvSpPr>
          <p:cNvPr id="24586" name="Rectangle 11"/>
          <p:cNvSpPr>
            <a:spLocks noChangeArrowheads="1"/>
          </p:cNvSpPr>
          <p:nvPr/>
        </p:nvSpPr>
        <p:spPr bwMode="auto">
          <a:xfrm>
            <a:off x="5275263" y="2590800"/>
            <a:ext cx="2968625" cy="2286000"/>
          </a:xfrm>
          <a:prstGeom prst="rect">
            <a:avLst/>
          </a:prstGeom>
          <a:noFill/>
          <a:ln w="9525">
            <a:noFill/>
            <a:miter lim="800000"/>
            <a:headEnd/>
            <a:tailEnd/>
          </a:ln>
        </p:spPr>
        <p:txBody>
          <a:bodyPr anchor="ctr"/>
          <a:lstStyle/>
          <a:p>
            <a:r>
              <a:rPr lang="en-GB" sz="2000"/>
              <a:t>Battery	1150 kg</a:t>
            </a:r>
            <a:br>
              <a:rPr lang="en-GB" sz="2000"/>
            </a:br>
            <a:r>
              <a:rPr lang="en-GB" sz="2000"/>
              <a:t>DC/DC	</a:t>
            </a:r>
            <a:r>
              <a:rPr lang="sr-Latn-CS" sz="2000"/>
              <a:t>	</a:t>
            </a:r>
            <a:r>
              <a:rPr lang="en-GB" sz="2000"/>
              <a:t>  </a:t>
            </a:r>
            <a:r>
              <a:rPr lang="sr-Latn-CS" sz="2000"/>
              <a:t> </a:t>
            </a:r>
            <a:r>
              <a:rPr lang="en-GB" sz="2000"/>
              <a:t>45 kg</a:t>
            </a:r>
            <a:br>
              <a:rPr lang="en-GB" sz="2000"/>
            </a:br>
            <a:r>
              <a:rPr lang="en-GB" sz="2000"/>
              <a:t/>
            </a:r>
            <a:br>
              <a:rPr lang="en-GB" sz="2000"/>
            </a:br>
            <a:r>
              <a:rPr lang="en-GB" sz="2000"/>
              <a:t/>
            </a:r>
            <a:br>
              <a:rPr lang="en-GB" sz="2000"/>
            </a:br>
            <a:r>
              <a:rPr lang="en-GB" sz="2000" b="1"/>
              <a:t>Total weight	1195kg</a:t>
            </a:r>
            <a:endParaRPr lang="en-GB" sz="4000">
              <a:solidFill>
                <a:schemeClr val="bg1"/>
              </a:solidFill>
            </a:endParaRPr>
          </a:p>
        </p:txBody>
      </p:sp>
      <p:sp>
        <p:nvSpPr>
          <p:cNvPr id="24587" name="Rectangle 12"/>
          <p:cNvSpPr>
            <a:spLocks noChangeArrowheads="1"/>
          </p:cNvSpPr>
          <p:nvPr/>
        </p:nvSpPr>
        <p:spPr bwMode="auto">
          <a:xfrm>
            <a:off x="5627688" y="1905000"/>
            <a:ext cx="2320925" cy="685800"/>
          </a:xfrm>
          <a:prstGeom prst="rect">
            <a:avLst/>
          </a:prstGeom>
          <a:noFill/>
          <a:ln w="9525">
            <a:noFill/>
            <a:miter lim="800000"/>
            <a:headEnd/>
            <a:tailEnd/>
          </a:ln>
        </p:spPr>
        <p:txBody>
          <a:bodyPr anchor="ctr"/>
          <a:lstStyle/>
          <a:p>
            <a:r>
              <a:rPr lang="en-GB" sz="2400"/>
              <a:t>NiMH-battery</a:t>
            </a:r>
            <a:endParaRPr lang="en-GB" sz="4000">
              <a:solidFill>
                <a:schemeClr val="bg1"/>
              </a:solidFill>
            </a:endParaRPr>
          </a:p>
        </p:txBody>
      </p:sp>
      <p:sp>
        <p:nvSpPr>
          <p:cNvPr id="24588" name="Rectangle 13"/>
          <p:cNvSpPr>
            <a:spLocks noChangeArrowheads="1"/>
          </p:cNvSpPr>
          <p:nvPr/>
        </p:nvSpPr>
        <p:spPr bwMode="auto">
          <a:xfrm>
            <a:off x="3024188" y="5410200"/>
            <a:ext cx="3657600" cy="609600"/>
          </a:xfrm>
          <a:prstGeom prst="rect">
            <a:avLst/>
          </a:prstGeom>
          <a:noFill/>
          <a:ln w="9525">
            <a:noFill/>
            <a:miter lim="800000"/>
            <a:headEnd/>
            <a:tailEnd/>
          </a:ln>
        </p:spPr>
        <p:txBody>
          <a:bodyPr anchor="ctr"/>
          <a:lstStyle/>
          <a:p>
            <a:r>
              <a:rPr lang="en-GB" sz="2400"/>
              <a:t>Weight reduction:	43 %	</a:t>
            </a:r>
            <a:endParaRPr lang="en-GB" sz="400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5B927561-C24B-400A-B93C-7A3F065A6FAF}" type="slidenum">
              <a:rPr lang="en-US" smtClean="0"/>
              <a:pPr/>
              <a:t>25</a:t>
            </a:fld>
            <a:endParaRPr lang="en-US" smtClean="0"/>
          </a:p>
        </p:txBody>
      </p:sp>
      <p:sp>
        <p:nvSpPr>
          <p:cNvPr id="25603" name="Rectangle 2"/>
          <p:cNvSpPr>
            <a:spLocks noGrp="1" noChangeArrowheads="1"/>
          </p:cNvSpPr>
          <p:nvPr>
            <p:ph type="title"/>
          </p:nvPr>
        </p:nvSpPr>
        <p:spPr>
          <a:xfrm>
            <a:off x="684213" y="188913"/>
            <a:ext cx="7772400" cy="1143000"/>
          </a:xfrm>
        </p:spPr>
        <p:txBody>
          <a:bodyPr/>
          <a:lstStyle/>
          <a:p>
            <a:r>
              <a:rPr lang="sr-Latn-CS" smtClean="0"/>
              <a:t>Odnos snage i energije</a:t>
            </a:r>
            <a:endParaRPr lang="en-US" smtClean="0"/>
          </a:p>
        </p:txBody>
      </p:sp>
      <p:pic>
        <p:nvPicPr>
          <p:cNvPr id="25604" name="Picture 2"/>
          <p:cNvPicPr>
            <a:picLocks noChangeAspect="1" noChangeArrowheads="1"/>
          </p:cNvPicPr>
          <p:nvPr/>
        </p:nvPicPr>
        <p:blipFill>
          <a:blip r:embed="rId3"/>
          <a:srcRect t="752"/>
          <a:stretch>
            <a:fillRect/>
          </a:stretch>
        </p:blipFill>
        <p:spPr bwMode="auto">
          <a:xfrm>
            <a:off x="323850" y="1341438"/>
            <a:ext cx="8486775" cy="4645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1F188FFF-E950-4D07-93FD-B890B091F22F}" type="slidenum">
              <a:rPr lang="en-US" smtClean="0"/>
              <a:pPr/>
              <a:t>26</a:t>
            </a:fld>
            <a:endParaRPr lang="en-US" smtClean="0"/>
          </a:p>
        </p:txBody>
      </p:sp>
      <p:sp>
        <p:nvSpPr>
          <p:cNvPr id="26627" name="Rectangle 2"/>
          <p:cNvSpPr>
            <a:spLocks noGrp="1" noChangeArrowheads="1"/>
          </p:cNvSpPr>
          <p:nvPr>
            <p:ph type="title"/>
          </p:nvPr>
        </p:nvSpPr>
        <p:spPr/>
        <p:txBody>
          <a:bodyPr/>
          <a:lstStyle/>
          <a:p>
            <a:r>
              <a:rPr lang="sr-Latn-CS" smtClean="0"/>
              <a:t>Prodaja baterija za HEV</a:t>
            </a:r>
            <a:endParaRPr lang="en-US" smtClean="0"/>
          </a:p>
        </p:txBody>
      </p:sp>
      <p:pic>
        <p:nvPicPr>
          <p:cNvPr id="26628" name="Picture 4"/>
          <p:cNvPicPr>
            <a:picLocks noChangeAspect="1" noChangeArrowheads="1"/>
          </p:cNvPicPr>
          <p:nvPr/>
        </p:nvPicPr>
        <p:blipFill>
          <a:blip r:embed="rId3"/>
          <a:srcRect/>
          <a:stretch>
            <a:fillRect/>
          </a:stretch>
        </p:blipFill>
        <p:spPr bwMode="auto">
          <a:xfrm>
            <a:off x="1547813" y="2060575"/>
            <a:ext cx="6048375" cy="4230688"/>
          </a:xfrm>
          <a:prstGeom prst="rect">
            <a:avLst/>
          </a:prstGeom>
          <a:noFill/>
          <a:ln w="9525">
            <a:solidFill>
              <a:schemeClr val="tx1"/>
            </a:solidFill>
            <a:miter lim="800000"/>
            <a:headEnd/>
            <a:tailEnd/>
          </a:ln>
        </p:spPr>
      </p:pic>
      <p:pic>
        <p:nvPicPr>
          <p:cNvPr id="26629" name="Picture 5"/>
          <p:cNvPicPr>
            <a:picLocks noChangeAspect="1" noChangeArrowheads="1"/>
          </p:cNvPicPr>
          <p:nvPr/>
        </p:nvPicPr>
        <p:blipFill>
          <a:blip r:embed="rId4"/>
          <a:srcRect/>
          <a:stretch>
            <a:fillRect/>
          </a:stretch>
        </p:blipFill>
        <p:spPr bwMode="auto">
          <a:xfrm>
            <a:off x="6062663" y="2306638"/>
            <a:ext cx="1368425" cy="403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3E4A1DD9-7435-4679-94FD-6948C2D1B70E}" type="slidenum">
              <a:rPr lang="en-US" smtClean="0"/>
              <a:pPr/>
              <a:t>27</a:t>
            </a:fld>
            <a:endParaRPr lang="en-US" smtClean="0"/>
          </a:p>
        </p:txBody>
      </p:sp>
      <p:sp>
        <p:nvSpPr>
          <p:cNvPr id="27651" name="Rectangle 2"/>
          <p:cNvSpPr>
            <a:spLocks noGrp="1" noChangeArrowheads="1"/>
          </p:cNvSpPr>
          <p:nvPr>
            <p:ph type="title"/>
          </p:nvPr>
        </p:nvSpPr>
        <p:spPr>
          <a:xfrm>
            <a:off x="684213" y="0"/>
            <a:ext cx="7772400" cy="1143000"/>
          </a:xfrm>
        </p:spPr>
        <p:txBody>
          <a:bodyPr/>
          <a:lstStyle/>
          <a:p>
            <a:r>
              <a:rPr lang="sr-Latn-CS" smtClean="0"/>
              <a:t>Pogled u budućnost</a:t>
            </a:r>
            <a:endParaRPr lang="en-US" smtClean="0"/>
          </a:p>
        </p:txBody>
      </p:sp>
      <p:pic>
        <p:nvPicPr>
          <p:cNvPr id="27652" name="Picture 4"/>
          <p:cNvPicPr>
            <a:picLocks noChangeAspect="1" noChangeArrowheads="1"/>
          </p:cNvPicPr>
          <p:nvPr/>
        </p:nvPicPr>
        <p:blipFill>
          <a:blip r:embed="rId3"/>
          <a:srcRect/>
          <a:stretch>
            <a:fillRect/>
          </a:stretch>
        </p:blipFill>
        <p:spPr bwMode="auto">
          <a:xfrm>
            <a:off x="1042988" y="981075"/>
            <a:ext cx="6985000" cy="539432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2"/>
          </p:nvPr>
        </p:nvSpPr>
        <p:spPr>
          <a:noFill/>
        </p:spPr>
        <p:txBody>
          <a:bodyPr/>
          <a:lstStyle/>
          <a:p>
            <a:fld id="{80AE0120-4365-4B44-8090-71D11A7F5CF0}" type="slidenum">
              <a:rPr lang="en-US" smtClean="0"/>
              <a:pPr/>
              <a:t>28</a:t>
            </a:fld>
            <a:endParaRPr lang="en-US" smtClean="0"/>
          </a:p>
        </p:txBody>
      </p:sp>
      <p:pic>
        <p:nvPicPr>
          <p:cNvPr id="28675" name="Picture 4"/>
          <p:cNvPicPr>
            <a:picLocks noChangeAspect="1" noChangeArrowheads="1"/>
          </p:cNvPicPr>
          <p:nvPr/>
        </p:nvPicPr>
        <p:blipFill>
          <a:blip r:embed="rId2"/>
          <a:srcRect/>
          <a:stretch>
            <a:fillRect/>
          </a:stretch>
        </p:blipFill>
        <p:spPr bwMode="auto">
          <a:xfrm>
            <a:off x="0" y="0"/>
            <a:ext cx="9144000" cy="6334125"/>
          </a:xfrm>
          <a:prstGeom prst="rect">
            <a:avLst/>
          </a:prstGeom>
          <a:noFill/>
          <a:ln w="25400">
            <a:noFill/>
            <a:miter lim="800000"/>
            <a:headEnd type="none" w="sm" len="sm"/>
            <a:tailEnd type="none" w="sm" len="sm"/>
          </a:ln>
        </p:spPr>
      </p:pic>
      <p:sp>
        <p:nvSpPr>
          <p:cNvPr id="178181" name="Rectangle 5"/>
          <p:cNvSpPr>
            <a:spLocks noChangeArrowheads="1"/>
          </p:cNvSpPr>
          <p:nvPr/>
        </p:nvSpPr>
        <p:spPr bwMode="auto">
          <a:xfrm>
            <a:off x="3943350" y="3860800"/>
            <a:ext cx="1276350" cy="1081088"/>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
        <p:nvSpPr>
          <p:cNvPr id="5" name="TextBox 4"/>
          <p:cNvSpPr txBox="1"/>
          <p:nvPr/>
        </p:nvSpPr>
        <p:spPr>
          <a:xfrm>
            <a:off x="6762141" y="4131238"/>
            <a:ext cx="530915" cy="369332"/>
          </a:xfrm>
          <a:prstGeom prst="rect">
            <a:avLst/>
          </a:prstGeom>
          <a:solidFill>
            <a:schemeClr val="bg1">
              <a:lumMod val="95000"/>
            </a:schemeClr>
          </a:solidFill>
        </p:spPr>
        <p:txBody>
          <a:bodyPr wrap="none" rtlCol="0">
            <a:spAutoFit/>
          </a:bodyPr>
          <a:lstStyle/>
          <a:p>
            <a:r>
              <a:rPr lang="sr-Latn-CS" dirty="0" smtClean="0"/>
              <a:t>7,8</a:t>
            </a:r>
            <a:endParaRPr lang="en-US" dirty="0"/>
          </a:p>
        </p:txBody>
      </p:sp>
      <p:sp>
        <p:nvSpPr>
          <p:cNvPr id="6" name="TextBox 5"/>
          <p:cNvSpPr txBox="1"/>
          <p:nvPr/>
        </p:nvSpPr>
        <p:spPr>
          <a:xfrm>
            <a:off x="6715140" y="4572008"/>
            <a:ext cx="530915" cy="369332"/>
          </a:xfrm>
          <a:prstGeom prst="rect">
            <a:avLst/>
          </a:prstGeom>
          <a:solidFill>
            <a:schemeClr val="bg1">
              <a:lumMod val="95000"/>
            </a:schemeClr>
          </a:solidFill>
        </p:spPr>
        <p:txBody>
          <a:bodyPr wrap="none" rtlCol="0">
            <a:spAutoFit/>
          </a:bodyPr>
          <a:lstStyle/>
          <a:p>
            <a:r>
              <a:rPr lang="sr-Latn-CS" dirty="0" smtClean="0"/>
              <a:t>6,3</a:t>
            </a:r>
            <a:endParaRPr lang="en-US" dirty="0"/>
          </a:p>
        </p:txBody>
      </p:sp>
      <p:sp>
        <p:nvSpPr>
          <p:cNvPr id="7" name="TextBox 6"/>
          <p:cNvSpPr txBox="1"/>
          <p:nvPr/>
        </p:nvSpPr>
        <p:spPr>
          <a:xfrm>
            <a:off x="7572396" y="4115484"/>
            <a:ext cx="530915" cy="369332"/>
          </a:xfrm>
          <a:prstGeom prst="rect">
            <a:avLst/>
          </a:prstGeom>
          <a:solidFill>
            <a:schemeClr val="bg1">
              <a:lumMod val="95000"/>
            </a:schemeClr>
          </a:solidFill>
        </p:spPr>
        <p:txBody>
          <a:bodyPr wrap="none" rtlCol="0">
            <a:spAutoFit/>
          </a:bodyPr>
          <a:lstStyle/>
          <a:p>
            <a:r>
              <a:rPr lang="sr-Latn-CS" dirty="0" smtClean="0"/>
              <a:t>3,9</a:t>
            </a:r>
            <a:endParaRPr lang="en-US" dirty="0"/>
          </a:p>
        </p:txBody>
      </p:sp>
      <p:sp>
        <p:nvSpPr>
          <p:cNvPr id="8" name="TextBox 7"/>
          <p:cNvSpPr txBox="1"/>
          <p:nvPr/>
        </p:nvSpPr>
        <p:spPr>
          <a:xfrm>
            <a:off x="7541547" y="4572008"/>
            <a:ext cx="530915" cy="369332"/>
          </a:xfrm>
          <a:prstGeom prst="rect">
            <a:avLst/>
          </a:prstGeom>
          <a:solidFill>
            <a:schemeClr val="bg1">
              <a:lumMod val="95000"/>
            </a:schemeClr>
          </a:solidFill>
        </p:spPr>
        <p:txBody>
          <a:bodyPr wrap="none" rtlCol="0">
            <a:spAutoFit/>
          </a:bodyPr>
          <a:lstStyle/>
          <a:p>
            <a:r>
              <a:rPr lang="sr-Latn-CS" dirty="0" smtClean="0"/>
              <a:t>4,6</a:t>
            </a:r>
            <a:endParaRPr lang="en-US" dirty="0"/>
          </a:p>
        </p:txBody>
      </p:sp>
      <p:sp>
        <p:nvSpPr>
          <p:cNvPr id="9" name="TextBox 8"/>
          <p:cNvSpPr txBox="1"/>
          <p:nvPr/>
        </p:nvSpPr>
        <p:spPr>
          <a:xfrm>
            <a:off x="5429256" y="3643314"/>
            <a:ext cx="1048685" cy="338554"/>
          </a:xfrm>
          <a:prstGeom prst="rect">
            <a:avLst/>
          </a:prstGeom>
          <a:solidFill>
            <a:schemeClr val="bg1">
              <a:lumMod val="95000"/>
            </a:schemeClr>
          </a:solidFill>
        </p:spPr>
        <p:txBody>
          <a:bodyPr wrap="none" rtlCol="0">
            <a:spAutoFit/>
          </a:bodyPr>
          <a:lstStyle/>
          <a:p>
            <a:r>
              <a:rPr lang="sr-Latn-CS" sz="1600" b="1" dirty="0" smtClean="0"/>
              <a:t>L/100km</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8181"/>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78181"/>
                                        </p:tgtEl>
                                      </p:cBhvr>
                                    </p:animEffect>
                                    <p:set>
                                      <p:cBhvr>
                                        <p:cTn id="10" dur="1" fill="hold">
                                          <p:stCondLst>
                                            <p:cond delay="1999"/>
                                          </p:stCondLst>
                                        </p:cTn>
                                        <p:tgtEl>
                                          <p:spTgt spid="178181"/>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81" grpId="0" animBg="1"/>
      <p:bldP spid="178181" grpId="1"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3B1D256D-BC25-476B-B018-884CF865146D}" type="slidenum">
              <a:rPr lang="en-US" smtClean="0"/>
              <a:pPr/>
              <a:t>29</a:t>
            </a:fld>
            <a:endParaRPr lang="en-US" smtClean="0"/>
          </a:p>
        </p:txBody>
      </p:sp>
      <p:pic>
        <p:nvPicPr>
          <p:cNvPr id="29699" name="Picture 2"/>
          <p:cNvPicPr>
            <a:picLocks noChangeAspect="1" noChangeArrowheads="1"/>
          </p:cNvPicPr>
          <p:nvPr/>
        </p:nvPicPr>
        <p:blipFill>
          <a:blip r:embed="rId2"/>
          <a:srcRect/>
          <a:stretch>
            <a:fillRect/>
          </a:stretch>
        </p:blipFill>
        <p:spPr bwMode="auto">
          <a:xfrm>
            <a:off x="0" y="0"/>
            <a:ext cx="9144000" cy="6267450"/>
          </a:xfrm>
          <a:prstGeom prst="rect">
            <a:avLst/>
          </a:prstGeom>
          <a:noFill/>
          <a:ln w="25400">
            <a:noFill/>
            <a:miter lim="800000"/>
            <a:headEnd type="none" w="sm" len="sm"/>
            <a:tailEnd type="none" w="sm" len="sm"/>
          </a:ln>
        </p:spPr>
      </p:pic>
      <p:sp>
        <p:nvSpPr>
          <p:cNvPr id="180227" name="Rectangle 3"/>
          <p:cNvSpPr>
            <a:spLocks noChangeArrowheads="1"/>
          </p:cNvSpPr>
          <p:nvPr/>
        </p:nvSpPr>
        <p:spPr bwMode="auto">
          <a:xfrm>
            <a:off x="3635375" y="4365625"/>
            <a:ext cx="1204913" cy="719138"/>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227"/>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0227"/>
                                        </p:tgtEl>
                                      </p:cBhvr>
                                    </p:animEffect>
                                    <p:set>
                                      <p:cBhvr>
                                        <p:cTn id="10" dur="1" fill="hold">
                                          <p:stCondLst>
                                            <p:cond delay="1999"/>
                                          </p:stCondLst>
                                        </p:cTn>
                                        <p:tgtEl>
                                          <p:spTgt spid="1802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7" grpId="0" animBg="1"/>
      <p:bldP spid="180227"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2"/>
          </p:nvPr>
        </p:nvSpPr>
        <p:spPr>
          <a:noFill/>
        </p:spPr>
        <p:txBody>
          <a:bodyPr/>
          <a:lstStyle/>
          <a:p>
            <a:fld id="{0C1A35A3-D30F-4F45-B80F-6ED93E2420FA}" type="slidenum">
              <a:rPr lang="en-US" smtClean="0"/>
              <a:pPr/>
              <a:t>3</a:t>
            </a:fld>
            <a:endParaRPr lang="en-US" smtClean="0"/>
          </a:p>
        </p:txBody>
      </p:sp>
      <p:sp>
        <p:nvSpPr>
          <p:cNvPr id="6147" name="Rectangle 2"/>
          <p:cNvSpPr>
            <a:spLocks noGrp="1" noChangeArrowheads="1"/>
          </p:cNvSpPr>
          <p:nvPr>
            <p:ph type="title"/>
          </p:nvPr>
        </p:nvSpPr>
        <p:spPr/>
        <p:txBody>
          <a:bodyPr/>
          <a:lstStyle/>
          <a:p>
            <a:r>
              <a:rPr lang="sr-Latn-CS" smtClean="0"/>
              <a:t>Specifična gustina energije</a:t>
            </a:r>
            <a:endParaRPr lang="en-US" smtClean="0"/>
          </a:p>
        </p:txBody>
      </p:sp>
      <p:sp>
        <p:nvSpPr>
          <p:cNvPr id="174083" name="Rectangle 3"/>
          <p:cNvSpPr>
            <a:spLocks noGrp="1" noChangeArrowheads="1"/>
          </p:cNvSpPr>
          <p:nvPr>
            <p:ph type="body" idx="1"/>
          </p:nvPr>
        </p:nvSpPr>
        <p:spPr/>
        <p:txBody>
          <a:bodyPr/>
          <a:lstStyle/>
          <a:p>
            <a:r>
              <a:rPr lang="sr-Latn-CS" sz="2800" smtClean="0"/>
              <a:t>Vodonik				33000 Wh/kg</a:t>
            </a:r>
          </a:p>
          <a:p>
            <a:r>
              <a:rPr lang="sr-Latn-CS" sz="2800" smtClean="0"/>
              <a:t>Benzin				12500  Wh/kg</a:t>
            </a:r>
          </a:p>
          <a:p>
            <a:r>
              <a:rPr lang="sr-Latn-CS" sz="2800" smtClean="0"/>
              <a:t>Biodizel				12000  Wh/kg</a:t>
            </a:r>
          </a:p>
          <a:p>
            <a:r>
              <a:rPr lang="sr-Latn-CS" sz="2800" smtClean="0"/>
              <a:t>Prirodni gas			  9300  Wh/kg</a:t>
            </a:r>
          </a:p>
          <a:p>
            <a:r>
              <a:rPr lang="sr-Latn-CS" sz="2800" smtClean="0"/>
              <a:t>Ugalj				  8200  Wh/kg</a:t>
            </a:r>
          </a:p>
          <a:p>
            <a:r>
              <a:rPr lang="sr-Latn-CS" sz="2800" smtClean="0">
                <a:solidFill>
                  <a:schemeClr val="tx1"/>
                </a:solidFill>
              </a:rPr>
              <a:t>Olovne baterije	</a:t>
            </a:r>
            <a:r>
              <a:rPr lang="en-US" sz="2800" smtClean="0">
                <a:solidFill>
                  <a:schemeClr val="tx1"/>
                </a:solidFill>
              </a:rPr>
              <a:t>        </a:t>
            </a:r>
            <a:r>
              <a:rPr lang="sr-Latn-CS" sz="2800" smtClean="0">
                <a:solidFill>
                  <a:schemeClr val="tx1"/>
                </a:solidFill>
              </a:rPr>
              <a:t>108</a:t>
            </a:r>
            <a:r>
              <a:rPr lang="en-US" sz="2800" smtClean="0">
                <a:solidFill>
                  <a:schemeClr val="tx1"/>
                </a:solidFill>
              </a:rPr>
              <a:t>/50</a:t>
            </a:r>
            <a:r>
              <a:rPr lang="sr-Latn-CS" sz="2800" smtClean="0">
                <a:solidFill>
                  <a:schemeClr val="tx1"/>
                </a:solidFill>
              </a:rPr>
              <a:t>  Wh/kg</a:t>
            </a:r>
          </a:p>
          <a:p>
            <a:r>
              <a:rPr lang="sr-Latn-CS" sz="2800" smtClean="0">
                <a:solidFill>
                  <a:schemeClr val="tx1"/>
                </a:solidFill>
              </a:rPr>
              <a:t>Li-polimer		</a:t>
            </a:r>
            <a:r>
              <a:rPr lang="en-US" sz="2800" smtClean="0">
                <a:solidFill>
                  <a:schemeClr val="tx1"/>
                </a:solidFill>
              </a:rPr>
              <a:t>      420/</a:t>
            </a:r>
            <a:r>
              <a:rPr lang="sr-Latn-CS" sz="2800" smtClean="0">
                <a:solidFill>
                  <a:schemeClr val="tx1"/>
                </a:solidFill>
              </a:rPr>
              <a:t>200  Wh/kg</a:t>
            </a:r>
            <a:endParaRPr lang="en-US" sz="2800" smtClean="0">
              <a:solidFill>
                <a:schemeClr val="tx1"/>
              </a:solidFill>
            </a:endParaRPr>
          </a:p>
          <a:p>
            <a:r>
              <a:rPr lang="sr-Latn-CS" sz="2800" smtClean="0">
                <a:solidFill>
                  <a:srgbClr val="A50021"/>
                </a:solidFill>
              </a:rPr>
              <a:t>Zamajac			</a:t>
            </a:r>
            <a:r>
              <a:rPr lang="en-US" sz="2800" smtClean="0">
                <a:solidFill>
                  <a:srgbClr val="A50021"/>
                </a:solidFill>
              </a:rPr>
              <a:t>     </a:t>
            </a:r>
            <a:r>
              <a:rPr lang="sr-Latn-CS" sz="2800" smtClean="0">
                <a:solidFill>
                  <a:srgbClr val="A50021"/>
                </a:solidFill>
              </a:rPr>
              <a:t>    </a:t>
            </a:r>
            <a:r>
              <a:rPr lang="en-US" sz="2800" smtClean="0">
                <a:solidFill>
                  <a:srgbClr val="A50021"/>
                </a:solidFill>
              </a:rPr>
              <a:t> ?/</a:t>
            </a:r>
            <a:r>
              <a:rPr lang="sr-Latn-CS" sz="2800" smtClean="0">
                <a:solidFill>
                  <a:srgbClr val="A50021"/>
                </a:solidFill>
              </a:rPr>
              <a:t>200  Wh/kg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08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08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7408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p:spPr>
        <p:txBody>
          <a:bodyPr/>
          <a:lstStyle/>
          <a:p>
            <a:fld id="{240CB33C-81E3-480C-9945-1906B3D05952}" type="slidenum">
              <a:rPr lang="en-US" smtClean="0"/>
              <a:pPr/>
              <a:t>30</a:t>
            </a:fld>
            <a:endParaRPr lang="en-US" smtClean="0"/>
          </a:p>
        </p:txBody>
      </p:sp>
      <p:pic>
        <p:nvPicPr>
          <p:cNvPr id="30723" name="Picture 2"/>
          <p:cNvPicPr>
            <a:picLocks noChangeAspect="1" noChangeArrowheads="1"/>
          </p:cNvPicPr>
          <p:nvPr/>
        </p:nvPicPr>
        <p:blipFill>
          <a:blip r:embed="rId2"/>
          <a:srcRect b="4770"/>
          <a:stretch>
            <a:fillRect/>
          </a:stretch>
        </p:blipFill>
        <p:spPr bwMode="auto">
          <a:xfrm>
            <a:off x="0" y="0"/>
            <a:ext cx="9144000" cy="6242050"/>
          </a:xfrm>
          <a:prstGeom prst="rect">
            <a:avLst/>
          </a:prstGeom>
          <a:noFill/>
          <a:ln w="25400">
            <a:noFill/>
            <a:miter lim="800000"/>
            <a:headEnd type="none" w="sm" len="sm"/>
            <a:tailEnd type="none" w="sm" len="sm"/>
          </a:ln>
        </p:spPr>
      </p:pic>
      <p:sp>
        <p:nvSpPr>
          <p:cNvPr id="179203" name="Rectangle 3"/>
          <p:cNvSpPr>
            <a:spLocks noChangeArrowheads="1"/>
          </p:cNvSpPr>
          <p:nvPr/>
        </p:nvSpPr>
        <p:spPr bwMode="auto">
          <a:xfrm>
            <a:off x="3028950" y="3644900"/>
            <a:ext cx="990600" cy="1049338"/>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920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79203"/>
                                        </p:tgtEl>
                                      </p:cBhvr>
                                    </p:animEffect>
                                    <p:set>
                                      <p:cBhvr>
                                        <p:cTn id="10" dur="1" fill="hold">
                                          <p:stCondLst>
                                            <p:cond delay="1999"/>
                                          </p:stCondLst>
                                        </p:cTn>
                                        <p:tgtEl>
                                          <p:spTgt spid="17920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3" grpId="0" animBg="1"/>
      <p:bldP spid="179203"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7597B52B-CFE1-4E73-82AA-BB17B6C84C5F}" type="slidenum">
              <a:rPr lang="en-US" smtClean="0"/>
              <a:pPr/>
              <a:t>31</a:t>
            </a:fld>
            <a:endParaRPr lang="en-US" smtClean="0"/>
          </a:p>
        </p:txBody>
      </p:sp>
      <p:pic>
        <p:nvPicPr>
          <p:cNvPr id="31747" name="Picture 2"/>
          <p:cNvPicPr>
            <a:picLocks noChangeAspect="1" noChangeArrowheads="1"/>
          </p:cNvPicPr>
          <p:nvPr/>
        </p:nvPicPr>
        <p:blipFill>
          <a:blip r:embed="rId2"/>
          <a:srcRect/>
          <a:stretch>
            <a:fillRect/>
          </a:stretch>
        </p:blipFill>
        <p:spPr bwMode="auto">
          <a:xfrm>
            <a:off x="0" y="0"/>
            <a:ext cx="9144000" cy="6291263"/>
          </a:xfrm>
          <a:prstGeom prst="rect">
            <a:avLst/>
          </a:prstGeom>
          <a:noFill/>
          <a:ln w="25400">
            <a:noFill/>
            <a:miter lim="800000"/>
            <a:headEnd type="none" w="sm" len="sm"/>
            <a:tailEnd type="none" w="sm" len="sm"/>
          </a:ln>
        </p:spPr>
      </p:pic>
      <p:sp>
        <p:nvSpPr>
          <p:cNvPr id="181251" name="Rectangle 3"/>
          <p:cNvSpPr>
            <a:spLocks noChangeArrowheads="1"/>
          </p:cNvSpPr>
          <p:nvPr/>
        </p:nvSpPr>
        <p:spPr bwMode="auto">
          <a:xfrm>
            <a:off x="3132138" y="3933825"/>
            <a:ext cx="1008062" cy="1038225"/>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1251"/>
                                        </p:tgtEl>
                                      </p:cBhvr>
                                    </p:animEffect>
                                    <p:set>
                                      <p:cBhvr>
                                        <p:cTn id="10" dur="1" fill="hold">
                                          <p:stCondLst>
                                            <p:cond delay="1999"/>
                                          </p:stCondLst>
                                        </p:cTn>
                                        <p:tgtEl>
                                          <p:spTgt spid="18125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animBg="1"/>
      <p:bldP spid="181251"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96A90F85-4E30-4309-95EF-67934FF602C5}" type="slidenum">
              <a:rPr lang="en-US" smtClean="0"/>
              <a:pPr/>
              <a:t>32</a:t>
            </a:fld>
            <a:endParaRPr lang="en-US" smtClean="0"/>
          </a:p>
        </p:txBody>
      </p:sp>
      <p:pic>
        <p:nvPicPr>
          <p:cNvPr id="32771" name="Picture 2"/>
          <p:cNvPicPr>
            <a:picLocks noChangeAspect="1" noChangeArrowheads="1"/>
          </p:cNvPicPr>
          <p:nvPr/>
        </p:nvPicPr>
        <p:blipFill>
          <a:blip r:embed="rId2"/>
          <a:srcRect/>
          <a:stretch>
            <a:fillRect/>
          </a:stretch>
        </p:blipFill>
        <p:spPr bwMode="auto">
          <a:xfrm>
            <a:off x="0" y="0"/>
            <a:ext cx="9144000" cy="5903913"/>
          </a:xfrm>
          <a:prstGeom prst="rect">
            <a:avLst/>
          </a:prstGeom>
          <a:noFill/>
          <a:ln w="25400">
            <a:noFill/>
            <a:miter lim="800000"/>
            <a:headEnd type="none" w="sm" len="sm"/>
            <a:tailEnd type="none" w="sm" len="sm"/>
          </a:ln>
        </p:spPr>
      </p:pic>
      <p:sp>
        <p:nvSpPr>
          <p:cNvPr id="182275" name="Rectangle 3"/>
          <p:cNvSpPr>
            <a:spLocks noChangeArrowheads="1"/>
          </p:cNvSpPr>
          <p:nvPr/>
        </p:nvSpPr>
        <p:spPr bwMode="auto">
          <a:xfrm>
            <a:off x="3203575" y="3619500"/>
            <a:ext cx="1244600" cy="1106488"/>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275"/>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2275"/>
                                        </p:tgtEl>
                                      </p:cBhvr>
                                    </p:animEffect>
                                    <p:set>
                                      <p:cBhvr>
                                        <p:cTn id="10" dur="1" fill="hold">
                                          <p:stCondLst>
                                            <p:cond delay="1999"/>
                                          </p:stCondLst>
                                        </p:cTn>
                                        <p:tgtEl>
                                          <p:spTgt spid="1822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5" grpId="0" animBg="1"/>
      <p:bldP spid="182275"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5B03E480-9AC4-4248-82B2-F6F039164CDA}" type="slidenum">
              <a:rPr lang="en-US" smtClean="0"/>
              <a:pPr/>
              <a:t>33</a:t>
            </a:fld>
            <a:endParaRPr lang="en-US" smtClean="0"/>
          </a:p>
        </p:txBody>
      </p:sp>
      <p:pic>
        <p:nvPicPr>
          <p:cNvPr id="33795" name="Picture 2"/>
          <p:cNvPicPr>
            <a:picLocks noChangeAspect="1" noChangeArrowheads="1"/>
          </p:cNvPicPr>
          <p:nvPr/>
        </p:nvPicPr>
        <p:blipFill>
          <a:blip r:embed="rId2"/>
          <a:srcRect/>
          <a:stretch>
            <a:fillRect/>
          </a:stretch>
        </p:blipFill>
        <p:spPr bwMode="auto">
          <a:xfrm>
            <a:off x="0" y="0"/>
            <a:ext cx="9144000" cy="6045200"/>
          </a:xfrm>
          <a:prstGeom prst="rect">
            <a:avLst/>
          </a:prstGeom>
          <a:noFill/>
          <a:ln w="25400">
            <a:noFill/>
            <a:miter lim="800000"/>
            <a:headEnd type="none" w="sm" len="sm"/>
            <a:tailEnd type="none" w="sm" len="sm"/>
          </a:ln>
        </p:spPr>
      </p:pic>
      <p:sp>
        <p:nvSpPr>
          <p:cNvPr id="183299" name="Rectangle 3"/>
          <p:cNvSpPr>
            <a:spLocks noChangeArrowheads="1"/>
          </p:cNvSpPr>
          <p:nvPr/>
        </p:nvSpPr>
        <p:spPr bwMode="auto">
          <a:xfrm>
            <a:off x="3886200" y="3743325"/>
            <a:ext cx="1238250" cy="838200"/>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299"/>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3299"/>
                                        </p:tgtEl>
                                      </p:cBhvr>
                                    </p:animEffect>
                                    <p:set>
                                      <p:cBhvr>
                                        <p:cTn id="10" dur="1" fill="hold">
                                          <p:stCondLst>
                                            <p:cond delay="1999"/>
                                          </p:stCondLst>
                                        </p:cTn>
                                        <p:tgtEl>
                                          <p:spTgt spid="18329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9" grpId="0" animBg="1"/>
      <p:bldP spid="183299"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8C6DC9CB-2578-4F9D-B333-9B6651C831C8}" type="slidenum">
              <a:rPr lang="en-US" smtClean="0"/>
              <a:pPr/>
              <a:t>34</a:t>
            </a:fld>
            <a:endParaRPr lang="en-US" smtClean="0"/>
          </a:p>
        </p:txBody>
      </p:sp>
      <p:pic>
        <p:nvPicPr>
          <p:cNvPr id="34819" name="Picture 4"/>
          <p:cNvPicPr>
            <a:picLocks noChangeAspect="1" noChangeArrowheads="1"/>
          </p:cNvPicPr>
          <p:nvPr/>
        </p:nvPicPr>
        <p:blipFill>
          <a:blip r:embed="rId2"/>
          <a:srcRect/>
          <a:stretch>
            <a:fillRect/>
          </a:stretch>
        </p:blipFill>
        <p:spPr bwMode="auto">
          <a:xfrm>
            <a:off x="0" y="0"/>
            <a:ext cx="9144000" cy="6329363"/>
          </a:xfrm>
          <a:prstGeom prst="rect">
            <a:avLst/>
          </a:prstGeom>
          <a:noFill/>
          <a:ln w="25400">
            <a:noFill/>
            <a:miter lim="800000"/>
            <a:headEnd type="none" w="sm" len="sm"/>
            <a:tailEnd type="none" w="sm" len="sm"/>
          </a:ln>
        </p:spPr>
      </p:pic>
      <p:sp>
        <p:nvSpPr>
          <p:cNvPr id="177157" name="Rectangle 5"/>
          <p:cNvSpPr>
            <a:spLocks noChangeArrowheads="1"/>
          </p:cNvSpPr>
          <p:nvPr/>
        </p:nvSpPr>
        <p:spPr bwMode="auto">
          <a:xfrm>
            <a:off x="3203575" y="3238500"/>
            <a:ext cx="1168400" cy="963613"/>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7157"/>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77157"/>
                                        </p:tgtEl>
                                      </p:cBhvr>
                                    </p:animEffect>
                                    <p:set>
                                      <p:cBhvr>
                                        <p:cTn id="10" dur="1" fill="hold">
                                          <p:stCondLst>
                                            <p:cond delay="1999"/>
                                          </p:stCondLst>
                                        </p:cTn>
                                        <p:tgtEl>
                                          <p:spTgt spid="17715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7" grpId="0" animBg="1"/>
      <p:bldP spid="17715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247D20E6-0F65-453C-B258-B430A83363D4}" type="slidenum">
              <a:rPr lang="en-US" smtClean="0"/>
              <a:pPr/>
              <a:t>35</a:t>
            </a:fld>
            <a:endParaRPr lang="en-US" smtClean="0"/>
          </a:p>
        </p:txBody>
      </p:sp>
      <p:pic>
        <p:nvPicPr>
          <p:cNvPr id="35843" name="Picture 2"/>
          <p:cNvPicPr>
            <a:picLocks noChangeAspect="1" noChangeArrowheads="1"/>
          </p:cNvPicPr>
          <p:nvPr/>
        </p:nvPicPr>
        <p:blipFill>
          <a:blip r:embed="rId2"/>
          <a:srcRect/>
          <a:stretch>
            <a:fillRect/>
          </a:stretch>
        </p:blipFill>
        <p:spPr bwMode="auto">
          <a:xfrm>
            <a:off x="0" y="0"/>
            <a:ext cx="9144000" cy="6219825"/>
          </a:xfrm>
          <a:prstGeom prst="rect">
            <a:avLst/>
          </a:prstGeom>
          <a:noFill/>
          <a:ln w="25400">
            <a:noFill/>
            <a:miter lim="800000"/>
            <a:headEnd type="none" w="sm" len="sm"/>
            <a:tailEnd type="none" w="sm" len="sm"/>
          </a:ln>
        </p:spPr>
      </p:pic>
      <p:sp>
        <p:nvSpPr>
          <p:cNvPr id="185347" name="Rectangle 3"/>
          <p:cNvSpPr>
            <a:spLocks noChangeArrowheads="1"/>
          </p:cNvSpPr>
          <p:nvPr/>
        </p:nvSpPr>
        <p:spPr bwMode="auto">
          <a:xfrm>
            <a:off x="3276600" y="3068638"/>
            <a:ext cx="1168400" cy="962025"/>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5347"/>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5347"/>
                                        </p:tgtEl>
                                      </p:cBhvr>
                                    </p:animEffect>
                                    <p:set>
                                      <p:cBhvr>
                                        <p:cTn id="10" dur="1" fill="hold">
                                          <p:stCondLst>
                                            <p:cond delay="1999"/>
                                          </p:stCondLst>
                                        </p:cTn>
                                        <p:tgtEl>
                                          <p:spTgt spid="1853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7" grpId="0" animBg="1"/>
      <p:bldP spid="185347" grpId="1"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776DE467-5DB9-4754-975F-10B6C6E81B7C}" type="slidenum">
              <a:rPr lang="en-US" smtClean="0"/>
              <a:pPr/>
              <a:t>36</a:t>
            </a:fld>
            <a:endParaRPr lang="en-US" smtClean="0"/>
          </a:p>
        </p:txBody>
      </p:sp>
      <p:pic>
        <p:nvPicPr>
          <p:cNvPr id="36867" name="Picture 2"/>
          <p:cNvPicPr>
            <a:picLocks noChangeAspect="1" noChangeArrowheads="1"/>
          </p:cNvPicPr>
          <p:nvPr/>
        </p:nvPicPr>
        <p:blipFill>
          <a:blip r:embed="rId2"/>
          <a:srcRect/>
          <a:stretch>
            <a:fillRect/>
          </a:stretch>
        </p:blipFill>
        <p:spPr bwMode="auto">
          <a:xfrm>
            <a:off x="0" y="0"/>
            <a:ext cx="9144000" cy="6235700"/>
          </a:xfrm>
          <a:prstGeom prst="rect">
            <a:avLst/>
          </a:prstGeom>
          <a:noFill/>
          <a:ln w="25400">
            <a:noFill/>
            <a:miter lim="800000"/>
            <a:headEnd type="none" w="sm" len="sm"/>
            <a:tailEnd type="none" w="sm" len="sm"/>
          </a:ln>
        </p:spPr>
      </p:pic>
      <p:sp>
        <p:nvSpPr>
          <p:cNvPr id="184323" name="Rectangle 3"/>
          <p:cNvSpPr>
            <a:spLocks noChangeArrowheads="1"/>
          </p:cNvSpPr>
          <p:nvPr/>
        </p:nvSpPr>
        <p:spPr bwMode="auto">
          <a:xfrm>
            <a:off x="3348038" y="3789363"/>
            <a:ext cx="1239837" cy="863600"/>
          </a:xfrm>
          <a:prstGeom prst="rect">
            <a:avLst/>
          </a:prstGeom>
          <a:solidFill>
            <a:srgbClr val="FFFF00">
              <a:alpha val="30196"/>
            </a:srgbClr>
          </a:solidFill>
          <a:ln w="50800">
            <a:solidFill>
              <a:srgbClr val="FF0000"/>
            </a:solidFill>
            <a:miter lim="800000"/>
            <a:headEnd type="none" w="sm" len="sm"/>
            <a:tailEnd type="none" w="sm" len="sm"/>
          </a:ln>
        </p:spPr>
        <p:txBody>
          <a:bodyPr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84323"/>
                                        </p:tgtEl>
                                      </p:cBhvr>
                                    </p:animEffect>
                                    <p:set>
                                      <p:cBhvr>
                                        <p:cTn id="10" dur="1" fill="hold">
                                          <p:stCondLst>
                                            <p:cond delay="1999"/>
                                          </p:stCondLst>
                                        </p:cTn>
                                        <p:tgtEl>
                                          <p:spTgt spid="1843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animBg="1"/>
      <p:bldP spid="184323"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8C65937C-D2E2-4609-9F82-C7B8B0F99D10}" type="slidenum">
              <a:rPr lang="en-US" smtClean="0"/>
              <a:pPr/>
              <a:t>4</a:t>
            </a:fld>
            <a:endParaRPr lang="en-US" smtClean="0"/>
          </a:p>
        </p:txBody>
      </p:sp>
      <p:sp>
        <p:nvSpPr>
          <p:cNvPr id="7171" name="Rectangle 2"/>
          <p:cNvSpPr>
            <a:spLocks noGrp="1" noChangeArrowheads="1"/>
          </p:cNvSpPr>
          <p:nvPr>
            <p:ph type="title"/>
          </p:nvPr>
        </p:nvSpPr>
        <p:spPr/>
        <p:txBody>
          <a:bodyPr/>
          <a:lstStyle/>
          <a:p>
            <a:r>
              <a:rPr lang="sr-Latn-CS" smtClean="0"/>
              <a:t>Osnovni tipovi koji se koriste</a:t>
            </a:r>
            <a:endParaRPr lang="en-US" smtClean="0"/>
          </a:p>
        </p:txBody>
      </p:sp>
      <p:sp>
        <p:nvSpPr>
          <p:cNvPr id="7172" name="Rectangle 3"/>
          <p:cNvSpPr>
            <a:spLocks noGrp="1" noChangeArrowheads="1"/>
          </p:cNvSpPr>
          <p:nvPr>
            <p:ph type="body" idx="1"/>
          </p:nvPr>
        </p:nvSpPr>
        <p:spPr/>
        <p:txBody>
          <a:bodyPr/>
          <a:lstStyle/>
          <a:p>
            <a:pPr>
              <a:lnSpc>
                <a:spcPct val="90000"/>
              </a:lnSpc>
            </a:pPr>
            <a:r>
              <a:rPr lang="sr-Latn-CS" smtClean="0"/>
              <a:t>Olovne</a:t>
            </a:r>
          </a:p>
          <a:p>
            <a:pPr>
              <a:lnSpc>
                <a:spcPct val="90000"/>
              </a:lnSpc>
            </a:pPr>
            <a:r>
              <a:rPr lang="sr-Latn-CS" smtClean="0"/>
              <a:t>Nikal-metal-hidrid (NiMH)</a:t>
            </a:r>
          </a:p>
          <a:p>
            <a:pPr>
              <a:lnSpc>
                <a:spcPct val="90000"/>
              </a:lnSpc>
            </a:pPr>
            <a:r>
              <a:rPr lang="sr-Latn-CS" smtClean="0"/>
              <a:t>Litijum jon (Li-ion)</a:t>
            </a:r>
          </a:p>
          <a:p>
            <a:pPr>
              <a:lnSpc>
                <a:spcPct val="90000"/>
              </a:lnSpc>
            </a:pPr>
            <a:r>
              <a:rPr lang="sr-Latn-CS" smtClean="0"/>
              <a:t>Litijum polimer (Li-poly)</a:t>
            </a:r>
          </a:p>
          <a:p>
            <a:pPr>
              <a:lnSpc>
                <a:spcPct val="90000"/>
              </a:lnSpc>
            </a:pPr>
            <a:r>
              <a:rPr lang="sr-Latn-CS" smtClean="0"/>
              <a:t>Natrijum sulfatne (NaS)</a:t>
            </a:r>
          </a:p>
          <a:p>
            <a:pPr lvl="1">
              <a:lnSpc>
                <a:spcPct val="90000"/>
              </a:lnSpc>
            </a:pPr>
            <a:r>
              <a:rPr lang="sr-Latn-CS" smtClean="0"/>
              <a:t>Velika specifična energija</a:t>
            </a:r>
          </a:p>
          <a:p>
            <a:pPr lvl="1">
              <a:lnSpc>
                <a:spcPct val="90000"/>
              </a:lnSpc>
            </a:pPr>
            <a:r>
              <a:rPr lang="sr-Latn-CS" smtClean="0"/>
              <a:t>Zahteva temperaturu oko 300</a:t>
            </a:r>
            <a:r>
              <a:rPr lang="sr-Latn-CS" smtClean="0">
                <a:sym typeface="Symbol" pitchFamily="18" charset="2"/>
              </a:rPr>
              <a:t></a:t>
            </a:r>
            <a:r>
              <a:rPr lang="sr-Latn-CS" smtClean="0"/>
              <a:t>C</a:t>
            </a:r>
          </a:p>
          <a:p>
            <a:pPr lvl="1">
              <a:lnSpc>
                <a:spcPct val="90000"/>
              </a:lnSpc>
            </a:pPr>
            <a:r>
              <a:rPr lang="sr-Latn-CS" smtClean="0"/>
              <a:t>Problemi sa bezbednošću</a:t>
            </a:r>
          </a:p>
          <a:p>
            <a:pPr>
              <a:lnSpc>
                <a:spcPct val="90000"/>
              </a:lnSpc>
            </a:pPr>
            <a:endParaRPr lang="sr-Latn-CS" smtClean="0"/>
          </a:p>
          <a:p>
            <a:pPr>
              <a:lnSpc>
                <a:spcPct val="90000"/>
              </a:lnSpc>
            </a:pPr>
            <a:endParaRPr 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3A2E5762-2E62-40FE-BD5E-923278E5D2FC}" type="slidenum">
              <a:rPr lang="en-US" smtClean="0"/>
              <a:pPr/>
              <a:t>5</a:t>
            </a:fld>
            <a:endParaRPr lang="en-US" smtClean="0"/>
          </a:p>
        </p:txBody>
      </p:sp>
      <p:sp>
        <p:nvSpPr>
          <p:cNvPr id="8195" name="Rectangle 2"/>
          <p:cNvSpPr>
            <a:spLocks noGrp="1" noChangeArrowheads="1"/>
          </p:cNvSpPr>
          <p:nvPr>
            <p:ph type="title"/>
          </p:nvPr>
        </p:nvSpPr>
        <p:spPr/>
        <p:txBody>
          <a:bodyPr/>
          <a:lstStyle/>
          <a:p>
            <a:r>
              <a:rPr lang="sr-Latn-CS" smtClean="0"/>
              <a:t>Specifična gustina energije</a:t>
            </a:r>
            <a:endParaRPr lang="en-US" smtClean="0"/>
          </a:p>
        </p:txBody>
      </p:sp>
      <p:pic>
        <p:nvPicPr>
          <p:cNvPr id="8196" name="Picture 5"/>
          <p:cNvPicPr>
            <a:picLocks noChangeAspect="1" noChangeArrowheads="1"/>
          </p:cNvPicPr>
          <p:nvPr/>
        </p:nvPicPr>
        <p:blipFill>
          <a:blip r:embed="rId3"/>
          <a:srcRect/>
          <a:stretch>
            <a:fillRect/>
          </a:stretch>
        </p:blipFill>
        <p:spPr bwMode="auto">
          <a:xfrm>
            <a:off x="827088" y="1484313"/>
            <a:ext cx="7559675" cy="4262437"/>
          </a:xfrm>
          <a:prstGeom prst="rect">
            <a:avLst/>
          </a:prstGeom>
          <a:noFill/>
          <a:ln w="25400">
            <a:noFill/>
            <a:miter lim="800000"/>
            <a:headEnd type="none" w="sm" len="sm"/>
            <a:tailEnd type="none" w="sm" len="sm"/>
          </a:ln>
        </p:spPr>
      </p:pic>
      <p:sp>
        <p:nvSpPr>
          <p:cNvPr id="188422" name="Text Box 6"/>
          <p:cNvSpPr txBox="1">
            <a:spLocks noChangeArrowheads="1"/>
          </p:cNvSpPr>
          <p:nvPr/>
        </p:nvSpPr>
        <p:spPr bwMode="auto">
          <a:xfrm>
            <a:off x="971550" y="5516563"/>
            <a:ext cx="7200900" cy="701675"/>
          </a:xfrm>
          <a:prstGeom prst="rect">
            <a:avLst/>
          </a:prstGeom>
          <a:solidFill>
            <a:schemeClr val="bg1"/>
          </a:solidFill>
          <a:ln w="25400">
            <a:noFill/>
            <a:miter lim="800000"/>
            <a:headEnd type="none" w="sm" len="sm"/>
            <a:tailEnd type="none" w="sm" len="sm"/>
          </a:ln>
        </p:spPr>
        <p:txBody>
          <a:bodyPr>
            <a:spAutoFit/>
          </a:bodyPr>
          <a:lstStyle/>
          <a:p>
            <a:r>
              <a:rPr lang="sr-Latn-CS" sz="2000">
                <a:solidFill>
                  <a:schemeClr val="tx1"/>
                </a:solidFill>
                <a:latin typeface="Arial" pitchFamily="34" charset="0"/>
              </a:rPr>
              <a:t>NiMH						      </a:t>
            </a:r>
            <a:r>
              <a:rPr lang="sr-Latn-CS" b="1">
                <a:solidFill>
                  <a:schemeClr val="tx1"/>
                </a:solidFill>
                <a:latin typeface="Arial" pitchFamily="34" charset="0"/>
              </a:rPr>
              <a:t>70</a:t>
            </a:r>
          </a:p>
          <a:p>
            <a:r>
              <a:rPr lang="sr-Latn-CS" sz="2000">
                <a:solidFill>
                  <a:schemeClr val="tx1"/>
                </a:solidFill>
                <a:latin typeface="Arial" pitchFamily="34" charset="0"/>
              </a:rPr>
              <a:t>Li-ion						  </a:t>
            </a:r>
            <a:r>
              <a:rPr lang="sr-Latn-CS" b="1">
                <a:solidFill>
                  <a:schemeClr val="tx1"/>
                </a:solidFill>
                <a:latin typeface="Arial" pitchFamily="34" charset="0"/>
              </a:rPr>
              <a:t>150</a:t>
            </a:r>
            <a:r>
              <a:rPr lang="en-US" b="1">
                <a:solidFill>
                  <a:schemeClr val="tx1"/>
                </a:solidFill>
                <a:latin typeface="Arial" pitchFamily="34" charset="0"/>
              </a:rPr>
              <a:t>-200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4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EA3B0CF0-1260-474D-B2B2-F916B0B27879}" type="slidenum">
              <a:rPr lang="en-US" smtClean="0"/>
              <a:pPr/>
              <a:t>6</a:t>
            </a:fld>
            <a:endParaRPr lang="en-US" smtClean="0"/>
          </a:p>
        </p:txBody>
      </p:sp>
      <p:sp>
        <p:nvSpPr>
          <p:cNvPr id="9219" name="Rectangle 2"/>
          <p:cNvSpPr>
            <a:spLocks noGrp="1" noChangeArrowheads="1"/>
          </p:cNvSpPr>
          <p:nvPr>
            <p:ph type="title"/>
          </p:nvPr>
        </p:nvSpPr>
        <p:spPr/>
        <p:txBody>
          <a:bodyPr/>
          <a:lstStyle/>
          <a:p>
            <a:r>
              <a:rPr lang="sr-Latn-CS" smtClean="0"/>
              <a:t>Olovne baterije</a:t>
            </a:r>
            <a:endParaRPr lang="en-US" smtClean="0"/>
          </a:p>
        </p:txBody>
      </p:sp>
      <p:sp>
        <p:nvSpPr>
          <p:cNvPr id="9220" name="Rectangle 3"/>
          <p:cNvSpPr>
            <a:spLocks noGrp="1" noChangeArrowheads="1"/>
          </p:cNvSpPr>
          <p:nvPr>
            <p:ph type="body" idx="1"/>
          </p:nvPr>
        </p:nvSpPr>
        <p:spPr/>
        <p:txBody>
          <a:bodyPr/>
          <a:lstStyle/>
          <a:p>
            <a:pPr>
              <a:lnSpc>
                <a:spcPct val="90000"/>
              </a:lnSpc>
            </a:pPr>
            <a:r>
              <a:rPr lang="sr-Latn-CS" smtClean="0"/>
              <a:t>Sa tečnom sumpornom kiselinom</a:t>
            </a:r>
          </a:p>
          <a:p>
            <a:pPr>
              <a:lnSpc>
                <a:spcPct val="90000"/>
              </a:lnSpc>
            </a:pPr>
            <a:r>
              <a:rPr lang="sr-Latn-CS" smtClean="0"/>
              <a:t>Sa geliranom smešom</a:t>
            </a:r>
          </a:p>
          <a:p>
            <a:pPr>
              <a:lnSpc>
                <a:spcPct val="90000"/>
              </a:lnSpc>
              <a:buFontTx/>
              <a:buNone/>
            </a:pPr>
            <a:r>
              <a:rPr lang="sr-Latn-CS" b="1" smtClean="0"/>
              <a:t>Dobre strane</a:t>
            </a:r>
            <a:r>
              <a:rPr lang="sr-Latn-CS" smtClean="0"/>
              <a:t>:</a:t>
            </a:r>
          </a:p>
          <a:p>
            <a:pPr lvl="1">
              <a:lnSpc>
                <a:spcPct val="90000"/>
              </a:lnSpc>
            </a:pPr>
            <a:r>
              <a:rPr lang="sr-Latn-CS" smtClean="0"/>
              <a:t>Jeftina</a:t>
            </a:r>
          </a:p>
          <a:p>
            <a:pPr lvl="1">
              <a:lnSpc>
                <a:spcPct val="90000"/>
              </a:lnSpc>
            </a:pPr>
            <a:r>
              <a:rPr lang="sr-Latn-CS" smtClean="0"/>
              <a:t>Široko rasprostanjene sirovine</a:t>
            </a:r>
          </a:p>
          <a:p>
            <a:pPr lvl="1">
              <a:lnSpc>
                <a:spcPct val="90000"/>
              </a:lnSpc>
            </a:pPr>
            <a:r>
              <a:rPr lang="sr-Latn-CS" smtClean="0"/>
              <a:t>Jednostavna proizvodnja</a:t>
            </a:r>
          </a:p>
          <a:p>
            <a:pPr lvl="1">
              <a:lnSpc>
                <a:spcPct val="90000"/>
              </a:lnSpc>
            </a:pPr>
            <a:r>
              <a:rPr lang="sr-Latn-CS" smtClean="0"/>
              <a:t>Dobro ponašanje na niskim temperaturama</a:t>
            </a:r>
            <a:endParaRPr lang="en-US"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7CB9B720-3BDB-4F17-B6DB-4FC1CE8DDC6F}" type="slidenum">
              <a:rPr lang="en-US" smtClean="0"/>
              <a:pPr/>
              <a:t>7</a:t>
            </a:fld>
            <a:endParaRPr lang="en-US" smtClean="0"/>
          </a:p>
        </p:txBody>
      </p:sp>
      <p:sp>
        <p:nvSpPr>
          <p:cNvPr id="10243" name="Rectangle 2"/>
          <p:cNvSpPr>
            <a:spLocks noGrp="1" noChangeArrowheads="1"/>
          </p:cNvSpPr>
          <p:nvPr>
            <p:ph type="title"/>
          </p:nvPr>
        </p:nvSpPr>
        <p:spPr/>
        <p:txBody>
          <a:bodyPr/>
          <a:lstStyle/>
          <a:p>
            <a:r>
              <a:rPr lang="sr-Latn-CS" smtClean="0"/>
              <a:t>Karakteristike baterija</a:t>
            </a:r>
            <a:endParaRPr lang="en-US" smtClean="0"/>
          </a:p>
        </p:txBody>
      </p:sp>
      <p:sp>
        <p:nvSpPr>
          <p:cNvPr id="190467" name="Rectangle 3"/>
          <p:cNvSpPr>
            <a:spLocks noGrp="1" noChangeArrowheads="1"/>
          </p:cNvSpPr>
          <p:nvPr>
            <p:ph type="body" idx="1"/>
          </p:nvPr>
        </p:nvSpPr>
        <p:spPr/>
        <p:txBody>
          <a:bodyPr/>
          <a:lstStyle/>
          <a:p>
            <a:r>
              <a:rPr lang="sr-Latn-CS" smtClean="0"/>
              <a:t>KAPACITET BATERIJE </a:t>
            </a:r>
            <a:r>
              <a:rPr lang="sr-Latn-CS" b="1" smtClean="0"/>
              <a:t>Q</a:t>
            </a:r>
            <a:r>
              <a:rPr lang="sr-Latn-CS" b="1" baseline="-25000" smtClean="0"/>
              <a:t>T</a:t>
            </a:r>
          </a:p>
          <a:p>
            <a:pPr lvl="1"/>
            <a:r>
              <a:rPr lang="sr-Latn-CS" smtClean="0"/>
              <a:t>Grubo: Proizvod struje i vremena koliko baterija može da proizvodi tu struju.</a:t>
            </a:r>
          </a:p>
          <a:p>
            <a:pPr lvl="1"/>
            <a:r>
              <a:rPr lang="sr-Latn-CS" smtClean="0"/>
              <a:t>Meri se u Ah.</a:t>
            </a:r>
          </a:p>
          <a:p>
            <a:r>
              <a:rPr lang="sr-Latn-CS" smtClean="0"/>
              <a:t>Karakteristična konstanta </a:t>
            </a:r>
            <a:r>
              <a:rPr lang="sr-Latn-CS" b="1" smtClean="0"/>
              <a:t>C</a:t>
            </a:r>
            <a:r>
              <a:rPr lang="sr-Latn-CS" smtClean="0"/>
              <a:t> </a:t>
            </a:r>
          </a:p>
          <a:p>
            <a:pPr lvl="1"/>
            <a:r>
              <a:rPr lang="sr-Latn-CS" smtClean="0"/>
              <a:t>Predstavlja struju pri kojoj bi se baterija ispraznila za 1h.</a:t>
            </a:r>
          </a:p>
          <a:p>
            <a:pPr lvl="1"/>
            <a:r>
              <a:rPr lang="sr-Latn-CS" smtClean="0"/>
              <a:t>Po dimenziji je struja. </a:t>
            </a: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046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046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9046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6"/>
          <p:cNvSpPr>
            <a:spLocks noGrp="1"/>
          </p:cNvSpPr>
          <p:nvPr>
            <p:ph type="sldNum" sz="quarter" idx="12"/>
          </p:nvPr>
        </p:nvSpPr>
        <p:spPr>
          <a:noFill/>
        </p:spPr>
        <p:txBody>
          <a:bodyPr/>
          <a:lstStyle/>
          <a:p>
            <a:fld id="{C67FF712-4E13-4F4D-967E-9A6A2ACE5637}" type="slidenum">
              <a:rPr lang="en-US" smtClean="0"/>
              <a:pPr/>
              <a:t>8</a:t>
            </a:fld>
            <a:endParaRPr lang="en-US" smtClean="0"/>
          </a:p>
        </p:txBody>
      </p:sp>
      <p:sp>
        <p:nvSpPr>
          <p:cNvPr id="1028" name="Rectangle 2"/>
          <p:cNvSpPr>
            <a:spLocks noGrp="1" noChangeArrowheads="1"/>
          </p:cNvSpPr>
          <p:nvPr>
            <p:ph type="title"/>
          </p:nvPr>
        </p:nvSpPr>
        <p:spPr/>
        <p:txBody>
          <a:bodyPr/>
          <a:lstStyle/>
          <a:p>
            <a:r>
              <a:rPr lang="sr-Latn-CS" smtClean="0"/>
              <a:t>Karakteristike baterija</a:t>
            </a:r>
            <a:endParaRPr lang="en-US" smtClean="0"/>
          </a:p>
        </p:txBody>
      </p:sp>
      <p:sp>
        <p:nvSpPr>
          <p:cNvPr id="191491" name="Rectangle 3"/>
          <p:cNvSpPr>
            <a:spLocks noGrp="1" noChangeArrowheads="1"/>
          </p:cNvSpPr>
          <p:nvPr>
            <p:ph type="body" sz="half" idx="1"/>
          </p:nvPr>
        </p:nvSpPr>
        <p:spPr>
          <a:xfrm>
            <a:off x="684213" y="1844675"/>
            <a:ext cx="7920037" cy="4114800"/>
          </a:xfrm>
        </p:spPr>
        <p:txBody>
          <a:bodyPr/>
          <a:lstStyle/>
          <a:p>
            <a:r>
              <a:rPr lang="sr-Latn-CS" sz="2800" smtClean="0"/>
              <a:t>Maks. struja pražnjenja (punjenja) </a:t>
            </a:r>
            <a:r>
              <a:rPr lang="sr-Latn-CS" sz="2800" b="1" smtClean="0"/>
              <a:t>I</a:t>
            </a:r>
            <a:r>
              <a:rPr lang="sr-Latn-CS" sz="2800" b="1" baseline="-25000" smtClean="0"/>
              <a:t>max</a:t>
            </a:r>
          </a:p>
          <a:p>
            <a:r>
              <a:rPr lang="sr-Latn-CS" sz="2800" smtClean="0"/>
              <a:t>Raspoloživa snaga baterije </a:t>
            </a:r>
            <a:r>
              <a:rPr lang="en-US" sz="2800" smtClean="0"/>
              <a:t>[</a:t>
            </a:r>
            <a:r>
              <a:rPr lang="sr-Latn-CS" sz="2800" smtClean="0"/>
              <a:t>kW</a:t>
            </a:r>
            <a:r>
              <a:rPr lang="en-US" sz="2800" smtClean="0"/>
              <a:t>]</a:t>
            </a:r>
            <a:endParaRPr lang="sr-Latn-CS" sz="2800" smtClean="0"/>
          </a:p>
          <a:p>
            <a:pPr lvl="1"/>
            <a:r>
              <a:rPr lang="sr-Latn-CS" sz="2400" smtClean="0"/>
              <a:t>Proizvod I</a:t>
            </a:r>
            <a:r>
              <a:rPr lang="sr-Latn-CS" sz="2400" baseline="-25000" smtClean="0"/>
              <a:t>max </a:t>
            </a:r>
            <a:r>
              <a:rPr lang="sr-Latn-CS" sz="2400" smtClean="0"/>
              <a:t>i napona baterije.</a:t>
            </a:r>
          </a:p>
          <a:p>
            <a:r>
              <a:rPr lang="sr-Latn-CS" sz="2800" smtClean="0"/>
              <a:t>Stanje napunjenosti </a:t>
            </a:r>
            <a:r>
              <a:rPr lang="sr-Latn-CS" sz="2800" b="1" smtClean="0"/>
              <a:t>SoC</a:t>
            </a:r>
          </a:p>
          <a:p>
            <a:pPr lvl="1"/>
            <a:r>
              <a:rPr lang="sr-Latn-CS" sz="2400" smtClean="0"/>
              <a:t>Preostali kapacitet posle pražnjenja strujom I za vreme </a:t>
            </a:r>
            <a:r>
              <a:rPr lang="sr-Latn-CS" sz="2400" b="1" i="1" smtClean="0"/>
              <a:t>t</a:t>
            </a:r>
            <a:r>
              <a:rPr lang="sr-Latn-CS" sz="2400" b="1" i="1" baseline="-25000" smtClean="0"/>
              <a:t>0.</a:t>
            </a:r>
          </a:p>
          <a:p>
            <a:pPr lvl="1"/>
            <a:r>
              <a:rPr lang="sr-Latn-CS" sz="2400" smtClean="0"/>
              <a:t>Često u % u odnosu na kapacitet.</a:t>
            </a:r>
          </a:p>
          <a:p>
            <a:pPr lvl="1"/>
            <a:endParaRPr lang="sr-Latn-CS" sz="2400" b="1" i="1" baseline="-25000" smtClean="0"/>
          </a:p>
        </p:txBody>
      </p:sp>
      <p:graphicFrame>
        <p:nvGraphicFramePr>
          <p:cNvPr id="191492" name="Object 4"/>
          <p:cNvGraphicFramePr>
            <a:graphicFrameLocks noChangeAspect="1"/>
          </p:cNvGraphicFramePr>
          <p:nvPr>
            <p:ph sz="half" idx="2"/>
          </p:nvPr>
        </p:nvGraphicFramePr>
        <p:xfrm>
          <a:off x="2051050" y="5157788"/>
          <a:ext cx="3803650" cy="962025"/>
        </p:xfrm>
        <a:graphic>
          <a:graphicData uri="http://schemas.openxmlformats.org/presentationml/2006/ole">
            <p:oleObj spid="_x0000_s1026" name="Equation" r:id="rId4" imgW="1104840" imgH="279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149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1491">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1491">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914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1491">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91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6"/>
          <p:cNvSpPr>
            <a:spLocks noGrp="1"/>
          </p:cNvSpPr>
          <p:nvPr>
            <p:ph type="sldNum" sz="quarter" idx="12"/>
          </p:nvPr>
        </p:nvSpPr>
        <p:spPr>
          <a:noFill/>
        </p:spPr>
        <p:txBody>
          <a:bodyPr/>
          <a:lstStyle/>
          <a:p>
            <a:fld id="{12F4A1D9-10EC-484E-9667-8CF4FB22EB2A}" type="slidenum">
              <a:rPr lang="en-US" smtClean="0"/>
              <a:pPr/>
              <a:t>9</a:t>
            </a:fld>
            <a:endParaRPr lang="en-US" smtClean="0"/>
          </a:p>
        </p:txBody>
      </p:sp>
      <p:sp>
        <p:nvSpPr>
          <p:cNvPr id="2052" name="Rectangle 2"/>
          <p:cNvSpPr>
            <a:spLocks noGrp="1" noChangeArrowheads="1"/>
          </p:cNvSpPr>
          <p:nvPr>
            <p:ph type="title"/>
          </p:nvPr>
        </p:nvSpPr>
        <p:spPr/>
        <p:txBody>
          <a:bodyPr/>
          <a:lstStyle/>
          <a:p>
            <a:r>
              <a:rPr lang="sr-Latn-CS" smtClean="0"/>
              <a:t>Karakteristike baterija</a:t>
            </a:r>
            <a:endParaRPr lang="en-US" smtClean="0"/>
          </a:p>
        </p:txBody>
      </p:sp>
      <p:sp>
        <p:nvSpPr>
          <p:cNvPr id="193539" name="Rectangle 3"/>
          <p:cNvSpPr>
            <a:spLocks noGrp="1" noChangeArrowheads="1"/>
          </p:cNvSpPr>
          <p:nvPr>
            <p:ph type="body" sz="half" idx="1"/>
          </p:nvPr>
        </p:nvSpPr>
        <p:spPr>
          <a:xfrm>
            <a:off x="684213" y="1844675"/>
            <a:ext cx="7920037" cy="4114800"/>
          </a:xfrm>
        </p:spPr>
        <p:txBody>
          <a:bodyPr/>
          <a:lstStyle/>
          <a:p>
            <a:r>
              <a:rPr lang="sr-Latn-CS" sz="2800" smtClean="0"/>
              <a:t>Potrošena količina naelektrisanja </a:t>
            </a:r>
            <a:r>
              <a:rPr lang="sr-Latn-CS" sz="2800" b="1" smtClean="0"/>
              <a:t>SoD</a:t>
            </a:r>
          </a:p>
          <a:p>
            <a:pPr lvl="1"/>
            <a:r>
              <a:rPr lang="sr-Latn-CS" sz="2400" smtClean="0"/>
              <a:t>Količina naelektrisanja potrošena pražnjenjem strujom </a:t>
            </a:r>
            <a:r>
              <a:rPr lang="sr-Latn-CS" sz="2400" i="1" smtClean="0"/>
              <a:t>I</a:t>
            </a:r>
            <a:r>
              <a:rPr lang="sr-Latn-CS" sz="2400" smtClean="0"/>
              <a:t> za vreme </a:t>
            </a:r>
            <a:r>
              <a:rPr lang="sr-Latn-CS" sz="2400" b="1" i="1" smtClean="0"/>
              <a:t>t</a:t>
            </a:r>
            <a:r>
              <a:rPr lang="sr-Latn-CS" sz="2400" b="1" i="1" baseline="-25000" smtClean="0"/>
              <a:t>0</a:t>
            </a:r>
            <a:r>
              <a:rPr lang="sr-Latn-CS" sz="2400" b="1" i="1" smtClean="0"/>
              <a:t>.</a:t>
            </a:r>
            <a:r>
              <a:rPr lang="sr-Latn-CS" sz="2400" b="1" i="1" baseline="-25000" smtClean="0"/>
              <a:t> </a:t>
            </a:r>
            <a:r>
              <a:rPr lang="sr-Latn-CS" sz="2400" smtClean="0"/>
              <a:t>Za promenljivo </a:t>
            </a:r>
            <a:r>
              <a:rPr lang="sr-Latn-CS" sz="2400" i="1" smtClean="0"/>
              <a:t>I(t)</a:t>
            </a:r>
            <a:r>
              <a:rPr lang="sr-Latn-CS" sz="2400" smtClean="0"/>
              <a:t>:</a:t>
            </a:r>
          </a:p>
          <a:p>
            <a:pPr lvl="1"/>
            <a:endParaRPr lang="sr-Latn-CS" sz="2400" b="1" baseline="-25000" smtClean="0"/>
          </a:p>
          <a:p>
            <a:endParaRPr lang="sr-Latn-CS" sz="2800" b="1" baseline="-25000" smtClean="0"/>
          </a:p>
          <a:p>
            <a:r>
              <a:rPr lang="sr-Latn-CS" sz="2800" smtClean="0"/>
              <a:t>Dubina ispražnjenosti </a:t>
            </a:r>
            <a:r>
              <a:rPr lang="sr-Latn-CS" sz="2800" b="1" smtClean="0"/>
              <a:t>DoD</a:t>
            </a:r>
            <a:endParaRPr lang="sr-Latn-CS" sz="2800" smtClean="0"/>
          </a:p>
          <a:p>
            <a:pPr lvl="1"/>
            <a:r>
              <a:rPr lang="sr-Latn-CS" sz="2400" smtClean="0"/>
              <a:t>Potrošena količina naelektrisanja SoD u % u odnosu na ukupni kapacitet baterije.</a:t>
            </a:r>
          </a:p>
        </p:txBody>
      </p:sp>
      <p:graphicFrame>
        <p:nvGraphicFramePr>
          <p:cNvPr id="2050" name="Object 4"/>
          <p:cNvGraphicFramePr>
            <a:graphicFrameLocks noChangeAspect="1"/>
          </p:cNvGraphicFramePr>
          <p:nvPr>
            <p:ph sz="half" idx="2"/>
          </p:nvPr>
        </p:nvGraphicFramePr>
        <p:xfrm>
          <a:off x="1619250" y="2997200"/>
          <a:ext cx="2930525" cy="962025"/>
        </p:xfrm>
        <a:graphic>
          <a:graphicData uri="http://schemas.openxmlformats.org/presentationml/2006/ole">
            <p:oleObj spid="_x0000_s2050" name="Equation" r:id="rId4" imgW="850680" imgH="279360" progId="Equation.DSMT4">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353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353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raining_base">
  <a:themeElements>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raining_bas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spDef>
    <a:lnDef>
      <a:spPr bwMode="auto">
        <a:xfrm>
          <a:off x="0" y="0"/>
          <a:ext cx="1" cy="1"/>
        </a:xfrm>
        <a:custGeom>
          <a:avLst/>
          <a:gdLst/>
          <a:ahLst/>
          <a:cxnLst/>
          <a:rect l="0" t="0" r="0" b="0"/>
          <a:pathLst/>
        </a:custGeom>
        <a:solidFill>
          <a:schemeClr val="bg1"/>
        </a:solidFill>
        <a:ln w="254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800" b="0" i="0" u="none" strike="noStrike" cap="none" normalizeH="0" baseline="0" smtClean="0">
            <a:ln>
              <a:noFill/>
            </a:ln>
            <a:solidFill>
              <a:srgbClr val="333399"/>
            </a:solidFill>
            <a:effectLst/>
            <a:latin typeface="Comic Sans MS" pitchFamily="66" charset="0"/>
          </a:defRPr>
        </a:defPPr>
      </a:lstStyle>
    </a:lnDef>
  </a:objectDefaults>
  <a:extraClrSchemeLst>
    <a:extraClrScheme>
      <a:clrScheme name="Training_bas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raining_bas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raining_bas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raining_bas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raining_bas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raining_bas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raining_bas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C:\Archivos de programa\Microsoft Office\Templates\Presentations\Training_base.pot</Template>
  <TotalTime>5292</TotalTime>
  <Words>2303</Words>
  <Application>Microsoft PowerPoint</Application>
  <PresentationFormat>On-screen Show (4:3)</PresentationFormat>
  <Paragraphs>256</Paragraphs>
  <Slides>36</Slides>
  <Notes>23</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3" baseType="lpstr">
      <vt:lpstr>Comic Sans MS</vt:lpstr>
      <vt:lpstr>Arial</vt:lpstr>
      <vt:lpstr>Times New Roman</vt:lpstr>
      <vt:lpstr>Symbol</vt:lpstr>
      <vt:lpstr>Wingdings 3</vt:lpstr>
      <vt:lpstr>Training_base</vt:lpstr>
      <vt:lpstr>MathType 6.0 Equation</vt:lpstr>
      <vt:lpstr>Izvori el. energije u HEV i EV</vt:lpstr>
      <vt:lpstr>Izvori el. energije u HEV i EV</vt:lpstr>
      <vt:lpstr>Specifična gustina energije</vt:lpstr>
      <vt:lpstr>Osnovni tipovi koji se koriste</vt:lpstr>
      <vt:lpstr>Specifična gustina energije</vt:lpstr>
      <vt:lpstr>Olovne baterije</vt:lpstr>
      <vt:lpstr>Karakteristike baterija</vt:lpstr>
      <vt:lpstr>Karakteristike baterija</vt:lpstr>
      <vt:lpstr>Karakteristike baterija</vt:lpstr>
      <vt:lpstr>Karakteristike baterija</vt:lpstr>
      <vt:lpstr>Karakteristike baterija</vt:lpstr>
      <vt:lpstr>Slide 12</vt:lpstr>
      <vt:lpstr>Slide 13</vt:lpstr>
      <vt:lpstr>Poređenje baterija</vt:lpstr>
      <vt:lpstr>Cena baterija</vt:lpstr>
      <vt:lpstr>Gorive ćelije</vt:lpstr>
      <vt:lpstr>Super kondenzatori</vt:lpstr>
      <vt:lpstr>Super kondenzatori</vt:lpstr>
      <vt:lpstr>Super kondenzatori</vt:lpstr>
      <vt:lpstr>Super kondenzatori</vt:lpstr>
      <vt:lpstr>Slide 21</vt:lpstr>
      <vt:lpstr> Eksperimenti</vt:lpstr>
      <vt:lpstr> Eksperiment</vt:lpstr>
      <vt:lpstr>Example</vt:lpstr>
      <vt:lpstr>Odnos snage i energije</vt:lpstr>
      <vt:lpstr>Prodaja baterija za HEV</vt:lpstr>
      <vt:lpstr>Pogled u budućnost</vt:lpstr>
      <vt:lpstr>Slide 28</vt:lpstr>
      <vt:lpstr>Slide 29</vt:lpstr>
      <vt:lpstr>Slide 30</vt:lpstr>
      <vt:lpstr>Slide 31</vt:lpstr>
      <vt:lpstr>Slide 32</vt:lpstr>
      <vt:lpstr>Slide 33</vt:lpstr>
      <vt:lpstr>Slide 34</vt:lpstr>
      <vt:lpstr>Slide 35</vt:lpstr>
      <vt:lpstr>Slide 36</vt:lpstr>
    </vt:vector>
  </TitlesOfParts>
  <Company>OMRON ELECTRONICS 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CONCEPTS IN MECHATRONICS</dc:title>
  <dc:creator>Carlos Ruiz</dc:creator>
  <cp:lastModifiedBy>m_milan</cp:lastModifiedBy>
  <cp:revision>170</cp:revision>
  <cp:lastPrinted>2000-12-31T15:45:48Z</cp:lastPrinted>
  <dcterms:created xsi:type="dcterms:W3CDTF">2001-01-23T09:21:27Z</dcterms:created>
  <dcterms:modified xsi:type="dcterms:W3CDTF">2018-12-27T15:23:25Z</dcterms:modified>
</cp:coreProperties>
</file>