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5"/>
  </p:notesMasterIdLst>
  <p:sldIdLst>
    <p:sldId id="279" r:id="rId2"/>
    <p:sldId id="265" r:id="rId3"/>
    <p:sldId id="266" r:id="rId4"/>
    <p:sldId id="269" r:id="rId5"/>
    <p:sldId id="271" r:id="rId6"/>
    <p:sldId id="275" r:id="rId7"/>
    <p:sldId id="278" r:id="rId8"/>
    <p:sldId id="283" r:id="rId9"/>
    <p:sldId id="286" r:id="rId10"/>
    <p:sldId id="288" r:id="rId11"/>
    <p:sldId id="289" r:id="rId12"/>
    <p:sldId id="291" r:id="rId13"/>
    <p:sldId id="301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-17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sr-Latn-C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AFA5706-9224-46C0-8B99-F0BC23D9ED48}" type="datetimeFigureOut">
              <a:rPr lang="sr-Latn-CS"/>
              <a:pPr/>
              <a:t>26.12.2017.</a:t>
            </a:fld>
            <a:endParaRPr lang="sr-Latn-C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sr-Latn-C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B88C1B0-239A-4093-8009-9D8CA37A3652}" type="slidenum">
              <a:rPr lang="sr-Latn-CS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994F18-171F-4936-970C-8B7677F4B2E1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8DCDA-D01C-46E7-AA11-EF140D816E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F30470-13A9-42D9-8DC9-B4F97D54A1A0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C20B7-3248-42AB-B3A3-BDCBDF2D7F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C20998-828E-4F7C-AFFC-A491A5E30E12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62A44-3945-4241-BAA2-761C88F7C3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0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89D241-8531-4FEF-A7D3-227F9C062EF3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6" name="Rectangle 90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ctangle 90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D21CF-009C-41FE-B8C7-C0ED56ED6F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076B95-A90C-4CDB-B839-FBB3BFD7E538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B88C4-349E-4462-BAE6-A775294207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3BF513-C690-458A-BA73-DCB003EEA880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2B66A-BA61-479C-9C55-E53760C830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688FA9-8363-448D-A126-7D7D0E34A99D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09771-09E2-4F41-9E95-7DEAD41C96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7CE0D8-A32E-466D-906D-99ABF948A759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34CF6-2FEA-4300-9F52-5A81845837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DE6B7-687D-4A08-BB4C-18F39A2C9589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4CA0A-9D43-4F5E-86BF-B62C4D8D9B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AE6947-1F7C-488C-AA67-1A241CFE650D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59785-CADA-4570-906D-4112F98D36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FEA027-8AC9-4392-B1F9-9A8921AEC297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28B73-8DDA-4588-8769-6B92693CB1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A89BB4-26BC-42CA-88D3-653FD5B973D7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F0A32-774D-4457-8A0A-32AD4CFEF9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F982B55-A6FE-4779-8B4C-3C4A788E1422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07978B-1826-42C5-ADA7-DBAC0750C6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6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78" r:id="rId10"/>
    <p:sldLayoutId id="2147483677" r:id="rId11"/>
    <p:sldLayoutId id="2147483688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.jpe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4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AB7763-183E-46B3-891A-2293D9A7E24F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4267200"/>
            <a:ext cx="8382000" cy="1752600"/>
          </a:xfrm>
        </p:spPr>
        <p:txBody>
          <a:bodyPr/>
          <a:lstStyle/>
          <a:p>
            <a:pPr marL="0" indent="0" algn="r">
              <a:buFontTx/>
              <a:buNone/>
            </a:pPr>
            <a:r>
              <a:rPr lang="en-US" smtClean="0"/>
              <a:t>dr Aleksandra Grujić, prof. VIŠER</a:t>
            </a:r>
          </a:p>
          <a:p>
            <a:pPr marL="0" indent="0" algn="r">
              <a:buFontTx/>
              <a:buNone/>
            </a:pPr>
            <a:r>
              <a:rPr lang="en-US" smtClean="0"/>
              <a:t>mast.inž.Marko Milivojčević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738188" y="2057400"/>
            <a:ext cx="840581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l-SI" sz="3200" b="1"/>
              <a:t>ELEKTRIČNE MREŽE SA </a:t>
            </a:r>
          </a:p>
          <a:p>
            <a:pPr algn="ctr"/>
            <a:r>
              <a:rPr lang="sl-SI" sz="3200" b="1"/>
              <a:t>VREMENSKI PROMENLJIVIM</a:t>
            </a:r>
            <a:r>
              <a:rPr lang="sl-SI"/>
              <a:t> </a:t>
            </a:r>
            <a:r>
              <a:rPr lang="sl-SI" sz="3200" b="1"/>
              <a:t>STRUJAMA</a:t>
            </a:r>
            <a:r>
              <a:rPr lang="sr-Cyrl-CS"/>
              <a:t/>
            </a:r>
            <a:br>
              <a:rPr lang="sr-Cyrl-CS"/>
            </a:br>
            <a:endParaRPr lang="en-US"/>
          </a:p>
        </p:txBody>
      </p:sp>
      <p:pic>
        <p:nvPicPr>
          <p:cNvPr id="10244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1524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33A52-5F38-4B25-A842-89B3599508F1}" type="slidenum">
              <a:rPr lang="en-GB"/>
              <a:pPr>
                <a:defRPr/>
              </a:pPr>
              <a:t>10</a:t>
            </a:fld>
            <a:endParaRPr lang="en-GB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Snaga u kolu prostoperiodične struje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4876800"/>
          </a:xfrm>
        </p:spPr>
        <p:txBody>
          <a:bodyPr rtlCol="0">
            <a:normAutofit/>
          </a:bodyPr>
          <a:lstStyle/>
          <a:p>
            <a:pPr marL="0" lvl="2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CS" dirty="0" smtClean="0"/>
              <a:t> </a:t>
            </a:r>
            <a:r>
              <a:rPr lang="sr-Latn-CS" sz="3200" dirty="0" smtClean="0"/>
              <a:t>  </a:t>
            </a:r>
            <a:r>
              <a:rPr lang="sr-Latn-CS" sz="3200" b="1" i="1" u="sng" dirty="0" smtClean="0"/>
              <a:t>S</a:t>
            </a:r>
            <a:r>
              <a:rPr lang="sr-Latn-CS" sz="3200" dirty="0" smtClean="0"/>
              <a:t> =</a:t>
            </a:r>
            <a:r>
              <a:rPr lang="sr-Latn-CS" sz="3200" b="1" i="1" u="sng" dirty="0" smtClean="0"/>
              <a:t>UI</a:t>
            </a:r>
            <a:r>
              <a:rPr lang="en-US" sz="3200" b="1" i="1" dirty="0" smtClean="0"/>
              <a:t>*</a:t>
            </a:r>
            <a:r>
              <a:rPr lang="sr-Latn-CS" sz="3200" dirty="0" smtClean="0"/>
              <a:t> </a:t>
            </a:r>
            <a:r>
              <a:rPr lang="sr-Latn-CS" sz="3200" b="1" dirty="0" smtClean="0"/>
              <a:t>=</a:t>
            </a:r>
            <a:r>
              <a:rPr lang="sr-Latn-CS" sz="3200" dirty="0" smtClean="0"/>
              <a:t> </a:t>
            </a:r>
            <a:r>
              <a:rPr lang="sr-Latn-CS" sz="3200" b="1" i="1" dirty="0" smtClean="0"/>
              <a:t>U I e</a:t>
            </a:r>
            <a:r>
              <a:rPr lang="sr-Latn-CS" sz="3200" b="1" baseline="30000" dirty="0" smtClean="0"/>
              <a:t>j</a:t>
            </a:r>
            <a:r>
              <a:rPr lang="el-GR" sz="3200" b="1" baseline="30000" dirty="0" smtClean="0">
                <a:sym typeface="Symbol"/>
              </a:rPr>
              <a:t></a:t>
            </a:r>
            <a:r>
              <a:rPr lang="sr-Latn-CS" sz="3200" b="1" dirty="0" smtClean="0"/>
              <a:t> = </a:t>
            </a:r>
            <a:r>
              <a:rPr lang="sr-Latn-CS" sz="3200" b="1" i="1" dirty="0" smtClean="0"/>
              <a:t>UI</a:t>
            </a:r>
            <a:r>
              <a:rPr lang="sr-Latn-CS" sz="3200" b="1" dirty="0" smtClean="0"/>
              <a:t> cos</a:t>
            </a:r>
            <a:r>
              <a:rPr lang="el-GR" sz="3200" b="1" baseline="30000" dirty="0" smtClean="0">
                <a:sym typeface="Symbol"/>
              </a:rPr>
              <a:t> </a:t>
            </a:r>
            <a:r>
              <a:rPr lang="el-GR" sz="3200" b="1" dirty="0" smtClean="0">
                <a:sym typeface="Symbol"/>
              </a:rPr>
              <a:t> </a:t>
            </a:r>
            <a:r>
              <a:rPr lang="sr-Latn-CS" sz="3200" b="1" dirty="0" smtClean="0"/>
              <a:t>+j</a:t>
            </a:r>
            <a:r>
              <a:rPr lang="sr-Latn-CS" sz="3200" b="1" i="1" dirty="0" smtClean="0"/>
              <a:t>UI</a:t>
            </a:r>
            <a:r>
              <a:rPr lang="sr-Latn-CS" sz="3200" b="1" dirty="0" smtClean="0"/>
              <a:t>sin </a:t>
            </a:r>
            <a:r>
              <a:rPr lang="el-GR" sz="3200" b="1" dirty="0" smtClean="0">
                <a:sym typeface="Symbol"/>
              </a:rPr>
              <a:t></a:t>
            </a:r>
            <a:endParaRPr lang="sr-Latn-CS" sz="3200" b="1" dirty="0" smtClean="0"/>
          </a:p>
          <a:p>
            <a:pPr marL="0" lvl="2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CS" sz="3200" b="1" dirty="0" smtClean="0"/>
              <a:t>  </a:t>
            </a:r>
            <a:r>
              <a:rPr lang="sr-Latn-CS" sz="3200" b="1" i="1" u="sng" dirty="0" smtClean="0"/>
              <a:t>S</a:t>
            </a:r>
            <a:r>
              <a:rPr lang="sr-Latn-CS" sz="3200" dirty="0" smtClean="0"/>
              <a:t> </a:t>
            </a:r>
            <a:r>
              <a:rPr lang="sr-Latn-CS" sz="3200" b="1" dirty="0" smtClean="0"/>
              <a:t>= </a:t>
            </a:r>
            <a:r>
              <a:rPr lang="sr-Latn-CS" sz="3200" b="1" i="1" dirty="0" smtClean="0"/>
              <a:t>S</a:t>
            </a:r>
            <a:r>
              <a:rPr lang="sr-Latn-CS" sz="3200" b="1" dirty="0" smtClean="0"/>
              <a:t>cos</a:t>
            </a:r>
            <a:r>
              <a:rPr lang="el-GR" sz="3200" b="1" dirty="0" smtClean="0">
                <a:sym typeface="Symbol"/>
              </a:rPr>
              <a:t> </a:t>
            </a:r>
            <a:r>
              <a:rPr lang="sr-Latn-CS" sz="3200" b="1" dirty="0" smtClean="0"/>
              <a:t>+j</a:t>
            </a:r>
            <a:r>
              <a:rPr lang="sr-Latn-CS" sz="3200" b="1" i="1" dirty="0" smtClean="0"/>
              <a:t>S</a:t>
            </a:r>
            <a:r>
              <a:rPr lang="sr-Latn-CS" sz="3200" b="1" dirty="0" smtClean="0"/>
              <a:t>sin</a:t>
            </a:r>
            <a:r>
              <a:rPr lang="el-GR" sz="3200" b="1" dirty="0" smtClean="0">
                <a:sym typeface="Symbol"/>
              </a:rPr>
              <a:t></a:t>
            </a:r>
            <a:r>
              <a:rPr lang="sr-Latn-CS" sz="3200" b="1" dirty="0" smtClean="0"/>
              <a:t> = </a:t>
            </a:r>
            <a:r>
              <a:rPr lang="sr-Latn-CS" sz="3200" b="1" i="1" dirty="0" smtClean="0"/>
              <a:t>P</a:t>
            </a:r>
            <a:r>
              <a:rPr lang="sr-Latn-CS" sz="3200" b="1" dirty="0" smtClean="0"/>
              <a:t> + j</a:t>
            </a:r>
            <a:r>
              <a:rPr lang="sr-Latn-CS" sz="3200" b="1" i="1" dirty="0" smtClean="0"/>
              <a:t>Q</a:t>
            </a:r>
          </a:p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sr-Latn-CS" sz="3200" dirty="0" smtClean="0"/>
              <a:t>Realni deo kompleksne prividne snage predstavlja aktivnu snagu:</a:t>
            </a:r>
          </a:p>
          <a:p>
            <a:pPr marL="0" lvl="2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CS" sz="3200" dirty="0" smtClean="0"/>
              <a:t>  </a:t>
            </a:r>
            <a:r>
              <a:rPr lang="sr-Latn-CS" sz="3200" b="1" i="1" dirty="0" smtClean="0"/>
              <a:t>P</a:t>
            </a:r>
            <a:r>
              <a:rPr lang="sr-Latn-CS" sz="3200" dirty="0" smtClean="0"/>
              <a:t> = </a:t>
            </a:r>
            <a:r>
              <a:rPr lang="sr-Latn-CS" sz="3200" b="1" dirty="0" smtClean="0"/>
              <a:t>Re </a:t>
            </a:r>
            <a:r>
              <a:rPr lang="en-US" sz="3200" dirty="0" smtClean="0"/>
              <a:t>[</a:t>
            </a:r>
            <a:r>
              <a:rPr lang="en-US" sz="3200" b="1" i="1" u="sng" dirty="0" smtClean="0"/>
              <a:t>S</a:t>
            </a:r>
            <a:r>
              <a:rPr lang="en-US" sz="3200" dirty="0" smtClean="0"/>
              <a:t>] = </a:t>
            </a:r>
            <a:r>
              <a:rPr lang="sr-Latn-CS" sz="3200" b="1" i="1" dirty="0" smtClean="0"/>
              <a:t>S</a:t>
            </a:r>
            <a:r>
              <a:rPr lang="en-US" sz="3200" b="1" i="1" dirty="0" smtClean="0"/>
              <a:t> </a:t>
            </a:r>
            <a:r>
              <a:rPr lang="sr-Latn-CS" sz="3200" b="1" dirty="0" smtClean="0"/>
              <a:t>cos</a:t>
            </a:r>
            <a:r>
              <a:rPr lang="el-GR" sz="3200" b="1" dirty="0" smtClean="0">
                <a:sym typeface="Symbol"/>
              </a:rPr>
              <a:t></a:t>
            </a:r>
            <a:r>
              <a:rPr lang="en-US" sz="3200" b="1" dirty="0" smtClean="0"/>
              <a:t>;</a:t>
            </a:r>
          </a:p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en-US" sz="3200" dirty="0" smtClean="0"/>
              <a:t>  a </a:t>
            </a:r>
            <a:r>
              <a:rPr lang="en-US" sz="3200" dirty="0" err="1" smtClean="0"/>
              <a:t>imaginarni</a:t>
            </a:r>
            <a:r>
              <a:rPr lang="en-US" sz="3200" dirty="0" smtClean="0"/>
              <a:t> </a:t>
            </a:r>
            <a:r>
              <a:rPr lang="en-US" sz="3200" dirty="0" err="1" smtClean="0"/>
              <a:t>deo</a:t>
            </a:r>
            <a:r>
              <a:rPr lang="en-US" sz="3200" dirty="0" smtClean="0"/>
              <a:t> </a:t>
            </a:r>
            <a:r>
              <a:rPr lang="en-US" sz="3200" dirty="0" err="1" smtClean="0"/>
              <a:t>reaktivnu</a:t>
            </a:r>
            <a:r>
              <a:rPr lang="en-US" sz="3200" dirty="0" smtClean="0"/>
              <a:t> </a:t>
            </a:r>
            <a:r>
              <a:rPr lang="en-US" sz="3200" dirty="0" err="1" smtClean="0"/>
              <a:t>snagu</a:t>
            </a:r>
            <a:r>
              <a:rPr lang="en-US" sz="3200" dirty="0" smtClean="0"/>
              <a:t>:</a:t>
            </a:r>
          </a:p>
          <a:p>
            <a:pPr marL="0" lvl="2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/>
              <a:t> </a:t>
            </a:r>
            <a:r>
              <a:rPr lang="en-US" sz="3200" b="1" i="1" dirty="0" smtClean="0"/>
              <a:t>Q</a:t>
            </a:r>
            <a:r>
              <a:rPr lang="sr-Latn-CS" sz="3200" dirty="0" smtClean="0"/>
              <a:t> = </a:t>
            </a:r>
            <a:r>
              <a:rPr lang="en-US" sz="3200" b="1" dirty="0" err="1" smtClean="0"/>
              <a:t>Im</a:t>
            </a:r>
            <a:r>
              <a:rPr lang="sr-Latn-CS" sz="3200" b="1" dirty="0" smtClean="0"/>
              <a:t> </a:t>
            </a:r>
            <a:r>
              <a:rPr lang="en-US" sz="3200" dirty="0" smtClean="0"/>
              <a:t>[</a:t>
            </a:r>
            <a:r>
              <a:rPr lang="en-US" sz="3200" b="1" i="1" u="sng" dirty="0" smtClean="0"/>
              <a:t>S</a:t>
            </a:r>
            <a:r>
              <a:rPr lang="en-US" sz="3200" dirty="0" smtClean="0"/>
              <a:t>] = </a:t>
            </a:r>
            <a:r>
              <a:rPr lang="sr-Latn-CS" sz="3200" b="1" i="1" dirty="0" smtClean="0"/>
              <a:t>S</a:t>
            </a:r>
            <a:r>
              <a:rPr lang="en-US" sz="3200" b="1" i="1" dirty="0" smtClean="0"/>
              <a:t> sin</a:t>
            </a:r>
            <a:r>
              <a:rPr lang="el-GR" sz="3200" b="1" dirty="0" smtClean="0">
                <a:sym typeface="Symbol"/>
              </a:rPr>
              <a:t></a:t>
            </a:r>
            <a:endParaRPr lang="sr-Latn-CS" sz="3200" dirty="0" smtClean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sr-Latn-CS" sz="3200" dirty="0" smtClean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sr-Latn-CS" sz="3200" b="1" dirty="0" smtClean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</p:txBody>
      </p:sp>
      <p:pic>
        <p:nvPicPr>
          <p:cNvPr id="13316" name="Picture 3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6F856-DAFC-4CF7-8BFE-F370FBF735B9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Snaga u kolu prostoperiodične struje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lvl="2" indent="0" algn="just">
              <a:lnSpc>
                <a:spcPct val="90000"/>
              </a:lnSpc>
              <a:buFontTx/>
              <a:buNone/>
            </a:pPr>
            <a:r>
              <a:rPr lang="en-US" smtClean="0"/>
              <a:t>   Kada se posmatra prijemnik impedanse </a:t>
            </a:r>
            <a:r>
              <a:rPr lang="en-US" b="1" i="1" smtClean="0"/>
              <a:t>Z, </a:t>
            </a:r>
            <a:r>
              <a:rPr lang="en-US" smtClean="0"/>
              <a:t>ako se kompleksna efektivna vrednost  napona na krajevima prijemnika</a:t>
            </a:r>
            <a:r>
              <a:rPr lang="en-US" b="1" i="1" smtClean="0"/>
              <a:t> </a:t>
            </a:r>
            <a:r>
              <a:rPr lang="en-US" smtClean="0"/>
              <a:t>izrazi preko kompleksne impedanse, za kompleksnu prividnu snagu se dobija:</a:t>
            </a:r>
          </a:p>
          <a:p>
            <a:pPr marL="0" lvl="2" indent="0" algn="just">
              <a:lnSpc>
                <a:spcPct val="90000"/>
              </a:lnSpc>
              <a:buFontTx/>
              <a:buNone/>
            </a:pPr>
            <a:r>
              <a:rPr lang="en-US" sz="3200" smtClean="0"/>
              <a:t> </a:t>
            </a:r>
            <a:r>
              <a:rPr lang="sr-Latn-CS" sz="3200" b="1" i="1" u="sng" smtClean="0"/>
              <a:t>S</a:t>
            </a:r>
            <a:r>
              <a:rPr lang="sr-Latn-CS" sz="3200" smtClean="0"/>
              <a:t> =</a:t>
            </a:r>
            <a:r>
              <a:rPr lang="sr-Latn-CS" sz="3200" b="1" i="1" u="sng" smtClean="0"/>
              <a:t>UI</a:t>
            </a:r>
            <a:r>
              <a:rPr lang="en-US" sz="3200" b="1" i="1" smtClean="0"/>
              <a:t>*</a:t>
            </a:r>
            <a:r>
              <a:rPr lang="sr-Latn-CS" sz="3200" smtClean="0"/>
              <a:t> </a:t>
            </a:r>
            <a:r>
              <a:rPr lang="sr-Latn-CS" sz="3200" b="1" smtClean="0"/>
              <a:t>=</a:t>
            </a:r>
            <a:r>
              <a:rPr lang="sr-Latn-CS" sz="3200" smtClean="0"/>
              <a:t> </a:t>
            </a:r>
            <a:r>
              <a:rPr lang="en-US" sz="3200" b="1" i="1" u="sng" smtClean="0"/>
              <a:t>Z I </a:t>
            </a:r>
            <a:r>
              <a:rPr lang="sr-Latn-CS" sz="3200" b="1" i="1" u="sng" smtClean="0"/>
              <a:t>I</a:t>
            </a:r>
            <a:r>
              <a:rPr lang="en-US" sz="3200" b="1" i="1" smtClean="0"/>
              <a:t>*</a:t>
            </a:r>
            <a:r>
              <a:rPr lang="sr-Latn-CS" sz="3200" smtClean="0"/>
              <a:t> </a:t>
            </a:r>
            <a:r>
              <a:rPr lang="sr-Latn-CS" sz="3200" b="1" smtClean="0"/>
              <a:t>=</a:t>
            </a:r>
            <a:r>
              <a:rPr lang="en-US" sz="3200" b="1" smtClean="0"/>
              <a:t> </a:t>
            </a:r>
            <a:r>
              <a:rPr lang="en-US" sz="3200" b="1" i="1" u="sng" smtClean="0"/>
              <a:t>Z </a:t>
            </a:r>
            <a:r>
              <a:rPr lang="en-US" sz="3200" b="1" i="1" smtClean="0"/>
              <a:t>I</a:t>
            </a:r>
            <a:r>
              <a:rPr lang="en-US" sz="3200" b="1" i="1" baseline="30000" smtClean="0"/>
              <a:t>2</a:t>
            </a:r>
            <a:r>
              <a:rPr lang="en-US" sz="3200" b="1" i="1" smtClean="0"/>
              <a:t> </a:t>
            </a:r>
            <a:r>
              <a:rPr lang="en-US" sz="3200" b="1" smtClean="0"/>
              <a:t>= </a:t>
            </a:r>
            <a:r>
              <a:rPr lang="en-US" sz="3200" b="1" i="1" smtClean="0"/>
              <a:t>R I</a:t>
            </a:r>
            <a:r>
              <a:rPr lang="en-US" sz="3200" b="1" i="1" baseline="30000" smtClean="0"/>
              <a:t>2</a:t>
            </a:r>
            <a:r>
              <a:rPr lang="en-US" sz="3200" b="1" i="1" smtClean="0"/>
              <a:t> + </a:t>
            </a:r>
            <a:r>
              <a:rPr lang="en-US" sz="3200" b="1" smtClean="0"/>
              <a:t>j</a:t>
            </a:r>
            <a:r>
              <a:rPr lang="en-US" sz="3200" b="1" i="1" smtClean="0"/>
              <a:t> X I</a:t>
            </a:r>
            <a:r>
              <a:rPr lang="en-US" sz="3200" b="1" i="1" baseline="30000" smtClean="0"/>
              <a:t>2</a:t>
            </a:r>
            <a:r>
              <a:rPr lang="en-US" sz="3200" b="1" i="1" smtClean="0"/>
              <a:t> =</a:t>
            </a:r>
            <a:r>
              <a:rPr lang="en-US" sz="3200" b="1" smtClean="0"/>
              <a:t> </a:t>
            </a:r>
            <a:r>
              <a:rPr lang="en-US" sz="3200" b="1" i="1" smtClean="0"/>
              <a:t>P</a:t>
            </a:r>
            <a:r>
              <a:rPr lang="en-US" sz="3200" b="1" smtClean="0"/>
              <a:t> + j</a:t>
            </a:r>
            <a:r>
              <a:rPr lang="en-US" sz="3200" b="1" i="1" smtClean="0"/>
              <a:t>Q</a:t>
            </a:r>
          </a:p>
          <a:p>
            <a:pPr marL="0" lvl="2" indent="0" algn="just">
              <a:lnSpc>
                <a:spcPct val="90000"/>
              </a:lnSpc>
              <a:buFontTx/>
              <a:buNone/>
            </a:pPr>
            <a:r>
              <a:rPr lang="en-US" sz="3200" i="1" smtClean="0"/>
              <a:t>  </a:t>
            </a:r>
            <a:r>
              <a:rPr lang="en-US" smtClean="0"/>
              <a:t>gde je </a:t>
            </a:r>
            <a:r>
              <a:rPr lang="en-US" i="1" smtClean="0"/>
              <a:t>I</a:t>
            </a:r>
            <a:r>
              <a:rPr lang="en-US" smtClean="0"/>
              <a:t> efektivna vrednost struje.</a:t>
            </a:r>
            <a:endParaRPr lang="en-US" i="1" smtClean="0"/>
          </a:p>
          <a:p>
            <a:pPr marL="0" lvl="2" indent="0" algn="just">
              <a:lnSpc>
                <a:spcPct val="90000"/>
              </a:lnSpc>
              <a:buFontTx/>
              <a:buNone/>
            </a:pPr>
            <a:r>
              <a:rPr lang="en-US" sz="3200" smtClean="0"/>
              <a:t>  </a:t>
            </a:r>
          </a:p>
        </p:txBody>
      </p:sp>
      <p:pic>
        <p:nvPicPr>
          <p:cNvPr id="14340" name="Picture 3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1000" y="3505200"/>
            <a:ext cx="8305800" cy="23622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lvl="2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  </a:t>
            </a:r>
            <a:r>
              <a:rPr lang="en-US" sz="3200" dirty="0" err="1">
                <a:latin typeface="+mn-lt"/>
              </a:rPr>
              <a:t>Iz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kompleksne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prividne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snage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prijemnika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aktivna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snaga</a:t>
            </a:r>
            <a:r>
              <a:rPr lang="en-US" sz="3200" dirty="0">
                <a:latin typeface="+mn-lt"/>
              </a:rPr>
              <a:t> je:</a:t>
            </a:r>
          </a:p>
          <a:p>
            <a:pPr marL="1143000" lvl="2" indent="-2286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 </a:t>
            </a:r>
            <a:r>
              <a:rPr lang="en-US" sz="3200" b="1" i="1" dirty="0">
                <a:latin typeface="+mn-lt"/>
              </a:rPr>
              <a:t>P</a:t>
            </a:r>
            <a:r>
              <a:rPr lang="en-US" sz="3200" dirty="0">
                <a:latin typeface="+mn-lt"/>
              </a:rPr>
              <a:t> = </a:t>
            </a:r>
            <a:r>
              <a:rPr lang="en-US" sz="3200" b="1" dirty="0">
                <a:latin typeface="+mn-lt"/>
              </a:rPr>
              <a:t>Re</a:t>
            </a:r>
            <a:r>
              <a:rPr lang="en-US" sz="3200" dirty="0">
                <a:latin typeface="+mn-lt"/>
              </a:rPr>
              <a:t> [</a:t>
            </a:r>
            <a:r>
              <a:rPr lang="en-US" sz="3200" b="1" i="1" u="sng" dirty="0">
                <a:latin typeface="+mn-lt"/>
              </a:rPr>
              <a:t>S</a:t>
            </a:r>
            <a:r>
              <a:rPr lang="en-US" sz="3200" dirty="0">
                <a:latin typeface="+mn-lt"/>
              </a:rPr>
              <a:t>] = </a:t>
            </a:r>
            <a:r>
              <a:rPr lang="en-US" sz="3200" b="1" i="1" dirty="0">
                <a:latin typeface="+mn-lt"/>
              </a:rPr>
              <a:t>R</a:t>
            </a:r>
            <a:r>
              <a:rPr lang="en-US" sz="3200" dirty="0">
                <a:latin typeface="+mn-lt"/>
              </a:rPr>
              <a:t> </a:t>
            </a:r>
            <a:r>
              <a:rPr lang="en-US" sz="3200" b="1" i="1" dirty="0">
                <a:latin typeface="+mn-lt"/>
              </a:rPr>
              <a:t>I</a:t>
            </a:r>
            <a:r>
              <a:rPr lang="en-US" sz="3200" b="1" i="1" baseline="30000" dirty="0">
                <a:latin typeface="+mn-lt"/>
              </a:rPr>
              <a:t>2</a:t>
            </a:r>
            <a:r>
              <a:rPr lang="en-US" sz="3200" dirty="0">
                <a:latin typeface="+mn-lt"/>
              </a:rPr>
              <a:t>,</a:t>
            </a:r>
          </a:p>
          <a:p>
            <a:pPr marL="1143000" lvl="2" indent="-2286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 a </a:t>
            </a:r>
            <a:r>
              <a:rPr lang="en-US" sz="3200" dirty="0" err="1">
                <a:latin typeface="+mn-lt"/>
              </a:rPr>
              <a:t>reaktivna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snaga</a:t>
            </a:r>
            <a:r>
              <a:rPr lang="en-US" sz="3200" dirty="0">
                <a:latin typeface="+mn-lt"/>
              </a:rPr>
              <a:t>:</a:t>
            </a:r>
          </a:p>
          <a:p>
            <a:pPr marL="1143000" lvl="2" indent="-2286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 </a:t>
            </a:r>
            <a:r>
              <a:rPr lang="en-US" sz="3200" b="1" i="1" dirty="0">
                <a:latin typeface="+mn-lt"/>
              </a:rPr>
              <a:t>Q</a:t>
            </a:r>
            <a:r>
              <a:rPr lang="en-US" sz="3200" dirty="0">
                <a:latin typeface="+mn-lt"/>
              </a:rPr>
              <a:t> = </a:t>
            </a:r>
            <a:r>
              <a:rPr lang="en-US" sz="3200" b="1" dirty="0" err="1">
                <a:latin typeface="+mn-lt"/>
              </a:rPr>
              <a:t>Im</a:t>
            </a:r>
            <a:r>
              <a:rPr lang="en-US" sz="3200" dirty="0">
                <a:latin typeface="+mn-lt"/>
              </a:rPr>
              <a:t> [</a:t>
            </a:r>
            <a:r>
              <a:rPr lang="en-US" sz="3200" b="1" i="1" u="sng" dirty="0">
                <a:latin typeface="+mn-lt"/>
              </a:rPr>
              <a:t>S</a:t>
            </a:r>
            <a:r>
              <a:rPr lang="en-US" sz="3200" dirty="0">
                <a:latin typeface="+mn-lt"/>
              </a:rPr>
              <a:t>] = </a:t>
            </a:r>
            <a:r>
              <a:rPr lang="en-US" sz="3200" b="1" i="1" dirty="0">
                <a:latin typeface="+mn-lt"/>
              </a:rPr>
              <a:t>X</a:t>
            </a:r>
            <a:r>
              <a:rPr lang="en-US" sz="3200" dirty="0">
                <a:latin typeface="+mn-lt"/>
              </a:rPr>
              <a:t> </a:t>
            </a:r>
            <a:r>
              <a:rPr lang="en-US" sz="3200" b="1" i="1" dirty="0">
                <a:latin typeface="+mn-lt"/>
              </a:rPr>
              <a:t>I</a:t>
            </a:r>
            <a:r>
              <a:rPr lang="en-US" sz="3200" b="1" i="1" baseline="30000" dirty="0">
                <a:latin typeface="+mn-lt"/>
              </a:rPr>
              <a:t>2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28759-9CCA-460A-9908-CFBF1866C338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Snaga u kolu prostoperiodične struje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01000" cy="4572000"/>
          </a:xfrm>
        </p:spPr>
        <p:txBody>
          <a:bodyPr rtlCol="0">
            <a:normAutofit/>
          </a:bodyPr>
          <a:lstStyle/>
          <a:p>
            <a:pPr marL="0" lvl="2" indent="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2800" dirty="0" smtClean="0"/>
              <a:t>  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poznata</a:t>
            </a:r>
            <a:r>
              <a:rPr lang="en-US" dirty="0" smtClean="0"/>
              <a:t> </a:t>
            </a:r>
            <a:r>
              <a:rPr lang="en-US" dirty="0" err="1" smtClean="0"/>
              <a:t>kompleksna</a:t>
            </a:r>
            <a:r>
              <a:rPr lang="en-US" dirty="0" smtClean="0"/>
              <a:t> </a:t>
            </a:r>
            <a:r>
              <a:rPr lang="en-US" dirty="0" err="1" smtClean="0"/>
              <a:t>admitansa</a:t>
            </a:r>
            <a:r>
              <a:rPr lang="en-US" dirty="0" smtClean="0"/>
              <a:t> </a:t>
            </a:r>
            <a:r>
              <a:rPr lang="en-US" dirty="0" err="1" smtClean="0"/>
              <a:t>kompleksna</a:t>
            </a:r>
            <a:r>
              <a:rPr lang="en-US" dirty="0" smtClean="0"/>
              <a:t> </a:t>
            </a:r>
            <a:r>
              <a:rPr lang="en-US" dirty="0" err="1" smtClean="0"/>
              <a:t>prividna</a:t>
            </a:r>
            <a:r>
              <a:rPr lang="en-US" dirty="0" smtClean="0"/>
              <a:t> </a:t>
            </a:r>
            <a:r>
              <a:rPr lang="en-US" dirty="0" err="1" smtClean="0"/>
              <a:t>snage</a:t>
            </a:r>
            <a:r>
              <a:rPr lang="en-US" dirty="0" smtClean="0"/>
              <a:t> se mo</a:t>
            </a:r>
            <a:r>
              <a:rPr lang="sr-Latn-CS" dirty="0" smtClean="0"/>
              <a:t>že izraziti kao:</a:t>
            </a:r>
          </a:p>
          <a:p>
            <a:pPr marL="0" lvl="2" indent="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dirty="0" smtClean="0"/>
              <a:t>  </a:t>
            </a:r>
            <a:r>
              <a:rPr lang="sr-Latn-CS" b="1" i="1" u="sng" dirty="0" smtClean="0"/>
              <a:t>S</a:t>
            </a:r>
            <a:r>
              <a:rPr lang="sr-Latn-CS" dirty="0" smtClean="0"/>
              <a:t> =</a:t>
            </a:r>
            <a:r>
              <a:rPr lang="sr-Latn-CS" b="1" i="1" u="sng" dirty="0" smtClean="0"/>
              <a:t>UI</a:t>
            </a:r>
            <a:r>
              <a:rPr lang="en-US" b="1" i="1" dirty="0" smtClean="0"/>
              <a:t>*</a:t>
            </a:r>
            <a:r>
              <a:rPr lang="sr-Latn-CS" dirty="0" smtClean="0"/>
              <a:t> </a:t>
            </a:r>
            <a:r>
              <a:rPr lang="sr-Latn-CS" b="1" dirty="0" smtClean="0"/>
              <a:t>=</a:t>
            </a:r>
            <a:r>
              <a:rPr lang="sr-Latn-CS" dirty="0" smtClean="0"/>
              <a:t> </a:t>
            </a:r>
            <a:r>
              <a:rPr lang="sr-Latn-CS" b="1" i="1" u="sng" dirty="0" smtClean="0"/>
              <a:t>U</a:t>
            </a:r>
            <a:r>
              <a:rPr lang="en-US" b="1" i="1" u="sng" dirty="0" smtClean="0"/>
              <a:t> </a:t>
            </a:r>
            <a:r>
              <a:rPr lang="sr-Latn-CS" b="1" i="1" u="sng" dirty="0" smtClean="0"/>
              <a:t>U </a:t>
            </a:r>
            <a:r>
              <a:rPr lang="en-US" b="1" i="1" dirty="0" smtClean="0"/>
              <a:t>*</a:t>
            </a:r>
            <a:r>
              <a:rPr lang="en-US" b="1" i="1" u="sng" dirty="0" smtClean="0"/>
              <a:t> </a:t>
            </a:r>
            <a:r>
              <a:rPr lang="sr-Latn-CS" b="1" i="1" u="sng" dirty="0" smtClean="0"/>
              <a:t>Y</a:t>
            </a:r>
            <a:r>
              <a:rPr lang="en-US" b="1" i="1" dirty="0" smtClean="0"/>
              <a:t>*</a:t>
            </a:r>
            <a:r>
              <a:rPr lang="sr-Latn-CS" dirty="0" smtClean="0"/>
              <a:t> </a:t>
            </a:r>
            <a:r>
              <a:rPr lang="sr-Latn-CS" b="1" dirty="0" smtClean="0"/>
              <a:t>=</a:t>
            </a:r>
            <a:r>
              <a:rPr lang="en-US" b="1" dirty="0" smtClean="0"/>
              <a:t> </a:t>
            </a:r>
            <a:r>
              <a:rPr lang="sr-Latn-CS" b="1" i="1" u="sng" dirty="0" smtClean="0"/>
              <a:t>Y </a:t>
            </a:r>
            <a:r>
              <a:rPr lang="en-US" b="1" i="1" dirty="0" smtClean="0"/>
              <a:t>* </a:t>
            </a:r>
            <a:r>
              <a:rPr lang="sr-Latn-CS" b="1" i="1" dirty="0" smtClean="0"/>
              <a:t>U</a:t>
            </a:r>
            <a:r>
              <a:rPr lang="en-US" b="1" i="1" baseline="30000" dirty="0" smtClean="0"/>
              <a:t>2</a:t>
            </a:r>
            <a:r>
              <a:rPr lang="en-US" b="1" i="1" dirty="0" smtClean="0"/>
              <a:t> </a:t>
            </a:r>
            <a:r>
              <a:rPr lang="en-US" b="1" dirty="0" smtClean="0"/>
              <a:t>= </a:t>
            </a:r>
            <a:r>
              <a:rPr lang="sr-Latn-CS" b="1" i="1" dirty="0" smtClean="0"/>
              <a:t>G</a:t>
            </a:r>
            <a:r>
              <a:rPr lang="en-US" b="1" i="1" dirty="0" smtClean="0"/>
              <a:t> </a:t>
            </a:r>
            <a:r>
              <a:rPr lang="sr-Latn-CS" b="1" i="1" dirty="0" smtClean="0"/>
              <a:t>U</a:t>
            </a:r>
            <a:r>
              <a:rPr lang="en-US" b="1" i="1" baseline="30000" dirty="0" smtClean="0"/>
              <a:t>2</a:t>
            </a:r>
            <a:r>
              <a:rPr lang="en-US" b="1" i="1" dirty="0" smtClean="0"/>
              <a:t> </a:t>
            </a:r>
            <a:r>
              <a:rPr lang="sr-Latn-CS" b="1" i="1" dirty="0" smtClean="0"/>
              <a:t>-</a:t>
            </a:r>
            <a:r>
              <a:rPr lang="en-US" b="1" i="1" dirty="0" smtClean="0"/>
              <a:t> </a:t>
            </a:r>
            <a:r>
              <a:rPr lang="en-US" b="1" dirty="0" smtClean="0"/>
              <a:t>j</a:t>
            </a:r>
            <a:r>
              <a:rPr lang="en-US" b="1" i="1" dirty="0" smtClean="0"/>
              <a:t> </a:t>
            </a:r>
            <a:r>
              <a:rPr lang="sr-Latn-CS" b="1" i="1" dirty="0" smtClean="0"/>
              <a:t>B</a:t>
            </a:r>
            <a:r>
              <a:rPr lang="en-US" b="1" i="1" dirty="0" smtClean="0"/>
              <a:t> </a:t>
            </a:r>
            <a:r>
              <a:rPr lang="sr-Latn-CS" b="1" i="1" dirty="0" smtClean="0"/>
              <a:t>U</a:t>
            </a:r>
            <a:r>
              <a:rPr lang="en-US" b="1" i="1" baseline="30000" dirty="0" smtClean="0"/>
              <a:t>2</a:t>
            </a:r>
            <a:endParaRPr lang="sr-Latn-CS" b="1" i="1" baseline="30000" dirty="0" smtClean="0"/>
          </a:p>
          <a:p>
            <a:pPr marL="0" lvl="2" indent="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b="1" i="1" baseline="30000" dirty="0" smtClean="0"/>
              <a:t>   </a:t>
            </a:r>
            <a:r>
              <a:rPr lang="sr-Latn-CS" b="1" i="1" u="sng" dirty="0" smtClean="0"/>
              <a:t>S</a:t>
            </a:r>
            <a:r>
              <a:rPr lang="en-US" b="1" i="1" dirty="0" smtClean="0"/>
              <a:t> =</a:t>
            </a:r>
            <a:r>
              <a:rPr lang="en-US" b="1" dirty="0" smtClean="0"/>
              <a:t> </a:t>
            </a:r>
            <a:r>
              <a:rPr lang="sr-Latn-CS" b="1" dirty="0" smtClean="0"/>
              <a:t>   </a:t>
            </a:r>
            <a:r>
              <a:rPr lang="en-US" b="1" i="1" dirty="0" smtClean="0"/>
              <a:t>P</a:t>
            </a:r>
            <a:r>
              <a:rPr lang="en-US" b="1" dirty="0" smtClean="0"/>
              <a:t> + </a:t>
            </a:r>
            <a:r>
              <a:rPr lang="en-US" b="1" dirty="0" err="1" smtClean="0"/>
              <a:t>j</a:t>
            </a:r>
            <a:r>
              <a:rPr lang="en-US" b="1" i="1" dirty="0" err="1" smtClean="0"/>
              <a:t>Q</a:t>
            </a:r>
            <a:endParaRPr lang="sr-Latn-CS" b="1" i="1" dirty="0" smtClean="0"/>
          </a:p>
          <a:p>
            <a:pPr marL="0" lvl="2" indent="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b="1" i="1" dirty="0" smtClean="0"/>
              <a:t>  P = G</a:t>
            </a:r>
            <a:r>
              <a:rPr lang="en-US" b="1" i="1" dirty="0" smtClean="0"/>
              <a:t> </a:t>
            </a:r>
            <a:r>
              <a:rPr lang="sr-Latn-CS" b="1" i="1" dirty="0" smtClean="0"/>
              <a:t>U</a:t>
            </a:r>
            <a:r>
              <a:rPr lang="en-US" b="1" i="1" baseline="30000" dirty="0" smtClean="0"/>
              <a:t>2</a:t>
            </a:r>
            <a:r>
              <a:rPr lang="sr-Latn-CS" b="1" i="1" dirty="0" smtClean="0"/>
              <a:t>,</a:t>
            </a:r>
          </a:p>
          <a:p>
            <a:pPr marL="0" lvl="2" indent="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b="1" i="1" dirty="0" smtClean="0"/>
              <a:t>  Q = - B</a:t>
            </a:r>
            <a:r>
              <a:rPr lang="en-US" b="1" i="1" dirty="0" smtClean="0"/>
              <a:t> </a:t>
            </a:r>
            <a:r>
              <a:rPr lang="sr-Latn-CS" b="1" i="1" dirty="0" smtClean="0"/>
              <a:t>U</a:t>
            </a:r>
            <a:r>
              <a:rPr lang="en-US" b="1" i="1" baseline="30000" dirty="0" smtClean="0"/>
              <a:t>2</a:t>
            </a:r>
            <a:endParaRPr lang="sr-Latn-CS" b="1" i="1" baseline="30000" dirty="0" smtClean="0"/>
          </a:p>
          <a:p>
            <a:pPr marL="0" lvl="2" indent="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2800" b="1" i="1" dirty="0" smtClean="0"/>
              <a:t> 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2800" b="1" i="1" dirty="0" smtClean="0"/>
              <a:t>  </a:t>
            </a:r>
            <a:endParaRPr lang="en-US" sz="2800" b="1" i="1" dirty="0" smtClean="0"/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 smtClean="0"/>
          </a:p>
        </p:txBody>
      </p:sp>
      <p:pic>
        <p:nvPicPr>
          <p:cNvPr id="7176" name="Picture 3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752600" y="3810000"/>
          <a:ext cx="4343400" cy="487363"/>
        </p:xfrm>
        <a:graphic>
          <a:graphicData uri="http://schemas.openxmlformats.org/presentationml/2006/ole">
            <p:oleObj spid="_x0000_s7170" name="Equation" r:id="rId4" imgW="1954951" imgH="215806" progId="Equation.3">
              <p:embed/>
            </p:oleObj>
          </a:graphicData>
        </a:graphic>
      </p:graphicFrame>
      <p:graphicFrame>
        <p:nvGraphicFramePr>
          <p:cNvPr id="7171" name="Object 12"/>
          <p:cNvGraphicFramePr>
            <a:graphicFrameLocks noChangeAspect="1"/>
          </p:cNvGraphicFramePr>
          <p:nvPr/>
        </p:nvGraphicFramePr>
        <p:xfrm>
          <a:off x="1524000" y="4495800"/>
          <a:ext cx="4419600" cy="498475"/>
        </p:xfrm>
        <a:graphic>
          <a:graphicData uri="http://schemas.openxmlformats.org/presentationml/2006/ole">
            <p:oleObj spid="_x0000_s7171" name="Equation" r:id="rId5" imgW="1943100" imgH="215900" progId="Equation.3">
              <p:embed/>
            </p:oleObj>
          </a:graphicData>
        </a:graphic>
      </p:graphicFrame>
      <p:graphicFrame>
        <p:nvGraphicFramePr>
          <p:cNvPr id="7172" name="Object 8"/>
          <p:cNvGraphicFramePr>
            <a:graphicFrameLocks noChangeAspect="1"/>
          </p:cNvGraphicFramePr>
          <p:nvPr/>
        </p:nvGraphicFramePr>
        <p:xfrm>
          <a:off x="2819400" y="5181600"/>
          <a:ext cx="2286000" cy="471488"/>
        </p:xfrm>
        <a:graphic>
          <a:graphicData uri="http://schemas.openxmlformats.org/presentationml/2006/ole">
            <p:oleObj spid="_x0000_s7172" name="Equation" r:id="rId6" imgW="927100" imgH="190500" progId="Equation.3">
              <p:embed/>
            </p:oleObj>
          </a:graphicData>
        </a:graphic>
      </p:graphicFrame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2971800" y="5867400"/>
          <a:ext cx="1682750" cy="533400"/>
        </p:xfrm>
        <a:graphic>
          <a:graphicData uri="http://schemas.openxmlformats.org/presentationml/2006/ole">
            <p:oleObj spid="_x0000_s7173" name="Equation" r:id="rId7" imgW="812447" imgH="253890" progId="Equation.3">
              <p:embed/>
            </p:oleObj>
          </a:graphicData>
        </a:graphic>
      </p:graphicFrame>
      <p:pic>
        <p:nvPicPr>
          <p:cNvPr id="7177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19800" y="2438400"/>
            <a:ext cx="2755900" cy="21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57728-B0F5-4322-86AD-5010B2FCC4A6}" type="slidenum">
              <a:rPr lang="en-GB"/>
              <a:pPr>
                <a:defRPr/>
              </a:pPr>
              <a:t>13</a:t>
            </a:fld>
            <a:endParaRPr lang="en-GB"/>
          </a:p>
        </p:txBody>
      </p:sp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Snaga u kolu prostoperiodične struje</a:t>
            </a:r>
            <a:endParaRPr lang="en-US" dirty="0" smtClean="0"/>
          </a:p>
        </p:txBody>
      </p:sp>
      <p:pic>
        <p:nvPicPr>
          <p:cNvPr id="15363" name="Picture 3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3200">
                <a:latin typeface="+mn-lt"/>
              </a:rPr>
              <a:t>Aktivna snaga je isključivo pozitivna.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3200">
                <a:latin typeface="+mn-lt"/>
              </a:rPr>
              <a:t>Reaktivna snaga može biti i pozitivna i negativna.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3200">
                <a:latin typeface="+mn-lt"/>
              </a:rPr>
              <a:t>Ako je prijemnik pretežno induktivan, reaktivna snaga je pozitivna.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3200">
                <a:latin typeface="+mn-lt"/>
              </a:rPr>
              <a:t>Ako je prijemnik pretežno kapacitivan, reaktivna snaga je negativna.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3200">
                <a:latin typeface="+mn-lt"/>
              </a:rPr>
              <a:t>Prividna snaga je pozitivna.</a:t>
            </a:r>
            <a:endParaRPr lang="en-US" sz="3200" dirty="0">
              <a:latin typeface="+mn-lt"/>
            </a:endParaRPr>
          </a:p>
        </p:txBody>
      </p:sp>
      <p:sp>
        <p:nvSpPr>
          <p:cNvPr id="15365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4ED0B-0245-4629-A61F-5B2E9744EFD9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PARALELNA VEZA DVA PRIJEMNIKA</a:t>
            </a:r>
            <a:endParaRPr lang="en-US" sz="3200" b="1" smtClean="0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>
            <p:ph idx="1"/>
          </p:nvPr>
        </p:nvGraphicFramePr>
        <p:xfrm>
          <a:off x="685800" y="1600200"/>
          <a:ext cx="7770813" cy="4525963"/>
        </p:xfrm>
        <a:graphic>
          <a:graphicData uri="http://schemas.openxmlformats.org/presentationml/2006/ole">
            <p:oleObj spid="_x0000_s1026" name="Image Document" r:id="rId3" imgW="9420120" imgH="5619600" progId="">
              <p:embed/>
            </p:oleObj>
          </a:graphicData>
        </a:graphic>
      </p:graphicFrame>
      <p:pic>
        <p:nvPicPr>
          <p:cNvPr id="102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3498C-3F9D-40E4-A4F3-2B6E5B25BCDB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PARALELNA VEZA DVA PRIJEMNIKA</a:t>
            </a:r>
            <a:endParaRPr lang="en-US" sz="32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 rtlCol="0">
            <a:normAutofit/>
          </a:bodyPr>
          <a:lstStyle/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sr-Latn-CS" sz="3200" dirty="0" smtClean="0"/>
              <a:t>  Dva prijemnika su vezana paralelno i priključena na prostoperiodičan napon:</a:t>
            </a:r>
          </a:p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sr-Latn-CS" sz="3200" dirty="0" smtClean="0"/>
              <a:t>                    </a:t>
            </a:r>
            <a:r>
              <a:rPr lang="sr-Cyrl-CS" sz="3200" b="1" i="1" dirty="0" smtClean="0"/>
              <a:t>u</a:t>
            </a:r>
            <a:r>
              <a:rPr lang="sr-Cyrl-CS" sz="3200" b="1" dirty="0" smtClean="0"/>
              <a:t>(</a:t>
            </a:r>
            <a:r>
              <a:rPr lang="sr-Cyrl-CS" sz="3200" b="1" i="1" dirty="0" smtClean="0"/>
              <a:t>t</a:t>
            </a:r>
            <a:r>
              <a:rPr lang="sr-Cyrl-CS" sz="3200" b="1" dirty="0" smtClean="0"/>
              <a:t>) = </a:t>
            </a:r>
            <a:r>
              <a:rPr lang="sr-Cyrl-CS" sz="3200" b="1" i="1" dirty="0" smtClean="0"/>
              <a:t>U</a:t>
            </a:r>
            <a:r>
              <a:rPr lang="sr-Cyrl-CS" b="1" dirty="0" smtClean="0"/>
              <a:t>m</a:t>
            </a:r>
            <a:r>
              <a:rPr lang="sr-Cyrl-CS" sz="3200" b="1" dirty="0" smtClean="0"/>
              <a:t> sin (</a:t>
            </a:r>
            <a:r>
              <a:rPr lang="sr-Cyrl-CS" sz="3200" b="1" i="1" dirty="0" smtClean="0">
                <a:sym typeface="Symbol" pitchFamily="18" charset="2"/>
              </a:rPr>
              <a:t></a:t>
            </a:r>
            <a:r>
              <a:rPr lang="sr-Cyrl-CS" sz="3200" b="1" i="1" dirty="0" smtClean="0"/>
              <a:t> t</a:t>
            </a:r>
            <a:r>
              <a:rPr lang="sr-Cyrl-CS" sz="3200" b="1" dirty="0" smtClean="0"/>
              <a:t> +</a:t>
            </a:r>
            <a:r>
              <a:rPr lang="sr-Cyrl-CS" sz="3200" b="1" i="1" dirty="0" smtClean="0"/>
              <a:t> </a:t>
            </a:r>
            <a:r>
              <a:rPr lang="sr-Cyrl-CS" sz="3200" b="1" i="1" dirty="0" smtClean="0">
                <a:sym typeface="Symbol" pitchFamily="18" charset="2"/>
              </a:rPr>
              <a:t></a:t>
            </a:r>
            <a:r>
              <a:rPr lang="sr-Cyrl-CS" sz="3200" b="1" dirty="0" smtClean="0"/>
              <a:t>)</a:t>
            </a:r>
            <a:r>
              <a:rPr lang="sr-Latn-CS" sz="3200" b="1" dirty="0" smtClean="0"/>
              <a:t>.</a:t>
            </a:r>
            <a:endParaRPr lang="sl-SI" sz="3200" dirty="0" smtClean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sz="3200" dirty="0" smtClean="0"/>
          </a:p>
        </p:txBody>
      </p:sp>
      <p:pic>
        <p:nvPicPr>
          <p:cNvPr id="1126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" y="2667000"/>
            <a:ext cx="8458200" cy="20621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sl-SI" sz="3200" dirty="0">
                <a:latin typeface="+mn-lt"/>
              </a:rPr>
              <a:t>Svi elementi u kolu su linearni pa će u stacionarnom stanju i trenutna vrednost struje u napojnoj grani da se menja po prostoperiodičnom zakonu:</a:t>
            </a:r>
            <a:endParaRPr lang="en-US" sz="3200" dirty="0">
              <a:latin typeface="+mn-lt"/>
            </a:endParaRPr>
          </a:p>
        </p:txBody>
      </p:sp>
      <p:pic>
        <p:nvPicPr>
          <p:cNvPr id="1127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4343400"/>
            <a:ext cx="38100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0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57A900-E331-402B-B268-EC98EF900B98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PARALELNA VEZA DVA PRIJEMNIKA</a:t>
            </a:r>
            <a:endParaRPr lang="en-US" sz="320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524000"/>
            <a:ext cx="8534400" cy="1905000"/>
          </a:xfrm>
        </p:spPr>
        <p:txBody>
          <a:bodyPr rtlCol="0">
            <a:normAutofit/>
          </a:bodyPr>
          <a:lstStyle/>
          <a:p>
            <a:pPr marL="0" lvl="2" indent="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2800" dirty="0" smtClean="0"/>
              <a:t>  </a:t>
            </a:r>
            <a:r>
              <a:rPr lang="sr-Latn-CS" sz="3200" dirty="0" smtClean="0"/>
              <a:t>Na osnovu Prvog Kirhofovog zakona jačina struje u napojnoj grani jednaka je zbiru jačina struja u pojedinim granama: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762000" y="3124200"/>
          <a:ext cx="6931025" cy="506413"/>
        </p:xfrm>
        <a:graphic>
          <a:graphicData uri="http://schemas.openxmlformats.org/presentationml/2006/ole">
            <p:oleObj spid="_x0000_s2050" name="Equation" r:id="rId3" imgW="2781000" imgH="203040" progId="Equation.3">
              <p:embed/>
            </p:oleObj>
          </a:graphicData>
        </a:graphic>
      </p:graphicFrame>
      <p:pic>
        <p:nvPicPr>
          <p:cNvPr id="2054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57200" y="3581400"/>
            <a:ext cx="8458200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sr-Latn-CS" sz="3200" dirty="0">
                <a:latin typeface="+mn-lt"/>
              </a:rPr>
              <a:t>Zamenom odgovarajućih izraza dobija se integralno - diferencijalna jednačina (jednačina stanja) iz koje se određuje nepoznata struja: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838200" y="5334000"/>
          <a:ext cx="7389813" cy="838200"/>
        </p:xfrm>
        <a:graphic>
          <a:graphicData uri="http://schemas.openxmlformats.org/presentationml/2006/ole">
            <p:oleObj spid="_x0000_s2051" name="Equation" r:id="rId5" imgW="3695700" imgH="4191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ADE7DF-5A9F-42E9-9206-C31CBEBD0809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PARALELNA VEZA DVA PRIJEMNIKA</a:t>
            </a:r>
            <a:endParaRPr lang="en-US" sz="3200" smtClean="0"/>
          </a:p>
        </p:txBody>
      </p:sp>
      <p:pic>
        <p:nvPicPr>
          <p:cNvPr id="3078" name="Picture 3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143000"/>
            <a:ext cx="7924800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2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A</a:t>
            </a:r>
            <a:r>
              <a:rPr lang="sr-Latn-CS" sz="3200" dirty="0">
                <a:latin typeface="+mn-lt"/>
              </a:rPr>
              <a:t>dmitans</a:t>
            </a:r>
            <a:r>
              <a:rPr lang="en-US" sz="3200" dirty="0">
                <a:latin typeface="+mn-lt"/>
              </a:rPr>
              <a:t>a</a:t>
            </a:r>
            <a:r>
              <a:rPr lang="sr-Latn-CS" sz="3200" dirty="0">
                <a:latin typeface="+mn-lt"/>
              </a:rPr>
              <a:t> paralelne veze dva prijemnika</a:t>
            </a:r>
            <a:r>
              <a:rPr lang="en-US" sz="3200" dirty="0">
                <a:latin typeface="+mn-lt"/>
              </a:rPr>
              <a:t> je</a:t>
            </a:r>
            <a:r>
              <a:rPr lang="sr-Latn-CS" sz="3200" dirty="0">
                <a:latin typeface="+mn-lt"/>
              </a:rPr>
              <a:t>: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762000" y="1676400"/>
          <a:ext cx="6702425" cy="1054100"/>
        </p:xfrm>
        <a:graphic>
          <a:graphicData uri="http://schemas.openxmlformats.org/presentationml/2006/ole">
            <p:oleObj spid="_x0000_s3074" name="Equation" r:id="rId4" imgW="3149280" imgH="495000" progId="Equation.3">
              <p:embed/>
            </p:oleObj>
          </a:graphicData>
        </a:graphic>
      </p:graphicFrame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1890713" y="2789238"/>
          <a:ext cx="4143375" cy="695325"/>
        </p:xfrm>
        <a:graphic>
          <a:graphicData uri="http://schemas.openxmlformats.org/presentationml/2006/ole">
            <p:oleObj spid="_x0000_s3075" name="Equation" r:id="rId5" imgW="1739880" imgH="291960" progId="Equation.3">
              <p:embed/>
            </p:oleObj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28600" y="3581400"/>
            <a:ext cx="8229600" cy="3276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2"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900" dirty="0">
                <a:latin typeface="+mn-lt"/>
              </a:rPr>
              <a:t>       </a:t>
            </a:r>
            <a:r>
              <a:rPr lang="sr-Latn-CS" sz="3200" dirty="0">
                <a:latin typeface="+mn-lt"/>
              </a:rPr>
              <a:t>Kod </a:t>
            </a:r>
            <a:r>
              <a:rPr lang="en-US" sz="3200" dirty="0">
                <a:latin typeface="+mn-lt"/>
              </a:rPr>
              <a:t> </a:t>
            </a:r>
            <a:r>
              <a:rPr lang="sr-Latn-CS" sz="3200" dirty="0">
                <a:latin typeface="+mn-lt"/>
              </a:rPr>
              <a:t>paralelne veze dva ili više prijemnika sabiraju  se konduktanse i susceptanse pojedinih prijemnika i onda određuje ekvivalentna admitansa</a:t>
            </a:r>
          </a:p>
          <a:p>
            <a:pPr marL="1143000" lvl="2" indent="-2286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3600" dirty="0">
                <a:latin typeface="+mn-lt"/>
              </a:rPr>
              <a:t> </a:t>
            </a:r>
            <a:r>
              <a:rPr lang="sr-Latn-CS" sz="3200" b="1" i="1" dirty="0">
                <a:latin typeface="+mn-lt"/>
              </a:rPr>
              <a:t>G</a:t>
            </a:r>
            <a:r>
              <a:rPr lang="sr-Latn-CS" sz="3200" b="1" i="1" baseline="-25000" dirty="0">
                <a:latin typeface="+mn-lt"/>
              </a:rPr>
              <a:t>e </a:t>
            </a:r>
            <a:r>
              <a:rPr lang="sr-Latn-CS" sz="3200" b="1" i="1" dirty="0">
                <a:latin typeface="+mn-lt"/>
              </a:rPr>
              <a:t>= G</a:t>
            </a:r>
            <a:r>
              <a:rPr lang="sr-Latn-CS" sz="3200" b="1" i="1" baseline="-25000" dirty="0">
                <a:latin typeface="+mn-lt"/>
              </a:rPr>
              <a:t>1</a:t>
            </a:r>
            <a:r>
              <a:rPr lang="sr-Latn-CS" sz="3200" b="1" i="1" dirty="0">
                <a:latin typeface="+mn-lt"/>
              </a:rPr>
              <a:t>+ G</a:t>
            </a:r>
            <a:r>
              <a:rPr lang="sr-Latn-CS" sz="3200" b="1" i="1" baseline="-25000" dirty="0">
                <a:latin typeface="+mn-lt"/>
              </a:rPr>
              <a:t>2</a:t>
            </a:r>
            <a:r>
              <a:rPr lang="sr-Latn-CS" sz="3200" b="1" i="1" dirty="0">
                <a:latin typeface="+mn-lt"/>
              </a:rPr>
              <a:t>,</a:t>
            </a:r>
          </a:p>
          <a:p>
            <a:pPr marL="1143000" lvl="2" indent="-2286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3200" b="1" i="1" dirty="0">
                <a:latin typeface="+mn-lt"/>
              </a:rPr>
              <a:t>  B</a:t>
            </a:r>
            <a:r>
              <a:rPr lang="sr-Latn-CS" sz="3200" b="1" i="1" baseline="-25000" dirty="0">
                <a:latin typeface="+mn-lt"/>
              </a:rPr>
              <a:t>e </a:t>
            </a:r>
            <a:r>
              <a:rPr lang="sr-Latn-CS" sz="3200" b="1" i="1" dirty="0">
                <a:latin typeface="+mn-lt"/>
              </a:rPr>
              <a:t>= B</a:t>
            </a:r>
            <a:r>
              <a:rPr lang="sr-Latn-CS" sz="3200" b="1" i="1" baseline="-25000" dirty="0">
                <a:latin typeface="+mn-lt"/>
              </a:rPr>
              <a:t>1</a:t>
            </a:r>
            <a:r>
              <a:rPr lang="sr-Latn-CS" sz="3200" b="1" i="1" dirty="0">
                <a:latin typeface="+mn-lt"/>
              </a:rPr>
              <a:t>+ B</a:t>
            </a:r>
            <a:r>
              <a:rPr lang="sr-Latn-CS" sz="3200" b="1" i="1" baseline="-25000" dirty="0">
                <a:latin typeface="+mn-lt"/>
              </a:rPr>
              <a:t>2</a:t>
            </a:r>
            <a:r>
              <a:rPr lang="sr-Latn-CS" sz="3200" b="1" i="1" dirty="0">
                <a:latin typeface="+mn-lt"/>
              </a:rPr>
              <a:t>,</a:t>
            </a:r>
          </a:p>
          <a:p>
            <a:pPr marL="1143000" lvl="2" indent="-2286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1200" b="1" i="1" dirty="0">
                <a:latin typeface="+mn-lt"/>
              </a:rPr>
              <a:t>  </a:t>
            </a:r>
            <a:endParaRPr lang="en-US" sz="1200" b="1" i="1" dirty="0">
              <a:latin typeface="+mn-lt"/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876800" y="5181600"/>
          <a:ext cx="2819400" cy="858838"/>
        </p:xfrm>
        <a:graphic>
          <a:graphicData uri="http://schemas.openxmlformats.org/presentationml/2006/ole">
            <p:oleObj spid="_x0000_s3076" name="Equation" r:id="rId6" imgW="876240" imgH="266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0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A9865-E6FC-4A3A-9C5E-5EB469540515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PARALELNA VEZA DVA PRIJEMNIKA</a:t>
            </a:r>
            <a:endParaRPr lang="en-US" sz="3200" smtClean="0"/>
          </a:p>
        </p:txBody>
      </p:sp>
      <p:pic>
        <p:nvPicPr>
          <p:cNvPr id="4102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71600"/>
            <a:ext cx="7924800" cy="1447800"/>
          </a:xfrm>
        </p:spPr>
        <p:txBody>
          <a:bodyPr rtlCol="0">
            <a:normAutofit/>
          </a:bodyPr>
          <a:lstStyle/>
          <a:p>
            <a:pPr marL="0" lvl="2" indent="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3200" dirty="0" smtClean="0"/>
              <a:t>   </a:t>
            </a:r>
            <a:r>
              <a:rPr lang="en-US" sz="3200" dirty="0" err="1" smtClean="0"/>
              <a:t>Razlika</a:t>
            </a:r>
            <a:r>
              <a:rPr lang="en-US" sz="3200" dirty="0" smtClean="0"/>
              <a:t> </a:t>
            </a:r>
            <a:r>
              <a:rPr lang="en-US" sz="3200" dirty="0" err="1" smtClean="0"/>
              <a:t>faza</a:t>
            </a:r>
            <a:r>
              <a:rPr lang="en-US" sz="3200" dirty="0" smtClean="0"/>
              <a:t> </a:t>
            </a:r>
            <a:r>
              <a:rPr lang="en-US" sz="3200" dirty="0" err="1" smtClean="0"/>
              <a:t>izme</a:t>
            </a:r>
            <a:r>
              <a:rPr lang="sr-Latn-CS" sz="3200" dirty="0" smtClean="0"/>
              <a:t>đu struje u napojnoj grani i napona kod paralelne veze dva prijemnika je: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3200" dirty="0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762000" y="2438400"/>
          <a:ext cx="7315200" cy="1201738"/>
        </p:xfrm>
        <a:graphic>
          <a:graphicData uri="http://schemas.openxmlformats.org/presentationml/2006/ole">
            <p:oleObj spid="_x0000_s4098" name="Equation" r:id="rId4" imgW="3479760" imgH="57132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609600" y="3581400"/>
            <a:ext cx="8001000" cy="20621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sr-Latn-CS" dirty="0"/>
              <a:t> </a:t>
            </a:r>
            <a:r>
              <a:rPr lang="sr-Latn-CS" sz="3200" dirty="0">
                <a:latin typeface="+mn-lt"/>
              </a:rPr>
              <a:t>Množenjem izraza za ekvivalentnu konduktansu i ekvivalentnu susceptansu paralelne veze prijemnika sa </a:t>
            </a:r>
            <a:r>
              <a:rPr lang="sr-Latn-CS" sz="3200" i="1" dirty="0">
                <a:latin typeface="+mn-lt"/>
              </a:rPr>
              <a:t>U</a:t>
            </a:r>
            <a:r>
              <a:rPr lang="sr-Latn-CS" sz="3200" baseline="30000" dirty="0">
                <a:latin typeface="+mn-lt"/>
              </a:rPr>
              <a:t>2 </a:t>
            </a:r>
            <a:r>
              <a:rPr lang="sr-Latn-CS" sz="3200" dirty="0">
                <a:latin typeface="+mn-lt"/>
              </a:rPr>
              <a:t>dobijaju se izrazi za ekvivalentnu aktivnu i reaktivnu snagu: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1638300" y="5657850"/>
          <a:ext cx="2133600" cy="687388"/>
        </p:xfrm>
        <a:graphic>
          <a:graphicData uri="http://schemas.openxmlformats.org/presentationml/2006/ole">
            <p:oleObj spid="_x0000_s4099" name="Equation" r:id="rId5" imgW="711000" imgH="22860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800600" y="5715000"/>
          <a:ext cx="2955925" cy="533400"/>
        </p:xfrm>
        <a:graphic>
          <a:graphicData uri="http://schemas.openxmlformats.org/presentationml/2006/ole">
            <p:oleObj spid="_x0000_s4100" name="Equation" r:id="rId6" imgW="7873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73A3A-F46A-4D3E-A0E3-67BE168D7D1D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Snaga u kolu prostoperiodične struje</a:t>
            </a:r>
            <a:endParaRPr lang="en-US" sz="320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 rtlCol="0">
            <a:normAutofit/>
          </a:bodyPr>
          <a:lstStyle/>
          <a:p>
            <a:pPr marL="0" lvl="2" indent="0" fontAlgn="auto">
              <a:spcAft>
                <a:spcPts val="0"/>
              </a:spcAft>
              <a:buFontTx/>
              <a:buNone/>
              <a:defRPr/>
            </a:pPr>
            <a:r>
              <a:rPr lang="sr-Latn-CS" dirty="0" smtClean="0"/>
              <a:t>   </a:t>
            </a:r>
            <a:r>
              <a:rPr lang="sr-Latn-CS" sz="3200" dirty="0" smtClean="0"/>
              <a:t>Ekvivalentna prividna snaga dva prijemnika je: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sr-Latn-CS" sz="3200" dirty="0" smtClean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sr-Latn-CS" sz="3200" dirty="0" smtClean="0"/>
              <a:t>  </a:t>
            </a:r>
            <a:endParaRPr lang="en-US" sz="3200" dirty="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3048000" y="1828800"/>
          <a:ext cx="2514600" cy="757238"/>
        </p:xfrm>
        <a:graphic>
          <a:graphicData uri="http://schemas.openxmlformats.org/presentationml/2006/ole">
            <p:oleObj spid="_x0000_s5122" name="Equation" r:id="rId3" imgW="888614" imgH="266584" progId="Equation.3">
              <p:embed/>
            </p:oleObj>
          </a:graphicData>
        </a:graphic>
      </p:graphicFrame>
      <p:pic>
        <p:nvPicPr>
          <p:cNvPr id="5129" name="Picture 5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85800" y="2590800"/>
            <a:ext cx="76962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sr-Latn-CS" sz="3200" dirty="0">
                <a:latin typeface="+mn-lt"/>
              </a:rPr>
              <a:t>Aktivna snaga – korisna snaga: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1524000" y="3276600"/>
          <a:ext cx="6096000" cy="484188"/>
        </p:xfrm>
        <a:graphic>
          <a:graphicData uri="http://schemas.openxmlformats.org/presentationml/2006/ole">
            <p:oleObj spid="_x0000_s5123" name="Equation" r:id="rId5" imgW="2272314" imgH="177723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685800" y="3810000"/>
            <a:ext cx="74676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4">
              <a:defRPr/>
            </a:pPr>
            <a:r>
              <a:rPr lang="sl-SI" sz="3200" dirty="0">
                <a:latin typeface="+mn-lt"/>
              </a:rPr>
              <a:t> Reaktivna snaga</a:t>
            </a:r>
          </a:p>
        </p:txBody>
      </p:sp>
      <p:graphicFrame>
        <p:nvGraphicFramePr>
          <p:cNvPr id="5124" name="Object 7"/>
          <p:cNvGraphicFramePr>
            <a:graphicFrameLocks noChangeAspect="1"/>
          </p:cNvGraphicFramePr>
          <p:nvPr/>
        </p:nvGraphicFramePr>
        <p:xfrm>
          <a:off x="1447800" y="4495800"/>
          <a:ext cx="6553200" cy="512763"/>
        </p:xfrm>
        <a:graphic>
          <a:graphicData uri="http://schemas.openxmlformats.org/presentationml/2006/ole">
            <p:oleObj spid="_x0000_s5124" name="Equation" r:id="rId6" imgW="2311400" imgH="177800" progId="Equation.3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838200" y="4953000"/>
            <a:ext cx="2687638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sr-Latn-CS" sz="3200" dirty="0">
                <a:latin typeface="+mn-lt"/>
              </a:rPr>
              <a:t> Prividna snaga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5125" name="Object 8"/>
          <p:cNvGraphicFramePr>
            <a:graphicFrameLocks noChangeAspect="1"/>
          </p:cNvGraphicFramePr>
          <p:nvPr/>
        </p:nvGraphicFramePr>
        <p:xfrm>
          <a:off x="3581400" y="5486400"/>
          <a:ext cx="1524000" cy="460375"/>
        </p:xfrm>
        <a:graphic>
          <a:graphicData uri="http://schemas.openxmlformats.org/presentationml/2006/ole">
            <p:oleObj spid="_x0000_s5125" name="Equation" r:id="rId7" imgW="507780" imgH="152334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A7A17A-7949-4827-85DE-77FF69F256A3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Snaga u kolu prostoperiodične struje</a:t>
            </a:r>
            <a:endParaRPr lang="en-US" dirty="0" smtClean="0"/>
          </a:p>
        </p:txBody>
      </p:sp>
      <p:sp>
        <p:nvSpPr>
          <p:cNvPr id="61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6153" name="Rectangle 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5" name="Rectangle 9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667000" y="3048000"/>
          <a:ext cx="2133600" cy="676275"/>
        </p:xfrm>
        <a:graphic>
          <a:graphicData uri="http://schemas.openxmlformats.org/presentationml/2006/ole">
            <p:oleObj spid="_x0000_s6146" name="Equation" r:id="rId3" imgW="812447" imgH="253890" progId="Equation.3">
              <p:embed/>
            </p:oleObj>
          </a:graphicData>
        </a:graphic>
      </p:graphicFrame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8" name="Rectangle 1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143000" y="1219200"/>
          <a:ext cx="5867400" cy="649288"/>
        </p:xfrm>
        <a:graphic>
          <a:graphicData uri="http://schemas.openxmlformats.org/presentationml/2006/ole">
            <p:oleObj spid="_x0000_s6147" name="Equation" r:id="rId4" imgW="1981200" imgH="215900" progId="Equation.3">
              <p:embed/>
            </p:oleObj>
          </a:graphicData>
        </a:graphic>
      </p:graphicFrame>
      <p:sp>
        <p:nvSpPr>
          <p:cNvPr id="6159" name="Rectangle 17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762000" y="1905000"/>
          <a:ext cx="6324600" cy="627063"/>
        </p:xfrm>
        <a:graphic>
          <a:graphicData uri="http://schemas.openxmlformats.org/presentationml/2006/ole">
            <p:oleObj spid="_x0000_s6148" name="Equation" r:id="rId5" imgW="2209800" imgH="215900" progId="Equation.3">
              <p:embed/>
            </p:oleObj>
          </a:graphicData>
        </a:graphic>
      </p:graphicFrame>
      <p:sp>
        <p:nvSpPr>
          <p:cNvPr id="6160" name="Rectangle 19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2514600" y="2514600"/>
          <a:ext cx="2743200" cy="549275"/>
        </p:xfrm>
        <a:graphic>
          <a:graphicData uri="http://schemas.openxmlformats.org/presentationml/2006/ole">
            <p:oleObj spid="_x0000_s6149" name="Equation" r:id="rId6" imgW="952087" imgH="190417" progId="Equation.3">
              <p:embed/>
            </p:oleObj>
          </a:graphicData>
        </a:graphic>
      </p:graphicFrame>
      <p:pic>
        <p:nvPicPr>
          <p:cNvPr id="6161" name="Picture 15" descr="C:\Users\Aleksandra\Desktop\LogoSkoleJPG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2" name="Rectangle 16"/>
          <p:cNvSpPr>
            <a:spLocks noChangeArrowheads="1"/>
          </p:cNvSpPr>
          <p:nvPr/>
        </p:nvSpPr>
        <p:spPr bwMode="auto">
          <a:xfrm>
            <a:off x="457200" y="3733800"/>
            <a:ext cx="8001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2" algn="just"/>
            <a:r>
              <a:rPr lang="sl-SI" sz="3200"/>
              <a:t> gde su </a:t>
            </a:r>
            <a:r>
              <a:rPr lang="sl-SI" sz="3200" b="1" i="1"/>
              <a:t>U</a:t>
            </a:r>
            <a:r>
              <a:rPr lang="sl-SI" sz="3200"/>
              <a:t> i </a:t>
            </a:r>
            <a:r>
              <a:rPr lang="sl-SI" sz="3200" b="1" i="1"/>
              <a:t>I</a:t>
            </a:r>
            <a:r>
              <a:rPr lang="sl-SI" sz="3200"/>
              <a:t> efektivne vrednosti napona i</a:t>
            </a:r>
            <a:r>
              <a:rPr lang="en-US" sz="3200"/>
              <a:t> </a:t>
            </a:r>
            <a:r>
              <a:rPr lang="sl-SI" sz="3200"/>
              <a:t>struje, a </a:t>
            </a:r>
            <a:r>
              <a:rPr lang="el-GR" sz="3200" b="1" i="1"/>
              <a:t>φ</a:t>
            </a:r>
            <a:r>
              <a:rPr lang="sl-SI" sz="3200" b="1" i="1"/>
              <a:t> = </a:t>
            </a:r>
            <a:r>
              <a:rPr lang="sl-SI" sz="3200" b="1" i="1">
                <a:sym typeface="Symbol" pitchFamily="18" charset="2"/>
              </a:rPr>
              <a:t> -</a:t>
            </a:r>
            <a:r>
              <a:rPr lang="sl-SI" sz="3200"/>
              <a:t> </a:t>
            </a:r>
            <a:r>
              <a:rPr lang="sl-SI" sz="3200" b="1" i="1">
                <a:sym typeface="Symbol" pitchFamily="18" charset="2"/>
              </a:rPr>
              <a:t> </a:t>
            </a:r>
            <a:r>
              <a:rPr lang="sl-SI" sz="3200"/>
              <a:t>razlika faza napona i struje</a:t>
            </a:r>
            <a:endParaRPr lang="el-GR" sz="3200"/>
          </a:p>
        </p:txBody>
      </p:sp>
      <p:sp>
        <p:nvSpPr>
          <p:cNvPr id="6163" name="Rectangle 17"/>
          <p:cNvSpPr>
            <a:spLocks noChangeArrowheads="1"/>
          </p:cNvSpPr>
          <p:nvPr/>
        </p:nvSpPr>
        <p:spPr bwMode="auto">
          <a:xfrm>
            <a:off x="1905000" y="4876800"/>
            <a:ext cx="4572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/>
              <a:t>Jedinice za snagu:</a:t>
            </a:r>
          </a:p>
          <a:p>
            <a:r>
              <a:rPr lang="sl-SI" b="1" i="1"/>
              <a:t>P – </a:t>
            </a:r>
            <a:r>
              <a:rPr lang="sl-SI" b="1"/>
              <a:t>(W)</a:t>
            </a:r>
          </a:p>
          <a:p>
            <a:r>
              <a:rPr lang="sl-SI" b="1" i="1"/>
              <a:t>Q</a:t>
            </a:r>
            <a:r>
              <a:rPr lang="sl-SI" b="1"/>
              <a:t> – (VAr)</a:t>
            </a:r>
          </a:p>
          <a:p>
            <a:r>
              <a:rPr lang="sl-SI" b="1" i="1"/>
              <a:t>S</a:t>
            </a:r>
            <a:r>
              <a:rPr lang="sl-SI" b="1"/>
              <a:t> – (VA)</a:t>
            </a:r>
            <a:endParaRPr lang="en-US" b="1"/>
          </a:p>
        </p:txBody>
      </p:sp>
      <p:graphicFrame>
        <p:nvGraphicFramePr>
          <p:cNvPr id="6150" name="Object 4"/>
          <p:cNvGraphicFramePr>
            <a:graphicFrameLocks noChangeAspect="1"/>
          </p:cNvGraphicFramePr>
          <p:nvPr/>
        </p:nvGraphicFramePr>
        <p:xfrm>
          <a:off x="4876800" y="5334000"/>
          <a:ext cx="3316288" cy="492125"/>
        </p:xfrm>
        <a:graphic>
          <a:graphicData uri="http://schemas.openxmlformats.org/presentationml/2006/ole">
            <p:oleObj spid="_x0000_s6150" name="Equation" r:id="rId8" imgW="13842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18296-B707-42A7-B2FE-67090BB2755A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Snaga u kolu prostoperiodične struje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 rtlCol="0">
            <a:normAutofit/>
          </a:bodyPr>
          <a:lstStyle/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sl-SI" dirty="0" smtClean="0"/>
              <a:t>  Primenom kompleksnog računa u rešavanju električnih mreža  dobijene su kompleksne efektivne vrednosti napona i struje:</a:t>
            </a:r>
          </a:p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sl-SI" dirty="0" smtClean="0"/>
              <a:t>   </a:t>
            </a:r>
            <a:r>
              <a:rPr lang="sr-Latn-CS" b="1" i="1" u="sng" dirty="0" smtClean="0"/>
              <a:t>U</a:t>
            </a:r>
            <a:r>
              <a:rPr lang="sr-Latn-CS" b="1" i="1" dirty="0" smtClean="0"/>
              <a:t> = U e</a:t>
            </a:r>
            <a:r>
              <a:rPr lang="sr-Latn-CS" b="1" baseline="30000" dirty="0" smtClean="0"/>
              <a:t>j</a:t>
            </a:r>
            <a:r>
              <a:rPr lang="sr-Latn-CS" b="1" i="1" baseline="30000" dirty="0" smtClean="0">
                <a:sym typeface="Symbol" pitchFamily="18" charset="2"/>
              </a:rPr>
              <a:t></a:t>
            </a:r>
            <a:r>
              <a:rPr lang="sr-Latn-CS" b="1" i="1" dirty="0" smtClean="0"/>
              <a:t>,</a:t>
            </a:r>
          </a:p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sr-Latn-CS" b="1" i="1" dirty="0" smtClean="0"/>
              <a:t>   </a:t>
            </a:r>
            <a:r>
              <a:rPr lang="sr-Latn-CS" b="1" i="1" u="sng" dirty="0" smtClean="0"/>
              <a:t>I</a:t>
            </a:r>
            <a:r>
              <a:rPr lang="sr-Latn-CS" b="1" i="1" dirty="0" smtClean="0"/>
              <a:t> = I e</a:t>
            </a:r>
            <a:r>
              <a:rPr lang="sr-Latn-CS" b="1" baseline="30000" dirty="0" smtClean="0"/>
              <a:t>j</a:t>
            </a:r>
            <a:r>
              <a:rPr lang="sr-Latn-CS" b="1" i="1" baseline="30000" dirty="0" smtClean="0">
                <a:sym typeface="Symbol" pitchFamily="18" charset="2"/>
              </a:rPr>
              <a:t></a:t>
            </a:r>
            <a:r>
              <a:rPr lang="sr-Latn-CS" b="1" i="1" dirty="0" smtClean="0"/>
              <a:t>,</a:t>
            </a:r>
          </a:p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sr-Latn-CS" b="1" i="1" dirty="0" smtClean="0"/>
              <a:t>   </a:t>
            </a:r>
            <a:r>
              <a:rPr lang="sr-Latn-CS" dirty="0" smtClean="0"/>
              <a:t>pa se i snage mogu izraziti preko ovih vrednosti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sz="3200" b="1" i="1" dirty="0" smtClean="0"/>
          </a:p>
        </p:txBody>
      </p:sp>
      <p:pic>
        <p:nvPicPr>
          <p:cNvPr id="12292" name="Picture 3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1000" y="3581400"/>
            <a:ext cx="8077200" cy="26670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0" lvl="2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l-SI" dirty="0">
                <a:latin typeface="+mn-lt"/>
              </a:rPr>
              <a:t>  </a:t>
            </a:r>
            <a:r>
              <a:rPr lang="sl-SI" sz="3200" dirty="0">
                <a:latin typeface="+mn-lt"/>
              </a:rPr>
              <a:t>Ako se odredi konjugovano-kompleksna vrednost struje:</a:t>
            </a:r>
          </a:p>
          <a:p>
            <a:pPr marL="0" lvl="2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l-SI" sz="3200" dirty="0">
                <a:latin typeface="+mn-lt"/>
              </a:rPr>
              <a:t>  </a:t>
            </a:r>
            <a:r>
              <a:rPr lang="sr-Latn-CS" sz="3200" b="1" i="1" u="sng" dirty="0">
                <a:latin typeface="+mn-lt"/>
              </a:rPr>
              <a:t>I</a:t>
            </a:r>
            <a:r>
              <a:rPr lang="en-US" sz="3200" b="1" i="1" dirty="0">
                <a:latin typeface="+mn-lt"/>
              </a:rPr>
              <a:t>*</a:t>
            </a:r>
            <a:r>
              <a:rPr lang="sr-Latn-CS" sz="3200" b="1" i="1" dirty="0">
                <a:latin typeface="+mn-lt"/>
              </a:rPr>
              <a:t> = I e</a:t>
            </a:r>
            <a:r>
              <a:rPr lang="en-US" sz="3200" b="1" i="1" baseline="30000" dirty="0">
                <a:latin typeface="+mn-lt"/>
              </a:rPr>
              <a:t>-</a:t>
            </a:r>
            <a:r>
              <a:rPr lang="sr-Latn-CS" sz="3200" b="1" i="1" baseline="30000" dirty="0">
                <a:latin typeface="+mn-lt"/>
              </a:rPr>
              <a:t>j</a:t>
            </a:r>
            <a:r>
              <a:rPr lang="sr-Latn-CS" sz="3200" b="1" i="1" baseline="30000" dirty="0">
                <a:latin typeface="+mn-lt"/>
                <a:sym typeface="Symbol" pitchFamily="18" charset="2"/>
              </a:rPr>
              <a:t></a:t>
            </a:r>
            <a:r>
              <a:rPr lang="sr-Latn-CS" sz="3200" b="1" i="1" dirty="0">
                <a:latin typeface="+mn-lt"/>
              </a:rPr>
              <a:t>,</a:t>
            </a:r>
            <a:endParaRPr lang="en-US" sz="3200" b="1" i="1" dirty="0">
              <a:latin typeface="+mn-lt"/>
            </a:endParaRPr>
          </a:p>
          <a:p>
            <a:pPr marL="0" lvl="2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3200" b="1" i="1" dirty="0">
                <a:latin typeface="+mn-lt"/>
              </a:rPr>
              <a:t>  </a:t>
            </a:r>
            <a:r>
              <a:rPr lang="sr-Latn-CS" sz="3200" dirty="0">
                <a:latin typeface="+mn-lt"/>
              </a:rPr>
              <a:t>i pomnoži sa kompleksnom efektivnom vrednošću napona, dobija se:</a:t>
            </a:r>
          </a:p>
          <a:p>
            <a:pPr marL="0" lvl="2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3200" dirty="0">
                <a:latin typeface="+mn-lt"/>
              </a:rPr>
              <a:t>  </a:t>
            </a:r>
            <a:r>
              <a:rPr lang="sr-Latn-CS" sz="3200" b="1" i="1" u="sng" dirty="0">
                <a:latin typeface="+mn-lt"/>
              </a:rPr>
              <a:t>UI</a:t>
            </a:r>
            <a:r>
              <a:rPr lang="en-US" sz="3200" b="1" i="1" dirty="0">
                <a:latin typeface="+mn-lt"/>
              </a:rPr>
              <a:t>*</a:t>
            </a:r>
            <a:r>
              <a:rPr lang="sr-Latn-CS" sz="3200" dirty="0">
                <a:latin typeface="+mn-lt"/>
              </a:rPr>
              <a:t> = </a:t>
            </a:r>
            <a:r>
              <a:rPr lang="sr-Latn-CS" sz="3200" b="1" i="1" dirty="0">
                <a:latin typeface="+mn-lt"/>
              </a:rPr>
              <a:t>U e</a:t>
            </a:r>
            <a:r>
              <a:rPr lang="sr-Latn-CS" sz="3200" b="1" baseline="30000" dirty="0">
                <a:latin typeface="+mn-lt"/>
              </a:rPr>
              <a:t>j</a:t>
            </a:r>
            <a:r>
              <a:rPr lang="sr-Latn-CS" sz="3200" b="1" i="1" baseline="30000" dirty="0">
                <a:latin typeface="+mn-lt"/>
                <a:sym typeface="Symbol" pitchFamily="18" charset="2"/>
              </a:rPr>
              <a:t></a:t>
            </a:r>
            <a:r>
              <a:rPr lang="sr-Latn-CS" sz="3200" dirty="0">
                <a:latin typeface="+mn-lt"/>
              </a:rPr>
              <a:t> </a:t>
            </a:r>
            <a:r>
              <a:rPr lang="sr-Latn-CS" sz="3200" b="1" i="1" dirty="0">
                <a:latin typeface="+mn-lt"/>
              </a:rPr>
              <a:t>I e</a:t>
            </a:r>
            <a:r>
              <a:rPr lang="en-US" sz="3200" b="1" i="1" baseline="30000" dirty="0">
                <a:latin typeface="+mn-lt"/>
              </a:rPr>
              <a:t>-</a:t>
            </a:r>
            <a:r>
              <a:rPr lang="sr-Latn-CS" sz="3200" b="1" i="1" baseline="30000" dirty="0">
                <a:latin typeface="+mn-lt"/>
              </a:rPr>
              <a:t>j</a:t>
            </a:r>
            <a:r>
              <a:rPr lang="sr-Latn-CS" sz="3200" b="1" i="1" baseline="30000" dirty="0">
                <a:latin typeface="+mn-lt"/>
                <a:sym typeface="Symbol" pitchFamily="18" charset="2"/>
              </a:rPr>
              <a:t> </a:t>
            </a:r>
            <a:r>
              <a:rPr lang="sr-Latn-CS" sz="3200" b="1" i="1" dirty="0">
                <a:latin typeface="+mn-lt"/>
                <a:sym typeface="Symbol" pitchFamily="18" charset="2"/>
              </a:rPr>
              <a:t> = </a:t>
            </a:r>
            <a:r>
              <a:rPr lang="sr-Latn-CS" sz="3200" b="1" i="1" dirty="0">
                <a:latin typeface="+mn-lt"/>
              </a:rPr>
              <a:t>U I e</a:t>
            </a:r>
            <a:r>
              <a:rPr lang="sr-Latn-CS" sz="3200" b="1" baseline="30000" dirty="0">
                <a:latin typeface="+mn-lt"/>
              </a:rPr>
              <a:t>j(</a:t>
            </a:r>
            <a:r>
              <a:rPr lang="sr-Latn-CS" sz="3200" b="1" i="1" baseline="30000" dirty="0">
                <a:latin typeface="+mn-lt"/>
                <a:sym typeface="Symbol" pitchFamily="18" charset="2"/>
              </a:rPr>
              <a:t> - )</a:t>
            </a:r>
            <a:r>
              <a:rPr lang="sr-Latn-CS" sz="3200" dirty="0">
                <a:latin typeface="+mn-lt"/>
              </a:rPr>
              <a:t> = </a:t>
            </a:r>
            <a:r>
              <a:rPr lang="sr-Latn-CS" sz="3200" b="1" i="1" dirty="0">
                <a:latin typeface="+mn-lt"/>
              </a:rPr>
              <a:t>U I e</a:t>
            </a:r>
            <a:r>
              <a:rPr lang="sr-Latn-CS" sz="3200" b="1" baseline="30000" dirty="0">
                <a:latin typeface="+mn-lt"/>
              </a:rPr>
              <a:t>j</a:t>
            </a:r>
            <a:r>
              <a:rPr lang="el-GR" sz="3200" b="1" baseline="30000" dirty="0">
                <a:sym typeface="Symbol"/>
              </a:rPr>
              <a:t></a:t>
            </a:r>
            <a:endParaRPr lang="sr-Latn-CS" sz="3200" b="1" baseline="30000" dirty="0">
              <a:latin typeface="+mn-lt"/>
            </a:endParaRPr>
          </a:p>
          <a:p>
            <a:pPr marL="0" lvl="2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3200" b="1" dirty="0">
                <a:latin typeface="+mn-lt"/>
              </a:rPr>
              <a:t>  </a:t>
            </a:r>
            <a:r>
              <a:rPr lang="sr-Latn-CS" sz="3200" dirty="0">
                <a:latin typeface="+mn-lt"/>
              </a:rPr>
              <a:t>što predstavlja kompleksni izraz za prividnu snagu</a:t>
            </a:r>
            <a:endParaRPr lang="el-GR" sz="3200" baseline="30000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</TotalTime>
  <Words>697</Words>
  <Application>Microsoft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Image Document</vt:lpstr>
      <vt:lpstr>Equation</vt:lpstr>
      <vt:lpstr>Microsoft Equation 3.0</vt:lpstr>
      <vt:lpstr>Slide 1</vt:lpstr>
      <vt:lpstr>PARALELNA VEZA DVA PRIJEMNIKA</vt:lpstr>
      <vt:lpstr>PARALELNA VEZA DVA PRIJEMNIKA</vt:lpstr>
      <vt:lpstr>PARALELNA VEZA DVA PRIJEMNIKA</vt:lpstr>
      <vt:lpstr>PARALELNA VEZA DVA PRIJEMNIKA</vt:lpstr>
      <vt:lpstr>PARALELNA VEZA DVA PRIJEMNIKA</vt:lpstr>
      <vt:lpstr>Snaga u kolu prostoperiodične struje</vt:lpstr>
      <vt:lpstr>Snaga u kolu prostoperiodične struje</vt:lpstr>
      <vt:lpstr>Snaga u kolu prostoperiodične struje</vt:lpstr>
      <vt:lpstr>Snaga u kolu prostoperiodične struje</vt:lpstr>
      <vt:lpstr>Snaga u kolu prostoperiodične struje</vt:lpstr>
      <vt:lpstr>Snaga u kolu prostoperiodične struje</vt:lpstr>
      <vt:lpstr>Snaga u kolu prostoperiodične struje</vt:lpstr>
    </vt:vector>
  </TitlesOfParts>
  <Company>vets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 KOJE SADRŽI SAMO INDUKTIVNI ELEMENT – PROST KALEM</dc:title>
  <dc:creator>gavrilovica</dc:creator>
  <cp:lastModifiedBy>Aleksandra Grujic</cp:lastModifiedBy>
  <cp:revision>83</cp:revision>
  <cp:lastPrinted>1601-01-01T00:00:00Z</cp:lastPrinted>
  <dcterms:created xsi:type="dcterms:W3CDTF">2005-03-24T10:32:06Z</dcterms:created>
  <dcterms:modified xsi:type="dcterms:W3CDTF">2017-12-26T11:28:19Z</dcterms:modified>
</cp:coreProperties>
</file>