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  <p:sldId id="262" r:id="rId3"/>
    <p:sldId id="266" r:id="rId4"/>
    <p:sldId id="269" r:id="rId5"/>
    <p:sldId id="271" r:id="rId6"/>
    <p:sldId id="273" r:id="rId7"/>
    <p:sldId id="304" r:id="rId8"/>
    <p:sldId id="279" r:id="rId9"/>
    <p:sldId id="302" r:id="rId10"/>
    <p:sldId id="295" r:id="rId11"/>
    <p:sldId id="305" r:id="rId12"/>
    <p:sldId id="29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72" autoAdjust="0"/>
    <p:restoredTop sz="90893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9FEF-278C-44EE-B9F8-DFFD408AE515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6BA50-0973-47D7-864C-41C96380E12E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656-282D-4A4A-9B54-5D9504F4449A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CA6DF-F5F2-40A6-8137-C78C705400B5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8241-5982-4FA0-A619-E44215208828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841D6-F3F9-4F9D-9F6A-209C2A648F87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3737E-2877-469D-A710-8809DBBF2C22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129C5-291D-46D6-8308-A1016517A417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B0FE-A3D4-4B36-A327-57A2C6898741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6D708-B6F3-4BA3-8AA9-64173594049B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B626-4B92-4556-9A90-DD0BA4C588C8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013C-9EB8-4016-9D41-6B72C551BA64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FC03-CBE5-4F7B-8D44-6EE4E56C726B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4576-FFFC-4F82-B39C-63F4B9298E8C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929C8-AEF3-47B6-A9DA-4AFC6FBD8C43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085C8-84EC-4E05-A738-B3E29FACB9B6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0E03-C625-40CC-93CC-95F046C4FA30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D4A54-92A5-4180-B085-667B0F2FC740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5900D-EC6B-483D-9F6D-D552A466F2CF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2A916-A66D-436E-847A-6EBBDEED27BC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C6C95-76B3-4FA0-9242-78A9D3FCFC28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1890-ED4A-473C-813C-9D45B9974338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F4791F84-A695-4E71-A30E-CD47A4447451}" type="datetimeFigureOut">
              <a:rPr lang="sr-Latn-CS" altLang="en-US"/>
              <a:pPr>
                <a:defRPr/>
              </a:pPr>
              <a:t>7.12.2018.</a:t>
            </a:fld>
            <a:endParaRPr lang="sr-Latn-CS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EAEDDE7-4A99-4BA4-ABCB-AE6003BB0374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r>
              <a:rPr lang="en-US" altLang="en-US" dirty="0" err="1" smtClean="0"/>
              <a:t>dr</a:t>
            </a:r>
            <a:r>
              <a:rPr lang="en-US" altLang="en-US" dirty="0" smtClean="0"/>
              <a:t> Aleksandra </a:t>
            </a:r>
            <a:r>
              <a:rPr lang="en-US" altLang="en-US" dirty="0" err="1" smtClean="0"/>
              <a:t>Grujić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prof</a:t>
            </a:r>
            <a:r>
              <a:rPr lang="en-US" altLang="en-US" dirty="0" smtClean="0"/>
              <a:t>. VIŠER</a:t>
            </a:r>
          </a:p>
          <a:p>
            <a:pPr marL="0" indent="0" algn="r" eaLnBrk="1" hangingPunct="1">
              <a:buFontTx/>
              <a:buNone/>
            </a:pPr>
            <a:r>
              <a:rPr lang="en-US" altLang="en-US" dirty="0" err="1" smtClean="0"/>
              <a:t>mast.inž.Marko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Milivojčević</a:t>
            </a:r>
            <a:endParaRPr lang="sr-Latn-RS" altLang="en-US" dirty="0" smtClean="0"/>
          </a:p>
          <a:p>
            <a:pPr marL="0" indent="0" algn="r" eaLnBrk="1" hangingPunct="1">
              <a:buFontTx/>
              <a:buNone/>
            </a:pPr>
            <a:r>
              <a:rPr lang="sr-Latn-RS" altLang="en-US" dirty="0" smtClean="0"/>
              <a:t>m</a:t>
            </a:r>
            <a:r>
              <a:rPr lang="sr-Latn-RS" altLang="en-US" smtClean="0"/>
              <a:t>ast.inž</a:t>
            </a:r>
            <a:r>
              <a:rPr lang="sr-Latn-RS" altLang="en-US" dirty="0" smtClean="0"/>
              <a:t>. Aleksandra Pavlović</a:t>
            </a:r>
            <a:endParaRPr lang="en-US" altLang="en-US" dirty="0" smtClean="0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altLang="en-US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altLang="en-US" sz="3200" b="1">
                <a:latin typeface="Times New Roman" pitchFamily="18" charset="0"/>
              </a:rPr>
              <a:t>VREMENSKI PROMENLJIVIM</a:t>
            </a:r>
            <a:r>
              <a:rPr lang="sl-SI" altLang="en-US" sz="2400">
                <a:latin typeface="Times New Roman" pitchFamily="18" charset="0"/>
              </a:rPr>
              <a:t> </a:t>
            </a:r>
            <a:r>
              <a:rPr lang="sl-SI" altLang="en-US" sz="3200" b="1">
                <a:latin typeface="Times New Roman" pitchFamily="18" charset="0"/>
              </a:rPr>
              <a:t>STRUJAMA</a:t>
            </a:r>
            <a:r>
              <a:rPr lang="sr-Cyrl-CS" altLang="en-US" sz="2400">
                <a:latin typeface="Times New Roman" pitchFamily="18" charset="0"/>
              </a:rPr>
              <a:t/>
            </a:r>
            <a:br>
              <a:rPr lang="sr-Cyrl-CS" altLang="en-US" sz="2400">
                <a:latin typeface="Times New Roman" pitchFamily="18" charset="0"/>
              </a:rPr>
            </a:br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05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r-Latn-CS" altLang="en-US" sz="2000" smtClean="0">
                <a:cs typeface="Times New Roman" pitchFamily="18" charset="0"/>
              </a:rPr>
              <a:t>Kada su učestanosti svih generatora u kolu iste (generatori su frekventno usklađeni), onda su i učestanosti svih napona i struja u kolu iste, razlika faza dve veličine se svodi na razliku početnih faza</a:t>
            </a: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Cyrl-CS" altLang="en-US" sz="2000" smtClean="0">
              <a:cs typeface="Times New Roman" pitchFamily="18" charset="0"/>
            </a:endParaRPr>
          </a:p>
          <a:p>
            <a:pPr eaLnBrk="1" hangingPunct="1"/>
            <a:endParaRPr lang="en-GB" altLang="en-US" sz="2000" smtClean="0"/>
          </a:p>
        </p:txBody>
      </p:sp>
      <p:pic>
        <p:nvPicPr>
          <p:cNvPr id="1126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2514600" y="2667000"/>
          <a:ext cx="2743200" cy="414338"/>
        </p:xfrm>
        <a:graphic>
          <a:graphicData uri="http://schemas.openxmlformats.org/presentationml/2006/ole">
            <p:oleObj spid="_x0000_s11269" name="Equation" r:id="rId4" imgW="1511300" imgH="228600" progId="Equation.3">
              <p:embed/>
            </p:oleObj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/>
        </p:nvGraphicFramePr>
        <p:xfrm>
          <a:off x="2514600" y="3200400"/>
          <a:ext cx="2743200" cy="407988"/>
        </p:xfrm>
        <a:graphic>
          <a:graphicData uri="http://schemas.openxmlformats.org/presentationml/2006/ole">
            <p:oleObj spid="_x0000_s11270" name="Equation" r:id="rId5" imgW="1536700" imgH="228600" progId="Equation.3">
              <p:embed/>
            </p:oleObj>
          </a:graphicData>
        </a:graphic>
      </p:graphicFrame>
      <p:graphicFrame>
        <p:nvGraphicFramePr>
          <p:cNvPr id="11271" name="Object 10"/>
          <p:cNvGraphicFramePr>
            <a:graphicFrameLocks noChangeAspect="1"/>
          </p:cNvGraphicFramePr>
          <p:nvPr/>
        </p:nvGraphicFramePr>
        <p:xfrm>
          <a:off x="1676400" y="3581400"/>
          <a:ext cx="4724400" cy="454025"/>
        </p:xfrm>
        <a:graphic>
          <a:graphicData uri="http://schemas.openxmlformats.org/presentationml/2006/ole">
            <p:oleObj spid="_x0000_s11271" name="Equation" r:id="rId6" imgW="2273300" imgH="215900" progId="Equation.3">
              <p:embed/>
            </p:oleObj>
          </a:graphicData>
        </a:graphic>
      </p:graphicFrame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838200" y="4191000"/>
            <a:ext cx="769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/>
              <a:t>Ako je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1</a:t>
            </a:r>
            <a:r>
              <a:rPr lang="sl-SI" altLang="en-US"/>
              <a:t> =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2</a:t>
            </a:r>
            <a:r>
              <a:rPr lang="sl-SI" altLang="en-US"/>
              <a:t> dve prostoperiodične veličine su U FAZI </a:t>
            </a:r>
          </a:p>
          <a:p>
            <a:r>
              <a:rPr lang="sl-SI" altLang="en-US"/>
              <a:t>Elektromotorne sile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i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 istovremeno dostižu maksimalne i minimalne vrednosti</a:t>
            </a:r>
            <a:endParaRPr lang="sr-Cyrl-C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sr-Latn-CS" alt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1229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457200" y="12192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/>
              <a:t>Ako je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1</a:t>
            </a:r>
            <a:r>
              <a:rPr lang="sl-SI" altLang="en-US"/>
              <a:t> </a:t>
            </a:r>
            <a:r>
              <a:rPr lang="sl-SI" altLang="en-US">
                <a:sym typeface="Symbol" pitchFamily="18" charset="2"/>
              </a:rPr>
              <a:t></a:t>
            </a:r>
            <a:r>
              <a:rPr lang="sl-SI" altLang="en-US"/>
              <a:t>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2</a:t>
            </a:r>
            <a:r>
              <a:rPr lang="sl-SI" altLang="en-US"/>
              <a:t> elektromotorna sila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fazno prednjači elektromotornoj sili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 </a:t>
            </a:r>
          </a:p>
          <a:p>
            <a:r>
              <a:rPr lang="sl-SI" altLang="en-US"/>
              <a:t>Maksimumi i minimumi ems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nastupaju ranije u odnosu na ems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</a:t>
            </a:r>
            <a:endParaRPr lang="sr-Cyrl-CS" altLang="en-US"/>
          </a:p>
        </p:txBody>
      </p:sp>
      <p:pic>
        <p:nvPicPr>
          <p:cNvPr id="12293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28800" y="1981200"/>
            <a:ext cx="5048250" cy="2647950"/>
          </a:xfrm>
          <a:noFill/>
        </p:spPr>
      </p:pic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304800" y="4800600"/>
            <a:ext cx="8645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r-Latn-CS" altLang="en-US"/>
              <a:t>Razlika faza dve prostoperiodične veličine je ugao za koji treba da se pomeri faza druge veličine da bi ona dostigla svoju maksimalnu vrednost istovremeno sa prvom veličinom.</a:t>
            </a:r>
            <a:endParaRPr lang="sl-SI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000" dirty="0" smtClean="0">
                <a:cs typeface="Times New Roman" pitchFamily="18" charset="0"/>
              </a:rPr>
              <a:t>Ako je </a:t>
            </a:r>
            <a:r>
              <a:rPr lang="sl-SI" altLang="en-US" sz="2000" i="1" dirty="0" smtClean="0">
                <a:cs typeface="Times New Roman" pitchFamily="18" charset="0"/>
                <a:sym typeface="Symbol" pitchFamily="18" charset="2"/>
              </a:rPr>
              <a:t>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dirty="0" smtClean="0">
                <a:cs typeface="Times New Roman" pitchFamily="18" charset="0"/>
              </a:rPr>
              <a:t> </a:t>
            </a:r>
            <a:r>
              <a:rPr lang="sl-SI" altLang="en-US" sz="2000" dirty="0" smtClean="0">
                <a:cs typeface="Times New Roman" pitchFamily="18" charset="0"/>
                <a:sym typeface="Symbol" pitchFamily="18" charset="2"/>
              </a:rPr>
              <a:t></a:t>
            </a:r>
            <a:r>
              <a:rPr lang="sl-SI" altLang="en-US" sz="2000" dirty="0" smtClean="0">
                <a:cs typeface="Times New Roman" pitchFamily="18" charset="0"/>
              </a:rPr>
              <a:t> </a:t>
            </a:r>
            <a:r>
              <a:rPr lang="sl-SI" altLang="en-US" sz="2000" i="1" dirty="0" smtClean="0">
                <a:cs typeface="Times New Roman" pitchFamily="18" charset="0"/>
                <a:sym typeface="Symbol" pitchFamily="18" charset="2"/>
              </a:rPr>
              <a:t>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dirty="0" smtClean="0">
                <a:cs typeface="Times New Roman" pitchFamily="18" charset="0"/>
              </a:rPr>
              <a:t> elektromotorna sila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fazno zostaje (kasni) za elektromotornom silom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</a:t>
            </a:r>
          </a:p>
          <a:p>
            <a:pPr algn="just" eaLnBrk="1" hangingPunct="1"/>
            <a:r>
              <a:rPr lang="sl-SI" altLang="en-US" sz="2000" dirty="0" smtClean="0">
                <a:cs typeface="Times New Roman" pitchFamily="18" charset="0"/>
              </a:rPr>
              <a:t>Maksimumi i minimumi ems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nastupaju kasnije u odnosu na ems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</a:t>
            </a:r>
            <a:endParaRPr lang="sr-Cyrl-CS" altLang="en-US" sz="2000" dirty="0" smtClean="0">
              <a:cs typeface="Times New Roman" pitchFamily="18" charset="0"/>
            </a:endParaRPr>
          </a:p>
          <a:p>
            <a:pPr eaLnBrk="1" hangingPunct="1"/>
            <a:endParaRPr lang="en-GB" altLang="en-US" sz="2000" dirty="0" smtClean="0"/>
          </a:p>
        </p:txBody>
      </p:sp>
      <p:pic>
        <p:nvPicPr>
          <p:cNvPr id="1331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28800" y="2133600"/>
            <a:ext cx="7315200" cy="1600200"/>
          </a:xfrm>
        </p:spPr>
        <p:txBody>
          <a:bodyPr/>
          <a:lstStyle/>
          <a:p>
            <a:pPr algn="l" eaLnBrk="1" hangingPunct="1"/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0200"/>
            <a:ext cx="8305800" cy="3962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U pogledu vremenske zavisnosti električne struje se dele na</a:t>
            </a:r>
            <a:r>
              <a:rPr lang="sr-Latn-CS" altLang="en-US" sz="2400" smtClean="0"/>
              <a:t>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CS" altLang="en-US" sz="2400" smtClean="0"/>
              <a:t>Vremenski konstantne električne struje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CS" altLang="en-US" sz="2400" smtClean="0"/>
              <a:t>Vremenski promenljive električne struje</a:t>
            </a:r>
            <a:endParaRPr lang="en-GB" altLang="en-US" sz="2400" smtClean="0"/>
          </a:p>
        </p:txBody>
      </p:sp>
      <p:pic>
        <p:nvPicPr>
          <p:cNvPr id="307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524000" y="533400"/>
            <a:ext cx="61166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altLang="en-US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altLang="en-US" sz="3200" b="1">
                <a:latin typeface="Times New Roman" pitchFamily="18" charset="0"/>
              </a:rPr>
              <a:t>vremenski promenljivim</a:t>
            </a:r>
            <a:r>
              <a:rPr lang="sl-SI" altLang="en-US" sz="2400">
                <a:latin typeface="Times New Roman" pitchFamily="18" charset="0"/>
              </a:rPr>
              <a:t> </a:t>
            </a:r>
            <a:r>
              <a:rPr lang="sl-SI" altLang="en-US" sz="3200" b="1">
                <a:latin typeface="Times New Roman" pitchFamily="18" charset="0"/>
              </a:rPr>
              <a:t>strujama</a:t>
            </a:r>
            <a:r>
              <a:rPr lang="sr-Cyrl-CS" altLang="en-US" sz="2400">
                <a:latin typeface="Times New Roman" pitchFamily="18" charset="0"/>
              </a:rPr>
              <a:t/>
            </a:r>
            <a:br>
              <a:rPr lang="sr-Cyrl-CS" altLang="en-US" sz="2400">
                <a:latin typeface="Times New Roman" pitchFamily="18" charset="0"/>
              </a:rPr>
            </a:br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352800"/>
            <a:ext cx="396240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276600"/>
            <a:ext cx="4114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685800" y="5334000"/>
            <a:ext cx="7772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 dirty="0"/>
              <a:t>Fizički zakoni kojima se opisuje stanje u električnim mrežama su:</a:t>
            </a:r>
            <a:endParaRPr lang="sr-Cyrl-CS" altLang="en-US" dirty="0"/>
          </a:p>
          <a:p>
            <a:r>
              <a:rPr lang="sl-SI" altLang="en-US" dirty="0"/>
              <a:t>I i II KIRHOFOV ZAKON i kod vremenski promenljivih i kod jednosmernih struja</a:t>
            </a:r>
            <a:endParaRPr lang="sr-Cyrl-C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>
                <a:cs typeface="Times New Roman" pitchFamily="18" charset="0"/>
              </a:rPr>
              <a:t/>
            </a:r>
            <a:br>
              <a:rPr lang="sl-SI" altLang="en-US" sz="3200" b="1" smtClean="0">
                <a:cs typeface="Times New Roman" pitchFamily="18" charset="0"/>
              </a:rPr>
            </a:br>
            <a:r>
              <a:rPr lang="sl-SI" altLang="en-US" sz="2800" b="1" smtClean="0">
                <a:cs typeface="Times New Roman" pitchFamily="18" charset="0"/>
              </a:rPr>
              <a:t>MREŽE SA VREMENSKI KONSTANTNIM STRUJAMA :</a:t>
            </a:r>
            <a:r>
              <a:rPr lang="sr-Cyrl-CS" altLang="en-US" sz="3200" smtClean="0">
                <a:cs typeface="Times New Roman" pitchFamily="18" charset="0"/>
              </a:rPr>
              <a:t/>
            </a:r>
            <a:br>
              <a:rPr lang="sr-Cyrl-CS" altLang="en-US" sz="3200" smtClean="0">
                <a:cs typeface="Times New Roman" pitchFamily="18" charset="0"/>
              </a:rPr>
            </a:br>
            <a:endParaRPr lang="en-GB" altLang="en-US" sz="320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Sadrže manji broj elemenata (generatore i otpornike)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Primena nije toliko široka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Stanje u mreži  opisano je sistemom linearnih  jednačina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GB" altLang="en-US" sz="2400" smtClean="0">
              <a:latin typeface="Times New Roman" pitchFamily="18" charset="0"/>
            </a:endParaRPr>
          </a:p>
        </p:txBody>
      </p:sp>
      <p:pic>
        <p:nvPicPr>
          <p:cNvPr id="410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14400" y="3124200"/>
            <a:ext cx="606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altLang="en-US" b="1">
                <a:solidFill>
                  <a:schemeClr val="tx2"/>
                </a:solidFill>
              </a:rPr>
              <a:t>MREŽE SA VREMENSKI PROMENLJIVIM STRUJAMA :</a:t>
            </a:r>
            <a:endParaRPr lang="sr-Latn-CS" altLang="en-US" b="1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685800" y="3581400"/>
            <a:ext cx="8077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>
                <a:latin typeface="Times New Roman" pitchFamily="18" charset="0"/>
                <a:cs typeface="Times New Roman" pitchFamily="18" charset="0"/>
              </a:rPr>
              <a:t>Sadrže veliki broj elemenata (generatore, otpornike, kondenzatore, kalemove sa i bez jezgra, diode, tranzistore...)</a:t>
            </a:r>
            <a:endParaRPr lang="sr-Cyrl-CS" altLang="en-US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>
                <a:latin typeface="Times New Roman" pitchFamily="18" charset="0"/>
                <a:cs typeface="Times New Roman" pitchFamily="18" charset="0"/>
              </a:rPr>
              <a:t>Široka primena – za prenos električne energije, prenos signala u slučaju radija, tv, radara, satelita.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>
                <a:latin typeface="Times New Roman" pitchFamily="18" charset="0"/>
              </a:rPr>
              <a:t>Stanje u mreži opisano je sistemom linearnih diferncijalnih jednačina</a:t>
            </a:r>
            <a:endParaRPr lang="en-GB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Latn-CS" altLang="en-US" sz="3600" b="1" smtClean="0"/>
              <a:t>Periodična veličina</a:t>
            </a:r>
            <a:endParaRPr lang="en-US" altLang="en-US" sz="36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3962400"/>
          </a:xfrm>
        </p:spPr>
        <p:txBody>
          <a:bodyPr/>
          <a:lstStyle/>
          <a:p>
            <a:pPr eaLnBrk="1" hangingPunct="1"/>
            <a:r>
              <a:rPr lang="sl-SI" altLang="en-US" sz="2400" smtClean="0">
                <a:cs typeface="Times New Roman" pitchFamily="18" charset="0"/>
              </a:rPr>
              <a:t>Periodična veličina je ona veličina čije se vrednosti ponavljaju posle od</a:t>
            </a:r>
            <a:r>
              <a:rPr lang="en-US" altLang="en-US" sz="2400" smtClean="0">
                <a:cs typeface="Times New Roman" pitchFamily="18" charset="0"/>
              </a:rPr>
              <a:t>r</a:t>
            </a:r>
            <a:r>
              <a:rPr lang="sl-SI" altLang="en-US" sz="2400" smtClean="0">
                <a:cs typeface="Times New Roman" pitchFamily="18" charset="0"/>
              </a:rPr>
              <a:t>eđenog vremenskog perioda</a:t>
            </a:r>
          </a:p>
          <a:p>
            <a:pPr eaLnBrk="1" hangingPunct="1">
              <a:buFontTx/>
              <a:buNone/>
            </a:pPr>
            <a:endParaRPr lang="en-GB" altLang="en-US" sz="2400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24000" y="2057400"/>
          <a:ext cx="6019800" cy="3168650"/>
        </p:xfrm>
        <a:graphic>
          <a:graphicData uri="http://schemas.openxmlformats.org/presentationml/2006/ole">
            <p:oleObj spid="_x0000_s5124" name="Picture" r:id="rId3" imgW="3982212" imgH="2095500" progId="Word.Picture.8">
              <p:embed/>
            </p:oleObj>
          </a:graphicData>
        </a:graphic>
      </p:graphicFrame>
      <p:pic>
        <p:nvPicPr>
          <p:cNvPr id="512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388938" y="5181600"/>
            <a:ext cx="8755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l-SI" altLang="en-US"/>
              <a:t> </a:t>
            </a:r>
            <a:r>
              <a:rPr lang="sl-SI" altLang="en-US" sz="2000"/>
              <a:t>Kada neka periodična veličina jedanput izvrši sve svoje promene kaže se da je izvršila jedan ciklus</a:t>
            </a:r>
            <a:endParaRPr lang="sr-Cyrl-C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>
                <a:latin typeface="Times New Roman" pitchFamily="18" charset="0"/>
                <a:cs typeface="Times New Roman" pitchFamily="18" charset="0"/>
              </a:rPr>
              <a:t>PERIODA – </a:t>
            </a:r>
            <a:r>
              <a:rPr lang="sl-SI" altLang="en-US" sz="3200" b="1" i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GB" altLang="en-US" sz="32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Vreme koje protekne dok periodična veličina izvrši jedan ciklus naziva se perioda periodične veličine</a:t>
            </a:r>
          </a:p>
          <a:p>
            <a:pPr algn="just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Jedinica – (s)</a:t>
            </a:r>
            <a:endParaRPr lang="sr-Cyrl-CS" altLang="en-US" sz="2400" smtClean="0">
              <a:cs typeface="Times New Roman" pitchFamily="18" charset="0"/>
            </a:endParaRPr>
          </a:p>
          <a:p>
            <a:pPr eaLnBrk="1" hangingPunct="1"/>
            <a:endParaRPr lang="en-GB" alt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438400"/>
            <a:ext cx="4876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33400" y="3581400"/>
            <a:ext cx="8229600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>
                <a:cs typeface="Times New Roman" pitchFamily="18" charset="0"/>
              </a:rPr>
              <a:t>Količnik iz broja ciklusa i vremena u kome su oni izvršeni predstavlja učestanost (frekvenciju) periodične veličine: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en-US" sz="2400"/>
          </a:p>
        </p:txBody>
      </p:sp>
      <p:pic>
        <p:nvPicPr>
          <p:cNvPr id="615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4419600"/>
            <a:ext cx="21336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953000" y="4419600"/>
          <a:ext cx="2286000" cy="1079500"/>
        </p:xfrm>
        <a:graphic>
          <a:graphicData uri="http://schemas.openxmlformats.org/presentationml/2006/ole">
            <p:oleObj spid="_x0000_s6152" r:id="rId6" imgW="863225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/>
              <a:t>UČESTANOSTI KOJE SE KORISTE</a:t>
            </a:r>
            <a:endParaRPr lang="en-US" altLang="en-US" sz="32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50 Hz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- industrijska učestanost u Evropi;</a:t>
            </a:r>
            <a:endParaRPr lang="sl-SI" altLang="en-US" sz="2800" dirty="0" smtClean="0"/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60 Hz- industrijska učestanost u Severnoj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Americi, Japanu i   Koreji;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20 Hz – 20 kHz  – za prenos govora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150 kHz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sl-SI" altLang="en-US" sz="2800" dirty="0" smtClean="0">
                <a:cs typeface="Times New Roman" pitchFamily="18" charset="0"/>
              </a:rPr>
              <a:t>– 100 MHz –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radiodifuzija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50 MHz – 1GHz  – TV kanali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1 GHz – 20 GHz   – radari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4 GHz – 15 GHz  – veze preko satelita</a:t>
            </a:r>
            <a:endParaRPr lang="en-GB" altLang="en-US" sz="2800" dirty="0" smtClean="0"/>
          </a:p>
        </p:txBody>
      </p:sp>
      <p:pic>
        <p:nvPicPr>
          <p:cNvPr id="717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z="3200" b="1" smtClean="0"/>
              <a:t>EFEKTIVNA VREDNOST PERIODIČNE VELIČINE</a:t>
            </a:r>
            <a:endParaRPr lang="en-US" altLang="en-US" sz="32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sl-SI" altLang="en-US" sz="2000" smtClean="0"/>
              <a:t>  Efektivna vrednost periodične struje jednaka je onoj  vrednosti jednosmerne struje koja je u mogućnosti da u električnom kolu, na istom mestu i za isto vreme, izazove iste Džulove gubitke kao i periodična struja.</a:t>
            </a:r>
          </a:p>
          <a:p>
            <a:pPr eaLnBrk="1" hangingPunct="1"/>
            <a:endParaRPr lang="sl-SI" altLang="en-US" sz="2000" smtClean="0"/>
          </a:p>
          <a:p>
            <a:pPr eaLnBrk="1" hangingPunct="1"/>
            <a:endParaRPr lang="sl-SI" altLang="en-US" sz="2000" smtClean="0"/>
          </a:p>
          <a:p>
            <a:pPr eaLnBrk="1" hangingPunct="1"/>
            <a:r>
              <a:rPr lang="sl-SI" altLang="en-US" sz="2000" smtClean="0"/>
              <a:t>Primer: Efektivna vrednost napona čiji je signal prikazan na slici</a:t>
            </a:r>
            <a:endParaRPr lang="en-US" altLang="en-US" sz="200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400">
              <a:latin typeface="Times New Roman" pitchFamily="18" charset="0"/>
            </a:endParaRPr>
          </a:p>
        </p:txBody>
      </p:sp>
      <p:graphicFrame>
        <p:nvGraphicFramePr>
          <p:cNvPr id="8197" name="Object 0"/>
          <p:cNvGraphicFramePr>
            <a:graphicFrameLocks noChangeAspect="1"/>
          </p:cNvGraphicFramePr>
          <p:nvPr/>
        </p:nvGraphicFramePr>
        <p:xfrm>
          <a:off x="3455988" y="2552700"/>
          <a:ext cx="2232025" cy="1074738"/>
        </p:xfrm>
        <a:graphic>
          <a:graphicData uri="http://schemas.openxmlformats.org/presentationml/2006/ole">
            <p:oleObj spid="_x0000_s8197" name="Equation" r:id="rId3" imgW="1091880" imgH="520560" progId="Equation.3">
              <p:embed/>
            </p:oleObj>
          </a:graphicData>
        </a:graphic>
      </p:graphicFrame>
      <p:pic>
        <p:nvPicPr>
          <p:cNvPr id="819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9" name="Object 8"/>
          <p:cNvGraphicFramePr>
            <a:graphicFrameLocks noChangeAspect="1"/>
          </p:cNvGraphicFramePr>
          <p:nvPr/>
        </p:nvGraphicFramePr>
        <p:xfrm>
          <a:off x="228600" y="3962400"/>
          <a:ext cx="4648200" cy="2449513"/>
        </p:xfrm>
        <a:graphic>
          <a:graphicData uri="http://schemas.openxmlformats.org/presentationml/2006/ole">
            <p:oleObj spid="_x0000_s8199" name="Picture" r:id="rId5" imgW="3981227" imgH="2100525" progId="Word.Picture.8">
              <p:embed/>
            </p:oleObj>
          </a:graphicData>
        </a:graphic>
      </p:graphicFrame>
      <p:graphicFrame>
        <p:nvGraphicFramePr>
          <p:cNvPr id="8200" name="Object 4"/>
          <p:cNvGraphicFramePr>
            <a:graphicFrameLocks noChangeAspect="1"/>
          </p:cNvGraphicFramePr>
          <p:nvPr/>
        </p:nvGraphicFramePr>
        <p:xfrm>
          <a:off x="5105400" y="4038600"/>
          <a:ext cx="3429000" cy="722313"/>
        </p:xfrm>
        <a:graphic>
          <a:graphicData uri="http://schemas.openxmlformats.org/presentationml/2006/ole">
            <p:oleObj spid="_x0000_s8200" name="Equation" r:id="rId6" imgW="1943100" imgH="406400" progId="Equation.3">
              <p:embed/>
            </p:oleObj>
          </a:graphicData>
        </a:graphic>
      </p:graphicFrame>
      <p:graphicFrame>
        <p:nvGraphicFramePr>
          <p:cNvPr id="8201" name="Object 10"/>
          <p:cNvGraphicFramePr>
            <a:graphicFrameLocks noChangeAspect="1"/>
          </p:cNvGraphicFramePr>
          <p:nvPr/>
        </p:nvGraphicFramePr>
        <p:xfrm>
          <a:off x="4648200" y="5486400"/>
          <a:ext cx="4267200" cy="866775"/>
        </p:xfrm>
        <a:graphic>
          <a:graphicData uri="http://schemas.openxmlformats.org/presentationml/2006/ole">
            <p:oleObj spid="_x0000_s8201" name="Equation" r:id="rId7" imgW="2476500" imgH="520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28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800" b="1" dirty="0" smtClean="0">
                <a:solidFill>
                  <a:schemeClr val="tx1"/>
                </a:solidFill>
              </a:rPr>
            </a:br>
            <a:r>
              <a:rPr lang="sl-SI" altLang="en-US" sz="28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800" dirty="0" smtClean="0">
                <a:solidFill>
                  <a:schemeClr val="tx1"/>
                </a:solidFill>
              </a:rPr>
              <a:t> </a:t>
            </a:r>
            <a:r>
              <a:rPr lang="sl-SI" altLang="en-US" sz="2800" b="1" dirty="0" smtClean="0">
                <a:solidFill>
                  <a:schemeClr val="tx1"/>
                </a:solidFill>
              </a:rPr>
              <a:t>STRUJAMA</a:t>
            </a:r>
            <a:r>
              <a:rPr lang="sr-Cyrl-CS" altLang="en-US" sz="2800" dirty="0" smtClean="0">
                <a:solidFill>
                  <a:schemeClr val="tx1"/>
                </a:solidFill>
              </a:rPr>
              <a:t/>
            </a:r>
            <a:br>
              <a:rPr lang="sr-Cyrl-CS" altLang="en-US" sz="2800" dirty="0" smtClean="0">
                <a:solidFill>
                  <a:schemeClr val="tx1"/>
                </a:solidFill>
              </a:rPr>
            </a:br>
            <a:endParaRPr lang="en-US" altLang="en-US" sz="28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 algn="just" eaLnBrk="1" hangingPunct="1"/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U mrežama koje sadrže generatore elektromotornih sila koje se menjaju po prostoperiodičnom zakonu, ako su svi izvori u mreži iste učestanosti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(frekventno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usklađeni) i ako su svi elememnti u kolu (otpornici, kondenzatori i kalemovi)  linearni, u ustaljenom stanju i struje će se menjati po prostoperiodičnom zakonu</a:t>
            </a:r>
            <a:endParaRPr lang="sr-Cyrl-CS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590800" y="2362200"/>
          <a:ext cx="5867400" cy="3071813"/>
        </p:xfrm>
        <a:graphic>
          <a:graphicData uri="http://schemas.openxmlformats.org/presentationml/2006/ole">
            <p:oleObj spid="_x0000_s9220" name="Picture" r:id="rId3" imgW="3982212" imgH="2095500" progId="Word.Picture.8">
              <p:embed/>
            </p:oleObj>
          </a:graphicData>
        </a:graphic>
      </p:graphicFrame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533400" y="5181600"/>
            <a:ext cx="77724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l-SI" altLang="en-US" i="1" dirty="0"/>
              <a:t>E</a:t>
            </a:r>
            <a:r>
              <a:rPr lang="sl-SI" altLang="en-US" baseline="-25000" dirty="0"/>
              <a:t>m</a:t>
            </a:r>
            <a:r>
              <a:rPr lang="sl-SI" altLang="en-US" dirty="0"/>
              <a:t> – MAKSIMALNA VREDNOST (AMPLITUDA) – predstavlja najveću vrednost elektromotorne sile kada se stvarni smer poklapa sa referentnim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sl-SI" altLang="en-US" i="1" dirty="0"/>
              <a:t>t</a:t>
            </a:r>
            <a:r>
              <a:rPr lang="sl-SI" altLang="en-US" dirty="0"/>
              <a:t> – vreme koje se računa od izabranog početnog trenutka</a:t>
            </a:r>
            <a:endParaRPr lang="sr-Cyrl-CS" altLang="en-US" dirty="0"/>
          </a:p>
          <a:p>
            <a:pPr>
              <a:spcBef>
                <a:spcPct val="20000"/>
              </a:spcBef>
              <a:buFontTx/>
              <a:buChar char="•"/>
            </a:pPr>
            <a:endParaRPr lang="sr-Cyrl-CS" altLang="en-US" dirty="0"/>
          </a:p>
        </p:txBody>
      </p:sp>
      <p:pic>
        <p:nvPicPr>
          <p:cNvPr id="922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000" i="1" dirty="0" smtClean="0">
                <a:sym typeface="Symbol" pitchFamily="18" charset="2"/>
              </a:rPr>
              <a:t></a:t>
            </a:r>
            <a:r>
              <a:rPr lang="sl-SI" altLang="en-US" sz="2000" i="1" dirty="0" smtClean="0">
                <a:sym typeface="Symbol" pitchFamily="18" charset="2"/>
              </a:rPr>
              <a:t> - </a:t>
            </a:r>
            <a:r>
              <a:rPr lang="sl-SI" altLang="en-US" sz="2000" dirty="0" smtClean="0">
                <a:sym typeface="Symbol" pitchFamily="18" charset="2"/>
              </a:rPr>
              <a:t>kružna ili ugaona učestanost </a:t>
            </a:r>
            <a:r>
              <a:rPr lang="en-US" altLang="en-US" sz="2000" dirty="0" smtClean="0">
                <a:sym typeface="Symbol" pitchFamily="18" charset="2"/>
              </a:rPr>
              <a:t>[</a:t>
            </a:r>
            <a:r>
              <a:rPr lang="sr-Latn-CS" altLang="en-US" sz="2000" dirty="0" smtClean="0">
                <a:sym typeface="Symbol" pitchFamily="18" charset="2"/>
              </a:rPr>
              <a:t>rad/s</a:t>
            </a:r>
            <a:r>
              <a:rPr lang="en-US" altLang="en-US" sz="2000" dirty="0" smtClean="0">
                <a:sym typeface="Symbol" pitchFamily="18" charset="2"/>
              </a:rPr>
              <a:t>]</a:t>
            </a:r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400">
              <a:latin typeface="Times New Roman" pitchFamily="18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352800" y="1676400"/>
          <a:ext cx="2286000" cy="860425"/>
        </p:xfrm>
        <a:graphic>
          <a:graphicData uri="http://schemas.openxmlformats.org/presentationml/2006/ole">
            <p:oleObj spid="_x0000_s10244" name="Equation" r:id="rId3" imgW="1040948" imgH="393529" progId="Equation.3">
              <p:embed/>
            </p:oleObj>
          </a:graphicData>
        </a:graphic>
      </p:graphicFrame>
      <p:pic>
        <p:nvPicPr>
          <p:cNvPr id="10245" name="Picture 4" descr="C:\Users\Aleksandra\Desktop\LogoSkoleJPG1024.jpg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8077200" y="228600"/>
            <a:ext cx="909638" cy="898525"/>
          </a:xfrm>
          <a:noFill/>
        </p:spPr>
      </p:pic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219200" y="304800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l-SI" altLang="en-US" sz="2400" b="1" dirty="0" smtClean="0"/>
              <a:t>ELEKTRIČNE MREŽE SA </a:t>
            </a:r>
            <a:br>
              <a:rPr lang="sl-SI" altLang="en-US" sz="2400" b="1" dirty="0" smtClean="0"/>
            </a:br>
            <a:r>
              <a:rPr lang="sl-SI" altLang="en-US" sz="2400" b="1" dirty="0" smtClean="0"/>
              <a:t>VREMENSKI PROMENLJIVIM</a:t>
            </a:r>
            <a:r>
              <a:rPr lang="sl-SI" altLang="en-US" sz="2400" dirty="0" smtClean="0"/>
              <a:t> </a:t>
            </a:r>
            <a:r>
              <a:rPr lang="sl-SI" altLang="en-US" sz="2400" b="1" dirty="0" smtClean="0"/>
              <a:t>STRUJAMA</a:t>
            </a:r>
            <a:endParaRPr lang="sr-Latn-CS" altLang="en-US" sz="2400" b="1" dirty="0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762000" y="2422525"/>
            <a:ext cx="8077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 dirty="0"/>
              <a:t>                 - trenutna faza prostoperiodične veličine</a:t>
            </a:r>
            <a:endParaRPr lang="sr-Cyrl-CS" altLang="en-US" dirty="0"/>
          </a:p>
          <a:p>
            <a:r>
              <a:rPr lang="sl-SI" altLang="en-US" i="1" dirty="0">
                <a:sym typeface="Symbol" pitchFamily="18" charset="2"/>
              </a:rPr>
              <a:t></a:t>
            </a:r>
            <a:r>
              <a:rPr lang="sl-SI" altLang="en-US" dirty="0"/>
              <a:t>  - počena faza prostoperiodične veličine, zavisi od izabranog početnog trenutka i usvojenog referentnog smera. </a:t>
            </a:r>
            <a:endParaRPr lang="sr-Cyrl-CS" altLang="en-US" dirty="0"/>
          </a:p>
          <a:p>
            <a:pPr>
              <a:buFontTx/>
              <a:buChar char="•"/>
            </a:pPr>
            <a:r>
              <a:rPr lang="sl-SI" altLang="en-US" dirty="0"/>
              <a:t>Usvojeno je da su  početne faze svih veličina:</a:t>
            </a:r>
            <a:endParaRPr lang="sr-Cyrl-CS" altLang="en-US" dirty="0"/>
          </a:p>
        </p:txBody>
      </p:sp>
      <p:graphicFrame>
        <p:nvGraphicFramePr>
          <p:cNvPr id="10248" name="Object 4"/>
          <p:cNvGraphicFramePr>
            <a:graphicFrameLocks noChangeAspect="1"/>
          </p:cNvGraphicFramePr>
          <p:nvPr/>
        </p:nvGraphicFramePr>
        <p:xfrm>
          <a:off x="925513" y="2438400"/>
          <a:ext cx="966787" cy="371475"/>
        </p:xfrm>
        <a:graphic>
          <a:graphicData uri="http://schemas.openxmlformats.org/presentationml/2006/ole">
            <p:oleObj spid="_x0000_s10248" name="Equation" r:id="rId5" imgW="520560" imgH="203040" progId="Equation.3">
              <p:embed/>
            </p:oleObj>
          </a:graphicData>
        </a:graphic>
      </p:graphicFrame>
      <p:graphicFrame>
        <p:nvGraphicFramePr>
          <p:cNvPr id="10249" name="Object 6"/>
          <p:cNvGraphicFramePr>
            <a:graphicFrameLocks noChangeAspect="1"/>
          </p:cNvGraphicFramePr>
          <p:nvPr/>
        </p:nvGraphicFramePr>
        <p:xfrm>
          <a:off x="4186238" y="3733800"/>
          <a:ext cx="1381125" cy="376238"/>
        </p:xfrm>
        <a:graphic>
          <a:graphicData uri="http://schemas.openxmlformats.org/presentationml/2006/ole">
            <p:oleObj spid="_x0000_s10249" name="Equation" r:id="rId6" imgW="736560" imgH="203040" progId="Equation.3">
              <p:embed/>
            </p:oleObj>
          </a:graphicData>
        </a:graphic>
      </p:graphicFrame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762000" y="4267201"/>
            <a:ext cx="8001000" cy="24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altLang="en-US" dirty="0">
                <a:solidFill>
                  <a:schemeClr val="tx2"/>
                </a:solidFill>
              </a:rPr>
              <a:t>Svaka prostoperiodična veličina određena je sa</a:t>
            </a:r>
            <a:r>
              <a:rPr lang="sr-Latn-CS" altLang="en-US" dirty="0" smtClean="0">
                <a:solidFill>
                  <a:schemeClr val="tx2"/>
                </a:solidFill>
              </a:rPr>
              <a:t>: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sr-Latn-CS" altLang="en-US" dirty="0" smtClean="0"/>
              <a:t>amplitudom</a:t>
            </a:r>
            <a:r>
              <a:rPr lang="sr-Latn-CS" altLang="en-US" dirty="0"/>
              <a:t>, frekvencijom, početnom fazom, referentnim smerom</a:t>
            </a:r>
          </a:p>
          <a:p>
            <a:pPr algn="just">
              <a:spcBef>
                <a:spcPct val="20000"/>
              </a:spcBef>
            </a:pPr>
            <a:r>
              <a:rPr lang="sr-Latn-CS" altLang="en-US" dirty="0"/>
              <a:t>Merilo za fazni odnos dve prostoperiodične (naizmenične) veličine je razlika njihovih faza – fazna razlika</a:t>
            </a:r>
          </a:p>
          <a:p>
            <a:pPr algn="just">
              <a:spcBef>
                <a:spcPct val="20000"/>
              </a:spcBef>
            </a:pPr>
            <a:endParaRPr lang="sr-Cyrl-CS" altLang="en-US" dirty="0"/>
          </a:p>
          <a:p>
            <a:endParaRPr lang="sr-Cyrl-CS" altLang="en-US" dirty="0"/>
          </a:p>
          <a:p>
            <a:endParaRPr lang="en-GB" altLang="en-US" dirty="0"/>
          </a:p>
          <a:p>
            <a:pPr>
              <a:spcBef>
                <a:spcPct val="20000"/>
              </a:spcBef>
              <a:buFontTx/>
              <a:buChar char="•"/>
            </a:pPr>
            <a:endParaRPr lang="sr-Latn-CS" alt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662</Words>
  <Application>Microsoft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Picture</vt:lpstr>
      <vt:lpstr>Microsoft Equation 3.0</vt:lpstr>
      <vt:lpstr>Equation</vt:lpstr>
      <vt:lpstr>Slide 1</vt:lpstr>
      <vt:lpstr>Slide 2</vt:lpstr>
      <vt:lpstr> MREŽE SA VREMENSKI KONSTANTNIM STRUJAMA : </vt:lpstr>
      <vt:lpstr>Periodična veličina</vt:lpstr>
      <vt:lpstr>PERIODA – T</vt:lpstr>
      <vt:lpstr>UČESTANOSTI KOJE SE KORISTE</vt:lpstr>
      <vt:lpstr>EFEKTIVNA VREDNOST PERIODIČNE VELIČINE</vt:lpstr>
      <vt:lpstr>ELEKTRIČNE MREŽE SA  VREMENSKI PROMENLJIVIM STRUJAMA </vt:lpstr>
      <vt:lpstr>Slide 9</vt:lpstr>
      <vt:lpstr>ELEKTRIČNE MREŽE SA  VREMENSKI PROMENLJIVIM STRUJAMA </vt:lpstr>
      <vt:lpstr>ELEKTRIČNE MREŽE SA  VREMENSKI PROMENLJIVIM STRUJAMA </vt:lpstr>
      <vt:lpstr>ELEKTRIČNE MREŽE SA  VREMENSKI PROMENLJIVIM STRUJAMA 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OSNOVI ELEKTROTEHNIKE II</dc:title>
  <dc:creator>gavrilovica</dc:creator>
  <cp:lastModifiedBy>Aleksandra Grujic</cp:lastModifiedBy>
  <cp:revision>82</cp:revision>
  <cp:lastPrinted>1601-01-01T00:00:00Z</cp:lastPrinted>
  <dcterms:created xsi:type="dcterms:W3CDTF">2005-03-17T15:51:27Z</dcterms:created>
  <dcterms:modified xsi:type="dcterms:W3CDTF">2018-12-07T10:46:36Z</dcterms:modified>
</cp:coreProperties>
</file>